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57" r:id="rId4"/>
    <p:sldId id="311" r:id="rId5"/>
    <p:sldId id="271" r:id="rId6"/>
    <p:sldId id="328" r:id="rId7"/>
    <p:sldId id="327" r:id="rId8"/>
    <p:sldId id="329" r:id="rId9"/>
    <p:sldId id="330" r:id="rId10"/>
    <p:sldId id="346" r:id="rId11"/>
    <p:sldId id="349" r:id="rId12"/>
    <p:sldId id="351" r:id="rId13"/>
    <p:sldId id="347" r:id="rId14"/>
    <p:sldId id="273" r:id="rId15"/>
    <p:sldId id="332" r:id="rId16"/>
    <p:sldId id="333" r:id="rId17"/>
    <p:sldId id="348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15" r:id="rId31"/>
    <p:sldId id="314" r:id="rId32"/>
    <p:sldId id="258" r:id="rId33"/>
    <p:sldId id="290" r:id="rId34"/>
    <p:sldId id="331" r:id="rId35"/>
  </p:sldIdLst>
  <p:sldSz cx="9144000" cy="5715000" type="screen16x10"/>
  <p:notesSz cx="6858000" cy="9144000"/>
  <p:embeddedFontLst>
    <p:embeddedFont>
      <p:font typeface="Futura Bk BT"/>
      <p:regular r:id="rId38"/>
    </p:embeddedFont>
    <p:embeddedFont>
      <p:font typeface="Arial Unicode MS" pitchFamily="34" charset="-120"/>
      <p:regular r:id="rId39"/>
    </p:embeddedFont>
    <p:embeddedFont>
      <p:font typeface="微軟正黑體" pitchFamily="34" charset="-120"/>
      <p:regular r:id="rId40"/>
      <p:bold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273B1"/>
    <a:srgbClr val="FF3399"/>
    <a:srgbClr val="FFFFFF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2512" autoAdjust="0"/>
  </p:normalViewPr>
  <p:slideViewPr>
    <p:cSldViewPr>
      <p:cViewPr>
        <p:scale>
          <a:sx n="125" d="100"/>
          <a:sy n="125" d="100"/>
        </p:scale>
        <p:origin x="-1338" y="-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CPHA, CPOL, should be set to match the protocol expected by the SPI slave device.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http://wiki.csie.ncku.edu.tw/embedded/I2C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Bpi : https://www.olimex.com/forum/index.php?topic=3809.0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spi_master</a:t>
            </a:r>
            <a:r>
              <a:rPr lang="en-US" altLang="zh-TW" sz="1200" dirty="0" smtClean="0"/>
              <a:t> - interface to SPI master controller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spi_driver</a:t>
            </a:r>
            <a:r>
              <a:rPr lang="en-US" altLang="zh-TW" sz="1200" dirty="0" smtClean="0"/>
              <a:t> - Host side "protocol" driver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spi_device</a:t>
            </a:r>
            <a:r>
              <a:rPr lang="en-US" altLang="zh-TW" sz="1200" dirty="0" smtClean="0"/>
              <a:t> - Master side proxy for an SPI slave device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spi_transfer</a:t>
            </a:r>
            <a:r>
              <a:rPr lang="en-US" altLang="zh-TW" sz="1200" dirty="0" smtClean="0"/>
              <a:t> - a read/write buffer pair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spi_message</a:t>
            </a:r>
            <a:r>
              <a:rPr lang="en-US" altLang="zh-TW" sz="1200" dirty="0" smtClean="0"/>
              <a:t> - one multi-segment SPI transaction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Master-&gt;bus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mumber</a:t>
            </a:r>
            <a:r>
              <a:rPr lang="zh-TW" altLang="en-US" baseline="0" dirty="0" smtClean="0"/>
              <a:t>對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的架構不是重點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因此有</a:t>
            </a:r>
            <a:r>
              <a:rPr lang="en-US" altLang="zh-TW" baseline="0" dirty="0" smtClean="0"/>
              <a:t>spidev32766</a:t>
            </a:r>
            <a:r>
              <a:rPr lang="zh-TW" altLang="en-US" baseline="0" dirty="0" smtClean="0"/>
              <a:t>這奇怪數字的問題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但若我們使用</a:t>
            </a:r>
            <a:r>
              <a:rPr lang="en-US" altLang="zh-TW" baseline="0" dirty="0" smtClean="0"/>
              <a:t>board info </a:t>
            </a:r>
            <a:r>
              <a:rPr lang="zh-TW" altLang="en-US" baseline="0" dirty="0" smtClean="0"/>
              <a:t>來建立</a:t>
            </a:r>
            <a:r>
              <a:rPr lang="en-US" altLang="zh-TW" baseline="0" dirty="0" err="1" smtClean="0"/>
              <a:t>spi</a:t>
            </a:r>
            <a:r>
              <a:rPr lang="en-US" altLang="zh-TW" baseline="0" dirty="0" smtClean="0"/>
              <a:t> client device</a:t>
            </a:r>
            <a:r>
              <a:rPr lang="zh-TW" altLang="en-US" baseline="0" dirty="0" smtClean="0"/>
              <a:t>則是很重要的判斷機制</a:t>
            </a:r>
            <a:r>
              <a:rPr lang="en-US" altLang="zh-TW" baseline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 and receive FIFO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cycle, during the reset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any access to FIFO would be ignored.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cycles, during the reset period any access to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 would be ignored.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wotech.net/pm_subsystem/clk_over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csdn.net/wudingkun/article/details/9360661" TargetMode="External"/><Relationship Id="rId5" Type="http://schemas.openxmlformats.org/officeDocument/2006/relationships/hyperlink" Target="http://www.wowotech.net/pm_subsystem/clock_framework_core.html" TargetMode="External"/><Relationship Id="rId4" Type="http://schemas.openxmlformats.org/officeDocument/2006/relationships/hyperlink" Target="http://www.wowotech.net/pm_subsystem/clock_provid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altLang="zh-TW" b="1" dirty="0" smtClean="0"/>
              <a:t>Common Clock Framework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2015/11/27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200" dirty="0" smtClean="0"/>
              <a:t>SPI</a:t>
            </a:r>
            <a:r>
              <a:rPr lang="zh-TW" altLang="en-US" sz="1200" dirty="0" smtClean="0"/>
              <a:t>數據傳輸可以有兩種方式：</a:t>
            </a:r>
            <a:r>
              <a:rPr lang="zh-TW" altLang="en-US" sz="1200" b="1" dirty="0" smtClean="0"/>
              <a:t>同步方式</a:t>
            </a:r>
            <a:r>
              <a:rPr lang="zh-TW" altLang="en-US" sz="1200" dirty="0" smtClean="0"/>
              <a:t>和</a:t>
            </a:r>
            <a:r>
              <a:rPr lang="zh-TW" altLang="en-US" sz="1200" b="1" dirty="0" smtClean="0"/>
              <a:t>異步方式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對於</a:t>
            </a:r>
            <a:r>
              <a:rPr lang="en-US" altLang="zh-TW" sz="1200" dirty="0" smtClean="0"/>
              <a:t>SPI</a:t>
            </a:r>
            <a:r>
              <a:rPr lang="zh-TW" altLang="en-US" sz="1200" dirty="0" smtClean="0"/>
              <a:t>控制器來說，要支持異步方式必須要考慮以下兩種狀況：</a:t>
            </a:r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同一個數據傳輸的發起者</a:t>
            </a:r>
            <a:r>
              <a:rPr lang="zh-TW" altLang="en-US" sz="1000" dirty="0" smtClean="0"/>
              <a:t>，既然異步方式無需等待數據傳輸完成即可返回，返回後，該發起者可以立刻又發起一個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，而這時上一個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還沒有處理完。</a:t>
            </a:r>
            <a:endParaRPr lang="en-US" altLang="zh-TW" sz="1000" dirty="0" smtClean="0"/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另外一個不同的發起者來說</a:t>
            </a:r>
            <a:r>
              <a:rPr lang="zh-TW" altLang="en-US" sz="1000" dirty="0" smtClean="0"/>
              <a:t>，也有可能同時發起一次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傳輸請求。</a:t>
            </a:r>
            <a:endParaRPr lang="en-US" altLang="zh-TW" sz="1000" dirty="0" smtClean="0"/>
          </a:p>
          <a:p>
            <a:r>
              <a:rPr lang="zh-TW" altLang="en-US" sz="1200" b="1" dirty="0" smtClean="0"/>
              <a:t>隊列化</a:t>
            </a:r>
            <a:r>
              <a:rPr lang="zh-TW" altLang="en-US" sz="1200" dirty="0" smtClean="0"/>
              <a:t>正是為了為了解決以上的問題，所謂隊列化，是指把等待傳輸的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放入一個等待隊列中，發起一個傳輸操作，其實就是把對應的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按先後順序放入一個等待隊列中，系統會在不斷檢測隊列中是否有等待傳輸的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，如果有就不停地調度數據傳輸內核線程，逐個取出隊列中的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進行處理，直到隊列變空為止。</a:t>
            </a:r>
            <a:endParaRPr lang="en-US" altLang="zh-TW" sz="1200" dirty="0" smtClean="0"/>
          </a:p>
          <a:p>
            <a:r>
              <a:rPr lang="zh-TW" altLang="en-US" sz="1200" dirty="0" smtClean="0"/>
              <a:t>線程</a:t>
            </a:r>
            <a:r>
              <a:rPr lang="en-US" altLang="zh-TW" sz="1200" dirty="0" smtClean="0"/>
              <a:t>(thread)</a:t>
            </a:r>
            <a:r>
              <a:rPr lang="zh-TW" altLang="en-US" sz="1200" dirty="0" smtClean="0"/>
              <a:t>與進程</a:t>
            </a:r>
            <a:r>
              <a:rPr lang="en-US" altLang="zh-TW" sz="1200" dirty="0" smtClean="0"/>
              <a:t>(process)</a:t>
            </a:r>
            <a:r>
              <a:rPr lang="zh-TW" altLang="en-US" sz="1200" dirty="0" smtClean="0"/>
              <a:t>的區別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– </a:t>
            </a:r>
            <a:r>
              <a:rPr lang="zh-TW" altLang="en-US" dirty="0" smtClean="0"/>
              <a:t>隊列化</a:t>
            </a:r>
            <a:endParaRPr lang="zh-TW" altLang="en-US" dirty="0"/>
          </a:p>
        </p:txBody>
      </p:sp>
      <p:pic>
        <p:nvPicPr>
          <p:cNvPr id="1026" name="Picture 2" descr="C:\Documents and Settings\bentsai\桌面\SPI_Full\SPI_Kernel\201404282001228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057300"/>
            <a:ext cx="4383187" cy="3287390"/>
          </a:xfrm>
          <a:prstGeom prst="rect">
            <a:avLst/>
          </a:prstGeom>
          <a:noFill/>
        </p:spPr>
      </p:pic>
      <p:pic>
        <p:nvPicPr>
          <p:cNvPr id="1027" name="Picture 3" descr="C:\Documents and Settings\bentsai\桌面\SPI_Full\SPI_Kernel\2014042820362935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41276"/>
            <a:ext cx="4272979" cy="3956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– </a:t>
            </a:r>
            <a:r>
              <a:rPr lang="zh-TW" altLang="en-US" dirty="0" smtClean="0"/>
              <a:t>隊列化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1129308"/>
            <a:ext cx="792088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Spi_master</a:t>
            </a:r>
            <a:endParaRPr lang="zh-TW" altLang="en-US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395536" y="1281708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list</a:t>
            </a:r>
            <a:endParaRPr lang="zh-TW" altLang="en-US" sz="1000" dirty="0" smtClean="0"/>
          </a:p>
        </p:txBody>
      </p:sp>
      <p:sp>
        <p:nvSpPr>
          <p:cNvPr id="8" name="矩形 7"/>
          <p:cNvSpPr/>
          <p:nvPr/>
        </p:nvSpPr>
        <p:spPr>
          <a:xfrm>
            <a:off x="395536" y="1417340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9" name="矩形 8"/>
          <p:cNvSpPr/>
          <p:nvPr/>
        </p:nvSpPr>
        <p:spPr>
          <a:xfrm>
            <a:off x="395536" y="1561356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59632" y="1705372"/>
            <a:ext cx="1440160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spi_queued_transfer</a:t>
            </a:r>
            <a:endParaRPr lang="zh-TW" altLang="en-US" sz="800" dirty="0" smtClean="0"/>
          </a:p>
        </p:txBody>
      </p:sp>
      <p:sp>
        <p:nvSpPr>
          <p:cNvPr id="11" name="圓角矩形 10"/>
          <p:cNvSpPr/>
          <p:nvPr/>
        </p:nvSpPr>
        <p:spPr>
          <a:xfrm>
            <a:off x="323528" y="2137420"/>
            <a:ext cx="2304256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list_add_tail</a:t>
            </a:r>
            <a:r>
              <a:rPr lang="en-US" altLang="zh-TW" sz="800" dirty="0" smtClean="0"/>
              <a:t>(&amp;</a:t>
            </a:r>
            <a:r>
              <a:rPr lang="en-US" altLang="zh-TW" sz="800" dirty="0" err="1" smtClean="0"/>
              <a:t>msg</a:t>
            </a:r>
            <a:r>
              <a:rPr lang="en-US" altLang="zh-TW" sz="800" dirty="0" smtClean="0"/>
              <a:t>-&gt;queue, &amp;master-&gt;queue)</a:t>
            </a:r>
            <a:endParaRPr lang="zh-TW" altLang="en-US" sz="800" dirty="0"/>
          </a:p>
        </p:txBody>
      </p:sp>
      <p:cxnSp>
        <p:nvCxnSpPr>
          <p:cNvPr id="13" name="直線單箭頭接點 12"/>
          <p:cNvCxnSpPr>
            <a:stCxn id="10" idx="2"/>
          </p:cNvCxnSpPr>
          <p:nvPr/>
        </p:nvCxnSpPr>
        <p:spPr>
          <a:xfrm>
            <a:off x="1979712" y="1921396"/>
            <a:ext cx="0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843808" y="1129308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43808" y="128170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5">
                    <a:lumMod val="50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43808" y="1417340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2843808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9" idx="3"/>
            <a:endCxn id="19" idx="1"/>
          </p:cNvCxnSpPr>
          <p:nvPr/>
        </p:nvCxnSpPr>
        <p:spPr>
          <a:xfrm>
            <a:off x="1187624" y="1633364"/>
            <a:ext cx="1656184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</a:t>
            </a:r>
            <a:r>
              <a:rPr lang="zh-TW" altLang="en-US" dirty="0" smtClean="0"/>
              <a:t>異同步方式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084168" y="1849388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prepare_transfer_hardware</a:t>
            </a:r>
            <a:endParaRPr lang="zh-TW" altLang="en-US" sz="10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5508104" y="1057300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spi_queued_transfer</a:t>
            </a:r>
            <a:endParaRPr lang="zh-TW" altLang="en-US" sz="1000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779912" y="1057300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Master-&gt;transfer</a:t>
            </a:r>
            <a:endParaRPr lang="zh-TW" altLang="en-US" sz="1000" dirty="0" smtClean="0"/>
          </a:p>
        </p:txBody>
      </p:sp>
      <p:cxnSp>
        <p:nvCxnSpPr>
          <p:cNvPr id="10" name="直線接點 9"/>
          <p:cNvCxnSpPr>
            <a:stCxn id="8" idx="3"/>
            <a:endCxn id="7" idx="1"/>
          </p:cNvCxnSpPr>
          <p:nvPr/>
        </p:nvCxnSpPr>
        <p:spPr>
          <a:xfrm>
            <a:off x="5004048" y="1201316"/>
            <a:ext cx="5040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913284"/>
            <a:ext cx="3312368" cy="576064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2051720" y="1057300"/>
            <a:ext cx="79208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spi_async</a:t>
            </a:r>
            <a:endParaRPr lang="zh-TW" altLang="en-US" sz="1000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6444208" y="2209428"/>
            <a:ext cx="158417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transfer_one_message</a:t>
            </a:r>
            <a:endParaRPr lang="zh-TW" altLang="en-US" sz="1000" dirty="0" smtClean="0"/>
          </a:p>
        </p:txBody>
      </p:sp>
      <p:sp>
        <p:nvSpPr>
          <p:cNvPr id="27" name="圓角矩形 26"/>
          <p:cNvSpPr/>
          <p:nvPr/>
        </p:nvSpPr>
        <p:spPr>
          <a:xfrm>
            <a:off x="1043608" y="2209428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spi_master_initialize_queue</a:t>
            </a:r>
            <a:endParaRPr lang="zh-TW" altLang="en-US" sz="1000" dirty="0"/>
          </a:p>
        </p:txBody>
      </p:sp>
      <p:sp>
        <p:nvSpPr>
          <p:cNvPr id="28" name="圓角矩形 27"/>
          <p:cNvSpPr/>
          <p:nvPr/>
        </p:nvSpPr>
        <p:spPr>
          <a:xfrm>
            <a:off x="3059832" y="2209428"/>
            <a:ext cx="100811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spi_init_queue</a:t>
            </a:r>
            <a:endParaRPr lang="zh-TW" altLang="en-US" sz="1000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131840" y="2641476"/>
            <a:ext cx="108012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spi_start_queue</a:t>
            </a:r>
            <a:endParaRPr lang="zh-TW" altLang="en-US" sz="1000" dirty="0" smtClean="0"/>
          </a:p>
        </p:txBody>
      </p:sp>
      <p:cxnSp>
        <p:nvCxnSpPr>
          <p:cNvPr id="33" name="直線接點 32"/>
          <p:cNvCxnSpPr>
            <a:stCxn id="27" idx="3"/>
            <a:endCxn id="20" idx="2"/>
          </p:cNvCxnSpPr>
          <p:nvPr/>
        </p:nvCxnSpPr>
        <p:spPr>
          <a:xfrm flipV="1">
            <a:off x="2771800" y="1489348"/>
            <a:ext cx="2592288" cy="8640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7" idx="3"/>
            <a:endCxn id="28" idx="1"/>
          </p:cNvCxnSpPr>
          <p:nvPr/>
        </p:nvCxnSpPr>
        <p:spPr>
          <a:xfrm>
            <a:off x="2771800" y="23534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7" idx="3"/>
            <a:endCxn id="29" idx="1"/>
          </p:cNvCxnSpPr>
          <p:nvPr/>
        </p:nvCxnSpPr>
        <p:spPr>
          <a:xfrm>
            <a:off x="2771800" y="2353444"/>
            <a:ext cx="36004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755576" y="1705372"/>
            <a:ext cx="129614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spi_register_master</a:t>
            </a:r>
            <a:endParaRPr lang="zh-TW" altLang="en-US" sz="1000" dirty="0"/>
          </a:p>
        </p:txBody>
      </p:sp>
      <p:cxnSp>
        <p:nvCxnSpPr>
          <p:cNvPr id="42" name="肘形接點 41"/>
          <p:cNvCxnSpPr>
            <a:stCxn id="41" idx="2"/>
            <a:endCxn id="27" idx="0"/>
          </p:cNvCxnSpPr>
          <p:nvPr/>
        </p:nvCxnSpPr>
        <p:spPr>
          <a:xfrm rot="16200000" flipH="1">
            <a:off x="1547664" y="1849388"/>
            <a:ext cx="21602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1" idx="3"/>
            <a:endCxn id="8" idx="1"/>
          </p:cNvCxnSpPr>
          <p:nvPr/>
        </p:nvCxnSpPr>
        <p:spPr>
          <a:xfrm>
            <a:off x="2843808" y="120131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4427984" y="1849388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spi_pump_messages</a:t>
            </a:r>
            <a:endParaRPr lang="zh-TW" altLang="en-US" sz="1000" dirty="0" smtClean="0"/>
          </a:p>
        </p:txBody>
      </p:sp>
      <p:sp>
        <p:nvSpPr>
          <p:cNvPr id="50" name="圓角矩形 49"/>
          <p:cNvSpPr/>
          <p:nvPr/>
        </p:nvSpPr>
        <p:spPr>
          <a:xfrm>
            <a:off x="6300192" y="3001516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spi_finalize_current_message</a:t>
            </a:r>
            <a:endParaRPr lang="zh-TW" altLang="en-US" sz="1000" dirty="0" smtClean="0"/>
          </a:p>
        </p:txBody>
      </p:sp>
      <p:cxnSp>
        <p:nvCxnSpPr>
          <p:cNvPr id="51" name="肘形接點 50"/>
          <p:cNvCxnSpPr>
            <a:stCxn id="50" idx="1"/>
            <a:endCxn id="49" idx="2"/>
          </p:cNvCxnSpPr>
          <p:nvPr/>
        </p:nvCxnSpPr>
        <p:spPr>
          <a:xfrm rot="10800000">
            <a:off x="5148064" y="2137420"/>
            <a:ext cx="1152128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9" idx="3"/>
            <a:endCxn id="26" idx="1"/>
          </p:cNvCxnSpPr>
          <p:nvPr/>
        </p:nvCxnSpPr>
        <p:spPr>
          <a:xfrm>
            <a:off x="5868144" y="1993404"/>
            <a:ext cx="576064" cy="360040"/>
          </a:xfrm>
          <a:prstGeom prst="bentConnector3">
            <a:avLst>
              <a:gd name="adj1" fmla="val 19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  <a:endCxn id="6" idx="1"/>
          </p:cNvCxnSpPr>
          <p:nvPr/>
        </p:nvCxnSpPr>
        <p:spPr>
          <a:xfrm>
            <a:off x="5868144" y="199340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6" idx="2"/>
            <a:endCxn id="50" idx="0"/>
          </p:cNvCxnSpPr>
          <p:nvPr/>
        </p:nvCxnSpPr>
        <p:spPr>
          <a:xfrm>
            <a:off x="7236296" y="24974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0" idx="2"/>
            <a:endCxn id="75" idx="0"/>
          </p:cNvCxnSpPr>
          <p:nvPr/>
        </p:nvCxnSpPr>
        <p:spPr>
          <a:xfrm>
            <a:off x="7236296" y="32895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300192" y="3937620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message-&gt;complete</a:t>
            </a:r>
            <a:endParaRPr lang="zh-TW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L6021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800" dirty="0" smtClean="0"/>
              <a:t>AMBA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APB</a:t>
            </a:r>
            <a:r>
              <a:rPr lang="en-US" altLang="zh-TW" sz="1800" dirty="0" smtClean="0"/>
              <a:t> slave interface</a:t>
            </a:r>
          </a:p>
          <a:p>
            <a:r>
              <a:rPr lang="en-US" altLang="zh-TW" sz="1800" dirty="0" smtClean="0"/>
              <a:t>Support master or slave mode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DMA</a:t>
            </a:r>
            <a:r>
              <a:rPr lang="en-US" altLang="zh-TW" sz="1800" dirty="0" smtClean="0"/>
              <a:t> Interface</a:t>
            </a:r>
          </a:p>
          <a:p>
            <a:r>
              <a:rPr lang="en-US" altLang="zh-TW" sz="1800" dirty="0" smtClean="0"/>
              <a:t>Four transfer protocols available with selectable clock polarity and clock phase</a:t>
            </a:r>
          </a:p>
          <a:p>
            <a:r>
              <a:rPr lang="en-US" altLang="zh-TW" sz="1800" dirty="0" smtClean="0"/>
              <a:t>Different bit rates available for SCLK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Full duplex synchronous </a:t>
            </a:r>
            <a:r>
              <a:rPr lang="en-US" altLang="zh-TW" sz="1800" dirty="0" smtClean="0"/>
              <a:t>serial data transfer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Bi</a:t>
            </a:r>
            <a:r>
              <a:rPr lang="en-US" altLang="zh-TW" sz="1800" dirty="0" smtClean="0"/>
              <a:t>-direction mode</a:t>
            </a:r>
          </a:p>
          <a:p>
            <a:r>
              <a:rPr lang="en-US" altLang="zh-TW" sz="1800" dirty="0" smtClean="0"/>
              <a:t>Support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2</a:t>
            </a:r>
            <a:r>
              <a:rPr lang="en-US" altLang="zh-TW" sz="1800" dirty="0" smtClean="0"/>
              <a:t> slave devices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MSB</a:t>
            </a:r>
            <a:r>
              <a:rPr lang="en-US" altLang="zh-TW" sz="1800" dirty="0" smtClean="0"/>
              <a:t> or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LSB</a:t>
            </a:r>
            <a:r>
              <a:rPr lang="en-US" altLang="zh-TW" sz="1800" dirty="0" smtClean="0"/>
              <a:t> first data transfer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Block Diagram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841276"/>
            <a:ext cx="544567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Block Diagram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87624" y="3073524"/>
            <a:ext cx="9361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Transceiver register</a:t>
            </a:r>
          </a:p>
          <a:p>
            <a:pPr algn="ctr"/>
            <a:r>
              <a:rPr lang="en-US" altLang="zh-TW" sz="800" dirty="0" err="1" smtClean="0"/>
              <a:t>SPITxRx</a:t>
            </a:r>
            <a:endParaRPr lang="en-US" altLang="zh-TW" sz="800" dirty="0" smtClean="0"/>
          </a:p>
        </p:txBody>
      </p:sp>
      <p:sp>
        <p:nvSpPr>
          <p:cNvPr id="31" name="矩形 30"/>
          <p:cNvSpPr/>
          <p:nvPr/>
        </p:nvSpPr>
        <p:spPr>
          <a:xfrm>
            <a:off x="2843808" y="2065412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2" name="矩形 31"/>
          <p:cNvSpPr/>
          <p:nvPr/>
        </p:nvSpPr>
        <p:spPr>
          <a:xfrm>
            <a:off x="2843808" y="3433564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4" name="矩形 33"/>
          <p:cNvSpPr/>
          <p:nvPr/>
        </p:nvSpPr>
        <p:spPr>
          <a:xfrm>
            <a:off x="3995936" y="2209428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5" name="矩形 34"/>
          <p:cNvSpPr/>
          <p:nvPr/>
        </p:nvSpPr>
        <p:spPr>
          <a:xfrm>
            <a:off x="3995936" y="3793604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6" name="矩形 35"/>
          <p:cNvSpPr/>
          <p:nvPr/>
        </p:nvSpPr>
        <p:spPr>
          <a:xfrm>
            <a:off x="5364088" y="1777380"/>
            <a:ext cx="360040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Master/Slave</a:t>
            </a:r>
          </a:p>
          <a:p>
            <a:pPr algn="ctr"/>
            <a:r>
              <a:rPr lang="en-US" altLang="zh-TW" sz="800" b="1" dirty="0" smtClean="0"/>
              <a:t>I/O control</a:t>
            </a:r>
          </a:p>
        </p:txBody>
      </p:sp>
      <p:sp>
        <p:nvSpPr>
          <p:cNvPr id="38" name="矩形 37"/>
          <p:cNvSpPr/>
          <p:nvPr/>
        </p:nvSpPr>
        <p:spPr>
          <a:xfrm>
            <a:off x="2915816" y="913284"/>
            <a:ext cx="1152128" cy="504056"/>
          </a:xfrm>
          <a:prstGeom prst="rect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master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b="1" dirty="0" smtClean="0">
                <a:solidFill>
                  <a:srgbClr val="C00000"/>
                </a:solidFill>
              </a:rPr>
              <a:t>Rx</a:t>
            </a:r>
            <a:r>
              <a:rPr lang="en-US" altLang="zh-TW" sz="800" dirty="0" smtClean="0"/>
              <a:t>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b="1" dirty="0" err="1" smtClean="0"/>
              <a:t>Tx</a:t>
            </a:r>
            <a:endParaRPr lang="en-US" altLang="zh-TW" sz="800" b="1" dirty="0" smtClean="0"/>
          </a:p>
        </p:txBody>
      </p:sp>
      <p:sp>
        <p:nvSpPr>
          <p:cNvPr id="43" name="矩形 42"/>
          <p:cNvSpPr/>
          <p:nvPr/>
        </p:nvSpPr>
        <p:spPr>
          <a:xfrm>
            <a:off x="1187624" y="1849388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SCLK generation</a:t>
            </a:r>
          </a:p>
          <a:p>
            <a:pPr algn="ctr"/>
            <a:r>
              <a:rPr lang="en-US" altLang="zh-TW" sz="800" dirty="0" smtClean="0"/>
              <a:t>logic</a:t>
            </a:r>
          </a:p>
        </p:txBody>
      </p:sp>
      <p:sp>
        <p:nvSpPr>
          <p:cNvPr id="44" name="矩形 43"/>
          <p:cNvSpPr/>
          <p:nvPr/>
        </p:nvSpPr>
        <p:spPr>
          <a:xfrm>
            <a:off x="1187624" y="2497460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Control register</a:t>
            </a:r>
          </a:p>
          <a:p>
            <a:pPr algn="ctr"/>
            <a:r>
              <a:rPr lang="en-US" altLang="zh-TW" sz="800" dirty="0" smtClean="0"/>
              <a:t>SPICR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20" y="1633364"/>
            <a:ext cx="432048" cy="2088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APB bus</a:t>
            </a:r>
          </a:p>
          <a:p>
            <a:pPr algn="ctr"/>
            <a:r>
              <a:rPr lang="en-US" altLang="zh-TW" sz="800" b="1" dirty="0" smtClean="0"/>
              <a:t>interface</a:t>
            </a:r>
          </a:p>
        </p:txBody>
      </p:sp>
      <p:cxnSp>
        <p:nvCxnSpPr>
          <p:cNvPr id="48" name="肘形接點 47"/>
          <p:cNvCxnSpPr>
            <a:stCxn id="46" idx="3"/>
            <a:endCxn id="43" idx="1"/>
          </p:cNvCxnSpPr>
          <p:nvPr/>
        </p:nvCxnSpPr>
        <p:spPr>
          <a:xfrm flipV="1">
            <a:off x="683568" y="2029408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6" idx="3"/>
            <a:endCxn id="44" idx="1"/>
          </p:cNvCxnSpPr>
          <p:nvPr/>
        </p:nvCxnSpPr>
        <p:spPr>
          <a:xfrm>
            <a:off x="683568" y="2677480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46" idx="3"/>
            <a:endCxn id="30" idx="1"/>
          </p:cNvCxnSpPr>
          <p:nvPr/>
        </p:nvCxnSpPr>
        <p:spPr>
          <a:xfrm>
            <a:off x="683568" y="2677480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43" idx="0"/>
            <a:endCxn id="38" idx="2"/>
          </p:cNvCxnSpPr>
          <p:nvPr/>
        </p:nvCxnSpPr>
        <p:spPr>
          <a:xfrm rot="5400000" flipH="1" flipV="1">
            <a:off x="2357754" y="715262"/>
            <a:ext cx="432048" cy="183620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43" idx="0"/>
            <a:endCxn id="36" idx="0"/>
          </p:cNvCxnSpPr>
          <p:nvPr/>
        </p:nvCxnSpPr>
        <p:spPr>
          <a:xfrm rot="5400000" flipH="1" flipV="1">
            <a:off x="3563888" y="-130832"/>
            <a:ext cx="72008" cy="3888432"/>
          </a:xfrm>
          <a:prstGeom prst="bentConnector3">
            <a:avLst>
              <a:gd name="adj1" fmla="val 301061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995936" y="3217540"/>
            <a:ext cx="93610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Synchronization</a:t>
            </a:r>
          </a:p>
        </p:txBody>
      </p:sp>
      <p:cxnSp>
        <p:nvCxnSpPr>
          <p:cNvPr id="108" name="肘形接點 107"/>
          <p:cNvCxnSpPr>
            <a:stCxn id="34" idx="3"/>
            <a:endCxn id="36" idx="1"/>
          </p:cNvCxnSpPr>
          <p:nvPr/>
        </p:nvCxnSpPr>
        <p:spPr>
          <a:xfrm>
            <a:off x="4932040" y="2317440"/>
            <a:ext cx="432048" cy="5760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圖案 112"/>
          <p:cNvCxnSpPr>
            <a:stCxn id="36" idx="2"/>
            <a:endCxn id="92" idx="3"/>
          </p:cNvCxnSpPr>
          <p:nvPr/>
        </p:nvCxnSpPr>
        <p:spPr>
          <a:xfrm rot="5400000" flipH="1">
            <a:off x="4914038" y="3379558"/>
            <a:ext cx="648072" cy="612068"/>
          </a:xfrm>
          <a:prstGeom prst="bentConnector4">
            <a:avLst>
              <a:gd name="adj1" fmla="val -35274"/>
              <a:gd name="adj2" fmla="val 64706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2" idx="2"/>
            <a:endCxn id="35" idx="0"/>
          </p:cNvCxnSpPr>
          <p:nvPr/>
        </p:nvCxnSpPr>
        <p:spPr>
          <a:xfrm>
            <a:off x="4463988" y="3505572"/>
            <a:ext cx="0" cy="28803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92" idx="1"/>
            <a:endCxn id="38" idx="1"/>
          </p:cNvCxnSpPr>
          <p:nvPr/>
        </p:nvCxnSpPr>
        <p:spPr>
          <a:xfrm rot="10800000">
            <a:off x="2915816" y="1165312"/>
            <a:ext cx="1080120" cy="2196244"/>
          </a:xfrm>
          <a:prstGeom prst="bentConnector3">
            <a:avLst>
              <a:gd name="adj1" fmla="val 121164"/>
            </a:avLst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35" idx="1"/>
            <a:endCxn id="32" idx="3"/>
          </p:cNvCxnSpPr>
          <p:nvPr/>
        </p:nvCxnSpPr>
        <p:spPr>
          <a:xfrm rot="10800000">
            <a:off x="3779912" y="3685592"/>
            <a:ext cx="216024" cy="21602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31" idx="3"/>
            <a:endCxn id="34" idx="1"/>
          </p:cNvCxnSpPr>
          <p:nvPr/>
        </p:nvCxnSpPr>
        <p:spPr>
          <a:xfrm>
            <a:off x="3779912" y="2317440"/>
            <a:ext cx="2160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圖案 129"/>
          <p:cNvCxnSpPr>
            <a:stCxn id="38" idx="3"/>
            <a:endCxn id="36" idx="0"/>
          </p:cNvCxnSpPr>
          <p:nvPr/>
        </p:nvCxnSpPr>
        <p:spPr>
          <a:xfrm>
            <a:off x="4067944" y="1165312"/>
            <a:ext cx="1476164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9632" y="4081636"/>
            <a:ext cx="864096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Status Register</a:t>
            </a:r>
          </a:p>
          <a:p>
            <a:pPr algn="ctr"/>
            <a:r>
              <a:rPr lang="en-US" altLang="zh-TW" sz="800" dirty="0" smtClean="0"/>
              <a:t>SPISR</a:t>
            </a:r>
          </a:p>
        </p:txBody>
      </p:sp>
      <p:cxnSp>
        <p:nvCxnSpPr>
          <p:cNvPr id="135" name="圖案 134"/>
          <p:cNvCxnSpPr>
            <a:stCxn id="38" idx="0"/>
            <a:endCxn id="131" idx="3"/>
          </p:cNvCxnSpPr>
          <p:nvPr/>
        </p:nvCxnSpPr>
        <p:spPr>
          <a:xfrm rot="16200000" flipH="1" flipV="1">
            <a:off x="935596" y="2101416"/>
            <a:ext cx="3744416" cy="1368152"/>
          </a:xfrm>
          <a:prstGeom prst="bentConnector4">
            <a:avLst>
              <a:gd name="adj1" fmla="val -6105"/>
              <a:gd name="adj2" fmla="val 66597"/>
            </a:avLst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儲存資料 139"/>
          <p:cNvSpPr/>
          <p:nvPr/>
        </p:nvSpPr>
        <p:spPr>
          <a:xfrm>
            <a:off x="179512" y="4153644"/>
            <a:ext cx="720080" cy="432048"/>
          </a:xfrm>
          <a:prstGeom prst="flowChartOnlineStorag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2" name="矩形 141"/>
          <p:cNvSpPr/>
          <p:nvPr/>
        </p:nvSpPr>
        <p:spPr>
          <a:xfrm>
            <a:off x="179512" y="4801716"/>
            <a:ext cx="72008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DMA</a:t>
            </a:r>
          </a:p>
          <a:p>
            <a:pPr algn="ctr"/>
            <a:r>
              <a:rPr lang="en-US" altLang="zh-TW" sz="800" dirty="0" smtClean="0"/>
              <a:t>Interface</a:t>
            </a:r>
          </a:p>
        </p:txBody>
      </p:sp>
      <p:cxnSp>
        <p:nvCxnSpPr>
          <p:cNvPr id="144" name="直線單箭頭接點 143"/>
          <p:cNvCxnSpPr>
            <a:stCxn id="44" idx="0"/>
            <a:endCxn id="43" idx="2"/>
          </p:cNvCxnSpPr>
          <p:nvPr/>
        </p:nvCxnSpPr>
        <p:spPr>
          <a:xfrm flipV="1">
            <a:off x="1655676" y="22094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53"/>
          <p:cNvCxnSpPr>
            <a:stCxn id="44" idx="3"/>
            <a:endCxn id="38" idx="1"/>
          </p:cNvCxnSpPr>
          <p:nvPr/>
        </p:nvCxnSpPr>
        <p:spPr>
          <a:xfrm flipV="1">
            <a:off x="2123728" y="1165312"/>
            <a:ext cx="792088" cy="1512168"/>
          </a:xfrm>
          <a:prstGeom prst="bentConnector3">
            <a:avLst>
              <a:gd name="adj1" fmla="val 346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915816" y="4657700"/>
            <a:ext cx="1152128" cy="504056"/>
          </a:xfrm>
          <a:prstGeom prst="rect">
            <a:avLst/>
          </a:prstGeom>
          <a:gradFill>
            <a:gsLst>
              <a:gs pos="0">
                <a:srgbClr val="FF0000"/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slave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dirty="0" smtClean="0"/>
              <a:t>Rx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dirty="0" err="1" smtClean="0"/>
              <a:t>Tx</a:t>
            </a:r>
            <a:endParaRPr lang="en-US" altLang="zh-TW" sz="800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899592" y="42256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99592" y="42976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99592" y="4369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99592" y="44416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99592" y="45136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flipV="1">
            <a:off x="2123728" y="2317440"/>
            <a:ext cx="720080" cy="100811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0800000">
            <a:off x="2123728" y="3325552"/>
            <a:ext cx="720080" cy="36004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71800" y="3073524"/>
            <a:ext cx="2232248" cy="108012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2771800" y="1849388"/>
            <a:ext cx="2232248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3" name="矩形 72"/>
          <p:cNvSpPr/>
          <p:nvPr/>
        </p:nvSpPr>
        <p:spPr>
          <a:xfrm>
            <a:off x="6300192" y="2209428"/>
            <a:ext cx="24482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75" name="矩形 74"/>
          <p:cNvSpPr/>
          <p:nvPr/>
        </p:nvSpPr>
        <p:spPr>
          <a:xfrm>
            <a:off x="637220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651621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666023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680424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694826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1" name="矩形 80"/>
          <p:cNvSpPr/>
          <p:nvPr/>
        </p:nvSpPr>
        <p:spPr>
          <a:xfrm>
            <a:off x="709228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2" name="矩形 81"/>
          <p:cNvSpPr/>
          <p:nvPr/>
        </p:nvSpPr>
        <p:spPr>
          <a:xfrm>
            <a:off x="723629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4" name="矩形 83"/>
          <p:cNvSpPr/>
          <p:nvPr/>
        </p:nvSpPr>
        <p:spPr>
          <a:xfrm>
            <a:off x="738031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6" name="矩形 85"/>
          <p:cNvSpPr/>
          <p:nvPr/>
        </p:nvSpPr>
        <p:spPr>
          <a:xfrm>
            <a:off x="752432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7" name="矩形 86"/>
          <p:cNvSpPr/>
          <p:nvPr/>
        </p:nvSpPr>
        <p:spPr>
          <a:xfrm>
            <a:off x="766834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8" name="矩形 87"/>
          <p:cNvSpPr/>
          <p:nvPr/>
        </p:nvSpPr>
        <p:spPr>
          <a:xfrm>
            <a:off x="781236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9" name="矩形 88"/>
          <p:cNvSpPr/>
          <p:nvPr/>
        </p:nvSpPr>
        <p:spPr>
          <a:xfrm>
            <a:off x="795637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0" name="矩形 89"/>
          <p:cNvSpPr/>
          <p:nvPr/>
        </p:nvSpPr>
        <p:spPr>
          <a:xfrm>
            <a:off x="810039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1" name="矩形 90"/>
          <p:cNvSpPr/>
          <p:nvPr/>
        </p:nvSpPr>
        <p:spPr>
          <a:xfrm>
            <a:off x="824440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3" name="矩形 92"/>
          <p:cNvSpPr/>
          <p:nvPr/>
        </p:nvSpPr>
        <p:spPr>
          <a:xfrm>
            <a:off x="838842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矩形 93"/>
          <p:cNvSpPr/>
          <p:nvPr/>
        </p:nvSpPr>
        <p:spPr>
          <a:xfrm>
            <a:off x="853244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5" name="矩形 94"/>
          <p:cNvSpPr/>
          <p:nvPr/>
        </p:nvSpPr>
        <p:spPr>
          <a:xfrm>
            <a:off x="637220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8" name="矩形 97"/>
          <p:cNvSpPr/>
          <p:nvPr/>
        </p:nvSpPr>
        <p:spPr>
          <a:xfrm>
            <a:off x="651621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9" name="矩形 98"/>
          <p:cNvSpPr/>
          <p:nvPr/>
        </p:nvSpPr>
        <p:spPr>
          <a:xfrm>
            <a:off x="666023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0" name="矩形 99"/>
          <p:cNvSpPr/>
          <p:nvPr/>
        </p:nvSpPr>
        <p:spPr>
          <a:xfrm>
            <a:off x="680424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1" name="矩形 100"/>
          <p:cNvSpPr/>
          <p:nvPr/>
        </p:nvSpPr>
        <p:spPr>
          <a:xfrm>
            <a:off x="694826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2" name="矩形 101"/>
          <p:cNvSpPr/>
          <p:nvPr/>
        </p:nvSpPr>
        <p:spPr>
          <a:xfrm>
            <a:off x="709228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3" name="矩形 102"/>
          <p:cNvSpPr/>
          <p:nvPr/>
        </p:nvSpPr>
        <p:spPr>
          <a:xfrm>
            <a:off x="723629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38031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5" name="矩形 104"/>
          <p:cNvSpPr/>
          <p:nvPr/>
        </p:nvSpPr>
        <p:spPr>
          <a:xfrm>
            <a:off x="752432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6" name="矩形 105"/>
          <p:cNvSpPr/>
          <p:nvPr/>
        </p:nvSpPr>
        <p:spPr>
          <a:xfrm>
            <a:off x="766834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7" name="矩形 106"/>
          <p:cNvSpPr/>
          <p:nvPr/>
        </p:nvSpPr>
        <p:spPr>
          <a:xfrm>
            <a:off x="781236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9" name="矩形 108"/>
          <p:cNvSpPr/>
          <p:nvPr/>
        </p:nvSpPr>
        <p:spPr>
          <a:xfrm>
            <a:off x="795637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0" name="矩形 109"/>
          <p:cNvSpPr/>
          <p:nvPr/>
        </p:nvSpPr>
        <p:spPr>
          <a:xfrm>
            <a:off x="810039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1" name="矩形 110"/>
          <p:cNvSpPr/>
          <p:nvPr/>
        </p:nvSpPr>
        <p:spPr>
          <a:xfrm>
            <a:off x="824440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2" name="矩形 111"/>
          <p:cNvSpPr/>
          <p:nvPr/>
        </p:nvSpPr>
        <p:spPr>
          <a:xfrm>
            <a:off x="838842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4" name="矩形 113"/>
          <p:cNvSpPr/>
          <p:nvPr/>
        </p:nvSpPr>
        <p:spPr>
          <a:xfrm>
            <a:off x="853244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5" name="矩形 114"/>
          <p:cNvSpPr/>
          <p:nvPr/>
        </p:nvSpPr>
        <p:spPr>
          <a:xfrm>
            <a:off x="637220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7" name="矩形 116"/>
          <p:cNvSpPr/>
          <p:nvPr/>
        </p:nvSpPr>
        <p:spPr>
          <a:xfrm>
            <a:off x="651621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666023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0" name="矩形 119"/>
          <p:cNvSpPr/>
          <p:nvPr/>
        </p:nvSpPr>
        <p:spPr>
          <a:xfrm>
            <a:off x="680424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1" name="矩形 120"/>
          <p:cNvSpPr/>
          <p:nvPr/>
        </p:nvSpPr>
        <p:spPr>
          <a:xfrm>
            <a:off x="694826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709228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5" name="矩形 124"/>
          <p:cNvSpPr/>
          <p:nvPr/>
        </p:nvSpPr>
        <p:spPr>
          <a:xfrm>
            <a:off x="723629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7" name="矩形 126"/>
          <p:cNvSpPr/>
          <p:nvPr/>
        </p:nvSpPr>
        <p:spPr>
          <a:xfrm>
            <a:off x="738031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9" name="矩形 128"/>
          <p:cNvSpPr/>
          <p:nvPr/>
        </p:nvSpPr>
        <p:spPr>
          <a:xfrm>
            <a:off x="752432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2" name="矩形 131"/>
          <p:cNvSpPr/>
          <p:nvPr/>
        </p:nvSpPr>
        <p:spPr>
          <a:xfrm>
            <a:off x="766834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3" name="矩形 132"/>
          <p:cNvSpPr/>
          <p:nvPr/>
        </p:nvSpPr>
        <p:spPr>
          <a:xfrm>
            <a:off x="781236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4" name="矩形 133"/>
          <p:cNvSpPr/>
          <p:nvPr/>
        </p:nvSpPr>
        <p:spPr>
          <a:xfrm>
            <a:off x="795637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6" name="矩形 135"/>
          <p:cNvSpPr/>
          <p:nvPr/>
        </p:nvSpPr>
        <p:spPr>
          <a:xfrm>
            <a:off x="810039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7" name="矩形 136"/>
          <p:cNvSpPr/>
          <p:nvPr/>
        </p:nvSpPr>
        <p:spPr>
          <a:xfrm>
            <a:off x="824440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38842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53244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60" name="矩形 159"/>
          <p:cNvSpPr/>
          <p:nvPr/>
        </p:nvSpPr>
        <p:spPr>
          <a:xfrm>
            <a:off x="6300192" y="3505572"/>
            <a:ext cx="244827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177" name="矩形 176"/>
          <p:cNvSpPr/>
          <p:nvPr/>
        </p:nvSpPr>
        <p:spPr>
          <a:xfrm>
            <a:off x="637220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8" name="矩形 177"/>
          <p:cNvSpPr/>
          <p:nvPr/>
        </p:nvSpPr>
        <p:spPr>
          <a:xfrm>
            <a:off x="651621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9" name="矩形 178"/>
          <p:cNvSpPr/>
          <p:nvPr/>
        </p:nvSpPr>
        <p:spPr>
          <a:xfrm>
            <a:off x="666023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0" name="矩形 179"/>
          <p:cNvSpPr/>
          <p:nvPr/>
        </p:nvSpPr>
        <p:spPr>
          <a:xfrm>
            <a:off x="680424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1" name="矩形 180"/>
          <p:cNvSpPr/>
          <p:nvPr/>
        </p:nvSpPr>
        <p:spPr>
          <a:xfrm>
            <a:off x="694826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2" name="矩形 181"/>
          <p:cNvSpPr/>
          <p:nvPr/>
        </p:nvSpPr>
        <p:spPr>
          <a:xfrm>
            <a:off x="709228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23629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4" name="矩形 183"/>
          <p:cNvSpPr/>
          <p:nvPr/>
        </p:nvSpPr>
        <p:spPr>
          <a:xfrm>
            <a:off x="738031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5" name="矩形 184"/>
          <p:cNvSpPr/>
          <p:nvPr/>
        </p:nvSpPr>
        <p:spPr>
          <a:xfrm>
            <a:off x="752432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6" name="矩形 185"/>
          <p:cNvSpPr/>
          <p:nvPr/>
        </p:nvSpPr>
        <p:spPr>
          <a:xfrm>
            <a:off x="766834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7" name="矩形 186"/>
          <p:cNvSpPr/>
          <p:nvPr/>
        </p:nvSpPr>
        <p:spPr>
          <a:xfrm>
            <a:off x="781236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8" name="矩形 187"/>
          <p:cNvSpPr/>
          <p:nvPr/>
        </p:nvSpPr>
        <p:spPr>
          <a:xfrm>
            <a:off x="795637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9" name="矩形 188"/>
          <p:cNvSpPr/>
          <p:nvPr/>
        </p:nvSpPr>
        <p:spPr>
          <a:xfrm>
            <a:off x="810039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0" name="矩形 189"/>
          <p:cNvSpPr/>
          <p:nvPr/>
        </p:nvSpPr>
        <p:spPr>
          <a:xfrm>
            <a:off x="824440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1" name="矩形 190"/>
          <p:cNvSpPr/>
          <p:nvPr/>
        </p:nvSpPr>
        <p:spPr>
          <a:xfrm>
            <a:off x="838842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2" name="矩形 191"/>
          <p:cNvSpPr/>
          <p:nvPr/>
        </p:nvSpPr>
        <p:spPr>
          <a:xfrm>
            <a:off x="853244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94" name="直線單箭頭接點 193"/>
          <p:cNvCxnSpPr>
            <a:stCxn id="73" idx="2"/>
            <a:endCxn id="160" idx="0"/>
          </p:cNvCxnSpPr>
          <p:nvPr/>
        </p:nvCxnSpPr>
        <p:spPr>
          <a:xfrm>
            <a:off x="7524328" y="3073524"/>
            <a:ext cx="0" cy="432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7596336" y="314553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16 bit</a:t>
            </a:r>
            <a:endParaRPr lang="zh-TW" altLang="en-US" sz="10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6732240" y="214580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8*16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FIFO</a:t>
            </a:r>
            <a:endParaRPr lang="zh-TW" altLang="en-US" dirty="0"/>
          </a:p>
        </p:txBody>
      </p:sp>
      <p:cxnSp>
        <p:nvCxnSpPr>
          <p:cNvPr id="197" name="直線單箭頭接點 196"/>
          <p:cNvCxnSpPr>
            <a:stCxn id="160" idx="3"/>
          </p:cNvCxnSpPr>
          <p:nvPr/>
        </p:nvCxnSpPr>
        <p:spPr>
          <a:xfrm>
            <a:off x="8748464" y="3649588"/>
            <a:ext cx="288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圖案 203"/>
          <p:cNvCxnSpPr>
            <a:stCxn id="160" idx="1"/>
          </p:cNvCxnSpPr>
          <p:nvPr/>
        </p:nvCxnSpPr>
        <p:spPr>
          <a:xfrm rot="10800000" flipH="1">
            <a:off x="6300192" y="3649588"/>
            <a:ext cx="2592288" cy="12700"/>
          </a:xfrm>
          <a:prstGeom prst="bentConnector5">
            <a:avLst>
              <a:gd name="adj1" fmla="val -8818"/>
              <a:gd name="adj2" fmla="val -2933984"/>
              <a:gd name="adj3" fmla="val 9722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8678578" y="3403367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MSB</a:t>
            </a:r>
            <a:endParaRPr lang="zh-TW" altLang="en-US" sz="10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5991968" y="343356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LSB</a:t>
            </a:r>
            <a:endParaRPr lang="zh-TW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012160" y="3793604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09" name="矩形 208"/>
          <p:cNvSpPr/>
          <p:nvPr/>
        </p:nvSpPr>
        <p:spPr>
          <a:xfrm>
            <a:off x="6300192" y="1572389"/>
            <a:ext cx="50405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/>
              <a:t>Run Bit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6948264" y="164439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0</a:t>
            </a:r>
            <a:endParaRPr lang="zh-TW" altLang="en-US" sz="1200" b="1" u="sng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6948264" y="142837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1</a:t>
            </a:r>
            <a:endParaRPr lang="zh-TW" altLang="en-US" sz="1200" b="1" u="sng" dirty="0"/>
          </a:p>
        </p:txBody>
      </p:sp>
      <p:cxnSp>
        <p:nvCxnSpPr>
          <p:cNvPr id="213" name="直線接點 212"/>
          <p:cNvCxnSpPr>
            <a:stCxn id="209" idx="3"/>
            <a:endCxn id="211" idx="1"/>
          </p:cNvCxnSpPr>
          <p:nvPr/>
        </p:nvCxnSpPr>
        <p:spPr>
          <a:xfrm flipV="1">
            <a:off x="6804248" y="1566873"/>
            <a:ext cx="144016" cy="1135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9" idx="3"/>
            <a:endCxn id="210" idx="1"/>
          </p:cNvCxnSpPr>
          <p:nvPr/>
        </p:nvCxnSpPr>
        <p:spPr>
          <a:xfrm>
            <a:off x="6804248" y="1680401"/>
            <a:ext cx="144016" cy="10249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7380312" y="1489348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TxCR</a:t>
            </a:r>
            <a:r>
              <a:rPr lang="en-US" altLang="zh-TW" sz="1600" dirty="0" smtClean="0"/>
              <a:t> =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3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8744174" y="364958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 bit</a:t>
            </a:r>
            <a:endParaRPr lang="zh-TW" altLang="en-US" sz="1000" dirty="0"/>
          </a:p>
        </p:txBody>
      </p:sp>
      <p:cxnSp>
        <p:nvCxnSpPr>
          <p:cNvPr id="221" name="直線接點 220"/>
          <p:cNvCxnSpPr/>
          <p:nvPr/>
        </p:nvCxnSpPr>
        <p:spPr>
          <a:xfrm>
            <a:off x="5868144" y="625252"/>
            <a:ext cx="0" cy="4608512"/>
          </a:xfrm>
          <a:prstGeom prst="line">
            <a:avLst/>
          </a:prstGeom>
          <a:ln w="254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7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5" grpId="0" animBg="1"/>
      <p:bldP spid="127" grpId="0" animBg="1"/>
      <p:bldP spid="129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207" grpId="0" animBg="1"/>
      <p:bldP spid="207" grpId="1" animBg="1"/>
      <p:bldP spid="207" grpId="2" animBg="1"/>
      <p:bldP spid="207" grpId="3" animBg="1"/>
      <p:bldP spid="207" grpId="4" animBg="1"/>
      <p:bldP spid="207" grpId="5" animBg="1"/>
      <p:bldP spid="207" grpId="6" animBg="1"/>
      <p:bldP spid="207" grpId="7" animBg="1"/>
      <p:bldP spid="207" grpId="8" animBg="1"/>
      <p:bldP spid="207" grpId="9" animBg="1"/>
      <p:bldP spid="207" grpId="10" animBg="1"/>
      <p:bldP spid="207" grpId="11" animBg="1"/>
      <p:bldP spid="207" grpId="12" animBg="1"/>
      <p:bldP spid="207" grpId="13" animBg="1"/>
      <p:bldP spid="207" grpId="14" animBg="1"/>
      <p:bldP spid="207" grpId="15" animBg="1"/>
      <p:bldP spid="207" grpId="16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283968" y="697260"/>
            <a:ext cx="4402832" cy="46085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Registers Summary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7260"/>
            <a:ext cx="4060933" cy="458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7260"/>
            <a:ext cx="4320000" cy="202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I2C</a:t>
            </a:r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– I2C</a:t>
            </a:r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Adapter : L6021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r>
              <a:rPr lang="en-US" altLang="zh-TW" dirty="0" smtClean="0"/>
              <a:t>Client Device : F75111R</a:t>
            </a:r>
          </a:p>
          <a:p>
            <a:r>
              <a:rPr lang="en-US" altLang="zh-TW" dirty="0" err="1" smtClean="0"/>
              <a:t>SMBus</a:t>
            </a:r>
            <a:endParaRPr lang="en-US" altLang="zh-TW" dirty="0" smtClean="0"/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40" y="793739"/>
            <a:ext cx="375476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SPI-IER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4" y="625252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00" y="769268"/>
            <a:ext cx="4320000" cy="45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7260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96922"/>
            <a:ext cx="4320000" cy="495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85292"/>
            <a:ext cx="4320000" cy="417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271183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6" y="409228"/>
            <a:ext cx="4320000" cy="50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577580"/>
            <a:ext cx="3600000" cy="17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73324"/>
            <a:ext cx="4320000" cy="200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69268"/>
            <a:ext cx="4320000" cy="44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204"/>
            <a:ext cx="4320000" cy="5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53244"/>
            <a:ext cx="4320000" cy="490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41276"/>
            <a:ext cx="4320000" cy="38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9348"/>
            <a:ext cx="4320000" cy="20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7260"/>
            <a:ext cx="4320000" cy="42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F75111R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www.wowotech.net/pm_subsystem/clk_overview.html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www.wowotech.net/pm_subsystem/clock_provider.html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www.wowotech.net/pm_subsystem/clock_framework_core.html</a:t>
            </a:r>
            <a:endParaRPr lang="en-US" altLang="zh-TW" dirty="0" smtClean="0"/>
          </a:p>
          <a:p>
            <a:r>
              <a:rPr lang="en-US" altLang="zh-TW" smtClean="0">
                <a:hlinkClick r:id="rId6"/>
              </a:rPr>
              <a:t>http</a:t>
            </a:r>
            <a:r>
              <a:rPr lang="en-US" altLang="zh-TW" smtClean="0">
                <a:hlinkClick r:id="rId6"/>
              </a:rPr>
              <a:t>://</a:t>
            </a:r>
            <a:r>
              <a:rPr lang="en-US" altLang="zh-TW" smtClean="0">
                <a:hlinkClick r:id="rId6"/>
              </a:rPr>
              <a:t>blog.csdn.net/wudingkun/article/details/9360661</a:t>
            </a:r>
            <a:endParaRPr lang="en-US" altLang="zh-TW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clk</a:t>
            </a:r>
            <a:r>
              <a:rPr lang="zh-TW" altLang="en-US" dirty="0" smtClean="0"/>
              <a:t>參考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I2C </a:t>
            </a:r>
            <a:r>
              <a:rPr lang="zh-TW" altLang="en-US" dirty="0" smtClean="0"/>
              <a:t>硬體架構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1560" y="242545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350557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03648" y="985292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1760" y="2137420"/>
            <a:ext cx="0" cy="1359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7744" y="1417340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411760" y="985292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347864" y="2145804"/>
            <a:ext cx="0" cy="2796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03848" y="1425724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0" name="直線接點 19"/>
          <p:cNvCxnSpPr/>
          <p:nvPr/>
        </p:nvCxnSpPr>
        <p:spPr>
          <a:xfrm>
            <a:off x="3347864" y="993676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275856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4" name="橢圓 23"/>
          <p:cNvSpPr/>
          <p:nvPr/>
        </p:nvSpPr>
        <p:spPr>
          <a:xfrm>
            <a:off x="2339752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5" name="橢圓 24"/>
          <p:cNvSpPr/>
          <p:nvPr/>
        </p:nvSpPr>
        <p:spPr>
          <a:xfrm>
            <a:off x="3275856" y="235344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6" name="橢圓 25"/>
          <p:cNvSpPr/>
          <p:nvPr/>
        </p:nvSpPr>
        <p:spPr>
          <a:xfrm>
            <a:off x="2339752" y="343356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043608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2411760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3779912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1403648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331640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3" name="直線接點 32"/>
          <p:cNvCxnSpPr/>
          <p:nvPr/>
        </p:nvCxnSpPr>
        <p:spPr>
          <a:xfrm>
            <a:off x="1979712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1907704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6" name="直線接點 35"/>
          <p:cNvCxnSpPr/>
          <p:nvPr/>
        </p:nvCxnSpPr>
        <p:spPr>
          <a:xfrm>
            <a:off x="2771800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699792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8" name="直線接點 37"/>
          <p:cNvCxnSpPr/>
          <p:nvPr/>
        </p:nvCxnSpPr>
        <p:spPr>
          <a:xfrm>
            <a:off x="3347864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275856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0" name="直線接點 39"/>
          <p:cNvCxnSpPr/>
          <p:nvPr/>
        </p:nvCxnSpPr>
        <p:spPr>
          <a:xfrm>
            <a:off x="4139952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067944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2" name="直線接點 41"/>
          <p:cNvCxnSpPr/>
          <p:nvPr/>
        </p:nvCxnSpPr>
        <p:spPr>
          <a:xfrm>
            <a:off x="4716016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644008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3923928" y="7692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19872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483768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04048" y="2209428"/>
            <a:ext cx="564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04048" y="3311034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9512" y="278549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I2C 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總線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9615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7222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55776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131840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2392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49999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88262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972438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4836534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388262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828150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4900158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4972166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5052558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2964326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3036334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310834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3180350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3252358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4764526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5052558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4332478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332478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3720410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5412598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4955841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3720410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4955841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172238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72238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57335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3720410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5736634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964326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5916654" y="2776200"/>
            <a:ext cx="106740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SPI-Core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直線單箭頭接點 95"/>
          <p:cNvCxnSpPr>
            <a:stCxn id="20" idx="6"/>
            <a:endCxn id="90" idx="1"/>
          </p:cNvCxnSpPr>
          <p:nvPr/>
        </p:nvCxnSpPr>
        <p:spPr>
          <a:xfrm flipV="1">
            <a:off x="5124566" y="2960866"/>
            <a:ext cx="792088" cy="4065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987640" y="3865612"/>
            <a:ext cx="157447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SPI Bus Driver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直線單箭頭接點 103"/>
          <p:cNvCxnSpPr>
            <a:stCxn id="42" idx="3"/>
            <a:endCxn id="103" idx="1"/>
          </p:cNvCxnSpPr>
          <p:nvPr/>
        </p:nvCxnSpPr>
        <p:spPr>
          <a:xfrm>
            <a:off x="6708742" y="3865612"/>
            <a:ext cx="278898" cy="1846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251520" y="2569468"/>
            <a:ext cx="230425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SPI device driver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08" name="直線單箭頭接點 107"/>
          <p:cNvCxnSpPr>
            <a:stCxn id="37" idx="1"/>
            <a:endCxn id="107" idx="3"/>
          </p:cNvCxnSpPr>
          <p:nvPr/>
        </p:nvCxnSpPr>
        <p:spPr>
          <a:xfrm flipH="1">
            <a:off x="2555776" y="2137420"/>
            <a:ext cx="408550" cy="616714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1" idx="3"/>
            <a:endCxn id="107" idx="3"/>
          </p:cNvCxnSpPr>
          <p:nvPr/>
        </p:nvCxnSpPr>
        <p:spPr>
          <a:xfrm flipH="1">
            <a:off x="2555776" y="2269081"/>
            <a:ext cx="2449483" cy="485053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79113" y="1633364"/>
            <a:ext cx="28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SPI-Core</a:t>
            </a:r>
          </a:p>
          <a:p>
            <a:r>
              <a:rPr lang="zh-TW" altLang="en-US" sz="1000" b="1" dirty="0" smtClean="0"/>
              <a:t>為</a:t>
            </a:r>
            <a:r>
              <a:rPr lang="en-US" altLang="zh-TW" sz="1000" b="1" dirty="0" err="1" smtClean="0"/>
              <a:t>linux</a:t>
            </a:r>
            <a:r>
              <a:rPr lang="zh-TW" altLang="en-US" sz="1000" b="1" dirty="0" smtClean="0"/>
              <a:t>內核中提供的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構架核心機制</a:t>
            </a:r>
            <a:r>
              <a:rPr lang="zh-TW" altLang="en-US" sz="1000" b="1" dirty="0" smtClean="0"/>
              <a:t>，管理各種重要</a:t>
            </a:r>
            <a:r>
              <a:rPr lang="en-US" altLang="zh-TW" sz="1000" b="1" dirty="0" smtClean="0"/>
              <a:t>SPI</a:t>
            </a:r>
            <a:r>
              <a:rPr lang="zh-TW" altLang="en-US" sz="1000" b="1" dirty="0" smtClean="0"/>
              <a:t>要素的接口函數，例如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spi_master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spi_driver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spi_device</a:t>
            </a:r>
            <a:r>
              <a:rPr lang="zh-TW" altLang="en-US" sz="1000" b="1" dirty="0" smtClean="0"/>
              <a:t> 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spi_transfer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spi_message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spi_board_info</a:t>
            </a:r>
            <a:r>
              <a:rPr lang="en-US" altLang="zh-TW" sz="1000" b="1" dirty="0" smtClean="0"/>
              <a:t>.</a:t>
            </a:r>
            <a:endParaRPr lang="zh-TW" altLang="en-US" sz="1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15616" y="3073524"/>
            <a:ext cx="286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Bus Driver</a:t>
            </a:r>
          </a:p>
          <a:p>
            <a:r>
              <a:rPr lang="en-US" altLang="zh-TW" sz="1000" b="1" dirty="0" err="1" smtClean="0">
                <a:solidFill>
                  <a:schemeClr val="accent5">
                    <a:lumMod val="75000"/>
                  </a:schemeClr>
                </a:solidFill>
              </a:rPr>
              <a:t>spi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-master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>
                <a:latin typeface="+mn-ea"/>
              </a:rPr>
              <a:t>代表</a:t>
            </a:r>
            <a:r>
              <a:rPr lang="en-US" altLang="zh-TW" sz="1000" b="1" dirty="0" err="1" smtClean="0">
                <a:latin typeface="+mn-ea"/>
              </a:rPr>
              <a:t>SoC</a:t>
            </a:r>
            <a:r>
              <a:rPr lang="zh-TW" altLang="en-US" sz="1000" b="1" dirty="0" smtClean="0">
                <a:latin typeface="+mn-ea"/>
              </a:rPr>
              <a:t>內的各組</a:t>
            </a:r>
            <a:r>
              <a:rPr lang="en-US" altLang="zh-TW" sz="1000" b="1" dirty="0" smtClean="0">
                <a:latin typeface="+mn-ea"/>
              </a:rPr>
              <a:t>I2C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latin typeface="+mn-ea"/>
              </a:rPr>
              <a:t>Controller. </a:t>
            </a:r>
            <a:r>
              <a:rPr lang="zh-TW" altLang="en-US" sz="1000" b="1" dirty="0" smtClean="0">
                <a:latin typeface="+mn-ea"/>
              </a:rPr>
              <a:t>提供</a:t>
            </a:r>
            <a:r>
              <a:rPr lang="en-US" altLang="zh-TW" sz="1000" b="1" dirty="0" smtClean="0">
                <a:latin typeface="+mn-ea"/>
              </a:rPr>
              <a:t>Controller</a:t>
            </a:r>
            <a:r>
              <a:rPr lang="zh-TW" altLang="en-US" sz="1000" b="1" dirty="0" smtClean="0">
                <a:latin typeface="+mn-ea"/>
              </a:rPr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Base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Address</a:t>
            </a:r>
            <a:r>
              <a:rPr lang="en-US" altLang="zh-TW" sz="1000" b="1" dirty="0" smtClean="0">
                <a:latin typeface="+mn-ea"/>
              </a:rPr>
              <a:t>,</a:t>
            </a:r>
            <a:r>
              <a:rPr lang="zh-TW" altLang="en-US" sz="1000" b="1" dirty="0" smtClean="0">
                <a:latin typeface="+mn-ea"/>
              </a:rPr>
              <a:t>對應的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Algorithm</a:t>
            </a:r>
            <a:r>
              <a:rPr lang="zh-TW" altLang="en-US" sz="1000" b="1" dirty="0" smtClean="0">
                <a:latin typeface="+mn-ea"/>
              </a:rPr>
              <a:t>等資訊</a:t>
            </a:r>
            <a:r>
              <a:rPr lang="en-US" altLang="zh-TW" sz="1000" b="1" dirty="0" smtClean="0">
                <a:latin typeface="+mn-ea"/>
              </a:rPr>
              <a:t>. </a:t>
            </a:r>
            <a:r>
              <a:rPr lang="zh-TW" altLang="en-US" sz="1000" b="1" dirty="0" smtClean="0">
                <a:latin typeface="+mn-ea"/>
              </a:rPr>
              <a:t>對應物理上的一個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適配器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I2C-Algorithm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/>
              <a:t>對應</a:t>
            </a:r>
            <a:r>
              <a:rPr lang="en-US" altLang="zh-TW" sz="1000" b="1" dirty="0" err="1" smtClean="0"/>
              <a:t>SoC</a:t>
            </a:r>
            <a:r>
              <a:rPr lang="zh-TW" altLang="en-US" sz="1000" b="1" dirty="0" smtClean="0"/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I2C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通信方法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000" b="1" dirty="0" smtClean="0"/>
              <a:t>包括</a:t>
            </a:r>
            <a:r>
              <a:rPr lang="en-US" altLang="zh-TW" sz="1000" b="1" dirty="0" smtClean="0"/>
              <a:t>I2C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Start Condition</a:t>
            </a:r>
            <a:r>
              <a:rPr lang="en-US" altLang="zh-TW" sz="1000" b="1" dirty="0" smtClean="0"/>
              <a:t>,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Stop Condition</a:t>
            </a:r>
            <a:r>
              <a:rPr lang="en-US" altLang="zh-TW" sz="1000" b="1" dirty="0" smtClean="0"/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Transmit</a:t>
            </a:r>
            <a:r>
              <a:rPr lang="en-US" altLang="zh-TW" sz="1000" b="1" dirty="0" smtClean="0"/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Receive</a:t>
            </a:r>
            <a:r>
              <a:rPr lang="zh-TW" altLang="en-US" sz="1000" b="1" dirty="0" smtClean="0"/>
              <a:t>等實際上的</a:t>
            </a:r>
            <a:r>
              <a:rPr lang="en-US" altLang="zh-TW" sz="1000" b="1" dirty="0" err="1" smtClean="0"/>
              <a:t>Reg</a:t>
            </a:r>
            <a:r>
              <a:rPr lang="zh-TW" altLang="en-US" sz="1000" b="1" dirty="0" smtClean="0"/>
              <a:t>設定</a:t>
            </a:r>
            <a:r>
              <a:rPr lang="en-US" altLang="zh-TW" sz="1000" b="1" dirty="0" smtClean="0"/>
              <a:t>.</a:t>
            </a:r>
          </a:p>
        </p:txBody>
      </p:sp>
      <p:cxnSp>
        <p:nvCxnSpPr>
          <p:cNvPr id="68" name="直線單箭頭接點 67"/>
          <p:cNvCxnSpPr>
            <a:endCxn id="45" idx="1"/>
          </p:cNvCxnSpPr>
          <p:nvPr/>
        </p:nvCxnSpPr>
        <p:spPr>
          <a:xfrm flipV="1">
            <a:off x="5436096" y="2141196"/>
            <a:ext cx="843017" cy="572289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2" idx="1"/>
            <a:endCxn id="44" idx="3"/>
          </p:cNvCxnSpPr>
          <p:nvPr/>
        </p:nvCxnSpPr>
        <p:spPr>
          <a:xfrm flipH="1" flipV="1">
            <a:off x="3980503" y="3812188"/>
            <a:ext cx="784023" cy="53424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67544" y="19934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Device Driver</a:t>
            </a:r>
          </a:p>
          <a:p>
            <a:r>
              <a:rPr lang="en-US" altLang="zh-TW" sz="1000" b="1" dirty="0" smtClean="0">
                <a:solidFill>
                  <a:schemeClr val="accent4">
                    <a:lumMod val="75000"/>
                  </a:schemeClr>
                </a:solidFill>
              </a:rPr>
              <a:t>SPI client device </a:t>
            </a:r>
            <a:r>
              <a:rPr lang="zh-TW" altLang="en-US" sz="1000" b="1" dirty="0" smtClean="0"/>
              <a:t>實現</a:t>
            </a:r>
            <a:endParaRPr lang="en-US" altLang="zh-TW" sz="1000" b="1" dirty="0" smtClean="0"/>
          </a:p>
        </p:txBody>
      </p:sp>
      <p:cxnSp>
        <p:nvCxnSpPr>
          <p:cNvPr id="48" name="直線單箭頭接點 47"/>
          <p:cNvCxnSpPr>
            <a:stCxn id="37" idx="1"/>
            <a:endCxn id="75" idx="3"/>
          </p:cNvCxnSpPr>
          <p:nvPr/>
        </p:nvCxnSpPr>
        <p:spPr>
          <a:xfrm flipH="1">
            <a:off x="1835696" y="2137420"/>
            <a:ext cx="1128630" cy="560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332478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332478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036334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3" grpId="0" animBg="1"/>
      <p:bldP spid="103" grpId="1" animBg="1"/>
      <p:bldP spid="107" grpId="0" animBg="1"/>
      <p:bldP spid="107" grpId="1" animBg="1"/>
      <p:bldP spid="45" grpId="0"/>
      <p:bldP spid="4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  <a:r>
              <a:rPr lang="zh-TW" altLang="en-US" dirty="0" smtClean="0"/>
              <a:t>驅動框架</a:t>
            </a:r>
            <a:r>
              <a:rPr lang="en-US" altLang="zh-TW" dirty="0" smtClean="0"/>
              <a:t>-master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93404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master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2785492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board info</a:t>
            </a:r>
            <a:endParaRPr lang="zh-TW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89" idx="0"/>
            <a:endCxn id="40" idx="1"/>
          </p:cNvCxnSpPr>
          <p:nvPr/>
        </p:nvCxnSpPr>
        <p:spPr>
          <a:xfrm flipV="1">
            <a:off x="1979712" y="1957400"/>
            <a:ext cx="64807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>
            <a:off x="1187624" y="3361556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755032" y="15445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圓角矩形 27"/>
          <p:cNvSpPr/>
          <p:nvPr/>
        </p:nvSpPr>
        <p:spPr>
          <a:xfrm>
            <a:off x="2907432" y="16969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059832" y="18493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sz="1000" dirty="0" smtClean="0"/>
          </a:p>
        </p:txBody>
      </p:sp>
      <p:sp>
        <p:nvSpPr>
          <p:cNvPr id="38" name="矩形 37"/>
          <p:cNvSpPr/>
          <p:nvPr/>
        </p:nvSpPr>
        <p:spPr>
          <a:xfrm>
            <a:off x="2771800" y="32007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2627784" y="1417340"/>
            <a:ext cx="1224136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5" name="矩形 44"/>
          <p:cNvSpPr/>
          <p:nvPr/>
        </p:nvSpPr>
        <p:spPr>
          <a:xfrm>
            <a:off x="2627784" y="3073524"/>
            <a:ext cx="1224136" cy="10801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2924200" y="33531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3076600" y="35055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host 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713484"/>
            <a:ext cx="720080" cy="14401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39552" y="134533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40" idx="0"/>
          </p:cNvCxnSpPr>
          <p:nvPr/>
        </p:nvCxnSpPr>
        <p:spPr>
          <a:xfrm>
            <a:off x="1979712" y="1057300"/>
            <a:ext cx="12601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SPI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569468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2483768" y="1345332"/>
            <a:ext cx="0" cy="122413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4297660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569468"/>
            <a:ext cx="0" cy="172819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3453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3995936" y="1345332"/>
            <a:ext cx="0" cy="295232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4297660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600876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of_register_spi_devices</a:t>
            </a:r>
            <a:endParaRPr lang="zh-TW" altLang="en-US" sz="1000" b="1" dirty="0"/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3239852" y="4153644"/>
            <a:ext cx="2628292" cy="648072"/>
          </a:xfrm>
          <a:prstGeom prst="straightConnector1">
            <a:avLst/>
          </a:prstGeom>
          <a:ln w="50800" cmpd="dbl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sz="half" idx="2"/>
          </p:nvPr>
        </p:nvSpPr>
        <p:spPr>
          <a:xfrm>
            <a:off x="4788024" y="769268"/>
            <a:ext cx="3672408" cy="404466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1600" dirty="0" err="1" smtClean="0"/>
              <a:t>spi_add_driver</a:t>
            </a:r>
            <a:endParaRPr lang="zh-TW" alt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spi_register_master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of_register_spi_devices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spi_match_master_to_boardinfo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smtClean="0"/>
              <a:t>device tree (platform device)</a:t>
            </a:r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list_add_tail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list_for_each_entry</a:t>
            </a:r>
            <a:endParaRPr lang="en-US" sz="1600" dirty="0" smtClean="0"/>
          </a:p>
        </p:txBody>
      </p:sp>
      <p:sp>
        <p:nvSpPr>
          <p:cNvPr id="52" name="矩形 51"/>
          <p:cNvSpPr/>
          <p:nvPr/>
        </p:nvSpPr>
        <p:spPr>
          <a:xfrm>
            <a:off x="35496" y="3649588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SOCLE_SPI_driver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4" name="矩形 53"/>
          <p:cNvSpPr/>
          <p:nvPr/>
        </p:nvSpPr>
        <p:spPr>
          <a:xfrm>
            <a:off x="1043608" y="1705372"/>
            <a:ext cx="129614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1520" y="28575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spi_register_master</a:t>
            </a:r>
            <a:endParaRPr lang="en-US" altLang="zh-TW" sz="1000" b="1" dirty="0" smtClean="0"/>
          </a:p>
        </p:txBody>
      </p:sp>
      <p:sp>
        <p:nvSpPr>
          <p:cNvPr id="82" name="文字方塊 81"/>
          <p:cNvSpPr txBox="1"/>
          <p:nvPr/>
        </p:nvSpPr>
        <p:spPr>
          <a:xfrm>
            <a:off x="1043608" y="2467263"/>
            <a:ext cx="200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spi_match_master_to_boardinfo</a:t>
            </a:r>
            <a:endParaRPr lang="en-US" altLang="zh-TW" sz="1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bus_num</a:t>
            </a:r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直線接點 83"/>
          <p:cNvCxnSpPr>
            <a:stCxn id="48" idx="4"/>
            <a:endCxn id="12" idx="1"/>
          </p:cNvCxnSpPr>
          <p:nvPr/>
        </p:nvCxnSpPr>
        <p:spPr>
          <a:xfrm>
            <a:off x="1403648" y="1345332"/>
            <a:ext cx="288032" cy="1692188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0" idx="2"/>
            <a:endCxn id="11" idx="3"/>
          </p:cNvCxnSpPr>
          <p:nvPr/>
        </p:nvCxnSpPr>
        <p:spPr>
          <a:xfrm flipH="1">
            <a:off x="2267744" y="2497460"/>
            <a:ext cx="972108" cy="133214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15816" y="4225652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id_table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 | name</a:t>
            </a:r>
          </a:p>
        </p:txBody>
      </p:sp>
      <p:sp>
        <p:nvSpPr>
          <p:cNvPr id="92" name="矩形 91"/>
          <p:cNvSpPr/>
          <p:nvPr/>
        </p:nvSpPr>
        <p:spPr>
          <a:xfrm>
            <a:off x="3419872" y="1489348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</a:t>
            </a:r>
          </a:p>
        </p:txBody>
      </p:sp>
      <p:sp>
        <p:nvSpPr>
          <p:cNvPr id="93" name="矩形 92"/>
          <p:cNvSpPr/>
          <p:nvPr/>
        </p:nvSpPr>
        <p:spPr>
          <a:xfrm>
            <a:off x="3275856" y="2353444"/>
            <a:ext cx="1296144" cy="504056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</a:rPr>
              <a:t>modalias</a:t>
            </a:r>
            <a:endParaRPr lang="en-US" altLang="zh-TW" sz="8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95536" y="26832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bg1"/>
                </a:solidFill>
              </a:rPr>
              <a:t>platforn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12" idx="2"/>
            <a:endCxn id="11" idx="0"/>
          </p:cNvCxnSpPr>
          <p:nvPr/>
        </p:nvCxnSpPr>
        <p:spPr>
          <a:xfrm>
            <a:off x="1979712" y="3289548"/>
            <a:ext cx="0" cy="288032"/>
          </a:xfrm>
          <a:prstGeom prst="straightConnector1">
            <a:avLst/>
          </a:prstGeom>
          <a:ln w="34925" cmpd="dbl">
            <a:solidFill>
              <a:schemeClr val="accent4">
                <a:lumMod val="75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411760" y="292950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4">
                    <a:lumMod val="75000"/>
                  </a:schemeClr>
                </a:solidFill>
              </a:rPr>
              <a:t>spi_add_device</a:t>
            </a:r>
            <a:endParaRPr lang="zh-TW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SPI– Full Duplex and Half Duplex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51520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835696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269979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51520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2691408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2763416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2835424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2915816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827584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899592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971600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1043608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1115616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2627784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2915816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2195736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2195736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1583668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3275856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2819099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1583668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2819099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5496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5496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20593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1583668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3599892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827584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cxnSp>
        <p:nvCxnSpPr>
          <p:cNvPr id="71" name="直線單箭頭接點 70"/>
          <p:cNvCxnSpPr>
            <a:stCxn id="42" idx="1"/>
          </p:cNvCxnSpPr>
          <p:nvPr/>
        </p:nvCxnSpPr>
        <p:spPr>
          <a:xfrm flipH="1" flipV="1">
            <a:off x="1843761" y="3812188"/>
            <a:ext cx="784023" cy="53424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195736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195736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99592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16470</TotalTime>
  <Words>894</Words>
  <Application>Microsoft Office PowerPoint</Application>
  <PresentationFormat>如螢幕大小 (16:10)</PresentationFormat>
  <Paragraphs>240</Paragraphs>
  <Slides>34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Common Clock Framework</vt:lpstr>
      <vt:lpstr>OUTLINE</vt:lpstr>
      <vt:lpstr>SPI</vt:lpstr>
      <vt:lpstr>I2C 硬體架構</vt:lpstr>
      <vt:lpstr>Linux Device Driver – SPI</vt:lpstr>
      <vt:lpstr>Linux - SPI架構 - master</vt:lpstr>
      <vt:lpstr>SPI驅動框架-master</vt:lpstr>
      <vt:lpstr>SPI– Full Duplex and Half Duplex</vt:lpstr>
      <vt:lpstr>Linux - SPI架構 - master</vt:lpstr>
      <vt:lpstr>投影片 10</vt:lpstr>
      <vt:lpstr>SPI – 隊列化</vt:lpstr>
      <vt:lpstr>SPI – 隊列化</vt:lpstr>
      <vt:lpstr>SPI-異同步方式</vt:lpstr>
      <vt:lpstr>L6021 – SPI</vt:lpstr>
      <vt:lpstr>Key Features</vt:lpstr>
      <vt:lpstr>Block Diagram </vt:lpstr>
      <vt:lpstr>SPI Block Diagram</vt:lpstr>
      <vt:lpstr>Registers Summary</vt:lpstr>
      <vt:lpstr>投影片 19</vt:lpstr>
      <vt:lpstr>SPI-IER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Master</vt:lpstr>
      <vt:lpstr>F75111R</vt:lpstr>
      <vt:lpstr>投影片 31</vt:lpstr>
      <vt:lpstr>投影片 32</vt:lpstr>
      <vt:lpstr>投影片 33</vt:lpstr>
      <vt:lpstr>clk參考網頁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1537</cp:revision>
  <dcterms:created xsi:type="dcterms:W3CDTF">2014-03-21T11:14:59Z</dcterms:created>
  <dcterms:modified xsi:type="dcterms:W3CDTF">2015-11-27T07:15:15Z</dcterms:modified>
</cp:coreProperties>
</file>