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6" r:id="rId2"/>
    <p:sldId id="260" r:id="rId3"/>
    <p:sldId id="257" r:id="rId4"/>
    <p:sldId id="327" r:id="rId5"/>
    <p:sldId id="272" r:id="rId6"/>
    <p:sldId id="326" r:id="rId7"/>
    <p:sldId id="330" r:id="rId8"/>
    <p:sldId id="271" r:id="rId9"/>
    <p:sldId id="334" r:id="rId10"/>
    <p:sldId id="335" r:id="rId11"/>
    <p:sldId id="331" r:id="rId12"/>
    <p:sldId id="258" r:id="rId13"/>
    <p:sldId id="290" r:id="rId14"/>
    <p:sldId id="336" r:id="rId15"/>
    <p:sldId id="296" r:id="rId16"/>
    <p:sldId id="306" r:id="rId17"/>
    <p:sldId id="304" r:id="rId18"/>
    <p:sldId id="302" r:id="rId19"/>
    <p:sldId id="316" r:id="rId20"/>
    <p:sldId id="317" r:id="rId21"/>
    <p:sldId id="318" r:id="rId22"/>
    <p:sldId id="319" r:id="rId23"/>
    <p:sldId id="320" r:id="rId24"/>
    <p:sldId id="321" r:id="rId25"/>
    <p:sldId id="322" r:id="rId26"/>
    <p:sldId id="323" r:id="rId27"/>
    <p:sldId id="324" r:id="rId28"/>
    <p:sldId id="325" r:id="rId29"/>
    <p:sldId id="328" r:id="rId30"/>
    <p:sldId id="333" r:id="rId31"/>
    <p:sldId id="337" r:id="rId32"/>
  </p:sldIdLst>
  <p:sldSz cx="9144000" cy="5715000" type="screen16x10"/>
  <p:notesSz cx="6858000" cy="9144000"/>
  <p:embeddedFontLst>
    <p:embeddedFont>
      <p:font typeface="Futura Bk BT"/>
      <p:regular r:id="rId35"/>
    </p:embeddedFont>
    <p:embeddedFont>
      <p:font typeface="Arial Unicode MS" pitchFamily="34" charset="-120"/>
      <p:regular r:id="rId36"/>
    </p:embeddedFont>
    <p:embeddedFont>
      <p:font typeface="微軟正黑體" pitchFamily="34" charset="-120"/>
      <p:regular r:id="rId37"/>
      <p:bold r:id="rId38"/>
    </p:embeddedFont>
    <p:embeddedFont>
      <p:font typeface="Calibri" pitchFamily="34" charset="0"/>
      <p:regular r:id="rId39"/>
      <p:bold r:id="rId40"/>
      <p:italic r:id="rId41"/>
      <p:boldItalic r:id="rId4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273B1"/>
    <a:srgbClr val="FF3399"/>
    <a:srgbClr val="FF0066"/>
    <a:srgbClr val="FFFFFF"/>
    <a:srgbClr val="4F81BD"/>
    <a:srgbClr val="0080FF"/>
    <a:srgbClr val="0088BF"/>
    <a:srgbClr val="2E90DE"/>
    <a:srgbClr val="414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1" autoAdjust="0"/>
    <p:restoredTop sz="86636" autoAdjust="0"/>
  </p:normalViewPr>
  <p:slideViewPr>
    <p:cSldViewPr>
      <p:cViewPr varScale="1">
        <p:scale>
          <a:sx n="120" d="100"/>
          <a:sy n="120" d="100"/>
        </p:scale>
        <p:origin x="-1404" y="-102"/>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2015/10/26</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2015/10/26</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I2C </a:t>
            </a:r>
            <a:r>
              <a:rPr lang="zh-TW" altLang="en-US" dirty="0" smtClean="0"/>
              <a:t>是半雙工的匯流排</a:t>
            </a:r>
            <a:r>
              <a:rPr lang="en-US" altLang="zh-TW" dirty="0" smtClean="0"/>
              <a:t>, </a:t>
            </a:r>
            <a:r>
              <a:rPr lang="zh-TW" altLang="en-US" dirty="0" smtClean="0"/>
              <a:t>提供雙向但不可同時的資料傳遞</a:t>
            </a:r>
            <a:r>
              <a:rPr lang="en-US" altLang="zh-TW" dirty="0" smtClean="0"/>
              <a:t>.</a:t>
            </a:r>
          </a:p>
          <a:p>
            <a:pPr marL="228600" indent="-228600">
              <a:buAutoNum type="arabicPeriod"/>
            </a:pPr>
            <a:r>
              <a:rPr lang="zh-TW" altLang="en-US" dirty="0" smtClean="0"/>
              <a:t>藉由兩條線連接所有的裝置</a:t>
            </a:r>
            <a:r>
              <a:rPr lang="en-US" altLang="zh-TW" dirty="0" smtClean="0"/>
              <a:t>, </a:t>
            </a:r>
            <a:r>
              <a:rPr lang="zh-TW" altLang="en-US" dirty="0" smtClean="0"/>
              <a:t>一條為</a:t>
            </a:r>
            <a:r>
              <a:rPr lang="en-US" altLang="zh-TW" dirty="0" smtClean="0"/>
              <a:t>Data</a:t>
            </a:r>
            <a:r>
              <a:rPr lang="zh-TW" altLang="en-US" dirty="0" smtClean="0"/>
              <a:t>線</a:t>
            </a:r>
            <a:r>
              <a:rPr lang="en-US" altLang="zh-TW" dirty="0" smtClean="0"/>
              <a:t>, </a:t>
            </a:r>
            <a:r>
              <a:rPr lang="zh-TW" altLang="en-US" dirty="0" smtClean="0"/>
              <a:t>一條為</a:t>
            </a:r>
            <a:r>
              <a:rPr lang="en-US" altLang="zh-TW" dirty="0" smtClean="0"/>
              <a:t>clock</a:t>
            </a:r>
            <a:r>
              <a:rPr lang="zh-TW" altLang="en-US" dirty="0" smtClean="0"/>
              <a:t>線</a:t>
            </a:r>
            <a:r>
              <a:rPr lang="en-US" altLang="zh-TW" dirty="0" smtClean="0"/>
              <a:t>(</a:t>
            </a:r>
            <a:r>
              <a:rPr lang="zh-TW" altLang="en-US" dirty="0" smtClean="0"/>
              <a:t>同步使用</a:t>
            </a:r>
            <a:r>
              <a:rPr lang="en-US" altLang="zh-TW" dirty="0" smtClean="0"/>
              <a:t>)</a:t>
            </a:r>
          </a:p>
          <a:p>
            <a:pPr marL="228600" indent="-228600">
              <a:buAutoNum type="arabicPeriod"/>
            </a:pPr>
            <a:r>
              <a:rPr lang="zh-TW" altLang="en-US" dirty="0" smtClean="0"/>
              <a:t>連接在</a:t>
            </a:r>
            <a:r>
              <a:rPr lang="en-US" altLang="zh-TW" dirty="0" smtClean="0"/>
              <a:t>I2C</a:t>
            </a:r>
            <a:r>
              <a:rPr lang="zh-TW" altLang="en-US" dirty="0" smtClean="0"/>
              <a:t>上的裝置</a:t>
            </a:r>
            <a:r>
              <a:rPr lang="en-US" altLang="zh-TW" dirty="0" smtClean="0"/>
              <a:t>, </a:t>
            </a:r>
            <a:r>
              <a:rPr lang="zh-TW" altLang="en-US" dirty="0" smtClean="0"/>
              <a:t>都擁有自己的</a:t>
            </a:r>
            <a:r>
              <a:rPr lang="en-US" altLang="zh-TW" dirty="0" smtClean="0"/>
              <a:t>Address, </a:t>
            </a:r>
            <a:r>
              <a:rPr lang="zh-TW" altLang="en-US" dirty="0" smtClean="0"/>
              <a:t>利用定址的方式</a:t>
            </a:r>
            <a:r>
              <a:rPr lang="en-US" altLang="zh-TW" dirty="0" smtClean="0"/>
              <a:t>,</a:t>
            </a:r>
            <a:r>
              <a:rPr lang="zh-TW" altLang="en-US" dirty="0" smtClean="0"/>
              <a:t>裝置知道</a:t>
            </a:r>
            <a:r>
              <a:rPr lang="en-US" altLang="zh-TW" dirty="0" smtClean="0"/>
              <a:t>Master</a:t>
            </a:r>
            <a:r>
              <a:rPr lang="zh-TW" altLang="en-US" dirty="0" smtClean="0"/>
              <a:t>是與自己做溝通</a:t>
            </a:r>
            <a:r>
              <a:rPr lang="en-US" altLang="zh-TW" dirty="0" smtClean="0"/>
              <a:t>, </a:t>
            </a:r>
            <a:r>
              <a:rPr lang="zh-TW" altLang="en-US" dirty="0" smtClean="0"/>
              <a:t>而他的地址模式分為</a:t>
            </a:r>
            <a:r>
              <a:rPr lang="en-US" altLang="zh-TW" dirty="0" smtClean="0"/>
              <a:t>7-bit</a:t>
            </a:r>
            <a:r>
              <a:rPr lang="zh-TW" altLang="en-US" dirty="0" smtClean="0"/>
              <a:t>與</a:t>
            </a:r>
            <a:r>
              <a:rPr lang="en-US" altLang="zh-TW" dirty="0" smtClean="0"/>
              <a:t>10-bit</a:t>
            </a:r>
            <a:r>
              <a:rPr lang="zh-TW" altLang="en-US" dirty="0" smtClean="0"/>
              <a:t>兩種</a:t>
            </a:r>
            <a:r>
              <a:rPr lang="en-US" altLang="zh-TW" dirty="0" smtClean="0"/>
              <a:t>, </a:t>
            </a:r>
            <a:r>
              <a:rPr lang="zh-TW" altLang="en-US" dirty="0" smtClean="0"/>
              <a:t>我們今天會以</a:t>
            </a:r>
            <a:r>
              <a:rPr lang="en-US" altLang="zh-TW" dirty="0" smtClean="0"/>
              <a:t>7-bit</a:t>
            </a:r>
            <a:r>
              <a:rPr lang="zh-TW" altLang="en-US" dirty="0" smtClean="0"/>
              <a:t>為主</a:t>
            </a:r>
            <a:endParaRPr lang="en-US" altLang="zh-TW" dirty="0" smtClean="0"/>
          </a:p>
          <a:p>
            <a:pPr marL="228600" indent="-228600">
              <a:buAutoNum type="arabicPeriod"/>
            </a:pPr>
            <a:r>
              <a:rPr lang="en-US" altLang="zh-TW" dirty="0" smtClean="0"/>
              <a:t>I2C Bus </a:t>
            </a:r>
            <a:r>
              <a:rPr lang="zh-TW" altLang="en-US" dirty="0" smtClean="0"/>
              <a:t>硬體架構</a:t>
            </a:r>
            <a:endParaRPr lang="en-US" altLang="zh-TW" dirty="0" smtClean="0"/>
          </a:p>
          <a:p>
            <a:pPr marL="228600" indent="-228600">
              <a:buAutoNum type="arabicPeriod"/>
            </a:pPr>
            <a:r>
              <a:rPr lang="zh-TW" altLang="en-US" dirty="0" smtClean="0"/>
              <a:t>傳輸模式有</a:t>
            </a:r>
            <a:r>
              <a:rPr lang="en-US" altLang="zh-TW" dirty="0" smtClean="0"/>
              <a:t>3</a:t>
            </a:r>
            <a:r>
              <a:rPr lang="zh-TW" altLang="en-US" dirty="0" smtClean="0"/>
              <a:t>種</a:t>
            </a:r>
            <a:r>
              <a:rPr lang="en-US" altLang="zh-TW" dirty="0" smtClean="0"/>
              <a:t>, </a:t>
            </a:r>
            <a:r>
              <a:rPr lang="zh-TW" altLang="en-US" dirty="0" smtClean="0"/>
              <a:t>低速</a:t>
            </a:r>
            <a:r>
              <a:rPr lang="en-US" altLang="zh-TW" dirty="0" smtClean="0"/>
              <a:t>,</a:t>
            </a:r>
            <a:r>
              <a:rPr lang="zh-TW" altLang="en-US" dirty="0" smtClean="0"/>
              <a:t>標準與高速</a:t>
            </a:r>
            <a:endParaRPr lang="en-US" altLang="zh-TW" dirty="0" smtClean="0"/>
          </a:p>
          <a:p>
            <a:pPr marL="228600" indent="-228600">
              <a:buAutoNum type="arabicPeriod"/>
            </a:pPr>
            <a:r>
              <a:rPr lang="en-US" altLang="zh-TW" dirty="0" err="1" smtClean="0"/>
              <a:t>Od</a:t>
            </a:r>
            <a:r>
              <a:rPr lang="zh-TW" altLang="en-US" dirty="0" smtClean="0"/>
              <a:t>接腳</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9</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 audio machine 	at24 :</a:t>
            </a:r>
            <a:r>
              <a:rPr lang="en-US" altLang="zh-TW" baseline="0" dirty="0" smtClean="0"/>
              <a:t> i2c EEPROM</a:t>
            </a:r>
            <a:endParaRPr lang="en-US" altLang="zh-TW" dirty="0" smtClean="0"/>
          </a:p>
          <a:p>
            <a:pPr marL="228600" indent="-228600">
              <a:buNone/>
            </a:pPr>
            <a:r>
              <a:rPr lang="en-US" altLang="zh-TW" dirty="0" smtClean="0"/>
              <a:t>I2c platform device</a:t>
            </a:r>
            <a:r>
              <a:rPr lang="en-US" altLang="zh-TW" baseline="0" dirty="0" smtClean="0"/>
              <a:t> </a:t>
            </a:r>
            <a:r>
              <a:rPr lang="en-US" altLang="zh-TW" baseline="0" dirty="0" smtClean="0">
                <a:sym typeface="Wingdings" pitchFamily="2" charset="2"/>
              </a:rPr>
              <a:t> </a:t>
            </a:r>
            <a:r>
              <a:rPr lang="en-US" altLang="zh-TW" sz="1200" b="1" kern="1200" dirty="0" smtClean="0">
                <a:solidFill>
                  <a:srgbClr val="C00000"/>
                </a:solidFill>
                <a:latin typeface="+mj-ea"/>
                <a:ea typeface="+mn-ea"/>
                <a:cs typeface="+mn-cs"/>
              </a:rPr>
              <a:t>compatible(</a:t>
            </a:r>
            <a:r>
              <a:rPr lang="en-US" altLang="zh-TW" sz="1200" b="1" kern="1200" dirty="0" err="1" smtClean="0">
                <a:solidFill>
                  <a:srgbClr val="C00000"/>
                </a:solidFill>
                <a:latin typeface="+mj-ea"/>
                <a:ea typeface="+mn-ea"/>
                <a:cs typeface="+mn-cs"/>
              </a:rPr>
              <a:t>dts</a:t>
            </a:r>
            <a:r>
              <a:rPr lang="en-US" altLang="zh-TW" sz="1200" b="1" kern="1200" dirty="0" smtClean="0">
                <a:solidFill>
                  <a:srgbClr val="C00000"/>
                </a:solidFill>
                <a:latin typeface="+mj-ea"/>
                <a:ea typeface="+mn-ea"/>
                <a:cs typeface="+mn-cs"/>
              </a:rPr>
              <a:t>)  / </a:t>
            </a:r>
            <a:r>
              <a:rPr lang="en-US" altLang="zh-TW" sz="1200" b="1" kern="1200" dirty="0" smtClean="0">
                <a:solidFill>
                  <a:schemeClr val="tx1"/>
                </a:solidFill>
                <a:latin typeface="+mj-ea"/>
                <a:ea typeface="+mn-ea"/>
                <a:cs typeface="+mn-cs"/>
              </a:rPr>
              <a:t>Name</a:t>
            </a:r>
          </a:p>
          <a:p>
            <a:pPr marL="228600" indent="-228600">
              <a:buNone/>
            </a:pPr>
            <a:r>
              <a:rPr lang="en-US" altLang="zh-TW" dirty="0" smtClean="0"/>
              <a:t>I2c platform device (</a:t>
            </a:r>
            <a:r>
              <a:rPr lang="en-US" altLang="zh-TW" sz="1200" b="1" kern="1200" dirty="0" smtClean="0">
                <a:solidFill>
                  <a:schemeClr val="tx1"/>
                </a:solidFill>
                <a:latin typeface="+mj-ea"/>
                <a:ea typeface="+mn-ea"/>
                <a:cs typeface="+mn-cs"/>
              </a:rPr>
              <a:t>socle_i2c_driver)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err="1" smtClean="0">
                <a:solidFill>
                  <a:schemeClr val="accent1">
                    <a:lumMod val="75000"/>
                  </a:schemeClr>
                </a:solidFill>
                <a:latin typeface="+mj-ea"/>
                <a:ea typeface="+mn-ea"/>
                <a:cs typeface="+mn-cs"/>
              </a:rPr>
              <a:t>of_match_table</a:t>
            </a:r>
            <a:r>
              <a:rPr lang="en-US" altLang="zh-TW" sz="1200" b="1" kern="1200" dirty="0" smtClean="0">
                <a:solidFill>
                  <a:schemeClr val="accent1">
                    <a:lumMod val="75000"/>
                  </a:schemeClr>
                </a:solidFill>
                <a:latin typeface="+mj-ea"/>
                <a:ea typeface="+mn-ea"/>
                <a:cs typeface="+mn-cs"/>
              </a:rPr>
              <a:t>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device </a:t>
            </a:r>
            <a:r>
              <a:rPr lang="en-US" altLang="zh-TW" sz="1200" b="1" kern="1200" dirty="0" smtClean="0">
                <a:solidFill>
                  <a:schemeClr val="tx1"/>
                </a:solidFill>
                <a:latin typeface="+mj-ea"/>
                <a:ea typeface="+mn-ea"/>
                <a:cs typeface="+mn-cs"/>
                <a:sym typeface="Wingdings" pitchFamily="2" charset="2"/>
              </a:rPr>
              <a:t> </a:t>
            </a:r>
            <a:r>
              <a:rPr lang="en-US" altLang="zh-TW" sz="1200" b="1" kern="1200" dirty="0" smtClean="0">
                <a:solidFill>
                  <a:schemeClr val="accent6">
                    <a:lumMod val="75000"/>
                  </a:schemeClr>
                </a:solidFill>
                <a:latin typeface="+mj-ea"/>
                <a:ea typeface="+mn-ea"/>
                <a:cs typeface="+mn-cs"/>
              </a:rPr>
              <a:t>compatible</a:t>
            </a:r>
            <a:r>
              <a:rPr lang="en-US" altLang="zh-TW" sz="1200" b="1" kern="1200" baseline="0" dirty="0" smtClean="0">
                <a:solidFill>
                  <a:schemeClr val="accent6">
                    <a:lumMod val="75000"/>
                  </a:schemeClr>
                </a:solidFill>
                <a:latin typeface="+mj-ea"/>
                <a:ea typeface="+mn-ea"/>
                <a:cs typeface="+mn-cs"/>
              </a:rPr>
              <a:t>  /  </a:t>
            </a:r>
            <a:r>
              <a:rPr lang="en-US" altLang="zh-TW" sz="1200" b="1" kern="1200" dirty="0" err="1" smtClean="0">
                <a:solidFill>
                  <a:schemeClr val="accent5">
                    <a:lumMod val="75000"/>
                  </a:schemeClr>
                </a:solidFill>
                <a:latin typeface="+mj-ea"/>
                <a:ea typeface="+mn-ea"/>
                <a:cs typeface="+mn-cs"/>
              </a:rPr>
              <a:t>of_match_table</a:t>
            </a:r>
            <a:endParaRPr lang="en-US" altLang="zh-TW" sz="1200" b="1" kern="1200" dirty="0" smtClean="0">
              <a:solidFill>
                <a:schemeClr val="tx1"/>
              </a:solidFill>
              <a:latin typeface="+mj-ea"/>
              <a:ea typeface="+mn-ea"/>
              <a:cs typeface="+mn-cs"/>
              <a:sym typeface="Wingdings" pitchFamily="2" charset="2"/>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latin typeface="+mj-ea"/>
                <a:ea typeface="+mn-ea"/>
                <a:cs typeface="+mn-cs"/>
              </a:rPr>
              <a:t>I2C driver </a:t>
            </a:r>
            <a:r>
              <a:rPr lang="en-US" altLang="zh-TW" sz="1200" b="1" kern="1200" dirty="0" smtClean="0">
                <a:solidFill>
                  <a:schemeClr val="tx1"/>
                </a:solidFill>
                <a:latin typeface="+mj-ea"/>
                <a:ea typeface="+mn-ea"/>
                <a:cs typeface="+mn-cs"/>
                <a:sym typeface="Wingdings" pitchFamily="2" charset="2"/>
              </a:rPr>
              <a:t> </a:t>
            </a:r>
            <a:r>
              <a:rPr lang="en-US" altLang="zh-TW" sz="1200" b="1" dirty="0" smtClean="0">
                <a:solidFill>
                  <a:schemeClr val="tx1"/>
                </a:solidFill>
                <a:latin typeface="+mj-ea"/>
              </a:rPr>
              <a:t>Type (i2c_board_info)  /  </a:t>
            </a:r>
            <a:r>
              <a:rPr lang="en-US" altLang="zh-TW" sz="1200" b="1" kern="1200" dirty="0" smtClean="0">
                <a:solidFill>
                  <a:schemeClr val="tx1"/>
                </a:solidFill>
                <a:latin typeface="+mj-ea"/>
                <a:ea typeface="+mn-ea"/>
                <a:cs typeface="+mn-cs"/>
              </a:rPr>
              <a:t>name</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dirty="0" smtClean="0">
              <a:solidFill>
                <a:schemeClr val="tx1"/>
              </a:solidFill>
              <a:latin typeface="+mj-ea"/>
            </a:endParaRP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altLang="zh-TW" sz="1200" b="1" kern="1200" dirty="0" smtClean="0">
              <a:solidFill>
                <a:schemeClr val="tx1"/>
              </a:solidFill>
              <a:latin typeface="+mj-ea"/>
              <a:ea typeface="+mn-ea"/>
              <a:cs typeface="+mn-cs"/>
            </a:endParaRPr>
          </a:p>
          <a:p>
            <a:pPr marL="228600" indent="-228600">
              <a:buNone/>
            </a:pPr>
            <a:endParaRPr lang="en-US" altLang="zh-TW" sz="1200" b="1" kern="1200" dirty="0" smtClean="0">
              <a:solidFill>
                <a:schemeClr val="tx1"/>
              </a:solidFill>
              <a:latin typeface="+mj-ea"/>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Sgt15000 audio machine</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2015/10/26</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i2c 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box(in)">
                                      <p:cBhvr>
                                        <p:cTn id="23" dur="1000"/>
                                        <p:tgtEl>
                                          <p:spTgt spid="126"/>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1000"/>
                                        <p:tgtEl>
                                          <p:spTgt spid="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ox(in)">
                                      <p:cBhvr>
                                        <p:cTn id="29" dur="1000"/>
                                        <p:tgtEl>
                                          <p:spTgt spid="1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1000"/>
                                        <p:tgtEl>
                                          <p:spTgt spid="12"/>
                                        </p:tgtEl>
                                      </p:cBhvr>
                                    </p:animEffect>
                                  </p:childTnLst>
                                </p:cTn>
                              </p:par>
                              <p:par>
                                <p:cTn id="33" presetID="4"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1000"/>
                                        <p:tgtEl>
                                          <p:spTgt spid="1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ox(in)">
                                      <p:cBhvr>
                                        <p:cTn id="38" dur="1000"/>
                                        <p:tgtEl>
                                          <p:spTgt spid="89"/>
                                        </p:tgtEl>
                                      </p:cBhvr>
                                    </p:animEffect>
                                  </p:childTnLst>
                                </p:cTn>
                              </p:par>
                              <p:par>
                                <p:cTn id="39" presetID="4" presetClass="entr" presetSubtype="16"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box(in)">
                                      <p:cBhvr>
                                        <p:cTn id="41" dur="1000"/>
                                        <p:tgtEl>
                                          <p:spTgt spid="10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box(in)">
                                      <p:cBhvr>
                                        <p:cTn id="46" dur="1000"/>
                                        <p:tgtEl>
                                          <p:spTgt spid="9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box(in)">
                                      <p:cBhvr>
                                        <p:cTn id="49" dur="1000"/>
                                        <p:tgtEl>
                                          <p:spTgt spid="127"/>
                                        </p:tgtEl>
                                      </p:cBhvr>
                                    </p:animEffect>
                                  </p:childTnLst>
                                </p:cTn>
                              </p:par>
                              <p:par>
                                <p:cTn id="50" presetID="4" presetClass="entr" presetSubtype="16" fill="hold" nodeType="with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box(in)">
                                      <p:cBhvr>
                                        <p:cTn id="52" dur="1000"/>
                                        <p:tgtEl>
                                          <p:spTgt spid="10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ox(in)">
                                      <p:cBhvr>
                                        <p:cTn id="55" dur="1000"/>
                                        <p:tgtEl>
                                          <p:spTgt spid="4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ox(in)">
                                      <p:cBhvr>
                                        <p:cTn id="61" dur="1000"/>
                                        <p:tgtEl>
                                          <p:spTgt spid="2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1000"/>
                                        <p:tgtEl>
                                          <p:spTgt spid="29"/>
                                        </p:tgtEl>
                                      </p:cBhvr>
                                    </p:animEffect>
                                  </p:childTnLst>
                                </p:cTn>
                              </p:par>
                              <p:par>
                                <p:cTn id="65" presetID="4" presetClass="exit" presetSubtype="16" fill="hold" grpId="1" nodeType="withEffect">
                                  <p:stCondLst>
                                    <p:cond delay="0"/>
                                  </p:stCondLst>
                                  <p:childTnLst>
                                    <p:animEffect transition="out" filter="box(in)">
                                      <p:cBhvr>
                                        <p:cTn id="66" dur="500"/>
                                        <p:tgtEl>
                                          <p:spTgt spid="126"/>
                                        </p:tgtEl>
                                      </p:cBhvr>
                                    </p:animEffect>
                                    <p:set>
                                      <p:cBhvr>
                                        <p:cTn id="67" dur="1" fill="hold">
                                          <p:stCondLst>
                                            <p:cond delay="499"/>
                                          </p:stCondLst>
                                        </p:cTn>
                                        <p:tgtEl>
                                          <p:spTgt spid="1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box(in)">
                                      <p:cBhvr>
                                        <p:cTn id="72" dur="1000"/>
                                        <p:tgtEl>
                                          <p:spTgt spid="102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box(in)">
                                      <p:cBhvr>
                                        <p:cTn id="75" dur="1000"/>
                                        <p:tgtEl>
                                          <p:spTgt spid="61"/>
                                        </p:tgtEl>
                                      </p:cBhvr>
                                    </p:animEffect>
                                  </p:childTnLst>
                                </p:cTn>
                              </p:par>
                              <p:par>
                                <p:cTn id="76" presetID="4" presetClass="entr" presetSubtype="16" fill="hold"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box(in)">
                                      <p:cBhvr>
                                        <p:cTn id="78" dur="1000"/>
                                        <p:tgtEl>
                                          <p:spTgt spid="6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ox(in)">
                                      <p:cBhvr>
                                        <p:cTn id="83" dur="500"/>
                                        <p:tgtEl>
                                          <p:spTgt spid="45"/>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ox(in)">
                                      <p:cBhvr>
                                        <p:cTn id="86" dur="500"/>
                                        <p:tgtEl>
                                          <p:spTgt spid="38"/>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ox(in)">
                                      <p:cBhvr>
                                        <p:cTn id="89" dur="500"/>
                                        <p:tgtEl>
                                          <p:spTgt spid="4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ox(in)">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box(in)">
                                      <p:cBhvr>
                                        <p:cTn id="97" dur="1000"/>
                                        <p:tgtEl>
                                          <p:spTgt spid="42"/>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box(in)">
                                      <p:cBhvr>
                                        <p:cTn id="100" dur="1000"/>
                                        <p:tgtEl>
                                          <p:spTgt spid="57"/>
                                        </p:tgtEl>
                                      </p:cBhvr>
                                    </p:animEffect>
                                  </p:childTnLst>
                                </p:cTn>
                              </p:par>
                              <p:par>
                                <p:cTn id="101" presetID="4" presetClass="exit" presetSubtype="16" fill="hold" grpId="1" nodeType="withEffect">
                                  <p:stCondLst>
                                    <p:cond delay="0"/>
                                  </p:stCondLst>
                                  <p:childTnLst>
                                    <p:animEffect transition="out" filter="box(in)">
                                      <p:cBhvr>
                                        <p:cTn id="102" dur="500"/>
                                        <p:tgtEl>
                                          <p:spTgt spid="127"/>
                                        </p:tgtEl>
                                      </p:cBhvr>
                                    </p:animEffect>
                                    <p:set>
                                      <p:cBhvr>
                                        <p:cTn id="103" dur="1" fill="hold">
                                          <p:stCondLst>
                                            <p:cond delay="499"/>
                                          </p:stCondLst>
                                        </p:cTn>
                                        <p:tgtEl>
                                          <p:spTgt spid="127"/>
                                        </p:tgtEl>
                                        <p:attrNameLst>
                                          <p:attrName>style.visibility</p:attrName>
                                        </p:attrNameLst>
                                      </p:cBhvr>
                                      <p:to>
                                        <p:strVal val="hidden"/>
                                      </p:to>
                                    </p:set>
                                  </p:childTnLst>
                                </p:cTn>
                              </p:par>
                            </p:childTnLst>
                          </p:cTn>
                        </p:par>
                        <p:par>
                          <p:cTn id="104" fill="hold">
                            <p:stCondLst>
                              <p:cond delay="1000"/>
                            </p:stCondLst>
                            <p:childTnLst>
                              <p:par>
                                <p:cTn id="105" presetID="4" presetClass="entr" presetSubtype="16" fill="hold"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box(in)">
                                      <p:cBhvr>
                                        <p:cTn id="107" dur="500"/>
                                        <p:tgtEl>
                                          <p:spTgt spid="121"/>
                                        </p:tgtEl>
                                      </p:cBhvr>
                                    </p:animEffect>
                                  </p:childTnLst>
                                </p:cTn>
                              </p:par>
                              <p:par>
                                <p:cTn id="108" presetID="4" presetClass="entr" presetSubtype="16" fill="hold"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box(in)">
                                      <p:cBhvr>
                                        <p:cTn id="110" dur="500"/>
                                        <p:tgtEl>
                                          <p:spTgt spid="115"/>
                                        </p:tgtEl>
                                      </p:cBhvr>
                                    </p:animEffect>
                                  </p:childTnLst>
                                </p:cTn>
                              </p:par>
                              <p:par>
                                <p:cTn id="111" presetID="4" presetClass="entr" presetSubtype="16" fill="hold"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box(in)">
                                      <p:cBhvr>
                                        <p:cTn id="113" dur="500"/>
                                        <p:tgtEl>
                                          <p:spTgt spid="118"/>
                                        </p:tgtEl>
                                      </p:cBhvr>
                                    </p:animEffect>
                                  </p:childTnLst>
                                </p:cTn>
                              </p:par>
                              <p:par>
                                <p:cTn id="114" presetID="4" presetClass="entr" presetSubtype="16" fill="hold" nodeType="withEffect">
                                  <p:stCondLst>
                                    <p:cond delay="0"/>
                                  </p:stCondLst>
                                  <p:childTnLst>
                                    <p:set>
                                      <p:cBhvr>
                                        <p:cTn id="115" dur="1" fill="hold">
                                          <p:stCondLst>
                                            <p:cond delay="0"/>
                                          </p:stCondLst>
                                        </p:cTn>
                                        <p:tgtEl>
                                          <p:spTgt spid="116"/>
                                        </p:tgtEl>
                                        <p:attrNameLst>
                                          <p:attrName>style.visibility</p:attrName>
                                        </p:attrNameLst>
                                      </p:cBhvr>
                                      <p:to>
                                        <p:strVal val="visible"/>
                                      </p:to>
                                    </p:set>
                                    <p:animEffect transition="in" filter="box(in)">
                                      <p:cBhvr>
                                        <p:cTn id="116" dur="500"/>
                                        <p:tgtEl>
                                          <p:spTgt spid="116"/>
                                        </p:tgtEl>
                                      </p:cBhvr>
                                    </p:animEffect>
                                  </p:childTnLst>
                                </p:cTn>
                              </p:par>
                              <p:par>
                                <p:cTn id="117" presetID="4" presetClass="entr" presetSubtype="16" fill="hold" nodeType="withEffect">
                                  <p:stCondLst>
                                    <p:cond delay="0"/>
                                  </p:stCondLst>
                                  <p:childTnLst>
                                    <p:set>
                                      <p:cBhvr>
                                        <p:cTn id="118" dur="1" fill="hold">
                                          <p:stCondLst>
                                            <p:cond delay="0"/>
                                          </p:stCondLst>
                                        </p:cTn>
                                        <p:tgtEl>
                                          <p:spTgt spid="119"/>
                                        </p:tgtEl>
                                        <p:attrNameLst>
                                          <p:attrName>style.visibility</p:attrName>
                                        </p:attrNameLst>
                                      </p:cBhvr>
                                      <p:to>
                                        <p:strVal val="visible"/>
                                      </p:to>
                                    </p:set>
                                    <p:animEffect transition="in" filter="box(in)">
                                      <p:cBhvr>
                                        <p:cTn id="119" dur="500"/>
                                        <p:tgtEl>
                                          <p:spTgt spid="119"/>
                                        </p:tgtEl>
                                      </p:cBhvr>
                                    </p:animEffect>
                                  </p:childTnLst>
                                </p:cTn>
                              </p:par>
                              <p:par>
                                <p:cTn id="120" presetID="4" presetClass="entr" presetSubtype="16" fill="hold" nodeType="withEffect">
                                  <p:stCondLst>
                                    <p:cond delay="0"/>
                                  </p:stCondLst>
                                  <p:childTnLst>
                                    <p:set>
                                      <p:cBhvr>
                                        <p:cTn id="121" dur="1" fill="hold">
                                          <p:stCondLst>
                                            <p:cond delay="0"/>
                                          </p:stCondLst>
                                        </p:cTn>
                                        <p:tgtEl>
                                          <p:spTgt spid="124"/>
                                        </p:tgtEl>
                                        <p:attrNameLst>
                                          <p:attrName>style.visibility</p:attrName>
                                        </p:attrNameLst>
                                      </p:cBhvr>
                                      <p:to>
                                        <p:strVal val="visible"/>
                                      </p:to>
                                    </p:set>
                                    <p:animEffect transition="in" filter="box(in)">
                                      <p:cBhvr>
                                        <p:cTn id="122" dur="500"/>
                                        <p:tgtEl>
                                          <p:spTgt spid="124"/>
                                        </p:tgtEl>
                                      </p:cBhvr>
                                    </p:animEffect>
                                  </p:childTnLst>
                                </p:cTn>
                              </p:par>
                              <p:par>
                                <p:cTn id="123" presetID="4" presetClass="entr" presetSubtype="16" fill="hold" nodeType="with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box(in)">
                                      <p:cBhvr>
                                        <p:cTn id="125" dur="500"/>
                                        <p:tgtEl>
                                          <p:spTgt spid="123"/>
                                        </p:tgtEl>
                                      </p:cBhvr>
                                    </p:animEffect>
                                  </p:childTnLst>
                                </p:cTn>
                              </p:par>
                              <p:par>
                                <p:cTn id="126" presetID="4" presetClass="entr" presetSubtype="16" fill="hold"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box(in)">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box(in)">
                                      <p:cBhvr>
                                        <p:cTn id="133" dur="1000"/>
                                        <p:tgtEl>
                                          <p:spTgt spid="7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ox(in)">
                                      <p:cBhvr>
                                        <p:cTn id="136" dur="1000"/>
                                        <p:tgtEl>
                                          <p:spTgt spid="51"/>
                                        </p:tgtEl>
                                      </p:cBhvr>
                                    </p:animEffect>
                                  </p:childTnLst>
                                </p:cTn>
                              </p:par>
                              <p:par>
                                <p:cTn id="137" presetID="4" presetClass="entr" presetSubtype="16" fill="hold" nodeType="withEffect">
                                  <p:stCondLst>
                                    <p:cond delay="0"/>
                                  </p:stCondLst>
                                  <p:childTnLst>
                                    <p:set>
                                      <p:cBhvr>
                                        <p:cTn id="138" dur="1" fill="hold">
                                          <p:stCondLst>
                                            <p:cond delay="0"/>
                                          </p:stCondLst>
                                        </p:cTn>
                                        <p:tgtEl>
                                          <p:spTgt spid="63"/>
                                        </p:tgtEl>
                                        <p:attrNameLst>
                                          <p:attrName>style.visibility</p:attrName>
                                        </p:attrNameLst>
                                      </p:cBhvr>
                                      <p:to>
                                        <p:strVal val="visible"/>
                                      </p:to>
                                    </p:set>
                                    <p:animEffect transition="in" filter="box(in)">
                                      <p:cBhvr>
                                        <p:cTn id="13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5" grpId="0"/>
      <p:bldP spid="126" grpId="0"/>
      <p:bldP spid="126" grpId="1"/>
      <p:bldP spid="127" grpId="0"/>
      <p:bldP spid="127" grpId="1"/>
      <p:bldP spid="51" grpId="0" animBg="1"/>
      <p:bldP spid="57" grpId="0"/>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Write to </a:t>
            </a:r>
            <a:r>
              <a:rPr lang="en-US" altLang="zh-TW" sz="1000" dirty="0" err="1" smtClean="0"/>
              <a:t>Tx</a:t>
            </a:r>
            <a:r>
              <a:rPr lang="en-US" altLang="zh-TW" sz="1000" dirty="0" smtClean="0"/>
              <a:t> Buffer</a:t>
            </a:r>
          </a:p>
          <a:p>
            <a:pPr algn="ctr"/>
            <a:r>
              <a:rPr lang="en-US" altLang="zh-TW" sz="700" dirty="0" smtClean="0"/>
              <a:t>Data(8) = </a:t>
            </a:r>
            <a:r>
              <a:rPr lang="en-US" altLang="zh-TW" sz="700" dirty="0" err="1" smtClean="0"/>
              <a:t>Addr</a:t>
            </a:r>
            <a:r>
              <a:rPr lang="en-US" altLang="zh-TW" sz="700" dirty="0" smtClean="0"/>
              <a:t>(7) + W/R(1)</a:t>
            </a:r>
            <a:endParaRPr lang="zh-TW" altLang="en-US" sz="7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START</a:t>
            </a:r>
            <a:r>
              <a:rPr lang="en-US" altLang="zh-TW" sz="1000" dirty="0" smtClean="0">
                <a:solidFill>
                  <a:srgbClr val="FF0000"/>
                </a:solidFill>
              </a:rPr>
              <a:t> </a:t>
            </a:r>
            <a:r>
              <a:rPr lang="en-US" altLang="zh-TW" sz="1000" dirty="0" smtClean="0"/>
              <a:t>+ RESUME&gt;</a:t>
            </a:r>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I2C to </a:t>
            </a:r>
            <a:r>
              <a:rPr lang="en-US" altLang="zh-TW" sz="1000" dirty="0" err="1" smtClean="0"/>
              <a:t>Tx</a:t>
            </a:r>
            <a:r>
              <a:rPr lang="en-US" altLang="zh-TW" sz="1000" dirty="0" smtClean="0"/>
              <a:t> Mode</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100" dirty="0" smtClean="0"/>
              <a:t>Write to </a:t>
            </a:r>
            <a:r>
              <a:rPr lang="en-US" altLang="zh-TW" sz="1100" dirty="0" err="1" smtClean="0"/>
              <a:t>Tx</a:t>
            </a:r>
            <a:r>
              <a:rPr lang="en-US" altLang="zh-TW" sz="1100" dirty="0" smtClean="0"/>
              <a:t> Buffer</a:t>
            </a:r>
          </a:p>
          <a:p>
            <a:pPr algn="ctr"/>
            <a:r>
              <a:rPr lang="en-US" altLang="zh-TW" sz="800" dirty="0" smtClean="0"/>
              <a:t>Data(8) = </a:t>
            </a:r>
            <a:r>
              <a:rPr lang="en-US" altLang="zh-TW" sz="800" dirty="0" err="1" smtClean="0"/>
              <a:t>Cmd</a:t>
            </a:r>
            <a:r>
              <a:rPr lang="en-US" altLang="zh-TW" sz="800" dirty="0" smtClean="0"/>
              <a:t>/Data</a:t>
            </a:r>
            <a:endParaRPr lang="zh-TW" altLang="en-US" sz="800" dirty="0" smtClean="0"/>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a:t>
            </a:r>
            <a:r>
              <a:rPr lang="en-US" altLang="zh-TW" sz="1000" b="1" dirty="0" smtClean="0">
                <a:solidFill>
                  <a:srgbClr val="FF0000"/>
                </a:solidFill>
              </a:rPr>
              <a:t>STOP</a:t>
            </a:r>
            <a:r>
              <a:rPr lang="en-US" altLang="zh-TW" sz="1000" dirty="0" smtClean="0"/>
              <a:t>&gt;</a:t>
            </a:r>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I2C to Rx Mode</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800" dirty="0" smtClean="0"/>
              <a:t>Wait interrupt</a:t>
            </a:r>
          </a:p>
          <a:p>
            <a:pPr algn="ctr"/>
            <a:r>
              <a:rPr lang="en-US" altLang="zh-TW" sz="1000" dirty="0" smtClean="0"/>
              <a:t>Read 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sp>
        <p:nvSpPr>
          <p:cNvPr id="28" name="文字方塊 27"/>
          <p:cNvSpPr txBox="1"/>
          <p:nvPr/>
        </p:nvSpPr>
        <p:spPr>
          <a:xfrm>
            <a:off x="7236296" y="913284"/>
            <a:ext cx="1584176" cy="861774"/>
          </a:xfrm>
          <a:prstGeom prst="rect">
            <a:avLst/>
          </a:prstGeom>
          <a:noFill/>
        </p:spPr>
        <p:txBody>
          <a:bodyPr wrap="square" rtlCol="0">
            <a:spAutoFit/>
          </a:bodyPr>
          <a:lstStyle/>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2267744" y="2353444"/>
            <a:ext cx="3852292" cy="729317"/>
          </a:xfrm>
          <a:prstGeom prst="rect">
            <a:avLst/>
          </a:prstGeom>
          <a:noFill/>
          <a:ln w="9525">
            <a:noFill/>
            <a:miter lim="800000"/>
            <a:headEnd/>
            <a:tailEnd/>
          </a:ln>
        </p:spPr>
      </p:pic>
      <p:pic>
        <p:nvPicPr>
          <p:cNvPr id="4" name="Picture 3"/>
          <p:cNvPicPr>
            <a:picLocks noChangeAspect="1" noChangeArrowheads="1"/>
          </p:cNvPicPr>
          <p:nvPr/>
        </p:nvPicPr>
        <p:blipFill>
          <a:blip r:embed="rId5" cstate="print"/>
          <a:srcRect/>
          <a:stretch>
            <a:fillRect/>
          </a:stretch>
        </p:blipFill>
        <p:spPr bwMode="auto">
          <a:xfrm>
            <a:off x="2123728" y="2785492"/>
            <a:ext cx="3358395" cy="936104"/>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2267744" y="3289548"/>
            <a:ext cx="3582169" cy="951905"/>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2267744" y="3937620"/>
            <a:ext cx="2895600" cy="88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10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10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1000"/>
                                        <p:tgtEl>
                                          <p:spTgt spid="2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1000"/>
                                        <p:tgtEl>
                                          <p:spTgt spid="24"/>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1000"/>
                                        <p:tgtEl>
                                          <p:spTgt spid="2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1000"/>
                                        <p:tgtEl>
                                          <p:spTgt spid="2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1000"/>
                                        <p:tgtEl>
                                          <p:spTgt spid="3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ox(in)">
                                      <p:cBhvr>
                                        <p:cTn id="44" dur="1000"/>
                                        <p:tgtEl>
                                          <p:spTgt spid="3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ox(in)">
                                      <p:cBhvr>
                                        <p:cTn id="47" dur="1000"/>
                                        <p:tgtEl>
                                          <p:spTgt spid="3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ox(in)">
                                      <p:cBhvr>
                                        <p:cTn id="50" dur="1000"/>
                                        <p:tgtEl>
                                          <p:spTgt spid="3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ox(in)">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ox(in)">
                                      <p:cBhvr>
                                        <p:cTn id="58" dur="10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ox(in)">
                                      <p:cBhvr>
                                        <p:cTn id="61" dur="10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0" nodeType="clickEffect">
                                  <p:stCondLst>
                                    <p:cond delay="0"/>
                                  </p:stCondLst>
                                  <p:childTnLst>
                                    <p:animEffect transition="out" filter="box(in)">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4" presetClass="exit" presetSubtype="16" fill="hold" grpId="1" nodeType="withEffect">
                                  <p:stCondLst>
                                    <p:cond delay="0"/>
                                  </p:stCondLst>
                                  <p:childTnLst>
                                    <p:animEffect transition="out" filter="box(i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par>
                                <p:cTn id="76" presetID="4" presetClass="exit" presetSubtype="16" fill="hold" grpId="1" nodeType="withEffect">
                                  <p:stCondLst>
                                    <p:cond delay="0"/>
                                  </p:stCondLst>
                                  <p:childTnLst>
                                    <p:animEffect transition="out" filter="box(in)">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par>
                                <p:cTn id="79" presetID="4" presetClass="exit" presetSubtype="16" fill="hold" grpId="1" nodeType="withEffect">
                                  <p:stCondLst>
                                    <p:cond delay="0"/>
                                  </p:stCondLst>
                                  <p:childTnLst>
                                    <p:animEffect transition="out" filter="box(i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par>
                                <p:cTn id="82" presetID="4" presetClass="exit" presetSubtype="16" fill="hold" grpId="1" nodeType="withEffect">
                                  <p:stCondLst>
                                    <p:cond delay="0"/>
                                  </p:stCondLst>
                                  <p:childTnLst>
                                    <p:animEffect transition="out" filter="box(in)">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par>
                                <p:cTn id="88" presetID="4" presetClass="exit" presetSubtype="16" fill="hold" grpId="1" nodeType="withEffect">
                                  <p:stCondLst>
                                    <p:cond delay="0"/>
                                  </p:stCondLst>
                                  <p:childTnLst>
                                    <p:animEffect transition="out" filter="box(in)">
                                      <p:cBhvr>
                                        <p:cTn id="89" dur="500"/>
                                        <p:tgtEl>
                                          <p:spTgt spid="33"/>
                                        </p:tgtEl>
                                      </p:cBhvr>
                                    </p:animEffect>
                                    <p:set>
                                      <p:cBhvr>
                                        <p:cTn id="90" dur="1" fill="hold">
                                          <p:stCondLst>
                                            <p:cond delay="499"/>
                                          </p:stCondLst>
                                        </p:cTn>
                                        <p:tgtEl>
                                          <p:spTgt spid="3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par>
                                <p:cTn id="94" presetID="4" presetClass="exit" presetSubtype="16" fill="hold" grpId="1" nodeType="withEffect">
                                  <p:stCondLst>
                                    <p:cond delay="0"/>
                                  </p:stCondLst>
                                  <p:childTnLst>
                                    <p:animEffect transition="out" filter="box(in)">
                                      <p:cBhvr>
                                        <p:cTn id="95" dur="500"/>
                                        <p:tgtEl>
                                          <p:spTgt spid="35"/>
                                        </p:tgtEl>
                                      </p:cBhvr>
                                    </p:animEffect>
                                    <p:set>
                                      <p:cBhvr>
                                        <p:cTn id="96" dur="1" fill="hold">
                                          <p:stCondLst>
                                            <p:cond delay="499"/>
                                          </p:stCondLst>
                                        </p:cTn>
                                        <p:tgtEl>
                                          <p:spTgt spid="35"/>
                                        </p:tgtEl>
                                        <p:attrNameLst>
                                          <p:attrName>style.visibility</p:attrName>
                                        </p:attrNameLst>
                                      </p:cBhvr>
                                      <p:to>
                                        <p:strVal val="hidden"/>
                                      </p:to>
                                    </p:set>
                                  </p:childTnLst>
                                </p:cTn>
                              </p:par>
                              <p:par>
                                <p:cTn id="97" presetID="4" presetClass="exit" presetSubtype="16" fill="hold" grpId="1" nodeType="withEffect">
                                  <p:stCondLst>
                                    <p:cond delay="0"/>
                                  </p:stCondLst>
                                  <p:childTnLst>
                                    <p:animEffect transition="out" filter="box(i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4" presetClass="entr" presetSubtype="16" fill="hold" nodeType="after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box(in)">
                                      <p:cBhvr>
                                        <p:cTn id="103" dur="1000"/>
                                        <p:tgtEl>
                                          <p:spTgt spid="2"/>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nodeType="clickEffect">
                                  <p:stCondLst>
                                    <p:cond delay="0"/>
                                  </p:stCondLst>
                                  <p:childTnLst>
                                    <p:animEffect transition="out" filter="box(in)">
                                      <p:cBhvr>
                                        <p:cTn id="107" dur="500"/>
                                        <p:tgtEl>
                                          <p:spTgt spid="2"/>
                                        </p:tgtEl>
                                      </p:cBhvr>
                                    </p:animEffect>
                                    <p:set>
                                      <p:cBhvr>
                                        <p:cTn id="108" dur="1" fill="hold">
                                          <p:stCondLst>
                                            <p:cond delay="499"/>
                                          </p:stCondLst>
                                        </p:cTn>
                                        <p:tgtEl>
                                          <p:spTgt spid="2"/>
                                        </p:tgtEl>
                                        <p:attrNameLst>
                                          <p:attrName>style.visibility</p:attrName>
                                        </p:attrNameLst>
                                      </p:cBhvr>
                                      <p:to>
                                        <p:strVal val="hidden"/>
                                      </p:to>
                                    </p:set>
                                  </p:childTnLst>
                                </p:cTn>
                              </p:par>
                            </p:childTnLst>
                          </p:cTn>
                        </p:par>
                        <p:par>
                          <p:cTn id="109" fill="hold">
                            <p:stCondLst>
                              <p:cond delay="500"/>
                            </p:stCondLst>
                            <p:childTnLst>
                              <p:par>
                                <p:cTn id="110" presetID="4" presetClass="entr" presetSubtype="16" fill="hold" nodeType="after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ox(in)">
                                      <p:cBhvr>
                                        <p:cTn id="112" dur="10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xit" presetSubtype="16" fill="hold" nodeType="clickEffect">
                                  <p:stCondLst>
                                    <p:cond delay="0"/>
                                  </p:stCondLst>
                                  <p:childTnLst>
                                    <p:animEffect transition="out" filter="box(in)">
                                      <p:cBhvr>
                                        <p:cTn id="116" dur="500"/>
                                        <p:tgtEl>
                                          <p:spTgt spid="4"/>
                                        </p:tgtEl>
                                      </p:cBhvr>
                                    </p:animEffect>
                                    <p:set>
                                      <p:cBhvr>
                                        <p:cTn id="117" dur="1" fill="hold">
                                          <p:stCondLst>
                                            <p:cond delay="499"/>
                                          </p:stCondLst>
                                        </p:cTn>
                                        <p:tgtEl>
                                          <p:spTgt spid="4"/>
                                        </p:tgtEl>
                                        <p:attrNameLst>
                                          <p:attrName>style.visibility</p:attrName>
                                        </p:attrNameLst>
                                      </p:cBhvr>
                                      <p:to>
                                        <p:strVal val="hidden"/>
                                      </p:to>
                                    </p:set>
                                  </p:childTnLst>
                                </p:cTn>
                              </p:par>
                            </p:childTnLst>
                          </p:cTn>
                        </p:par>
                        <p:par>
                          <p:cTn id="118" fill="hold">
                            <p:stCondLst>
                              <p:cond delay="500"/>
                            </p:stCondLst>
                            <p:childTnLst>
                              <p:par>
                                <p:cTn id="119" presetID="4" presetClass="entr" presetSubtype="16" fill="hold" nodeType="afterEffect">
                                  <p:stCondLst>
                                    <p:cond delay="0"/>
                                  </p:stCondLst>
                                  <p:childTnLst>
                                    <p:set>
                                      <p:cBhvr>
                                        <p:cTn id="120" dur="1" fill="hold">
                                          <p:stCondLst>
                                            <p:cond delay="0"/>
                                          </p:stCondLst>
                                        </p:cTn>
                                        <p:tgtEl>
                                          <p:spTgt spid="1028"/>
                                        </p:tgtEl>
                                        <p:attrNameLst>
                                          <p:attrName>style.visibility</p:attrName>
                                        </p:attrNameLst>
                                      </p:cBhvr>
                                      <p:to>
                                        <p:strVal val="visible"/>
                                      </p:to>
                                    </p:set>
                                    <p:animEffect transition="in" filter="box(in)">
                                      <p:cBhvr>
                                        <p:cTn id="121" dur="1000"/>
                                        <p:tgtEl>
                                          <p:spTgt spid="1028"/>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xit" presetSubtype="16" fill="hold" nodeType="clickEffect">
                                  <p:stCondLst>
                                    <p:cond delay="0"/>
                                  </p:stCondLst>
                                  <p:childTnLst>
                                    <p:animEffect transition="out" filter="box(in)">
                                      <p:cBhvr>
                                        <p:cTn id="125" dur="500"/>
                                        <p:tgtEl>
                                          <p:spTgt spid="1028"/>
                                        </p:tgtEl>
                                      </p:cBhvr>
                                    </p:animEffect>
                                    <p:set>
                                      <p:cBhvr>
                                        <p:cTn id="126" dur="1" fill="hold">
                                          <p:stCondLst>
                                            <p:cond delay="499"/>
                                          </p:stCondLst>
                                        </p:cTn>
                                        <p:tgtEl>
                                          <p:spTgt spid="1028"/>
                                        </p:tgtEl>
                                        <p:attrNameLst>
                                          <p:attrName>style.visibility</p:attrName>
                                        </p:attrNameLst>
                                      </p:cBhvr>
                                      <p:to>
                                        <p:strVal val="hidden"/>
                                      </p:to>
                                    </p:set>
                                  </p:childTnLst>
                                </p:cTn>
                              </p:par>
                            </p:childTnLst>
                          </p:cTn>
                        </p:par>
                        <p:par>
                          <p:cTn id="127" fill="hold">
                            <p:stCondLst>
                              <p:cond delay="500"/>
                            </p:stCondLst>
                            <p:childTnLst>
                              <p:par>
                                <p:cTn id="128" presetID="4" presetClass="entr" presetSubtype="16" fill="hold" nodeType="afterEffect">
                                  <p:stCondLst>
                                    <p:cond delay="0"/>
                                  </p:stCondLst>
                                  <p:childTnLst>
                                    <p:set>
                                      <p:cBhvr>
                                        <p:cTn id="129" dur="1" fill="hold">
                                          <p:stCondLst>
                                            <p:cond delay="0"/>
                                          </p:stCondLst>
                                        </p:cTn>
                                        <p:tgtEl>
                                          <p:spTgt spid="1029"/>
                                        </p:tgtEl>
                                        <p:attrNameLst>
                                          <p:attrName>style.visibility</p:attrName>
                                        </p:attrNameLst>
                                      </p:cBhvr>
                                      <p:to>
                                        <p:strVal val="visible"/>
                                      </p:to>
                                    </p:set>
                                    <p:animEffect transition="in" filter="box(in)">
                                      <p:cBhvr>
                                        <p:cTn id="130"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0" grpId="0" animBg="1"/>
      <p:bldP spid="21" grpId="0" animBg="1"/>
      <p:bldP spid="22" grpId="0"/>
      <p:bldP spid="22" grpId="1"/>
      <p:bldP spid="23" grpId="0" animBg="1"/>
      <p:bldP spid="23" grpId="1" animBg="1"/>
      <p:bldP spid="24" grpId="0" animBg="1"/>
      <p:bldP spid="24" grpId="1" animBg="1"/>
      <p:bldP spid="25" grpId="0" animBg="1"/>
      <p:bldP spid="25" grpId="1" animBg="1"/>
      <p:bldP spid="26" grpId="0" animBg="1"/>
      <p:bldP spid="26" grpId="1" animBg="1"/>
      <p:bldP spid="27" grpId="0"/>
      <p:bldP spid="27" grpId="1"/>
      <p:bldP spid="30" grpId="0" animBg="1"/>
      <p:bldP spid="30" grpId="1" animBg="1"/>
      <p:bldP spid="32" grpId="0"/>
      <p:bldP spid="32" grpId="1"/>
      <p:bldP spid="33" grpId="0" animBg="1"/>
      <p:bldP spid="33" grpId="1" animBg="1"/>
      <p:bldP spid="34" grpId="0" animBg="1"/>
      <p:bldP spid="34" grpId="1" animBg="1"/>
      <p:bldP spid="35" grpId="0" animBg="1"/>
      <p:bldP spid="35" grpId="1" animBg="1"/>
      <p:bldP spid="36" grpId="0" animBg="1"/>
      <p:bldP spid="3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i2c  slave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i2c slave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Bus</a:t>
            </a:r>
          </a:p>
          <a:p>
            <a:pPr algn="ctr"/>
            <a:r>
              <a:rPr lang="en-US" altLang="zh-TW" sz="1600" dirty="0" smtClean="0"/>
              <a:t>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323528" y="1273324"/>
            <a:ext cx="898003" cy="276999"/>
          </a:xfrm>
          <a:prstGeom prst="rect">
            <a:avLst/>
          </a:prstGeom>
          <a:noFill/>
        </p:spPr>
        <p:txBody>
          <a:bodyPr wrap="none" rtlCol="0">
            <a:spAutoFit/>
          </a:bodyPr>
          <a:lstStyle/>
          <a:p>
            <a:r>
              <a:rPr lang="en-US" altLang="zh-TW" sz="1200" b="1" dirty="0" smtClean="0"/>
              <a:t>i2c bus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i2c 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rgbClr val="C00000"/>
                </a:solidFill>
                <a:latin typeface="+mj-ea"/>
                <a:ea typeface="+mj-ea"/>
              </a:rPr>
              <a:t>compatible(</a:t>
            </a:r>
            <a:r>
              <a:rPr lang="en-US" altLang="zh-TW" sz="800" b="1" dirty="0" err="1" smtClean="0">
                <a:solidFill>
                  <a:srgbClr val="C00000"/>
                </a:solidFill>
                <a:latin typeface="+mj-ea"/>
                <a:ea typeface="+mj-ea"/>
              </a:rPr>
              <a:t>dts</a:t>
            </a:r>
            <a:r>
              <a:rPr lang="en-US" altLang="zh-TW" sz="800" b="1" dirty="0" smtClean="0">
                <a:solidFill>
                  <a:srgbClr val="C00000"/>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accent1">
                    <a:lumMod val="75000"/>
                  </a:schemeClr>
                </a:solidFill>
                <a:latin typeface="+mj-ea"/>
                <a:ea typeface="+mj-ea"/>
              </a:rPr>
              <a:t>of_match_table</a:t>
            </a:r>
            <a:endParaRPr lang="en-US" altLang="zh-TW" sz="800" b="1" dirty="0" smtClean="0">
              <a:solidFill>
                <a:schemeClr val="accent1">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accent6">
                    <a:lumMod val="75000"/>
                  </a:schemeClr>
                </a:solidFill>
                <a:latin typeface="+mj-ea"/>
                <a:ea typeface="+mj-ea"/>
              </a:rPr>
              <a:t>compatible</a:t>
            </a:r>
          </a:p>
        </p:txBody>
      </p:sp>
      <p:sp>
        <p:nvSpPr>
          <p:cNvPr id="55" name="矩形 54"/>
          <p:cNvSpPr/>
          <p:nvPr/>
        </p:nvSpPr>
        <p:spPr>
          <a:xfrm>
            <a:off x="2051720" y="48123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accent5">
                    <a:lumMod val="75000"/>
                  </a:schemeClr>
                </a:solidFill>
                <a:latin typeface="+mj-ea"/>
                <a:ea typeface="+mj-ea"/>
              </a:rPr>
              <a:t>of_match_table</a:t>
            </a:r>
            <a:endParaRPr lang="en-US" altLang="zh-TW" sz="800" b="1" dirty="0" smtClean="0">
              <a:solidFill>
                <a:schemeClr val="accent5">
                  <a:lumMod val="75000"/>
                </a:schemeClr>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555776"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pic>
        <p:nvPicPr>
          <p:cNvPr id="1026" name="Picture 2" descr="C:\Users\JomaskTsai\Desktop\dt_i2cbus.png"/>
          <p:cNvPicPr>
            <a:picLocks noChangeAspect="1" noChangeArrowheads="1"/>
          </p:cNvPicPr>
          <p:nvPr/>
        </p:nvPicPr>
        <p:blipFill>
          <a:blip r:embed="rId3" cstate="print"/>
          <a:srcRect/>
          <a:stretch>
            <a:fillRect/>
          </a:stretch>
        </p:blipFill>
        <p:spPr bwMode="auto">
          <a:xfrm>
            <a:off x="5004048" y="985292"/>
            <a:ext cx="3829997" cy="2639765"/>
          </a:xfrm>
          <a:prstGeom prst="rect">
            <a:avLst/>
          </a:prstGeom>
          <a:noFill/>
        </p:spPr>
      </p:pic>
      <p:sp>
        <p:nvSpPr>
          <p:cNvPr id="61" name="矩形 60"/>
          <p:cNvSpPr/>
          <p:nvPr/>
        </p:nvSpPr>
        <p:spPr>
          <a:xfrm>
            <a:off x="5436096" y="1921396"/>
            <a:ext cx="2088232" cy="864096"/>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66" name="矩形 65"/>
          <p:cNvSpPr/>
          <p:nvPr/>
        </p:nvSpPr>
        <p:spPr>
          <a:xfrm>
            <a:off x="5436096" y="2857500"/>
            <a:ext cx="2088232" cy="648072"/>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10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linds(horizontal)">
                                      <p:cBhvr>
                                        <p:cTn id="10" dur="1000"/>
                                        <p:tgtEl>
                                          <p:spTgt spid="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ox(in)">
                                      <p:cBhvr>
                                        <p:cTn id="23" dur="1000"/>
                                        <p:tgtEl>
                                          <p:spTgt spid="5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ox(in)">
                                      <p:cBhvr>
                                        <p:cTn id="26" dur="10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ox(in)">
                                      <p:cBhvr>
                                        <p:cTn id="31" dur="1000"/>
                                        <p:tgtEl>
                                          <p:spTgt spid="126"/>
                                        </p:tgtEl>
                                      </p:cBhvr>
                                    </p:animEffect>
                                  </p:childTnLst>
                                </p:cTn>
                              </p:par>
                              <p:par>
                                <p:cTn id="32" presetID="4" presetClass="entr" presetSubtype="16"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1000"/>
                                        <p:tgtEl>
                                          <p:spTgt spid="1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ox(in)">
                                      <p:cBhvr>
                                        <p:cTn id="40" dur="1000"/>
                                        <p:tgtEl>
                                          <p:spTgt spid="12"/>
                                        </p:tgtEl>
                                      </p:cBhvr>
                                    </p:animEffect>
                                  </p:childTnLst>
                                </p:cTn>
                              </p:par>
                              <p:par>
                                <p:cTn id="41" presetID="4"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1000"/>
                                        <p:tgtEl>
                                          <p:spTgt spid="14"/>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box(in)">
                                      <p:cBhvr>
                                        <p:cTn id="46" dur="1000"/>
                                        <p:tgtEl>
                                          <p:spTgt spid="89"/>
                                        </p:tgtEl>
                                      </p:cBhvr>
                                    </p:animEffect>
                                  </p:childTnLst>
                                </p:cTn>
                              </p:par>
                              <p:par>
                                <p:cTn id="47" presetID="4" presetClass="entr" presetSubtype="16"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box(in)">
                                      <p:cBhvr>
                                        <p:cTn id="49" dur="1000"/>
                                        <p:tgtEl>
                                          <p:spTgt spid="100"/>
                                        </p:tgtEl>
                                      </p:cBhvr>
                                    </p:animEffect>
                                  </p:childTnLst>
                                </p:cTn>
                              </p:par>
                              <p:par>
                                <p:cTn id="50" presetID="4" presetClass="exit" presetSubtype="16" fill="hold" grpId="1" nodeType="withEffect">
                                  <p:stCondLst>
                                    <p:cond delay="0"/>
                                  </p:stCondLst>
                                  <p:childTnLst>
                                    <p:animEffect transition="out" filter="box(in)">
                                      <p:cBhvr>
                                        <p:cTn id="51" dur="500"/>
                                        <p:tgtEl>
                                          <p:spTgt spid="53"/>
                                        </p:tgtEl>
                                      </p:cBhvr>
                                    </p:animEffect>
                                    <p:set>
                                      <p:cBhvr>
                                        <p:cTn id="52" dur="1" fill="hold">
                                          <p:stCondLst>
                                            <p:cond delay="499"/>
                                          </p:stCondLst>
                                        </p:cTn>
                                        <p:tgtEl>
                                          <p:spTgt spid="53"/>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52"/>
                                        </p:tgtEl>
                                      </p:cBhvr>
                                    </p:animEffect>
                                    <p:set>
                                      <p:cBhvr>
                                        <p:cTn id="55" dur="1" fill="hold">
                                          <p:stCondLst>
                                            <p:cond delay="499"/>
                                          </p:stCondLst>
                                        </p:cTn>
                                        <p:tgtEl>
                                          <p:spTgt spid="52"/>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p:cTn id="57" dur="1000"/>
                                        <p:tgtEl>
                                          <p:spTgt spid="95"/>
                                        </p:tgtEl>
                                      </p:cBhvr>
                                    </p:animEffect>
                                    <p:set>
                                      <p:cBhvr>
                                        <p:cTn id="58" dur="1" fill="hold">
                                          <p:stCondLst>
                                            <p:cond delay="999"/>
                                          </p:stCondLst>
                                        </p:cTn>
                                        <p:tgtEl>
                                          <p:spTgt spid="9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box(in)">
                                      <p:cBhvr>
                                        <p:cTn id="63" dur="1000"/>
                                        <p:tgtEl>
                                          <p:spTgt spid="9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ox(in)">
                                      <p:cBhvr>
                                        <p:cTn id="66" dur="1000"/>
                                        <p:tgtEl>
                                          <p:spTgt spid="127"/>
                                        </p:tgtEl>
                                      </p:cBhvr>
                                    </p:animEffect>
                                  </p:childTnLst>
                                </p:cTn>
                              </p:par>
                              <p:par>
                                <p:cTn id="67" presetID="4" presetClass="entr" presetSubtype="16"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box(in)">
                                      <p:cBhvr>
                                        <p:cTn id="69" dur="1000"/>
                                        <p:tgtEl>
                                          <p:spTgt spid="104"/>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ox(in)">
                                      <p:cBhvr>
                                        <p:cTn id="72" dur="1000"/>
                                        <p:tgtEl>
                                          <p:spTgt spid="40"/>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1000"/>
                                        <p:tgtEl>
                                          <p:spTgt spid="27"/>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ox(in)">
                                      <p:cBhvr>
                                        <p:cTn id="78" dur="1000"/>
                                        <p:tgtEl>
                                          <p:spTgt spid="2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ox(in)">
                                      <p:cBhvr>
                                        <p:cTn id="81" dur="1000"/>
                                        <p:tgtEl>
                                          <p:spTgt spid="29"/>
                                        </p:tgtEl>
                                      </p:cBhvr>
                                    </p:animEffect>
                                  </p:childTnLst>
                                </p:cTn>
                              </p:par>
                              <p:par>
                                <p:cTn id="82" presetID="4" presetClass="exit" presetSubtype="16" fill="hold" grpId="1" nodeType="withEffect">
                                  <p:stCondLst>
                                    <p:cond delay="0"/>
                                  </p:stCondLst>
                                  <p:childTnLst>
                                    <p:animEffect transition="out" filter="box(in)">
                                      <p:cBhvr>
                                        <p:cTn id="83" dur="500"/>
                                        <p:tgtEl>
                                          <p:spTgt spid="126"/>
                                        </p:tgtEl>
                                      </p:cBhvr>
                                    </p:animEffect>
                                    <p:set>
                                      <p:cBhvr>
                                        <p:cTn id="84" dur="1" fill="hold">
                                          <p:stCondLst>
                                            <p:cond delay="499"/>
                                          </p:stCondLst>
                                        </p:cTn>
                                        <p:tgtEl>
                                          <p:spTgt spid="1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animEffect transition="in" filter="box(in)">
                                      <p:cBhvr>
                                        <p:cTn id="89" dur="1000"/>
                                        <p:tgtEl>
                                          <p:spTgt spid="102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ox(in)">
                                      <p:cBhvr>
                                        <p:cTn id="92" dur="1000"/>
                                        <p:tgtEl>
                                          <p:spTgt spid="61"/>
                                        </p:tgtEl>
                                      </p:cBhvr>
                                    </p:animEffect>
                                  </p:childTnLst>
                                </p:cTn>
                              </p:par>
                              <p:par>
                                <p:cTn id="93" presetID="4" presetClass="entr" presetSubtype="16" fill="hold"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box(in)">
                                      <p:cBhvr>
                                        <p:cTn id="95" dur="1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ox(in)">
                                      <p:cBhvr>
                                        <p:cTn id="100" dur="500"/>
                                        <p:tgtEl>
                                          <p:spTgt spid="45"/>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ox(in)">
                                      <p:cBhvr>
                                        <p:cTn id="103" dur="500"/>
                                        <p:tgtEl>
                                          <p:spTgt spid="38"/>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ox(in)">
                                      <p:cBhvr>
                                        <p:cTn id="106" dur="500"/>
                                        <p:tgtEl>
                                          <p:spTgt spid="4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box(in)">
                                      <p:cBhvr>
                                        <p:cTn id="109" dur="500"/>
                                        <p:tgtEl>
                                          <p:spTgt spid="47"/>
                                        </p:tgtEl>
                                      </p:cBhvr>
                                    </p:animEffect>
                                  </p:childTnLst>
                                </p:cTn>
                              </p:par>
                              <p:par>
                                <p:cTn id="110" presetID="4" presetClass="entr" presetSubtype="16"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ox(in)">
                                      <p:cBhvr>
                                        <p:cTn id="112" dur="500"/>
                                        <p:tgtEl>
                                          <p:spTgt spid="13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ox(in)">
                                      <p:cBhvr>
                                        <p:cTn id="115" dur="500"/>
                                        <p:tgtEl>
                                          <p:spTgt spid="5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box(i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in)">
                                      <p:cBhvr>
                                        <p:cTn id="123" dur="1000"/>
                                        <p:tgtEl>
                                          <p:spTgt spid="42"/>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ox(in)">
                                      <p:cBhvr>
                                        <p:cTn id="126" dur="1000"/>
                                        <p:tgtEl>
                                          <p:spTgt spid="57"/>
                                        </p:tgtEl>
                                      </p:cBhvr>
                                    </p:animEffect>
                                  </p:childTnLst>
                                </p:cTn>
                              </p:par>
                              <p:par>
                                <p:cTn id="127" presetID="4" presetClass="exit" presetSubtype="16" fill="hold" grpId="1" nodeType="withEffect">
                                  <p:stCondLst>
                                    <p:cond delay="0"/>
                                  </p:stCondLst>
                                  <p:childTnLst>
                                    <p:animEffect transition="out" filter="box(in)">
                                      <p:cBhvr>
                                        <p:cTn id="128" dur="500"/>
                                        <p:tgtEl>
                                          <p:spTgt spid="127"/>
                                        </p:tgtEl>
                                      </p:cBhvr>
                                    </p:animEffect>
                                    <p:set>
                                      <p:cBhvr>
                                        <p:cTn id="129" dur="1" fill="hold">
                                          <p:stCondLst>
                                            <p:cond delay="499"/>
                                          </p:stCondLst>
                                        </p:cTn>
                                        <p:tgtEl>
                                          <p:spTgt spid="127"/>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500"/>
                                        <p:tgtEl>
                                          <p:spTgt spid="94"/>
                                        </p:tgtEl>
                                      </p:cBhvr>
                                    </p:animEffect>
                                    <p:set>
                                      <p:cBhvr>
                                        <p:cTn id="132" dur="1" fill="hold">
                                          <p:stCondLst>
                                            <p:cond delay="499"/>
                                          </p:stCondLst>
                                        </p:cTn>
                                        <p:tgtEl>
                                          <p:spTgt spid="94"/>
                                        </p:tgtEl>
                                        <p:attrNameLst>
                                          <p:attrName>style.visibility</p:attrName>
                                        </p:attrNameLst>
                                      </p:cBhvr>
                                      <p:to>
                                        <p:strVal val="hidden"/>
                                      </p:to>
                                    </p:set>
                                  </p:childTnLst>
                                </p:cTn>
                              </p:par>
                            </p:childTnLst>
                          </p:cTn>
                        </p:par>
                        <p:par>
                          <p:cTn id="133" fill="hold">
                            <p:stCondLst>
                              <p:cond delay="1000"/>
                            </p:stCondLst>
                            <p:childTnLst>
                              <p:par>
                                <p:cTn id="134" presetID="4" presetClass="entr" presetSubtype="16" fill="hold" nodeType="afterEffect">
                                  <p:stCondLst>
                                    <p:cond delay="0"/>
                                  </p:stCondLst>
                                  <p:childTnLst>
                                    <p:set>
                                      <p:cBhvr>
                                        <p:cTn id="135" dur="1" fill="hold">
                                          <p:stCondLst>
                                            <p:cond delay="0"/>
                                          </p:stCondLst>
                                        </p:cTn>
                                        <p:tgtEl>
                                          <p:spTgt spid="121"/>
                                        </p:tgtEl>
                                        <p:attrNameLst>
                                          <p:attrName>style.visibility</p:attrName>
                                        </p:attrNameLst>
                                      </p:cBhvr>
                                      <p:to>
                                        <p:strVal val="visible"/>
                                      </p:to>
                                    </p:set>
                                    <p:animEffect transition="in" filter="box(in)">
                                      <p:cBhvr>
                                        <p:cTn id="136" dur="500"/>
                                        <p:tgtEl>
                                          <p:spTgt spid="121"/>
                                        </p:tgtEl>
                                      </p:cBhvr>
                                    </p:animEffect>
                                  </p:childTnLst>
                                </p:cTn>
                              </p:par>
                              <p:par>
                                <p:cTn id="137" presetID="4" presetClass="entr" presetSubtype="16"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animEffect transition="in" filter="box(in)">
                                      <p:cBhvr>
                                        <p:cTn id="139" dur="500"/>
                                        <p:tgtEl>
                                          <p:spTgt spid="115"/>
                                        </p:tgtEl>
                                      </p:cBhvr>
                                    </p:animEffect>
                                  </p:childTnLst>
                                </p:cTn>
                              </p:par>
                              <p:par>
                                <p:cTn id="140" presetID="4" presetClass="entr" presetSubtype="16" fill="hold" nodeType="with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ox(in)">
                                      <p:cBhvr>
                                        <p:cTn id="142" dur="500"/>
                                        <p:tgtEl>
                                          <p:spTgt spid="118"/>
                                        </p:tgtEl>
                                      </p:cBhvr>
                                    </p:animEffect>
                                  </p:childTnLst>
                                </p:cTn>
                              </p:par>
                              <p:par>
                                <p:cTn id="143" presetID="4" presetClass="entr" presetSubtype="16" fill="hold" nodeType="withEffect">
                                  <p:stCondLst>
                                    <p:cond delay="0"/>
                                  </p:stCondLst>
                                  <p:childTnLst>
                                    <p:set>
                                      <p:cBhvr>
                                        <p:cTn id="144" dur="1" fill="hold">
                                          <p:stCondLst>
                                            <p:cond delay="0"/>
                                          </p:stCondLst>
                                        </p:cTn>
                                        <p:tgtEl>
                                          <p:spTgt spid="116"/>
                                        </p:tgtEl>
                                        <p:attrNameLst>
                                          <p:attrName>style.visibility</p:attrName>
                                        </p:attrNameLst>
                                      </p:cBhvr>
                                      <p:to>
                                        <p:strVal val="visible"/>
                                      </p:to>
                                    </p:set>
                                    <p:animEffect transition="in" filter="box(in)">
                                      <p:cBhvr>
                                        <p:cTn id="145" dur="500"/>
                                        <p:tgtEl>
                                          <p:spTgt spid="116"/>
                                        </p:tgtEl>
                                      </p:cBhvr>
                                    </p:animEffect>
                                  </p:childTnLst>
                                </p:cTn>
                              </p:par>
                              <p:par>
                                <p:cTn id="146" presetID="4" presetClass="entr" presetSubtype="16" fill="hold" nodeType="with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box(in)">
                                      <p:cBhvr>
                                        <p:cTn id="148" dur="500"/>
                                        <p:tgtEl>
                                          <p:spTgt spid="119"/>
                                        </p:tgtEl>
                                      </p:cBhvr>
                                    </p:animEffect>
                                  </p:childTnLst>
                                </p:cTn>
                              </p:par>
                              <p:par>
                                <p:cTn id="149" presetID="4" presetClass="entr" presetSubtype="16"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animEffect transition="in" filter="box(in)">
                                      <p:cBhvr>
                                        <p:cTn id="151" dur="500"/>
                                        <p:tgtEl>
                                          <p:spTgt spid="124"/>
                                        </p:tgtEl>
                                      </p:cBhvr>
                                    </p:animEffect>
                                  </p:childTnLst>
                                </p:cTn>
                              </p:par>
                              <p:par>
                                <p:cTn id="152" presetID="4" presetClass="entr" presetSubtype="16" fill="hold"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box(in)">
                                      <p:cBhvr>
                                        <p:cTn id="154" dur="500"/>
                                        <p:tgtEl>
                                          <p:spTgt spid="123"/>
                                        </p:tgtEl>
                                      </p:cBhvr>
                                    </p:animEffect>
                                  </p:childTnLst>
                                </p:cTn>
                              </p:par>
                              <p:par>
                                <p:cTn id="155" presetID="4" presetClass="entr" presetSubtype="16" fill="hold" nodeType="withEffect">
                                  <p:stCondLst>
                                    <p:cond delay="0"/>
                                  </p:stCondLst>
                                  <p:childTnLst>
                                    <p:set>
                                      <p:cBhvr>
                                        <p:cTn id="156" dur="1" fill="hold">
                                          <p:stCondLst>
                                            <p:cond delay="0"/>
                                          </p:stCondLst>
                                        </p:cTn>
                                        <p:tgtEl>
                                          <p:spTgt spid="113"/>
                                        </p:tgtEl>
                                        <p:attrNameLst>
                                          <p:attrName>style.visibility</p:attrName>
                                        </p:attrNameLst>
                                      </p:cBhvr>
                                      <p:to>
                                        <p:strVal val="visible"/>
                                      </p:to>
                                    </p:set>
                                    <p:animEffect transition="in" filter="box(in)">
                                      <p:cBhvr>
                                        <p:cTn id="157" dur="500"/>
                                        <p:tgtEl>
                                          <p:spTgt spid="113"/>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nodeType="click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box(in)">
                                      <p:cBhvr>
                                        <p:cTn id="162" dur="1000"/>
                                        <p:tgtEl>
                                          <p:spTgt spid="70"/>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box(in)">
                                      <p:cBhvr>
                                        <p:cTn id="165" dur="1000"/>
                                        <p:tgtEl>
                                          <p:spTgt spid="51"/>
                                        </p:tgtEl>
                                      </p:cBhvr>
                                    </p:animEffect>
                                  </p:childTnLst>
                                </p:cTn>
                              </p:par>
                              <p:par>
                                <p:cTn id="166" presetID="4" presetClass="entr" presetSubtype="16"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box(in)">
                                      <p:cBhvr>
                                        <p:cTn id="168" dur="1000"/>
                                        <p:tgtEl>
                                          <p:spTgt spid="63"/>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box(in)">
                                      <p:cBhvr>
                                        <p:cTn id="171" dur="1000"/>
                                        <p:tgtEl>
                                          <p:spTgt spid="55"/>
                                        </p:tgtEl>
                                      </p:cBhvr>
                                    </p:animEffect>
                                  </p:childTnLst>
                                </p:cTn>
                              </p:par>
                              <p:par>
                                <p:cTn id="172" presetID="4" presetClass="exit" presetSubtype="16" fill="hold" grpId="1" nodeType="withEffect">
                                  <p:stCondLst>
                                    <p:cond delay="0"/>
                                  </p:stCondLst>
                                  <p:childTnLst>
                                    <p:animEffect transition="out" filter="box(in)">
                                      <p:cBhvr>
                                        <p:cTn id="173" dur="500"/>
                                        <p:tgtEl>
                                          <p:spTgt spid="54"/>
                                        </p:tgtEl>
                                      </p:cBhvr>
                                    </p:animEffect>
                                    <p:set>
                                      <p:cBhvr>
                                        <p:cTn id="17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27" grpId="0" animBg="1"/>
      <p:bldP spid="28" grpId="0" animBg="1"/>
      <p:bldP spid="29" grpId="0" animBg="1"/>
      <p:bldP spid="32" grpId="0" animBg="1"/>
      <p:bldP spid="38" grpId="0" animBg="1"/>
      <p:bldP spid="40" grpId="0" animBg="1"/>
      <p:bldP spid="45" grpId="0" animBg="1"/>
      <p:bldP spid="46" grpId="0" animBg="1"/>
      <p:bldP spid="47" grpId="0" animBg="1"/>
      <p:bldP spid="89" grpId="0" animBg="1"/>
      <p:bldP spid="94" grpId="0"/>
      <p:bldP spid="94" grpId="1"/>
      <p:bldP spid="95" grpId="0"/>
      <p:bldP spid="126" grpId="0"/>
      <p:bldP spid="126" grpId="1"/>
      <p:bldP spid="127" grpId="0"/>
      <p:bldP spid="127" grpId="1"/>
      <p:bldP spid="51" grpId="0" animBg="1"/>
      <p:bldP spid="52" grpId="0" animBg="1"/>
      <p:bldP spid="52" grpId="1" animBg="1"/>
      <p:bldP spid="53" grpId="0" animBg="1"/>
      <p:bldP spid="53" grpId="1" animBg="1"/>
      <p:bldP spid="54" grpId="0" animBg="1"/>
      <p:bldP spid="54" grpId="1" animBg="1"/>
      <p:bldP spid="55" grpId="0" animBg="1"/>
      <p:bldP spid="56" grpId="0" animBg="1"/>
      <p:bldP spid="57"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I2C - Inter-Integrated Circuit</a:t>
            </a:r>
          </a:p>
          <a:p>
            <a:pPr lvl="1"/>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a:p>
            <a:pPr lvl="1"/>
            <a:r>
              <a:rPr lang="en-US" altLang="zh-TW" dirty="0" smtClean="0"/>
              <a:t>I2C Packet Format</a:t>
            </a:r>
          </a:p>
          <a:p>
            <a:r>
              <a:rPr lang="en-US" altLang="zh-TW" dirty="0" smtClean="0"/>
              <a:t>Linux Device Driver – I2C</a:t>
            </a:r>
          </a:p>
          <a:p>
            <a:pPr lvl="1"/>
            <a:r>
              <a:rPr lang="en-US" altLang="zh-TW" dirty="0" smtClean="0"/>
              <a:t>Linux - I2C</a:t>
            </a:r>
            <a:r>
              <a:rPr lang="zh-TW" altLang="en-US" dirty="0" smtClean="0"/>
              <a:t>架構 </a:t>
            </a:r>
            <a:r>
              <a:rPr lang="en-US" altLang="zh-TW" dirty="0" smtClean="0"/>
              <a:t>– master</a:t>
            </a:r>
          </a:p>
          <a:p>
            <a:pPr lvl="1"/>
            <a:r>
              <a:rPr lang="en-US" altLang="zh-TW" dirty="0" smtClean="0"/>
              <a:t>I2C</a:t>
            </a:r>
            <a:r>
              <a:rPr lang="zh-TW" altLang="en-US" dirty="0" smtClean="0"/>
              <a:t>驅動</a:t>
            </a:r>
            <a:endParaRPr lang="en-US" altLang="zh-TW" dirty="0" smtClean="0"/>
          </a:p>
          <a:p>
            <a:pPr lvl="1"/>
            <a:r>
              <a:rPr lang="en-US" altLang="zh-TW" dirty="0" smtClean="0"/>
              <a:t>I2C – Algorithm</a:t>
            </a: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 - MTXR</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 – SRXR, SADDR</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I2C_IER</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ISR</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 - LCMR</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LSR</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CONR</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 - OPR</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217540"/>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1561356"/>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14" idx="2"/>
          </p:cNvCxnSpPr>
          <p:nvPr/>
        </p:nvCxnSpPr>
        <p:spPr>
          <a:xfrm>
            <a:off x="2411760" y="2209428"/>
            <a:ext cx="0" cy="10081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777380"/>
            <a:ext cx="288032" cy="43204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a:endCxn id="14" idx="0"/>
          </p:cNvCxnSpPr>
          <p:nvPr/>
        </p:nvCxnSpPr>
        <p:spPr>
          <a:xfrm>
            <a:off x="2411760" y="1561356"/>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9" idx="2"/>
          </p:cNvCxnSpPr>
          <p:nvPr/>
        </p:nvCxnSpPr>
        <p:spPr>
          <a:xfrm>
            <a:off x="3347864" y="2217812"/>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777380"/>
            <a:ext cx="288032" cy="4404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a:endCxn id="19" idx="0"/>
          </p:cNvCxnSpPr>
          <p:nvPr/>
        </p:nvCxnSpPr>
        <p:spPr>
          <a:xfrm>
            <a:off x="3347864" y="1569740"/>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145532"/>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Master</a:t>
            </a:r>
            <a:endParaRPr lang="zh-TW" altLang="en-US" sz="1600" dirty="0" smtClean="0">
              <a:solidFill>
                <a:schemeClr val="accent6">
                  <a:lumMod val="75000"/>
                </a:schemeClr>
              </a:solidFill>
            </a:endParaRPr>
          </a:p>
        </p:txBody>
      </p:sp>
      <p:sp>
        <p:nvSpPr>
          <p:cNvPr id="28" name="矩形 27"/>
          <p:cNvSpPr/>
          <p:nvPr/>
        </p:nvSpPr>
        <p:spPr>
          <a:xfrm>
            <a:off x="2411760"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1</a:t>
            </a:r>
            <a:endParaRPr lang="zh-TW" altLang="en-US" sz="1600" dirty="0" smtClean="0">
              <a:solidFill>
                <a:schemeClr val="accent6">
                  <a:lumMod val="75000"/>
                </a:schemeClr>
              </a:solidFill>
            </a:endParaRPr>
          </a:p>
        </p:txBody>
      </p:sp>
      <p:sp>
        <p:nvSpPr>
          <p:cNvPr id="29" name="矩形 28"/>
          <p:cNvSpPr/>
          <p:nvPr/>
        </p:nvSpPr>
        <p:spPr>
          <a:xfrm>
            <a:off x="3779912"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2</a:t>
            </a:r>
            <a:endParaRPr lang="zh-TW" altLang="en-US" sz="1600" dirty="0" smtClean="0">
              <a:solidFill>
                <a:schemeClr val="accent6">
                  <a:lumMod val="75000"/>
                </a:schemeClr>
              </a:solidFill>
            </a:endParaRPr>
          </a:p>
        </p:txBody>
      </p: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橢圓 34"/>
          <p:cNvSpPr/>
          <p:nvPr/>
        </p:nvSpPr>
        <p:spPr>
          <a:xfrm>
            <a:off x="1907704"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9" name="橢圓 38"/>
          <p:cNvSpPr/>
          <p:nvPr/>
        </p:nvSpPr>
        <p:spPr>
          <a:xfrm>
            <a:off x="3275856"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a:stCxn id="41" idx="4"/>
          </p:cNvCxnSpPr>
          <p:nvPr/>
        </p:nvCxnSpPr>
        <p:spPr>
          <a:xfrm>
            <a:off x="4139952"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217540"/>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1345332"/>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82588"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546484"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023002"/>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641476"/>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cxnSp>
        <p:nvCxnSpPr>
          <p:cNvPr id="79" name="直線接點 78"/>
          <p:cNvCxnSpPr/>
          <p:nvPr/>
        </p:nvCxnSpPr>
        <p:spPr>
          <a:xfrm>
            <a:off x="2771800"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347864"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endCxn id="50" idx="0"/>
          </p:cNvCxnSpPr>
          <p:nvPr/>
        </p:nvCxnSpPr>
        <p:spPr>
          <a:xfrm>
            <a:off x="1403648" y="2425452"/>
            <a:ext cx="4267" cy="10081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979712"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001516"/>
            <a:ext cx="8215370" cy="1944216"/>
          </a:xfrm>
        </p:spPr>
        <p:txBody>
          <a:bodyPr/>
          <a:lstStyle/>
          <a:p>
            <a:r>
              <a:rPr lang="en-US" sz="1600" b="1" dirty="0" smtClean="0">
                <a:solidFill>
                  <a:schemeClr val="tx2">
                    <a:lumMod val="75000"/>
                  </a:schemeClr>
                </a:solidFill>
              </a:rPr>
              <a:t>Start </a:t>
            </a:r>
            <a:r>
              <a:rPr lang="en-US" altLang="zh-TW" sz="1600" b="1" dirty="0" smtClean="0">
                <a:solidFill>
                  <a:schemeClr val="tx2">
                    <a:lumMod val="75000"/>
                  </a:schemeClr>
                </a:solidFill>
              </a:rPr>
              <a:t>Condition</a:t>
            </a:r>
          </a:p>
          <a:p>
            <a:r>
              <a:rPr lang="en-US" altLang="zh-TW" sz="1600" b="1" dirty="0" smtClean="0">
                <a:solidFill>
                  <a:schemeClr val="tx2">
                    <a:lumMod val="75000"/>
                  </a:schemeClr>
                </a:solidFill>
              </a:rPr>
              <a:t>Stop Condition</a:t>
            </a:r>
          </a:p>
          <a:p>
            <a:r>
              <a:rPr lang="en-US" sz="1600" b="1" dirty="0" err="1" smtClean="0">
                <a:solidFill>
                  <a:schemeClr val="tx2">
                    <a:lumMod val="75000"/>
                  </a:schemeClr>
                </a:solidFill>
              </a:rPr>
              <a:t>Ack</a:t>
            </a:r>
            <a:r>
              <a:rPr lang="en-US" sz="1600" b="1" dirty="0" smtClean="0">
                <a:solidFill>
                  <a:schemeClr val="tx2">
                    <a:lumMod val="75000"/>
                  </a:schemeClr>
                </a:solidFill>
              </a:rPr>
              <a:t> Signal : </a:t>
            </a:r>
            <a:r>
              <a:rPr lang="en-US" sz="1600" dirty="0" err="1" smtClean="0"/>
              <a:t>Ack</a:t>
            </a:r>
            <a:r>
              <a:rPr lang="en-US" sz="1600" dirty="0" smtClean="0"/>
              <a:t>(0), No </a:t>
            </a:r>
            <a:r>
              <a:rPr lang="en-US" sz="1600" dirty="0" err="1" smtClean="0"/>
              <a:t>Ack</a:t>
            </a:r>
            <a:r>
              <a:rPr lang="en-US" sz="1600" dirty="0" smtClean="0"/>
              <a:t> (1).</a:t>
            </a:r>
          </a:p>
          <a:p>
            <a:r>
              <a:rPr lang="en-US" altLang="zh-TW" sz="1600" b="1" dirty="0" smtClean="0">
                <a:solidFill>
                  <a:schemeClr val="tx2">
                    <a:lumMod val="75000"/>
                  </a:schemeClr>
                </a:solidFill>
              </a:rPr>
              <a:t>Wait State : </a:t>
            </a:r>
            <a:r>
              <a:rPr lang="en-US" altLang="zh-TW" sz="1600" dirty="0" smtClean="0"/>
              <a:t>SCL – </a:t>
            </a:r>
            <a:r>
              <a:rPr lang="en-US" altLang="zh-TW" sz="1600" dirty="0" smtClean="0">
                <a:solidFill>
                  <a:srgbClr val="FF0000"/>
                </a:solidFill>
              </a:rPr>
              <a:t>Low</a:t>
            </a:r>
            <a:r>
              <a:rPr lang="en-US" altLang="zh-TW" sz="1600" dirty="0" smtClean="0"/>
              <a:t>(Slave), SDA – </a:t>
            </a:r>
            <a:r>
              <a:rPr lang="en-US" altLang="zh-TW" sz="1600" dirty="0" smtClean="0">
                <a:solidFill>
                  <a:srgbClr val="FF0000"/>
                </a:solidFill>
              </a:rPr>
              <a:t>High</a:t>
            </a:r>
            <a:r>
              <a:rPr lang="en-US" altLang="zh-TW" sz="1600" b="1" dirty="0" smtClean="0">
                <a:solidFill>
                  <a:schemeClr val="tx2">
                    <a:lumMod val="75000"/>
                  </a:schemeClr>
                </a:solidFill>
              </a:rPr>
              <a:t>.</a:t>
            </a:r>
          </a:p>
          <a:p>
            <a:r>
              <a:rPr lang="en-US" sz="1600" b="1" dirty="0" smtClean="0">
                <a:solidFill>
                  <a:schemeClr val="tx2">
                    <a:lumMod val="75000"/>
                  </a:schemeClr>
                </a:solidFill>
              </a:rPr>
              <a:t>Data Transfer </a:t>
            </a:r>
            <a:r>
              <a:rPr lang="en-US" sz="1600" dirty="0" smtClean="0"/>
              <a:t>: Byte</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043608" y="769268"/>
            <a:ext cx="7200800" cy="1910956"/>
          </a:xfrm>
          <a:prstGeom prst="rect">
            <a:avLst/>
          </a:prstGeom>
          <a:noFill/>
          <a:ln w="9525">
            <a:noFill/>
            <a:miter lim="800000"/>
            <a:headEnd/>
            <a:tailEnd/>
          </a:ln>
        </p:spPr>
      </p:pic>
      <p:sp>
        <p:nvSpPr>
          <p:cNvPr id="17" name="矩形 16"/>
          <p:cNvSpPr/>
          <p:nvPr/>
        </p:nvSpPr>
        <p:spPr>
          <a:xfrm>
            <a:off x="2411760" y="769268"/>
            <a:ext cx="2016224" cy="1800200"/>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9" name="矩形 18"/>
          <p:cNvSpPr/>
          <p:nvPr/>
        </p:nvSpPr>
        <p:spPr>
          <a:xfrm>
            <a:off x="1475656" y="769268"/>
            <a:ext cx="864096" cy="1800200"/>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1" name="矩形 20"/>
          <p:cNvSpPr/>
          <p:nvPr/>
        </p:nvSpPr>
        <p:spPr>
          <a:xfrm>
            <a:off x="4427984" y="769268"/>
            <a:ext cx="432048" cy="1800200"/>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2" name="矩形 21"/>
          <p:cNvSpPr/>
          <p:nvPr/>
        </p:nvSpPr>
        <p:spPr>
          <a:xfrm>
            <a:off x="4644008" y="769268"/>
            <a:ext cx="792088" cy="1800200"/>
          </a:xfrm>
          <a:prstGeom prst="rect">
            <a:avLst/>
          </a:prstGeom>
          <a:noFill/>
          <a:ln w="25400">
            <a:solidFill>
              <a:schemeClr val="tx1">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3" name="矩形 22"/>
          <p:cNvSpPr/>
          <p:nvPr/>
        </p:nvSpPr>
        <p:spPr>
          <a:xfrm>
            <a:off x="7236296" y="769268"/>
            <a:ext cx="864096" cy="1800200"/>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4" name="Picture 2"/>
          <p:cNvPicPr>
            <a:picLocks noChangeAspect="1" noChangeArrowheads="1"/>
          </p:cNvPicPr>
          <p:nvPr/>
        </p:nvPicPr>
        <p:blipFill>
          <a:blip r:embed="rId4" cstate="print"/>
          <a:srcRect/>
          <a:stretch>
            <a:fillRect/>
          </a:stretch>
        </p:blipFill>
        <p:spPr bwMode="auto">
          <a:xfrm>
            <a:off x="1691680" y="3289548"/>
            <a:ext cx="6329536" cy="1868957"/>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361556"/>
            <a:ext cx="8215370" cy="194421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1 , Read Data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Master And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smtClean="0"/>
              <a:t>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a:t>
            </a:r>
            <a:r>
              <a:rPr lang="en-US" altLang="zh-TW" dirty="0" err="1" smtClean="0">
                <a:solidFill>
                  <a:schemeClr val="tx1">
                    <a:lumMod val="95000"/>
                    <a:lumOff val="5000"/>
                  </a:schemeClr>
                </a:solidFill>
              </a:rPr>
              <a:t>Recieve</a:t>
            </a:r>
            <a:endParaRPr lang="en-US" altLang="zh-TW" dirty="0" smtClean="0">
              <a:solidFill>
                <a:schemeClr val="tx1">
                  <a:lumMod val="95000"/>
                  <a:lumOff val="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1547664" y="1201316"/>
            <a:ext cx="5564510" cy="1368762"/>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zh-TW" altLang="en-US" sz="1600" b="1" dirty="0" smtClean="0"/>
              <a:t>半雙工</a:t>
            </a:r>
            <a:r>
              <a:rPr lang="zh-TW" altLang="en-US" sz="1600" dirty="0" smtClean="0"/>
              <a:t>同步匯流排</a:t>
            </a:r>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r>
              <a:rPr lang="zh-TW" altLang="en-US" sz="1600" b="1" dirty="0" smtClean="0"/>
              <a:t>串列資料線</a:t>
            </a:r>
            <a:r>
              <a:rPr lang="en-US" altLang="zh-TW" sz="1600" dirty="0" smtClean="0"/>
              <a:t>(SDA)</a:t>
            </a:r>
            <a:r>
              <a:rPr lang="zh-TW" altLang="en-US" sz="1600" dirty="0" smtClean="0"/>
              <a:t>與</a:t>
            </a:r>
            <a:r>
              <a:rPr lang="zh-TW" altLang="en-US" sz="1600" b="1" dirty="0" smtClean="0"/>
              <a:t>串列時脈線</a:t>
            </a:r>
            <a:r>
              <a:rPr lang="en-US" altLang="zh-TW" sz="1600" dirty="0" smtClean="0"/>
              <a:t>(SCL or SCK)</a:t>
            </a:r>
          </a:p>
          <a:p>
            <a:r>
              <a:rPr lang="zh-TW" altLang="en-US" sz="1600" b="1" dirty="0" smtClean="0"/>
              <a:t>定址模式</a:t>
            </a:r>
            <a:r>
              <a:rPr lang="en-US" altLang="zh-TW" sz="1600" dirty="0" smtClean="0"/>
              <a:t>: 10-bit</a:t>
            </a:r>
            <a:r>
              <a:rPr lang="zh-TW" altLang="en-US" sz="1600" dirty="0" smtClean="0"/>
              <a:t>（允許連接</a:t>
            </a:r>
            <a:r>
              <a:rPr lang="en-US" altLang="zh-TW" sz="1600" dirty="0" smtClean="0"/>
              <a:t>1024</a:t>
            </a:r>
            <a:r>
              <a:rPr lang="zh-TW" altLang="en-US" sz="1600" dirty="0" smtClean="0"/>
              <a:t>個裝置）與 </a:t>
            </a:r>
            <a:r>
              <a:rPr lang="en-US" altLang="zh-TW" sz="1600" dirty="0" smtClean="0">
                <a:solidFill>
                  <a:srgbClr val="FF0000"/>
                </a:solidFill>
              </a:rPr>
              <a:t>7-bit </a:t>
            </a:r>
            <a:r>
              <a:rPr lang="zh-TW" altLang="en-US" sz="1600" dirty="0" smtClean="0"/>
              <a:t>（允許連接</a:t>
            </a:r>
            <a:r>
              <a:rPr lang="en-US" altLang="zh-TW" sz="1600" dirty="0" smtClean="0"/>
              <a:t>128</a:t>
            </a:r>
            <a:r>
              <a:rPr lang="zh-TW" altLang="en-US" sz="1600" dirty="0" smtClean="0"/>
              <a:t>個裝置）</a:t>
            </a:r>
            <a:endParaRPr lang="en-US" altLang="zh-TW" sz="1600" dirty="0" smtClean="0"/>
          </a:p>
          <a:p>
            <a:r>
              <a:rPr lang="zh-TW" altLang="en-US" sz="1600" b="1" dirty="0" smtClean="0"/>
              <a:t>傳輸模式</a:t>
            </a:r>
            <a:r>
              <a:rPr lang="en-US" altLang="zh-TW" sz="1600" dirty="0" smtClean="0"/>
              <a:t>: 10kbps </a:t>
            </a:r>
            <a:r>
              <a:rPr lang="zh-TW" altLang="en-US" sz="1600" dirty="0" smtClean="0"/>
              <a:t>的低速模式、</a:t>
            </a:r>
            <a:r>
              <a:rPr lang="en-US" altLang="zh-TW" sz="1600" dirty="0" smtClean="0"/>
              <a:t>100kbps </a:t>
            </a:r>
            <a:r>
              <a:rPr lang="zh-TW" altLang="en-US" sz="1600" dirty="0" smtClean="0"/>
              <a:t>的標準模式、及 </a:t>
            </a:r>
            <a:r>
              <a:rPr lang="en-US" altLang="zh-TW" sz="1600" dirty="0" smtClean="0"/>
              <a:t>400kbps </a:t>
            </a:r>
            <a:r>
              <a:rPr lang="zh-TW" altLang="en-US" sz="1600" dirty="0" smtClean="0"/>
              <a:t>的快速模式</a:t>
            </a:r>
            <a:endParaRPr lang="en-US" altLang="zh-TW" sz="1600" dirty="0" smtClean="0"/>
          </a:p>
          <a:p>
            <a:r>
              <a:rPr lang="en-US" altLang="zh-TW" sz="1600" dirty="0" smtClean="0"/>
              <a:t>I2C</a:t>
            </a:r>
            <a:r>
              <a:rPr lang="zh-TW" altLang="en-US" sz="1600" dirty="0" smtClean="0"/>
              <a:t>連接的裝置都是</a:t>
            </a:r>
            <a:r>
              <a:rPr lang="en-US" altLang="zh-TW" sz="1600" b="1" dirty="0" smtClean="0"/>
              <a:t>Open Drain</a:t>
            </a:r>
            <a:r>
              <a:rPr lang="zh-TW" altLang="en-US" sz="1600" dirty="0" smtClean="0"/>
              <a:t>的接腳，外接</a:t>
            </a:r>
            <a:r>
              <a:rPr lang="en-US" altLang="zh-TW" sz="1600" b="1" dirty="0" smtClean="0"/>
              <a:t>Pull-Up</a:t>
            </a:r>
            <a:r>
              <a:rPr lang="zh-TW" altLang="en-US" sz="1600" dirty="0" smtClean="0"/>
              <a:t>電阻</a:t>
            </a:r>
            <a:r>
              <a:rPr lang="en-US" altLang="zh-TW" sz="1600" dirty="0" smtClean="0"/>
              <a:t>.</a:t>
            </a:r>
          </a:p>
          <a:p>
            <a:pPr>
              <a:buNone/>
            </a:pPr>
            <a:endParaRPr lang="zh-TW" altLang="en-US" dirty="0"/>
          </a:p>
        </p:txBody>
      </p:sp>
      <p:sp>
        <p:nvSpPr>
          <p:cNvPr id="3" name="標題 2"/>
          <p:cNvSpPr>
            <a:spLocks noGrp="1"/>
          </p:cNvSpPr>
          <p:nvPr>
            <p:ph type="title"/>
          </p:nvPr>
        </p:nvSpPr>
        <p:spPr/>
        <p:txBody>
          <a:bodyPr/>
          <a:lstStyle/>
          <a:p>
            <a:r>
              <a:rPr lang="en-US" altLang="zh-TW" dirty="0" smtClean="0"/>
              <a:t>I2C - Inter-Integrated Circuit</a:t>
            </a:r>
            <a:endParaRPr lang="zh-TW" altLang="en-US" dirty="0"/>
          </a:p>
        </p:txBody>
      </p:sp>
      <p:pic>
        <p:nvPicPr>
          <p:cNvPr id="1027" name="Picture 3"/>
          <p:cNvPicPr>
            <a:picLocks noChangeAspect="1" noChangeArrowheads="1"/>
          </p:cNvPicPr>
          <p:nvPr/>
        </p:nvPicPr>
        <p:blipFill>
          <a:blip r:embed="rId3" cstate="print"/>
          <a:srcRect/>
          <a:stretch>
            <a:fillRect/>
          </a:stretch>
        </p:blipFill>
        <p:spPr bwMode="auto">
          <a:xfrm>
            <a:off x="1763688" y="1083345"/>
            <a:ext cx="5184576" cy="285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67944" y="2929508"/>
            <a:ext cx="3384376" cy="360040"/>
          </a:xfrm>
        </p:spPr>
        <p:txBody>
          <a:bodyPr/>
          <a:lstStyle/>
          <a:p>
            <a:pPr>
              <a:buNone/>
            </a:pPr>
            <a:r>
              <a:rPr lang="en-US" altLang="zh-TW" sz="1600" dirty="0" smtClean="0">
                <a:solidFill>
                  <a:schemeClr val="accent6">
                    <a:lumMod val="75000"/>
                  </a:schemeClr>
                </a:solidFill>
              </a:rPr>
              <a:t>Wait : SCL – Low, SDA – High</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971600" y="625252"/>
            <a:ext cx="7072148" cy="2088232"/>
          </a:xfrm>
          <a:prstGeom prst="rect">
            <a:avLst/>
          </a:prstGeom>
          <a:noFill/>
          <a:ln w="9525">
            <a:noFill/>
            <a:miter lim="800000"/>
            <a:headEnd/>
            <a:tailEnd/>
          </a:ln>
        </p:spPr>
      </p:pic>
      <p:sp>
        <p:nvSpPr>
          <p:cNvPr id="15" name="矩形 14"/>
          <p:cNvSpPr/>
          <p:nvPr/>
        </p:nvSpPr>
        <p:spPr>
          <a:xfrm>
            <a:off x="1979712" y="697260"/>
            <a:ext cx="2088232" cy="1944216"/>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6" name="矩形 15"/>
          <p:cNvSpPr/>
          <p:nvPr/>
        </p:nvSpPr>
        <p:spPr>
          <a:xfrm>
            <a:off x="1475656" y="697260"/>
            <a:ext cx="432048" cy="194421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8" name="矩形 17"/>
          <p:cNvSpPr/>
          <p:nvPr/>
        </p:nvSpPr>
        <p:spPr>
          <a:xfrm>
            <a:off x="4067944" y="697260"/>
            <a:ext cx="432048" cy="1944216"/>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0" name="矩形 19"/>
          <p:cNvSpPr/>
          <p:nvPr/>
        </p:nvSpPr>
        <p:spPr>
          <a:xfrm>
            <a:off x="4499992" y="697260"/>
            <a:ext cx="504056" cy="1944216"/>
          </a:xfrm>
          <a:prstGeom prst="rect">
            <a:avLst/>
          </a:prstGeom>
          <a:noFill/>
          <a:ln w="254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矩形 23"/>
          <p:cNvSpPr/>
          <p:nvPr/>
        </p:nvSpPr>
        <p:spPr>
          <a:xfrm>
            <a:off x="7380312" y="697260"/>
            <a:ext cx="504056" cy="1944216"/>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2053" name="Picture 5"/>
          <p:cNvPicPr>
            <a:picLocks noChangeAspect="1" noChangeArrowheads="1"/>
          </p:cNvPicPr>
          <p:nvPr/>
        </p:nvPicPr>
        <p:blipFill>
          <a:blip r:embed="rId4" cstate="print"/>
          <a:srcRect/>
          <a:stretch>
            <a:fillRect/>
          </a:stretch>
        </p:blipFill>
        <p:spPr bwMode="auto">
          <a:xfrm>
            <a:off x="899592" y="3073524"/>
            <a:ext cx="1208101" cy="1437903"/>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7092280" y="3145532"/>
            <a:ext cx="1139499" cy="1476851"/>
          </a:xfrm>
          <a:prstGeom prst="rect">
            <a:avLst/>
          </a:prstGeom>
          <a:noFill/>
          <a:ln w="9525">
            <a:noFill/>
            <a:miter lim="800000"/>
            <a:headEnd/>
            <a:tailEnd/>
          </a:ln>
        </p:spPr>
      </p:pic>
      <p:sp>
        <p:nvSpPr>
          <p:cNvPr id="25" name="Content Placeholder 1"/>
          <p:cNvSpPr txBox="1">
            <a:spLocks/>
          </p:cNvSpPr>
          <p:nvPr/>
        </p:nvSpPr>
        <p:spPr>
          <a:xfrm>
            <a:off x="2123728" y="2929508"/>
            <a:ext cx="2016224"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i="0" u="none" strike="noStrike" kern="1200" cap="none" spc="0" normalizeH="0" baseline="0" noProof="0" dirty="0" smtClean="0">
                <a:ln>
                  <a:noFill/>
                </a:ln>
                <a:solidFill>
                  <a:schemeClr val="accent3">
                    <a:lumMod val="75000"/>
                  </a:schemeClr>
                </a:solidFill>
                <a:effectLst/>
                <a:uLnTx/>
                <a:uFillTx/>
                <a:latin typeface="+mn-lt"/>
                <a:ea typeface="+mn-ea"/>
                <a:cs typeface="+mn-cs"/>
              </a:rPr>
              <a:t>Data Transfer : Byte</a:t>
            </a:r>
          </a:p>
        </p:txBody>
      </p:sp>
      <p:sp>
        <p:nvSpPr>
          <p:cNvPr id="26" name="Content Placeholder 1"/>
          <p:cNvSpPr txBox="1">
            <a:spLocks/>
          </p:cNvSpPr>
          <p:nvPr/>
        </p:nvSpPr>
        <p:spPr>
          <a:xfrm>
            <a:off x="2987824" y="3289548"/>
            <a:ext cx="2952328"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Signal :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(0), No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(1)</a:t>
            </a:r>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par>
                                <p:cTn id="8" presetID="4" presetClass="entr" presetSubtype="32"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ox(out)">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1000"/>
                                        <p:tgtEl>
                                          <p:spTgt spid="2053"/>
                                        </p:tgtEl>
                                      </p:cBhvr>
                                    </p:animEffect>
                                    <p:set>
                                      <p:cBhvr>
                                        <p:cTn id="15" dur="1" fill="hold">
                                          <p:stCondLst>
                                            <p:cond delay="999"/>
                                          </p:stCondLst>
                                        </p:cTn>
                                        <p:tgtEl>
                                          <p:spTgt spid="2053"/>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1000"/>
                                        <p:tgtEl>
                                          <p:spTgt spid="24"/>
                                        </p:tgtEl>
                                      </p:cBhvr>
                                    </p:animEffect>
                                  </p:childTnLst>
                                </p:cTn>
                              </p:par>
                              <p:par>
                                <p:cTn id="22" presetID="4" presetClass="entr" presetSubtype="16" fill="hold" nodeType="with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ox(in)">
                                      <p:cBhvr>
                                        <p:cTn id="24" dur="1000"/>
                                        <p:tgtEl>
                                          <p:spTgt spid="20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1000"/>
                                        <p:tgtEl>
                                          <p:spTgt spid="2055"/>
                                        </p:tgtEl>
                                      </p:cBhvr>
                                    </p:animEffect>
                                    <p:set>
                                      <p:cBhvr>
                                        <p:cTn id="32" dur="1" fill="hold">
                                          <p:stCondLst>
                                            <p:cond delay="999"/>
                                          </p:stCondLst>
                                        </p:cTn>
                                        <p:tgtEl>
                                          <p:spTgt spid="2055"/>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1000"/>
                                        <p:tgtEl>
                                          <p:spTgt spid="1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ox(in)">
                                      <p:cBhvr>
                                        <p:cTn id="38" dur="1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5"/>
                                        </p:tgtEl>
                                      </p:cBhvr>
                                    </p:animEffect>
                                    <p:set>
                                      <p:cBhvr>
                                        <p:cTn id="43" dur="1" fill="hold">
                                          <p:stCondLst>
                                            <p:cond delay="999"/>
                                          </p:stCondLst>
                                        </p:cTn>
                                        <p:tgtEl>
                                          <p:spTgt spid="15"/>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1000"/>
                                        <p:tgtEl>
                                          <p:spTgt spid="25"/>
                                        </p:tgtEl>
                                      </p:cBhvr>
                                    </p:animEffect>
                                    <p:set>
                                      <p:cBhvr>
                                        <p:cTn id="46" dur="1" fill="hold">
                                          <p:stCondLst>
                                            <p:cond delay="999"/>
                                          </p:stCondLst>
                                        </p:cTn>
                                        <p:tgtEl>
                                          <p:spTgt spid="25"/>
                                        </p:tgtEl>
                                        <p:attrNameLst>
                                          <p:attrName>style.visibility</p:attrName>
                                        </p:attrNameLst>
                                      </p:cBhvr>
                                      <p:to>
                                        <p:strVal val="hidden"/>
                                      </p:to>
                                    </p:se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1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4" presetClass="exit" presetSubtype="16" fill="hold" grpId="1" nodeType="withEffect">
                                  <p:stCondLst>
                                    <p:cond delay="0"/>
                                  </p:stCondLst>
                                  <p:childTnLst>
                                    <p:animEffect transition="out" filter="box(in)">
                                      <p:cBhvr>
                                        <p:cTn id="59" dur="1000"/>
                                        <p:tgtEl>
                                          <p:spTgt spid="26"/>
                                        </p:tgtEl>
                                      </p:cBhvr>
                                    </p:animEffect>
                                    <p:set>
                                      <p:cBhvr>
                                        <p:cTn id="60" dur="1" fill="hold">
                                          <p:stCondLst>
                                            <p:cond delay="999"/>
                                          </p:stCondLst>
                                        </p:cTn>
                                        <p:tgtEl>
                                          <p:spTgt spid="26"/>
                                        </p:tgtEl>
                                        <p:attrNameLst>
                                          <p:attrName>style.visibility</p:attrName>
                                        </p:attrNameLst>
                                      </p:cBhvr>
                                      <p:to>
                                        <p:strVal val="hidden"/>
                                      </p:to>
                                    </p:se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1000"/>
                                        <p:tgtEl>
                                          <p:spTgt spid="2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box(in)">
                                      <p:cBhvr>
                                        <p:cTn id="6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animBg="1"/>
      <p:bldP spid="15" grpId="1" animBg="1"/>
      <p:bldP spid="16" grpId="0" animBg="1"/>
      <p:bldP spid="16" grpId="1" animBg="1"/>
      <p:bldP spid="18" grpId="0" animBg="1"/>
      <p:bldP spid="18" grpId="1" animBg="1"/>
      <p:bldP spid="20" grpId="0" animBg="1"/>
      <p:bldP spid="24" grpId="0" animBg="1"/>
      <p:bldP spid="24" grpId="1" animBg="1"/>
      <p:bldP spid="25" grpId="0"/>
      <p:bldP spid="25" grpId="1"/>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4153644"/>
            <a:ext cx="8215370" cy="1224136"/>
          </a:xfrm>
        </p:spPr>
        <p:txBody>
          <a:bodyPr/>
          <a:lstStyle/>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a:t>
            </a:r>
            <a:r>
              <a:rPr lang="en-US" altLang="zh-TW" sz="1600" dirty="0" smtClean="0">
                <a:solidFill>
                  <a:srgbClr val="FF0000"/>
                </a:solidFill>
              </a:rPr>
              <a:t>0</a:t>
            </a:r>
            <a:r>
              <a:rPr lang="en-US" altLang="zh-TW" sz="1600" dirty="0" smtClean="0"/>
              <a:t> , Write Data to Slave. </a:t>
            </a:r>
            <a:r>
              <a:rPr lang="en-US" altLang="zh-TW" sz="1600" dirty="0" smtClean="0">
                <a:solidFill>
                  <a:srgbClr val="FF0000"/>
                </a:solidFill>
              </a:rPr>
              <a:t>1</a:t>
            </a:r>
            <a:r>
              <a:rPr lang="en-US" altLang="zh-TW" sz="1600" dirty="0" smtClean="0"/>
              <a:t> , Read From Slave</a:t>
            </a:r>
            <a:endParaRPr lang="en-US" sz="1600" dirty="0" smtClean="0"/>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:1Byte,</a:t>
            </a:r>
            <a:r>
              <a:rPr lang="zh-TW" altLang="en-US" sz="1600" dirty="0" smtClean="0"/>
              <a:t> </a:t>
            </a:r>
            <a:r>
              <a:rPr lang="en-US" altLang="zh-TW" sz="1600" dirty="0" err="1" smtClean="0"/>
              <a:t>Cmd</a:t>
            </a:r>
            <a:r>
              <a:rPr lang="en-US" altLang="zh-TW" sz="1600" dirty="0" smtClean="0"/>
              <a:t>, Address, Data.</a:t>
            </a:r>
            <a:endParaRPr lang="en-US" sz="1600" dirty="0" smtClean="0"/>
          </a:p>
        </p:txBody>
      </p:sp>
      <p:sp>
        <p:nvSpPr>
          <p:cNvPr id="3" name="Title 2"/>
          <p:cNvSpPr>
            <a:spLocks noGrp="1"/>
          </p:cNvSpPr>
          <p:nvPr>
            <p:ph type="title"/>
          </p:nvPr>
        </p:nvSpPr>
        <p:spPr/>
        <p:txBody>
          <a:bodyPr>
            <a:normAutofit/>
          </a:bodyPr>
          <a:lstStyle/>
          <a:p>
            <a:pPr lvl="1" algn="ctr" rtl="0" fontAlgn="base">
              <a:spcBef>
                <a:spcPct val="0"/>
              </a:spcBef>
              <a:spcAft>
                <a:spcPct val="0"/>
              </a:spcAft>
            </a:pPr>
            <a:r>
              <a:rPr lang="en-US" altLang="zh-TW" dirty="0" smtClean="0"/>
              <a:t>I2C Packet Format</a:t>
            </a:r>
            <a:endParaRPr lang="en-US" altLang="zh-TW" dirty="0" smtClean="0">
              <a:solidFill>
                <a:schemeClr val="tx1">
                  <a:lumMod val="95000"/>
                  <a:lumOff val="5000"/>
                </a:schemeClr>
              </a:solidFill>
            </a:endParaRPr>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91680" y="594828"/>
            <a:ext cx="5203329" cy="226267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599778" y="2640866"/>
            <a:ext cx="5564510" cy="1368762"/>
          </a:xfrm>
          <a:prstGeom prst="rect">
            <a:avLst/>
          </a:prstGeom>
          <a:noFill/>
          <a:ln w="9525">
            <a:noFill/>
            <a:miter lim="800000"/>
            <a:headEnd/>
            <a:tailEnd/>
          </a:ln>
        </p:spPr>
      </p:pic>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I2C Packet Format </a:t>
            </a:r>
            <a:r>
              <a:rPr lang="en-US" altLang="zh-TW" dirty="0" smtClean="0">
                <a:solidFill>
                  <a:schemeClr val="tx1">
                    <a:lumMod val="95000"/>
                    <a:lumOff val="5000"/>
                  </a:schemeClr>
                </a:solidFill>
              </a:rPr>
              <a:t>– Write And Read</a:t>
            </a:r>
          </a:p>
        </p:txBody>
      </p:sp>
      <p:pic>
        <p:nvPicPr>
          <p:cNvPr id="5122" name="Picture 2"/>
          <p:cNvPicPr>
            <a:picLocks noChangeAspect="1" noChangeArrowheads="1"/>
          </p:cNvPicPr>
          <p:nvPr/>
        </p:nvPicPr>
        <p:blipFill>
          <a:blip r:embed="rId3" cstate="print"/>
          <a:srcRect/>
          <a:stretch>
            <a:fillRect/>
          </a:stretch>
        </p:blipFill>
        <p:spPr bwMode="auto">
          <a:xfrm>
            <a:off x="1187624" y="788512"/>
            <a:ext cx="6844680" cy="2213004"/>
          </a:xfrm>
          <a:prstGeom prst="rect">
            <a:avLst/>
          </a:prstGeom>
          <a:noFill/>
          <a:ln w="9525">
            <a:noFill/>
            <a:miter lim="800000"/>
            <a:headEnd/>
            <a:tailEnd/>
          </a:ln>
        </p:spPr>
      </p:pic>
      <p:sp>
        <p:nvSpPr>
          <p:cNvPr id="13" name="矩形 12"/>
          <p:cNvSpPr/>
          <p:nvPr/>
        </p:nvSpPr>
        <p:spPr>
          <a:xfrm>
            <a:off x="611560"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a:t>
            </a:r>
            <a:endParaRPr lang="zh-TW" altLang="en-US" sz="1000" b="1" dirty="0" smtClean="0">
              <a:solidFill>
                <a:schemeClr val="tx1"/>
              </a:solidFill>
              <a:latin typeface="微軟正黑體" pitchFamily="34" charset="-120"/>
              <a:ea typeface="微軟正黑體" pitchFamily="34" charset="-120"/>
            </a:endParaRPr>
          </a:p>
        </p:txBody>
      </p:sp>
      <p:sp>
        <p:nvSpPr>
          <p:cNvPr id="16" name="矩形 15"/>
          <p:cNvSpPr/>
          <p:nvPr/>
        </p:nvSpPr>
        <p:spPr>
          <a:xfrm>
            <a:off x="971600"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17" name="矩形 16"/>
          <p:cNvSpPr/>
          <p:nvPr/>
        </p:nvSpPr>
        <p:spPr>
          <a:xfrm>
            <a:off x="21237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W</a:t>
            </a:r>
            <a:endParaRPr lang="zh-TW" altLang="en-US" sz="1000" b="1" dirty="0" smtClean="0">
              <a:solidFill>
                <a:schemeClr val="tx1"/>
              </a:solidFill>
              <a:latin typeface="微軟正黑體" pitchFamily="34" charset="-120"/>
              <a:ea typeface="微軟正黑體" pitchFamily="34" charset="-120"/>
            </a:endParaRPr>
          </a:p>
        </p:txBody>
      </p:sp>
      <p:sp>
        <p:nvSpPr>
          <p:cNvPr id="19" name="矩形 18"/>
          <p:cNvSpPr/>
          <p:nvPr/>
        </p:nvSpPr>
        <p:spPr>
          <a:xfrm>
            <a:off x="2483768"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0" name="矩形 19"/>
          <p:cNvSpPr/>
          <p:nvPr/>
        </p:nvSpPr>
        <p:spPr>
          <a:xfrm>
            <a:off x="2771800" y="3577580"/>
            <a:ext cx="72008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ADDR</a:t>
            </a:r>
            <a:endParaRPr lang="zh-TW" altLang="en-US" sz="1000" b="1" dirty="0" smtClean="0">
              <a:solidFill>
                <a:schemeClr val="tx1"/>
              </a:solidFill>
              <a:latin typeface="微軟正黑體" pitchFamily="34" charset="-120"/>
              <a:ea typeface="微軟正黑體" pitchFamily="34" charset="-120"/>
            </a:endParaRPr>
          </a:p>
        </p:txBody>
      </p:sp>
      <p:sp>
        <p:nvSpPr>
          <p:cNvPr id="22" name="矩形 21"/>
          <p:cNvSpPr/>
          <p:nvPr/>
        </p:nvSpPr>
        <p:spPr>
          <a:xfrm>
            <a:off x="39239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err="1" smtClean="0">
                <a:solidFill>
                  <a:schemeClr val="tx1"/>
                </a:solidFill>
                <a:latin typeface="微軟正黑體" pitchFamily="34" charset="-120"/>
                <a:ea typeface="微軟正黑體" pitchFamily="34" charset="-120"/>
              </a:rPr>
              <a:t>Sr</a:t>
            </a:r>
            <a:endParaRPr lang="zh-TW" altLang="en-US" sz="1000" b="1" dirty="0" smtClean="0">
              <a:solidFill>
                <a:schemeClr val="tx1"/>
              </a:solidFill>
              <a:latin typeface="微軟正黑體" pitchFamily="34" charset="-120"/>
              <a:ea typeface="微軟正黑體" pitchFamily="34" charset="-120"/>
            </a:endParaRPr>
          </a:p>
        </p:txBody>
      </p:sp>
      <p:sp>
        <p:nvSpPr>
          <p:cNvPr id="23" name="矩形 22"/>
          <p:cNvSpPr/>
          <p:nvPr/>
        </p:nvSpPr>
        <p:spPr>
          <a:xfrm>
            <a:off x="4283968"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24" name="矩形 23"/>
          <p:cNvSpPr/>
          <p:nvPr/>
        </p:nvSpPr>
        <p:spPr>
          <a:xfrm>
            <a:off x="5436096"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R</a:t>
            </a:r>
            <a:endParaRPr lang="zh-TW" altLang="en-US" sz="1000" b="1" dirty="0" smtClean="0">
              <a:solidFill>
                <a:schemeClr val="tx1"/>
              </a:solidFill>
              <a:latin typeface="微軟正黑體" pitchFamily="34" charset="-120"/>
              <a:ea typeface="微軟正黑體" pitchFamily="34" charset="-120"/>
            </a:endParaRPr>
          </a:p>
        </p:txBody>
      </p:sp>
      <p:sp>
        <p:nvSpPr>
          <p:cNvPr id="25" name="矩形 24"/>
          <p:cNvSpPr/>
          <p:nvPr/>
        </p:nvSpPr>
        <p:spPr>
          <a:xfrm>
            <a:off x="5796136"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6" name="矩形 25"/>
          <p:cNvSpPr/>
          <p:nvPr/>
        </p:nvSpPr>
        <p:spPr>
          <a:xfrm>
            <a:off x="6084168"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7" name="矩形 26"/>
          <p:cNvSpPr/>
          <p:nvPr/>
        </p:nvSpPr>
        <p:spPr>
          <a:xfrm>
            <a:off x="6804248"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8" name="矩形 27"/>
          <p:cNvSpPr/>
          <p:nvPr/>
        </p:nvSpPr>
        <p:spPr>
          <a:xfrm>
            <a:off x="7380312"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9" name="矩形 28"/>
          <p:cNvSpPr/>
          <p:nvPr/>
        </p:nvSpPr>
        <p:spPr>
          <a:xfrm>
            <a:off x="8100392"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1" name="矩形 30"/>
          <p:cNvSpPr/>
          <p:nvPr/>
        </p:nvSpPr>
        <p:spPr>
          <a:xfrm>
            <a:off x="3491880" y="3577580"/>
            <a:ext cx="432048"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4" name="矩形 33"/>
          <p:cNvSpPr/>
          <p:nvPr/>
        </p:nvSpPr>
        <p:spPr>
          <a:xfrm>
            <a:off x="8388424"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P</a:t>
            </a:r>
            <a:endParaRPr lang="zh-TW" altLang="en-US" sz="1000" b="1" dirty="0" smtClean="0">
              <a:solidFill>
                <a:schemeClr val="tx1"/>
              </a:solidFill>
              <a:latin typeface="微軟正黑體" pitchFamily="34" charset="-120"/>
              <a:ea typeface="微軟正黑體" pitchFamily="34" charset="-120"/>
            </a:endParaRPr>
          </a:p>
        </p:txBody>
      </p:sp>
      <p:sp>
        <p:nvSpPr>
          <p:cNvPr id="38" name="手繪多邊形 37"/>
          <p:cNvSpPr/>
          <p:nvPr/>
        </p:nvSpPr>
        <p:spPr>
          <a:xfrm>
            <a:off x="7164288"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手繪多邊形 38"/>
          <p:cNvSpPr/>
          <p:nvPr/>
        </p:nvSpPr>
        <p:spPr>
          <a:xfrm>
            <a:off x="7236296"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2483769" y="4009628"/>
            <a:ext cx="1368151" cy="246221"/>
          </a:xfrm>
          <a:prstGeom prst="rect">
            <a:avLst/>
          </a:prstGeom>
          <a:noFill/>
        </p:spPr>
        <p:txBody>
          <a:bodyPr wrap="square" rtlCol="0">
            <a:spAutoFit/>
          </a:bodyPr>
          <a:lstStyle/>
          <a:p>
            <a:r>
              <a:rPr lang="zh-TW" altLang="en-US" sz="1000" b="1" dirty="0" smtClean="0"/>
              <a:t>讀取資料的起始位置</a:t>
            </a:r>
            <a:endParaRPr lang="zh-TW" altLang="en-US" sz="1000" b="1" dirty="0"/>
          </a:p>
        </p:txBody>
      </p:sp>
      <p:sp>
        <p:nvSpPr>
          <p:cNvPr id="41" name="文字方塊 40"/>
          <p:cNvSpPr txBox="1"/>
          <p:nvPr/>
        </p:nvSpPr>
        <p:spPr>
          <a:xfrm>
            <a:off x="7884368" y="4009628"/>
            <a:ext cx="864096" cy="400110"/>
          </a:xfrm>
          <a:prstGeom prst="rect">
            <a:avLst/>
          </a:prstGeom>
          <a:noFill/>
        </p:spPr>
        <p:txBody>
          <a:bodyPr wrap="square" rtlCol="0">
            <a:spAutoFit/>
          </a:bodyPr>
          <a:lstStyle/>
          <a:p>
            <a:r>
              <a:rPr lang="zh-TW" altLang="en-US" sz="1000" b="1" dirty="0" smtClean="0"/>
              <a:t>資料完結時</a:t>
            </a:r>
            <a:r>
              <a:rPr lang="en-US" altLang="zh-TW" sz="1000" b="1" dirty="0" smtClean="0"/>
              <a:t>,</a:t>
            </a:r>
          </a:p>
          <a:p>
            <a:r>
              <a:rPr lang="zh-TW" altLang="en-US" sz="1000" b="1" dirty="0" smtClean="0"/>
              <a:t>回</a:t>
            </a:r>
            <a:r>
              <a:rPr lang="en-US" altLang="zh-TW" sz="1000" b="1" dirty="0" smtClean="0"/>
              <a:t>No </a:t>
            </a:r>
            <a:r>
              <a:rPr lang="en-US" altLang="zh-TW" sz="1000" b="1" dirty="0" err="1" smtClean="0"/>
              <a:t>Ack</a:t>
            </a:r>
            <a:endParaRPr lang="zh-TW" altLang="en-US" sz="1000" b="1" dirty="0"/>
          </a:p>
        </p:txBody>
      </p:sp>
      <p:sp>
        <p:nvSpPr>
          <p:cNvPr id="30" name="文字方塊 29"/>
          <p:cNvSpPr txBox="1"/>
          <p:nvPr/>
        </p:nvSpPr>
        <p:spPr>
          <a:xfrm>
            <a:off x="490202" y="3217540"/>
            <a:ext cx="5166607" cy="369332"/>
          </a:xfrm>
          <a:prstGeom prst="rect">
            <a:avLst/>
          </a:prstGeom>
          <a:noFill/>
        </p:spPr>
        <p:txBody>
          <a:bodyPr wrap="none" rtlCol="0">
            <a:spAutoFit/>
          </a:bodyPr>
          <a:lstStyle/>
          <a:p>
            <a:r>
              <a:rPr lang="en-US" altLang="zh-TW" dirty="0" smtClean="0"/>
              <a:t>I2C EEPROM : Read Data (I2C Write + I2C Read)</a:t>
            </a:r>
            <a:endParaRPr lang="zh-TW" altLang="en-US" dirty="0"/>
          </a:p>
        </p:txBody>
      </p:sp>
      <p:sp>
        <p:nvSpPr>
          <p:cNvPr id="33" name="矩形 32"/>
          <p:cNvSpPr/>
          <p:nvPr/>
        </p:nvSpPr>
        <p:spPr>
          <a:xfrm>
            <a:off x="899592" y="3505572"/>
            <a:ext cx="3096344" cy="504056"/>
          </a:xfrm>
          <a:prstGeom prst="rect">
            <a:avLst/>
          </a:prstGeom>
          <a:noFill/>
          <a:ln w="254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矩形 34"/>
          <p:cNvSpPr/>
          <p:nvPr/>
        </p:nvSpPr>
        <p:spPr>
          <a:xfrm>
            <a:off x="4211960" y="3505572"/>
            <a:ext cx="4248472" cy="50405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6" name="矩形 35"/>
          <p:cNvSpPr/>
          <p:nvPr/>
        </p:nvSpPr>
        <p:spPr>
          <a:xfrm>
            <a:off x="4427984" y="841276"/>
            <a:ext cx="288032" cy="432048"/>
          </a:xfrm>
          <a:prstGeom prst="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036334"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776200"/>
            <a:ext cx="1140056"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I2C-Core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960866"/>
            <a:ext cx="792088" cy="4065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6072"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i2c 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279113" y="1633364"/>
            <a:ext cx="2864887" cy="861774"/>
          </a:xfrm>
          <a:prstGeom prst="rect">
            <a:avLst/>
          </a:prstGeom>
          <a:noFill/>
        </p:spPr>
        <p:txBody>
          <a:bodyPr wrap="square" rtlCol="0">
            <a:spAutoFit/>
          </a:bodyPr>
          <a:lstStyle/>
          <a:p>
            <a:r>
              <a:rPr lang="en-US" altLang="zh-TW" sz="1000" b="1" dirty="0" smtClean="0"/>
              <a:t>I2C-CORE</a:t>
            </a:r>
          </a:p>
          <a:p>
            <a:r>
              <a:rPr lang="zh-TW" altLang="en-US" sz="1000" b="1" dirty="0" smtClean="0"/>
              <a:t>為</a:t>
            </a:r>
            <a:r>
              <a:rPr lang="en-US" altLang="zh-TW" sz="1000" b="1" dirty="0" err="1" smtClean="0"/>
              <a:t>linux</a:t>
            </a:r>
            <a:r>
              <a:rPr lang="zh-TW" altLang="en-US" sz="1000" b="1" dirty="0" smtClean="0"/>
              <a:t>內核中提供的</a:t>
            </a:r>
            <a:r>
              <a:rPr lang="en-US" altLang="zh-TW" sz="1000" b="1" dirty="0" smtClean="0">
                <a:solidFill>
                  <a:schemeClr val="accent1">
                    <a:lumMod val="75000"/>
                  </a:schemeClr>
                </a:solidFill>
              </a:rPr>
              <a:t>i2c</a:t>
            </a:r>
            <a:r>
              <a:rPr lang="zh-TW" altLang="en-US" sz="1000" b="1" dirty="0" smtClean="0">
                <a:solidFill>
                  <a:schemeClr val="accent1">
                    <a:lumMod val="75000"/>
                  </a:schemeClr>
                </a:solidFill>
              </a:rPr>
              <a:t>構架核心機制</a:t>
            </a:r>
            <a:r>
              <a:rPr lang="zh-TW" altLang="en-US" sz="1000" b="1" dirty="0" smtClean="0"/>
              <a:t>，管理各種重要</a:t>
            </a:r>
            <a:r>
              <a:rPr lang="en-US" altLang="zh-TW" sz="1000" b="1" dirty="0" smtClean="0"/>
              <a:t>i2c</a:t>
            </a:r>
            <a:r>
              <a:rPr lang="zh-TW" altLang="en-US" sz="1000" b="1" dirty="0" smtClean="0"/>
              <a:t>要素的接口函數，例如</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i2c_adapter</a:t>
            </a:r>
            <a:r>
              <a:rPr lang="zh-TW" altLang="en-US" sz="1000" b="1" dirty="0" smtClean="0"/>
              <a:t>、</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i2c_driver</a:t>
            </a:r>
            <a:r>
              <a:rPr lang="zh-TW" altLang="en-US" sz="1000" b="1" dirty="0" smtClean="0"/>
              <a:t>等驅動的</a:t>
            </a:r>
            <a:r>
              <a:rPr lang="zh-TW" altLang="en-US" sz="1000" b="1" dirty="0" smtClean="0">
                <a:solidFill>
                  <a:schemeClr val="accent1">
                    <a:lumMod val="75000"/>
                  </a:schemeClr>
                </a:solidFill>
              </a:rPr>
              <a:t>註冊</a:t>
            </a:r>
            <a:r>
              <a:rPr lang="zh-TW" altLang="en-US" sz="1000" b="1" dirty="0" smtClean="0"/>
              <a:t>和</a:t>
            </a:r>
            <a:r>
              <a:rPr lang="zh-TW" altLang="en-US" sz="1000" b="1" dirty="0" smtClean="0">
                <a:solidFill>
                  <a:schemeClr val="accent1">
                    <a:lumMod val="75000"/>
                  </a:schemeClr>
                </a:solidFill>
              </a:rPr>
              <a:t>註銷</a:t>
            </a:r>
            <a:r>
              <a:rPr lang="zh-TW" altLang="en-US" sz="1000" b="1" dirty="0" smtClean="0"/>
              <a:t>接口</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I2C Bus Driver</a:t>
            </a:r>
          </a:p>
          <a:p>
            <a:r>
              <a:rPr lang="en-US" altLang="zh-TW" sz="1000" b="1" dirty="0" smtClean="0">
                <a:solidFill>
                  <a:schemeClr val="accent5">
                    <a:lumMod val="75000"/>
                  </a:schemeClr>
                </a:solidFill>
              </a:rPr>
              <a:t>I2C-Adapter</a:t>
            </a:r>
            <a:r>
              <a:rPr lang="en-US" altLang="zh-TW" sz="1000" b="1" dirty="0" smtClean="0"/>
              <a:t>:</a:t>
            </a:r>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zh-TW" altLang="en-US" sz="1000" b="1" dirty="0" smtClean="0">
                <a:latin typeface="+mn-ea"/>
              </a:rPr>
              <a:t>提供</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對應的</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p>
        </p:txBody>
      </p:sp>
      <p:cxnSp>
        <p:nvCxnSpPr>
          <p:cNvPr id="68" name="直線單箭頭接點 67"/>
          <p:cNvCxnSpPr>
            <a:endCxn id="45" idx="1"/>
          </p:cNvCxnSpPr>
          <p:nvPr/>
        </p:nvCxnSpPr>
        <p:spPr>
          <a:xfrm flipV="1">
            <a:off x="5436096" y="2064251"/>
            <a:ext cx="843017" cy="649233"/>
          </a:xfrm>
          <a:prstGeom prst="straightConnector1">
            <a:avLst/>
          </a:prstGeom>
          <a:ln w="635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467544" y="1993404"/>
            <a:ext cx="1368152" cy="400110"/>
          </a:xfrm>
          <a:prstGeom prst="rect">
            <a:avLst/>
          </a:prstGeom>
          <a:noFill/>
        </p:spPr>
        <p:txBody>
          <a:bodyPr wrap="square" rtlCol="0">
            <a:spAutoFit/>
          </a:bodyPr>
          <a:lstStyle/>
          <a:p>
            <a:r>
              <a:rPr lang="en-US" altLang="zh-TW" sz="1000" b="1" dirty="0" smtClean="0"/>
              <a:t>I2C Device Driver</a:t>
            </a:r>
          </a:p>
          <a:p>
            <a:r>
              <a:rPr lang="en-US" altLang="zh-TW" sz="1000" b="1" dirty="0" smtClean="0">
                <a:solidFill>
                  <a:schemeClr val="accent4">
                    <a:lumMod val="75000"/>
                  </a:schemeClr>
                </a:solidFill>
              </a:rPr>
              <a:t>I2c slave device </a:t>
            </a:r>
            <a:r>
              <a:rPr lang="zh-TW" altLang="en-US" sz="1000" b="1" dirty="0" smtClean="0"/>
              <a:t>實現</a:t>
            </a:r>
            <a:endParaRPr lang="en-US" altLang="zh-TW" sz="1000" b="1" dirty="0" smtClean="0"/>
          </a:p>
        </p:txBody>
      </p:sp>
      <p:cxnSp>
        <p:nvCxnSpPr>
          <p:cNvPr id="48" name="直線單箭頭接點 47"/>
          <p:cNvCxnSpPr>
            <a:stCxn id="37" idx="1"/>
            <a:endCxn id="75" idx="3"/>
          </p:cNvCxnSpPr>
          <p:nvPr/>
        </p:nvCxnSpPr>
        <p:spPr>
          <a:xfrm flipH="1">
            <a:off x="1835696" y="2137420"/>
            <a:ext cx="1128630" cy="56039"/>
          </a:xfrm>
          <a:prstGeom prst="straightConnector1">
            <a:avLst/>
          </a:prstGeom>
          <a:ln w="635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5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500"/>
                                        <p:tgtEl>
                                          <p:spTgt spid="9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5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500"/>
                                        <p:tgtEl>
                                          <p:spTgt spid="103"/>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5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5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90"/>
                                        </p:tgtEl>
                                      </p:cBhvr>
                                    </p:animEffect>
                                    <p:set>
                                      <p:cBhvr>
                                        <p:cTn id="32" dur="1" fill="hold">
                                          <p:stCondLst>
                                            <p:cond delay="4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96"/>
                                        </p:tgtEl>
                                      </p:cBhvr>
                                    </p:animEffect>
                                    <p:set>
                                      <p:cBhvr>
                                        <p:cTn id="35" dur="1" fill="hold">
                                          <p:stCondLst>
                                            <p:cond delay="499"/>
                                          </p:stCondLst>
                                        </p:cTn>
                                        <p:tgtEl>
                                          <p:spTgt spid="96"/>
                                        </p:tgtEl>
                                        <p:attrNameLst>
                                          <p:attrName>style.visibility</p:attrName>
                                        </p:attrNameLst>
                                      </p:cBhvr>
                                      <p:to>
                                        <p:strVal val="hidden"/>
                                      </p:to>
                                    </p:se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03"/>
                                        </p:tgtEl>
                                      </p:cBhvr>
                                    </p:animEffect>
                                    <p:set>
                                      <p:cBhvr>
                                        <p:cTn id="47" dur="1" fill="hold">
                                          <p:stCondLst>
                                            <p:cond delay="4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04"/>
                                        </p:tgtEl>
                                      </p:cBhvr>
                                    </p:animEffect>
                                    <p:set>
                                      <p:cBhvr>
                                        <p:cTn id="50" dur="1" fill="hold">
                                          <p:stCondLst>
                                            <p:cond delay="499"/>
                                          </p:stCondLst>
                                        </p:cTn>
                                        <p:tgtEl>
                                          <p:spTgt spid="104"/>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1" nodeType="clickEffect">
                                  <p:stCondLst>
                                    <p:cond delay="0"/>
                                  </p:stCondLst>
                                  <p:childTnLst>
                                    <p:animEffect transition="out" filter="box(in)">
                                      <p:cBhvr>
                                        <p:cTn id="61" dur="500"/>
                                        <p:tgtEl>
                                          <p:spTgt spid="107"/>
                                        </p:tgtEl>
                                      </p:cBhvr>
                                    </p:animEffect>
                                    <p:set>
                                      <p:cBhvr>
                                        <p:cTn id="62" dur="1" fill="hold">
                                          <p:stCondLst>
                                            <p:cond delay="499"/>
                                          </p:stCondLst>
                                        </p:cTn>
                                        <p:tgtEl>
                                          <p:spTgt spid="107"/>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108"/>
                                        </p:tgtEl>
                                      </p:cBhvr>
                                    </p:animEffect>
                                    <p:set>
                                      <p:cBhvr>
                                        <p:cTn id="65" dur="1" fill="hold">
                                          <p:stCondLst>
                                            <p:cond delay="499"/>
                                          </p:stCondLst>
                                        </p:cTn>
                                        <p:tgtEl>
                                          <p:spTgt spid="108"/>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113"/>
                                        </p:tgtEl>
                                      </p:cBhvr>
                                    </p:animEffect>
                                    <p:set>
                                      <p:cBhvr>
                                        <p:cTn id="68" dur="1" fill="hold">
                                          <p:stCondLst>
                                            <p:cond delay="499"/>
                                          </p:stCondLst>
                                        </p:cTn>
                                        <p:tgtEl>
                                          <p:spTgt spid="113"/>
                                        </p:tgtEl>
                                        <p:attrNameLst>
                                          <p:attrName>style.visibility</p:attrName>
                                        </p:attrNameLst>
                                      </p:cBhvr>
                                      <p:to>
                                        <p:strVal val="hidden"/>
                                      </p:to>
                                    </p:set>
                                  </p:childTnLst>
                                </p:cTn>
                              </p:par>
                            </p:childTnLst>
                          </p:cTn>
                        </p:par>
                        <p:par>
                          <p:cTn id="69" fill="hold">
                            <p:stCondLst>
                              <p:cond delay="500"/>
                            </p:stCondLst>
                            <p:childTnLst>
                              <p:par>
                                <p:cTn id="70" presetID="4" presetClass="entr" presetSubtype="16"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ox(in)">
                                      <p:cBhvr>
                                        <p:cTn id="72" dur="1000"/>
                                        <p:tgtEl>
                                          <p:spTgt spid="75"/>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107" grpId="1" animBg="1"/>
      <p:bldP spid="45" grpId="0"/>
      <p:bldP spid="44" grpId="0"/>
      <p:bldP spid="75" grpId="0"/>
    </p:bld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15730</TotalTime>
  <Words>1073</Words>
  <Application>Microsoft Office PowerPoint</Application>
  <PresentationFormat>如螢幕大小 (16:10)</PresentationFormat>
  <Paragraphs>271</Paragraphs>
  <Slides>31</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 Inter-Integrated Circuit</vt:lpstr>
      <vt:lpstr>I2C 訊號時序圖</vt:lpstr>
      <vt:lpstr>I2C Packet Format</vt:lpstr>
      <vt:lpstr>I2C Packet Format – Write And Read</vt:lpstr>
      <vt:lpstr>Linux Device Driver – I2C</vt:lpstr>
      <vt:lpstr>Linux - I2C架構 - master</vt:lpstr>
      <vt:lpstr>I2C驅動框架</vt:lpstr>
      <vt:lpstr>I2C – Algorithm –L6021</vt:lpstr>
      <vt:lpstr>投影片 12</vt:lpstr>
      <vt:lpstr>投影片 13</vt:lpstr>
      <vt:lpstr>I2C驅動框架</vt:lpstr>
      <vt:lpstr>I2C</vt:lpstr>
      <vt:lpstr>Master Mode Programming</vt:lpstr>
      <vt:lpstr>Detail Register Description</vt:lpstr>
      <vt:lpstr>投影片 18</vt:lpstr>
      <vt:lpstr>I2C</vt:lpstr>
      <vt:lpstr>Registers Summary</vt:lpstr>
      <vt:lpstr>Detail Register Description - MTXR </vt:lpstr>
      <vt:lpstr>Detail Register Description – SRXR, SADDR </vt:lpstr>
      <vt:lpstr>Detail Register Description – I2C_IER</vt:lpstr>
      <vt:lpstr>Detail Register Description - ISR</vt:lpstr>
      <vt:lpstr>Detail Register Description - LCMR</vt:lpstr>
      <vt:lpstr>Detail Register Description - LSR</vt:lpstr>
      <vt:lpstr>Detail Register Description - CONR</vt:lpstr>
      <vt:lpstr>Detail Register Description - OPR</vt:lpstr>
      <vt:lpstr>I2C 硬體架構</vt:lpstr>
      <vt:lpstr>I2C 訊號時序圖</vt:lpstr>
      <vt:lpstr>I2C Data Format - Recieve</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1563</cp:revision>
  <dcterms:created xsi:type="dcterms:W3CDTF">2014-03-21T11:14:59Z</dcterms:created>
  <dcterms:modified xsi:type="dcterms:W3CDTF">2015-10-26T02:47:59Z</dcterms:modified>
</cp:coreProperties>
</file>