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0"/>
  </p:notesMasterIdLst>
  <p:handoutMasterIdLst>
    <p:handoutMasterId r:id="rId31"/>
  </p:handoutMasterIdLst>
  <p:sldIdLst>
    <p:sldId id="256" r:id="rId2"/>
    <p:sldId id="260" r:id="rId3"/>
    <p:sldId id="257" r:id="rId4"/>
    <p:sldId id="311" r:id="rId5"/>
    <p:sldId id="272" r:id="rId6"/>
    <p:sldId id="326" r:id="rId7"/>
    <p:sldId id="271" r:id="rId8"/>
    <p:sldId id="279" r:id="rId9"/>
    <p:sldId id="327" r:id="rId10"/>
    <p:sldId id="273" r:id="rId11"/>
    <p:sldId id="296" r:id="rId12"/>
    <p:sldId id="306" r:id="rId13"/>
    <p:sldId id="304" r:id="rId14"/>
    <p:sldId id="302" r:id="rId15"/>
    <p:sldId id="315" r:id="rId16"/>
    <p:sldId id="314" r:id="rId17"/>
    <p:sldId id="258" r:id="rId18"/>
    <p:sldId id="290" r:id="rId19"/>
    <p:sldId id="316" r:id="rId20"/>
    <p:sldId id="317" r:id="rId21"/>
    <p:sldId id="318" r:id="rId22"/>
    <p:sldId id="319" r:id="rId23"/>
    <p:sldId id="320" r:id="rId24"/>
    <p:sldId id="321" r:id="rId25"/>
    <p:sldId id="322" r:id="rId26"/>
    <p:sldId id="323" r:id="rId27"/>
    <p:sldId id="324" r:id="rId28"/>
    <p:sldId id="325" r:id="rId29"/>
  </p:sldIdLst>
  <p:sldSz cx="9144000" cy="5715000" type="screen16x10"/>
  <p:notesSz cx="6858000" cy="9144000"/>
  <p:embeddedFontLst>
    <p:embeddedFont>
      <p:font typeface="Futura Bk BT"/>
      <p:regular r:id="rId32"/>
    </p:embeddedFont>
    <p:embeddedFont>
      <p:font typeface="Arial Unicode MS" pitchFamily="34" charset="-120"/>
      <p:regular r:id="rId33"/>
    </p:embeddedFont>
    <p:embeddedFont>
      <p:font typeface="微軟正黑體" pitchFamily="34" charset="-120"/>
      <p:regular r:id="rId34"/>
      <p:bold r:id="rId35"/>
    </p:embeddedFont>
    <p:embeddedFont>
      <p:font typeface="Calibri" pitchFamily="34" charset="0"/>
      <p:regular r:id="rId36"/>
      <p:bold r:id="rId37"/>
      <p:italic r:id="rId38"/>
      <p:boldItalic r:id="rId39"/>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1273B1"/>
    <a:srgbClr val="FF3399"/>
    <a:srgbClr val="FFFFFF"/>
    <a:srgbClr val="4F81BD"/>
    <a:srgbClr val="0080FF"/>
    <a:srgbClr val="0088BF"/>
    <a:srgbClr val="2E90DE"/>
    <a:srgbClr val="414141"/>
    <a:srgbClr val="FF66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47" autoAdjust="0"/>
    <p:restoredTop sz="92512" autoAdjust="0"/>
  </p:normalViewPr>
  <p:slideViewPr>
    <p:cSldViewPr>
      <p:cViewPr varScale="1">
        <p:scale>
          <a:sx n="129" d="100"/>
          <a:sy n="129" d="100"/>
        </p:scale>
        <p:origin x="-1218" y="-84"/>
      </p:cViewPr>
      <p:guideLst>
        <p:guide orient="horz" pos="1800"/>
        <p:guide pos="2880"/>
      </p:guideLst>
    </p:cSldViewPr>
  </p:slideViewPr>
  <p:outlineViewPr>
    <p:cViewPr>
      <p:scale>
        <a:sx n="33" d="100"/>
        <a:sy n="33" d="100"/>
      </p:scale>
      <p:origin x="0" y="27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5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5154A4-CA18-43B2-977D-6DF08BA83A3D}" type="datetimeFigureOut">
              <a:rPr lang="zh-TW" altLang="en-US" smtClean="0"/>
              <a:pPr/>
              <a:t>2015/10/6</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FD8CF5-E756-4332-9463-0BD19F34A951}" type="slidenum">
              <a:rPr lang="zh-TW" altLang="en-US" smtClean="0"/>
              <a:pPr/>
              <a:t>‹#›</a:t>
            </a:fld>
            <a:endParaRPr lang="zh-TW" altLang="en-US"/>
          </a:p>
        </p:txBody>
      </p:sp>
    </p:spTree>
    <p:extLst>
      <p:ext uri="{BB962C8B-B14F-4D97-AF65-F5344CB8AC3E}">
        <p14:creationId xmlns="" xmlns:p14="http://schemas.microsoft.com/office/powerpoint/2010/main" val="17457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157D8-F6D7-4F1C-8521-742A313DD9E2}" type="datetimeFigureOut">
              <a:rPr lang="zh-TW" altLang="en-US" smtClean="0"/>
              <a:pPr/>
              <a:t>2015/10/6</a:t>
            </a:fld>
            <a:endParaRPr lang="zh-TW" altLang="en-US"/>
          </a:p>
        </p:txBody>
      </p:sp>
      <p:sp>
        <p:nvSpPr>
          <p:cNvPr id="4" name="投影片圖像版面配置區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DC78C-5E18-4B5E-A3A5-B4400BC2AE47}" type="slidenum">
              <a:rPr lang="zh-TW" altLang="en-US" smtClean="0"/>
              <a:pPr/>
              <a:t>‹#›</a:t>
            </a:fld>
            <a:endParaRPr lang="zh-TW" altLang="en-US"/>
          </a:p>
        </p:txBody>
      </p:sp>
    </p:spTree>
    <p:extLst>
      <p:ext uri="{BB962C8B-B14F-4D97-AF65-F5344CB8AC3E}">
        <p14:creationId xmlns="" xmlns:p14="http://schemas.microsoft.com/office/powerpoint/2010/main" val="387134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685800"/>
            <a:ext cx="5486400" cy="3429000"/>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5</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6</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User Space </a:t>
            </a:r>
            <a:r>
              <a:rPr lang="zh-TW" altLang="en-US" dirty="0" smtClean="0"/>
              <a:t>若要使用</a:t>
            </a:r>
            <a:r>
              <a:rPr lang="en-US" altLang="zh-TW" dirty="0" err="1" smtClean="0"/>
              <a:t>Uart</a:t>
            </a:r>
            <a:r>
              <a:rPr lang="en-US" altLang="zh-TW" dirty="0" smtClean="0"/>
              <a:t>,</a:t>
            </a:r>
            <a:r>
              <a:rPr lang="en-US" altLang="zh-TW" baseline="0" dirty="0" smtClean="0"/>
              <a:t> </a:t>
            </a:r>
            <a:r>
              <a:rPr lang="zh-TW" altLang="en-US" baseline="0" dirty="0" smtClean="0"/>
              <a:t>需要藉由</a:t>
            </a:r>
            <a:r>
              <a:rPr lang="en-US" altLang="zh-TW" baseline="0" dirty="0" err="1" smtClean="0"/>
              <a:t>ttyS</a:t>
            </a:r>
            <a:r>
              <a:rPr lang="zh-TW" altLang="en-US" baseline="0" dirty="0" smtClean="0"/>
              <a:t>這個</a:t>
            </a:r>
            <a:r>
              <a:rPr lang="en-US" altLang="zh-TW" baseline="0" dirty="0" smtClean="0"/>
              <a:t>node.  </a:t>
            </a:r>
            <a:r>
              <a:rPr lang="zh-TW" altLang="en-US" baseline="0" dirty="0" smtClean="0"/>
              <a:t>而這個</a:t>
            </a:r>
            <a:r>
              <a:rPr lang="en-US" altLang="zh-TW" baseline="0" dirty="0" smtClean="0"/>
              <a:t>node, </a:t>
            </a:r>
            <a:r>
              <a:rPr lang="zh-TW" altLang="en-US" baseline="0" dirty="0" smtClean="0"/>
              <a:t>是</a:t>
            </a:r>
            <a:r>
              <a:rPr lang="en-US" altLang="zh-TW" baseline="0" dirty="0" err="1" smtClean="0"/>
              <a:t>tty</a:t>
            </a:r>
            <a:r>
              <a:rPr lang="en-US" altLang="zh-TW" baseline="0" dirty="0" smtClean="0"/>
              <a:t> core </a:t>
            </a:r>
            <a:r>
              <a:rPr lang="zh-TW" altLang="en-US" baseline="0" dirty="0" smtClean="0"/>
              <a:t>向</a:t>
            </a:r>
            <a:r>
              <a:rPr lang="en-US" altLang="zh-TW" baseline="0" dirty="0" err="1" smtClean="0"/>
              <a:t>linux</a:t>
            </a:r>
            <a:r>
              <a:rPr lang="en-US" altLang="zh-TW" baseline="0" dirty="0" smtClean="0"/>
              <a:t> kernel </a:t>
            </a:r>
            <a:r>
              <a:rPr lang="zh-TW" altLang="en-US" baseline="0" dirty="0" smtClean="0"/>
              <a:t>註冊</a:t>
            </a:r>
            <a:r>
              <a:rPr lang="en-US" altLang="zh-TW" baseline="0" dirty="0" err="1" smtClean="0"/>
              <a:t>ttys</a:t>
            </a:r>
            <a:r>
              <a:rPr lang="zh-TW" altLang="en-US" baseline="0" dirty="0" smtClean="0"/>
              <a:t>的</a:t>
            </a:r>
            <a:r>
              <a:rPr lang="en-US" altLang="zh-TW" baseline="0" dirty="0" smtClean="0"/>
              <a:t>char device.</a:t>
            </a:r>
          </a:p>
          <a:p>
            <a:r>
              <a:rPr lang="zh-TW" altLang="en-US" baseline="0" dirty="0" smtClean="0"/>
              <a:t>藉由</a:t>
            </a:r>
            <a:r>
              <a:rPr lang="en-US" altLang="zh-TW" baseline="0" dirty="0" err="1" smtClean="0"/>
              <a:t>tty</a:t>
            </a:r>
            <a:r>
              <a:rPr lang="en-US" altLang="zh-TW" baseline="0" dirty="0" smtClean="0"/>
              <a:t> </a:t>
            </a:r>
            <a:r>
              <a:rPr lang="zh-TW" altLang="en-US" baseline="0" dirty="0" smtClean="0"/>
              <a:t>的介面與行為</a:t>
            </a:r>
            <a:r>
              <a:rPr lang="en-US" altLang="zh-TW" baseline="0" dirty="0" smtClean="0"/>
              <a:t>, </a:t>
            </a:r>
            <a:r>
              <a:rPr lang="zh-TW" altLang="en-US" baseline="0" dirty="0" smtClean="0"/>
              <a:t>實際操作</a:t>
            </a:r>
            <a:r>
              <a:rPr lang="en-US" altLang="zh-TW" baseline="0" dirty="0" err="1" smtClean="0"/>
              <a:t>Uart</a:t>
            </a:r>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8</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http://wiki.csie.ncku.edu.tw/embedded/I2C</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16</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descr="1.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05" y="1033"/>
            <a:ext cx="9144000" cy="5715000"/>
          </a:xfrm>
          <a:prstGeom prst="rect">
            <a:avLst/>
          </a:prstGeom>
        </p:spPr>
      </p:pic>
      <p:sp>
        <p:nvSpPr>
          <p:cNvPr id="17" name="文字版面配置區 30"/>
          <p:cNvSpPr>
            <a:spLocks noGrp="1"/>
          </p:cNvSpPr>
          <p:nvPr>
            <p:ph type="body" sz="quarter" idx="11" hasCustomPrompt="1"/>
          </p:nvPr>
        </p:nvSpPr>
        <p:spPr>
          <a:xfrm>
            <a:off x="6732240" y="5334798"/>
            <a:ext cx="936104" cy="275740"/>
          </a:xfrm>
          <a:prstGeom prst="rect">
            <a:avLst/>
          </a:prstGeom>
          <a:ln>
            <a:noFill/>
          </a:ln>
        </p:spPr>
        <p:txBody>
          <a:bodyPr anchor="ctr">
            <a:noAutofit/>
          </a:bodyPr>
          <a:lstStyle>
            <a:lvl1pPr algn="l">
              <a:buNone/>
              <a:defRPr sz="1200" b="0">
                <a:solidFill>
                  <a:schemeClr val="tx1"/>
                </a:solidFill>
                <a:latin typeface="+mn-lt"/>
                <a:ea typeface="Arial Unicode MS" pitchFamily="34" charset="-120"/>
                <a:cs typeface="Arial Unicode MS" pitchFamily="34" charset="-120"/>
              </a:defRPr>
            </a:lvl1pPr>
            <a:lvl4pPr>
              <a:buNone/>
              <a:defRPr/>
            </a:lvl4pPr>
            <a:lvl5pPr>
              <a:buNone/>
              <a:defRPr/>
            </a:lvl5pPr>
          </a:lstStyle>
          <a:p>
            <a:pPr lvl="0"/>
            <a:r>
              <a:rPr lang="en-US" altLang="zh-TW" dirty="0" smtClean="0"/>
              <a:t>Name</a:t>
            </a:r>
            <a:endParaRPr lang="zh-TW" altLang="en-US" dirty="0" smtClean="0"/>
          </a:p>
        </p:txBody>
      </p:sp>
      <p:sp>
        <p:nvSpPr>
          <p:cNvPr id="19" name="副標題 2"/>
          <p:cNvSpPr>
            <a:spLocks noGrp="1"/>
          </p:cNvSpPr>
          <p:nvPr>
            <p:ph type="subTitle" idx="1" hasCustomPrompt="1"/>
          </p:nvPr>
        </p:nvSpPr>
        <p:spPr>
          <a:xfrm>
            <a:off x="611560" y="4525369"/>
            <a:ext cx="5904656" cy="420363"/>
          </a:xfrm>
          <a:prstGeom prst="rect">
            <a:avLst/>
          </a:prstGeom>
        </p:spPr>
        <p:txBody>
          <a:bodyPr anchor="t">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tabLst/>
              <a:defRPr sz="1600" b="0">
                <a:solidFill>
                  <a:schemeClr val="tx1">
                    <a:lumMod val="95000"/>
                    <a:lumOff val="5000"/>
                  </a:schemeClr>
                </a:solidFill>
                <a:latin typeface="Arial Unicode MS" pitchFamily="34" charset="-120"/>
                <a:ea typeface="Arial Unicode MS" pitchFamily="34" charset="-120"/>
                <a:cs typeface="Arial Unicode MS"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Subheading-</a:t>
            </a:r>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16 Bold</a:t>
            </a:r>
            <a:endParaRPr lang="zh-TW" altLang="en-US" dirty="0" smtClean="0"/>
          </a:p>
        </p:txBody>
      </p:sp>
      <p:sp>
        <p:nvSpPr>
          <p:cNvPr id="20" name="標題 1"/>
          <p:cNvSpPr>
            <a:spLocks noGrp="1"/>
          </p:cNvSpPr>
          <p:nvPr>
            <p:ph type="ctrTitle" hasCustomPrompt="1"/>
          </p:nvPr>
        </p:nvSpPr>
        <p:spPr>
          <a:xfrm>
            <a:off x="611568" y="3965308"/>
            <a:ext cx="8208913" cy="552789"/>
          </a:xfrm>
          <a:prstGeom prst="rect">
            <a:avLst/>
          </a:prstGeom>
        </p:spPr>
        <p:txBody>
          <a:bodyPr anchor="ctr"/>
          <a:lstStyle>
            <a:lvl1pPr algn="l">
              <a:defRPr sz="2400" b="0">
                <a:solidFill>
                  <a:srgbClr val="0088BF"/>
                </a:solidFill>
                <a:latin typeface="Arial Unicode MS" pitchFamily="34" charset="-120"/>
                <a:ea typeface="Arial Unicode MS" pitchFamily="34" charset="-120"/>
                <a:cs typeface="Arial Unicode MS"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
        <p:nvSpPr>
          <p:cNvPr id="21" name="Rectangle 1"/>
          <p:cNvSpPr/>
          <p:nvPr userDrawn="1"/>
        </p:nvSpPr>
        <p:spPr>
          <a:xfrm>
            <a:off x="586462" y="5429754"/>
            <a:ext cx="1000132" cy="215444"/>
          </a:xfrm>
          <a:prstGeom prst="rect">
            <a:avLst/>
          </a:prstGeom>
          <a:ln w="6350">
            <a:solidFill>
              <a:schemeClr val="accent2"/>
            </a:solidFill>
          </a:ln>
        </p:spPr>
        <p:txBody>
          <a:bodyPr wrap="square" anchor="ctr">
            <a:spAutoFit/>
          </a:bodyPr>
          <a:lstStyle/>
          <a:p>
            <a:pPr lvl="0" algn="ctr"/>
            <a:r>
              <a:rPr lang="en-US" altLang="zh-TW" sz="800" dirty="0" smtClean="0">
                <a:solidFill>
                  <a:schemeClr val="accent2"/>
                </a:solidFill>
                <a:latin typeface="Arial Unicode MS" pitchFamily="34" charset="-120"/>
                <a:ea typeface="Arial Unicode MS" pitchFamily="34" charset="-120"/>
                <a:cs typeface="Arial Unicode MS" pitchFamily="34" charset="-120"/>
              </a:rPr>
              <a:t>Confidential</a:t>
            </a:r>
            <a:endParaRPr lang="zh-TW" altLang="en-US" sz="800" dirty="0" smtClean="0">
              <a:solidFill>
                <a:schemeClr val="accent2"/>
              </a:solidFill>
              <a:latin typeface="Arial Unicode MS" pitchFamily="34" charset="-120"/>
              <a:ea typeface="Arial Unicode MS" pitchFamily="34" charset="-120"/>
              <a:cs typeface="Arial Unicode MS" pitchFamily="34" charset="-120"/>
            </a:endParaRPr>
          </a:p>
        </p:txBody>
      </p:sp>
    </p:spTree>
    <p:extLst>
      <p:ext uri="{BB962C8B-B14F-4D97-AF65-F5344CB8AC3E}">
        <p14:creationId xmlns="" xmlns:p14="http://schemas.microsoft.com/office/powerpoint/2010/main" val="16046521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區段標題">
    <p:spTree>
      <p:nvGrpSpPr>
        <p:cNvPr id="1" name=""/>
        <p:cNvGrpSpPr/>
        <p:nvPr/>
      </p:nvGrpSpPr>
      <p:grpSpPr>
        <a:xfrm>
          <a:off x="0" y="0"/>
          <a:ext cx="0" cy="0"/>
          <a:chOff x="0" y="0"/>
          <a:chExt cx="0" cy="0"/>
        </a:xfrm>
      </p:grpSpPr>
      <p:pic>
        <p:nvPicPr>
          <p:cNvPr id="2" name="Picture 1" descr="1.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715000"/>
          </a:xfrm>
          <a:prstGeom prst="rect">
            <a:avLst/>
          </a:prstGeom>
        </p:spPr>
      </p:pic>
      <p:sp>
        <p:nvSpPr>
          <p:cNvPr id="9" name="標題 1"/>
          <p:cNvSpPr>
            <a:spLocks noGrp="1"/>
          </p:cNvSpPr>
          <p:nvPr>
            <p:ph type="ctrTitle" hasCustomPrompt="1"/>
          </p:nvPr>
        </p:nvSpPr>
        <p:spPr>
          <a:xfrm>
            <a:off x="755579" y="4057634"/>
            <a:ext cx="8208913" cy="552789"/>
          </a:xfrm>
          <a:prstGeom prst="rect">
            <a:avLst/>
          </a:prstGeom>
        </p:spPr>
        <p:txBody>
          <a:bodyPr anchor="ctr"/>
          <a:lstStyle>
            <a:lvl1pPr algn="l">
              <a:defRPr sz="2400" b="0">
                <a:solidFill>
                  <a:srgbClr val="0088BF"/>
                </a:solidFill>
                <a:latin typeface="+mj-lt"/>
                <a:ea typeface="微軟正黑體"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Tree>
    <p:extLst>
      <p:ext uri="{BB962C8B-B14F-4D97-AF65-F5344CB8AC3E}">
        <p14:creationId xmlns="" xmlns:p14="http://schemas.microsoft.com/office/powerpoint/2010/main" val="382852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Rectangle 1"/>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內容版面配置區 3"/>
          <p:cNvSpPr>
            <a:spLocks noGrp="1"/>
          </p:cNvSpPr>
          <p:nvPr>
            <p:ph sz="half" idx="2" hasCustomPrompt="1"/>
          </p:nvPr>
        </p:nvSpPr>
        <p:spPr>
          <a:xfrm>
            <a:off x="471430" y="793739"/>
            <a:ext cx="8215370" cy="4044669"/>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baseline="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None/>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a:p>
            <a:pPr lvl="2"/>
            <a:endParaRPr lang="en-US" altLang="zh-TW"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8" name="內容版面配置區 5"/>
          <p:cNvSpPr>
            <a:spLocks noGrp="1"/>
          </p:cNvSpPr>
          <p:nvPr>
            <p:ph sz="quarter" idx="4" hasCustomPrompt="1"/>
          </p:nvPr>
        </p:nvSpPr>
        <p:spPr>
          <a:xfrm>
            <a:off x="4645028"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11" hasCustomPrompt="1"/>
          </p:nvPr>
        </p:nvSpPr>
        <p:spPr>
          <a:xfrm>
            <a:off x="500034"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p:txBody>
      </p:sp>
      <p:sp>
        <p:nvSpPr>
          <p:cNvPr id="13" name="投影片編號版面配置區 5"/>
          <p:cNvSpPr txBox="1">
            <a:spLocks/>
          </p:cNvSpPr>
          <p:nvPr userDrawn="1"/>
        </p:nvSpPr>
        <p:spPr>
          <a:xfrm>
            <a:off x="8643966" y="5417786"/>
            <a:ext cx="500034" cy="236068"/>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10" name="Rectangle 9"/>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495300" y="634039"/>
            <a:ext cx="4040188"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5" name="文字版面配置區 4"/>
          <p:cNvSpPr>
            <a:spLocks noGrp="1"/>
          </p:cNvSpPr>
          <p:nvPr>
            <p:ph type="body" sz="quarter" idx="3" hasCustomPrompt="1"/>
          </p:nvPr>
        </p:nvSpPr>
        <p:spPr>
          <a:xfrm>
            <a:off x="4645028" y="634039"/>
            <a:ext cx="4041774"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4" hasCustomPrompt="1"/>
          </p:nvPr>
        </p:nvSpPr>
        <p:spPr>
          <a:xfrm>
            <a:off x="4645028"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內容版面配置區 5"/>
          <p:cNvSpPr>
            <a:spLocks noGrp="1"/>
          </p:cNvSpPr>
          <p:nvPr>
            <p:ph sz="quarter" idx="11" hasCustomPrompt="1"/>
          </p:nvPr>
        </p:nvSpPr>
        <p:spPr>
          <a:xfrm>
            <a:off x="500034"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投影片編號版面配置區 5"/>
          <p:cNvSpPr txBox="1">
            <a:spLocks/>
          </p:cNvSpPr>
          <p:nvPr userDrawn="1"/>
        </p:nvSpPr>
        <p:spPr>
          <a:xfrm>
            <a:off x="8643966" y="5417786"/>
            <a:ext cx="500034" cy="297214"/>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Rectangle 8"/>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投影片">
    <p:spTree>
      <p:nvGrpSpPr>
        <p:cNvPr id="1" name=""/>
        <p:cNvGrpSpPr/>
        <p:nvPr/>
      </p:nvGrpSpPr>
      <p:grpSpPr>
        <a:xfrm>
          <a:off x="0" y="0"/>
          <a:ext cx="0" cy="0"/>
          <a:chOff x="0" y="0"/>
          <a:chExt cx="0" cy="0"/>
        </a:xfrm>
      </p:grpSpPr>
      <p:sp>
        <p:nvSpPr>
          <p:cNvPr id="4"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結束">
    <p:spTree>
      <p:nvGrpSpPr>
        <p:cNvPr id="1" name=""/>
        <p:cNvGrpSpPr/>
        <p:nvPr/>
      </p:nvGrpSpPr>
      <p:grpSpPr>
        <a:xfrm>
          <a:off x="0" y="0"/>
          <a:ext cx="0" cy="0"/>
          <a:chOff x="0" y="0"/>
          <a:chExt cx="0" cy="0"/>
        </a:xfrm>
      </p:grpSpPr>
      <p:sp>
        <p:nvSpPr>
          <p:cNvPr id="14" name="Rectangle 1"/>
          <p:cNvSpPr/>
          <p:nvPr userDrawn="1"/>
        </p:nvSpPr>
        <p:spPr>
          <a:xfrm>
            <a:off x="3107851" y="2601024"/>
            <a:ext cx="2928298" cy="461665"/>
          </a:xfrm>
          <a:prstGeom prst="rect">
            <a:avLst/>
          </a:prstGeom>
        </p:spPr>
        <p:txBody>
          <a:bodyPr wrap="square">
            <a:spAutoFit/>
          </a:bodyPr>
          <a:lstStyle/>
          <a:p>
            <a:pPr lvl="0" algn="ctr"/>
            <a:r>
              <a:rPr lang="en-US" altLang="zh-TW" sz="2400" dirty="0" smtClean="0">
                <a:solidFill>
                  <a:schemeClr val="tx1">
                    <a:lumMod val="65000"/>
                    <a:lumOff val="35000"/>
                  </a:schemeClr>
                </a:solidFill>
              </a:rPr>
              <a:t>Thank You !</a:t>
            </a:r>
            <a:endParaRPr lang="zh-TW" altLang="en-US" sz="2400" dirty="0" smtClean="0">
              <a:solidFill>
                <a:schemeClr val="tx1">
                  <a:lumMod val="65000"/>
                  <a:lumOff val="3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3.jpg"/>
          <p:cNvPicPr>
            <a:picLocks noChangeAspect="1"/>
          </p:cNvPicPr>
          <p:nvPr userDrawn="1"/>
        </p:nvPicPr>
        <p:blipFill>
          <a:blip r:embed="rId10" cstate="print">
            <a:extLst>
              <a:ext uri="{28A0092B-C50C-407E-A947-70E740481C1C}">
                <a14:useLocalDpi xmlns="" xmlns:a14="http://schemas.microsoft.com/office/drawing/2010/main" val="0"/>
              </a:ext>
            </a:extLst>
          </a:blip>
          <a:stretch>
            <a:fillRect/>
          </a:stretch>
        </p:blipFill>
        <p:spPr>
          <a:xfrm>
            <a:off x="0" y="0"/>
            <a:ext cx="9144000" cy="5715000"/>
          </a:xfrm>
          <a:prstGeom prst="rect">
            <a:avLst/>
          </a:prstGeom>
        </p:spPr>
      </p:pic>
      <p:sp>
        <p:nvSpPr>
          <p:cNvPr id="14" name="TextBox 13"/>
          <p:cNvSpPr txBox="1"/>
          <p:nvPr userDrawn="1"/>
        </p:nvSpPr>
        <p:spPr>
          <a:xfrm>
            <a:off x="1352027" y="5479895"/>
            <a:ext cx="1005403" cy="215444"/>
          </a:xfrm>
          <a:prstGeom prst="rect">
            <a:avLst/>
          </a:prstGeom>
          <a:noFill/>
        </p:spPr>
        <p:txBody>
          <a:bodyPr wrap="none" rtlCol="0">
            <a:spAutoFit/>
          </a:bodyPr>
          <a:lstStyle/>
          <a:p>
            <a:r>
              <a:rPr lang="zh-TW" altLang="en-US" sz="800" dirty="0" smtClean="0">
                <a:solidFill>
                  <a:schemeClr val="bg1">
                    <a:lumMod val="95000"/>
                  </a:schemeClr>
                </a:solidFill>
              </a:rPr>
              <a:t>虹晶股份有限公司</a:t>
            </a:r>
            <a:endParaRPr lang="en-US" sz="800" dirty="0">
              <a:solidFill>
                <a:schemeClr val="bg1">
                  <a:lumMod val="95000"/>
                </a:schemeClr>
              </a:solidFill>
            </a:endParaRPr>
          </a:p>
        </p:txBody>
      </p:sp>
      <p:sp>
        <p:nvSpPr>
          <p:cNvPr id="15" name="TextBox 14"/>
          <p:cNvSpPr txBox="1"/>
          <p:nvPr userDrawn="1"/>
        </p:nvSpPr>
        <p:spPr>
          <a:xfrm>
            <a:off x="49678" y="5475943"/>
            <a:ext cx="1443024" cy="230832"/>
          </a:xfrm>
          <a:prstGeom prst="rect">
            <a:avLst/>
          </a:prstGeom>
          <a:noFill/>
        </p:spPr>
        <p:txBody>
          <a:bodyPr wrap="none" rtlCol="0">
            <a:spAutoFit/>
          </a:bodyPr>
          <a:lstStyle/>
          <a:p>
            <a:r>
              <a:rPr lang="en-US" altLang="zh-TW" sz="900" dirty="0" err="1" smtClean="0">
                <a:solidFill>
                  <a:schemeClr val="bg1">
                    <a:lumMod val="95000"/>
                  </a:schemeClr>
                </a:solidFill>
              </a:rPr>
              <a:t>Socle</a:t>
            </a:r>
            <a:r>
              <a:rPr lang="en-US" altLang="zh-TW" sz="900" dirty="0" smtClean="0">
                <a:solidFill>
                  <a:schemeClr val="bg1">
                    <a:lumMod val="95000"/>
                  </a:schemeClr>
                </a:solidFill>
              </a:rPr>
              <a:t> Technology  Corp. </a:t>
            </a:r>
            <a:endParaRPr lang="en-US" sz="900" dirty="0">
              <a:solidFill>
                <a:schemeClr val="bg1">
                  <a:lumMod val="95000"/>
                </a:schemeClr>
              </a:solidFill>
            </a:endParaRPr>
          </a:p>
        </p:txBody>
      </p:sp>
      <p:sp>
        <p:nvSpPr>
          <p:cNvPr id="16" name="TextBox 15"/>
          <p:cNvSpPr txBox="1"/>
          <p:nvPr userDrawn="1"/>
        </p:nvSpPr>
        <p:spPr>
          <a:xfrm>
            <a:off x="7908326" y="5462475"/>
            <a:ext cx="792088" cy="261610"/>
          </a:xfrm>
          <a:prstGeom prst="rect">
            <a:avLst/>
          </a:prstGeom>
          <a:noFill/>
          <a:effectLst/>
        </p:spPr>
        <p:txBody>
          <a:bodyPr wrap="square" rtlCol="0">
            <a:spAutoFit/>
          </a:bodyPr>
          <a:lstStyle/>
          <a:p>
            <a:r>
              <a:rPr lang="en-US" altLang="zh-TW" sz="1100" b="1" dirty="0" smtClean="0">
                <a:solidFill>
                  <a:schemeClr val="tx1">
                    <a:lumMod val="85000"/>
                    <a:lumOff val="15000"/>
                  </a:schemeClr>
                </a:solidFill>
              </a:rPr>
              <a:t>IC ODM</a:t>
            </a:r>
            <a:endParaRPr lang="en-US" sz="1100" b="1" dirty="0">
              <a:solidFill>
                <a:schemeClr val="tx1">
                  <a:lumMod val="85000"/>
                  <a:lumOff val="15000"/>
                </a:schemeClr>
              </a:solidFill>
            </a:endParaRPr>
          </a:p>
        </p:txBody>
      </p:sp>
      <p:sp>
        <p:nvSpPr>
          <p:cNvPr id="10" name="Rectangle 1"/>
          <p:cNvSpPr/>
          <p:nvPr userDrawn="1"/>
        </p:nvSpPr>
        <p:spPr>
          <a:xfrm>
            <a:off x="4139952" y="5496919"/>
            <a:ext cx="864096" cy="215444"/>
          </a:xfrm>
          <a:prstGeom prst="rect">
            <a:avLst/>
          </a:prstGeom>
          <a:ln w="6350">
            <a:noFill/>
          </a:ln>
        </p:spPr>
        <p:txBody>
          <a:bodyPr wrap="square" anchor="ctr">
            <a:spAutoFit/>
          </a:bodyPr>
          <a:lstStyle/>
          <a:p>
            <a:pPr lvl="0" algn="ctr"/>
            <a:r>
              <a:rPr lang="en-US" altLang="zh-TW" sz="800" dirty="0" smtClean="0">
                <a:solidFill>
                  <a:srgbClr val="FFFFFF"/>
                </a:solidFill>
                <a:latin typeface="Futura LT Book"/>
              </a:rPr>
              <a:t>Confidential</a:t>
            </a:r>
            <a:endParaRPr lang="zh-TW" altLang="en-US" sz="800" dirty="0" smtClean="0">
              <a:solidFill>
                <a:srgbClr val="FFFFFF"/>
              </a:solidFill>
              <a:latin typeface="Futura LT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52" r:id="rId4"/>
    <p:sldLayoutId id="2147483653" r:id="rId5"/>
    <p:sldLayoutId id="2147483654" r:id="rId6"/>
    <p:sldLayoutId id="2147483655" r:id="rId7"/>
    <p:sldLayoutId id="2147483660" r:id="rId8"/>
  </p:sldLayoutIdLst>
  <p:timing>
    <p:tnLst>
      <p:par>
        <p:cTn id="1" dur="indefinite" restart="never" nodeType="tmRoot"/>
      </p:par>
    </p:tnLst>
  </p:timing>
  <p:hf hdr="0" ftr="0"/>
  <p:txStyles>
    <p:titleStyle>
      <a:lvl1pPr algn="l" defTabSz="914400" rtl="0" eaLnBrk="1" fontAlgn="base" latinLnBrk="0" hangingPunct="1">
        <a:spcBef>
          <a:spcPct val="0"/>
        </a:spcBef>
        <a:spcAft>
          <a:spcPct val="0"/>
        </a:spcAft>
        <a:buNone/>
        <a:defRPr kumimoji="1" lang="zh-TW" altLang="en-US" sz="2400" b="1" kern="1200" dirty="0">
          <a:solidFill>
            <a:schemeClr val="tx1">
              <a:lumMod val="75000"/>
              <a:lumOff val="25000"/>
            </a:schemeClr>
          </a:solidFill>
          <a:latin typeface="+mn-lt"/>
          <a:ea typeface="+mj-ea"/>
          <a:cs typeface="+mj-cs"/>
        </a:defRPr>
      </a:lvl1pPr>
    </p:titleStyle>
    <p:bodyStyle>
      <a:lvl1pPr marL="514350" indent="-514350" algn="l" defTabSz="914400" rtl="0" eaLnBrk="1" fontAlgn="base" latinLnBrk="0" hangingPunct="1">
        <a:spcBef>
          <a:spcPct val="20000"/>
        </a:spcBef>
        <a:spcAft>
          <a:spcPct val="0"/>
        </a:spcAft>
        <a:buClr>
          <a:srgbClr val="1273B1"/>
        </a:buClr>
        <a:buFontTx/>
        <a:buBlip>
          <a:blip r:embed="rId11"/>
        </a:buBlip>
        <a:defRPr kumimoji="1" lang="zh-TW" altLang="en-US" sz="2800" kern="1200" dirty="0" smtClean="0">
          <a:solidFill>
            <a:schemeClr val="tx1"/>
          </a:solidFill>
          <a:latin typeface="+mn-lt"/>
          <a:ea typeface="+mn-ea"/>
          <a:cs typeface="+mn-cs"/>
        </a:defRPr>
      </a:lvl1pPr>
      <a:lvl2pPr marL="914400" indent="-457200" algn="l" defTabSz="914400" rtl="0" eaLnBrk="1" fontAlgn="base" latinLnBrk="0" hangingPunct="1">
        <a:spcBef>
          <a:spcPct val="20000"/>
        </a:spcBef>
        <a:spcAft>
          <a:spcPct val="0"/>
        </a:spcAft>
        <a:buClr>
          <a:srgbClr val="1273B1"/>
        </a:buClr>
        <a:buFont typeface="Arial" pitchFamily="34" charset="0"/>
        <a:buChar char="•"/>
        <a:defRPr kumimoji="1" lang="zh-TW" altLang="en-US" sz="2400" kern="1200" dirty="0" smtClean="0">
          <a:solidFill>
            <a:schemeClr val="tx1"/>
          </a:solidFill>
          <a:latin typeface="+mn-lt"/>
          <a:ea typeface="+mn-ea"/>
          <a:cs typeface="+mn-cs"/>
        </a:defRPr>
      </a:lvl2pPr>
      <a:lvl3pPr marL="1371600" indent="-457200" algn="l" defTabSz="914400" rtl="0" eaLnBrk="1" fontAlgn="base" latinLnBrk="0" hangingPunct="1">
        <a:spcBef>
          <a:spcPct val="20000"/>
        </a:spcBef>
        <a:spcAft>
          <a:spcPct val="0"/>
        </a:spcAft>
        <a:buClr>
          <a:srgbClr val="1273B1"/>
        </a:buClr>
        <a:buFontTx/>
        <a:buNone/>
        <a:defRPr kumimoji="1" lang="zh-TW" altLang="en-US" sz="2000" kern="1200" dirty="0" smtClean="0">
          <a:solidFill>
            <a:schemeClr val="tx1"/>
          </a:solidFill>
          <a:latin typeface="+mn-lt"/>
          <a:ea typeface="+mn-ea"/>
          <a:cs typeface="+mn-cs"/>
        </a:defRPr>
      </a:lvl3pPr>
      <a:lvl4pPr marL="1714500" indent="-342900" algn="l" defTabSz="914400" rtl="0" eaLnBrk="1" fontAlgn="base" latinLnBrk="0" hangingPunct="1">
        <a:spcBef>
          <a:spcPct val="20000"/>
        </a:spcBef>
        <a:spcAft>
          <a:spcPct val="0"/>
        </a:spcAft>
        <a:buClr>
          <a:srgbClr val="1273B1"/>
        </a:buClr>
        <a:buFontTx/>
        <a:buNone/>
        <a:defRPr kumimoji="1" lang="zh-TW" altLang="en-US" sz="1600" kern="1200" dirty="0" smtClean="0">
          <a:solidFill>
            <a:schemeClr val="tx1"/>
          </a:solidFill>
          <a:latin typeface="+mn-lt"/>
          <a:ea typeface="+mn-ea"/>
          <a:cs typeface="+mn-cs"/>
        </a:defRPr>
      </a:lvl4pPr>
      <a:lvl5pPr marL="2171700" indent="-342900" algn="l" defTabSz="914400" rtl="0" eaLnBrk="1" fontAlgn="base" latinLnBrk="0" hangingPunct="1">
        <a:spcBef>
          <a:spcPct val="20000"/>
        </a:spcBef>
        <a:spcAft>
          <a:spcPct val="0"/>
        </a:spcAft>
        <a:buClr>
          <a:srgbClr val="1273B1"/>
        </a:buClr>
        <a:buFont typeface="Arial" pitchFamily="34" charset="0"/>
        <a:buChar char="•"/>
        <a:defRPr kumimoji="1" lang="zh-TW" alt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latin typeface="+mn-lt"/>
              </a:rPr>
              <a:t>BenTsai</a:t>
            </a:r>
            <a:endParaRPr lang="en-US" dirty="0">
              <a:latin typeface="+mn-lt"/>
            </a:endParaRPr>
          </a:p>
        </p:txBody>
      </p:sp>
      <p:sp>
        <p:nvSpPr>
          <p:cNvPr id="4" name="Subtitle 3"/>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r>
              <a:rPr lang="en-US" dirty="0" smtClean="0"/>
              <a:t>Linux </a:t>
            </a:r>
            <a:r>
              <a:rPr lang="en-US" dirty="0" smtClean="0"/>
              <a:t>SPI </a:t>
            </a:r>
            <a:r>
              <a:rPr lang="en-US" dirty="0" smtClean="0"/>
              <a:t>Device Driver </a:t>
            </a:r>
            <a:endParaRPr lang="en-US" dirty="0"/>
          </a:p>
        </p:txBody>
      </p:sp>
      <p:pic>
        <p:nvPicPr>
          <p:cNvPr id="6" name="Picture 5"/>
          <p:cNvPicPr>
            <a:picLocks noChangeAspect="1"/>
          </p:cNvPicPr>
          <p:nvPr/>
        </p:nvPicPr>
        <p:blipFill>
          <a:blip r:embed="rId3" cstate="print"/>
          <a:stretch>
            <a:fillRect/>
          </a:stretch>
        </p:blipFill>
        <p:spPr>
          <a:xfrm>
            <a:off x="539552" y="3976696"/>
            <a:ext cx="72008" cy="969036"/>
          </a:xfrm>
          <a:prstGeom prst="rect">
            <a:avLst/>
          </a:prstGeom>
        </p:spPr>
      </p:pic>
      <p:sp>
        <p:nvSpPr>
          <p:cNvPr id="7" name="日期版面配置區 3"/>
          <p:cNvSpPr txBox="1">
            <a:spLocks/>
          </p:cNvSpPr>
          <p:nvPr/>
        </p:nvSpPr>
        <p:spPr>
          <a:xfrm>
            <a:off x="7929586" y="5349876"/>
            <a:ext cx="1071570" cy="222269"/>
          </a:xfrm>
          <a:prstGeom prst="rect">
            <a:avLst/>
          </a:prstGeom>
        </p:spPr>
        <p:txBody>
          <a:bodyPr anchor="ctr"/>
          <a:lstStyle>
            <a:lvl1pPr algn="ctr">
              <a:defRPr sz="105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326A5FA-7936-4E6E-80B4-F5739BD2052C}" type="datetime1">
              <a:rPr kumimoji="0" lang="zh-TW" altLang="en-US" sz="105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2015/10/6</a:t>
            </a:fld>
            <a:endParaRPr kumimoji="0" lang="zh-TW" altLang="en-US" sz="105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 xmlns:p14="http://schemas.microsoft.com/office/powerpoint/2010/main" val="49525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L6021 – 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endParaRPr lang="zh-TW" altLang="en-US" dirty="0"/>
          </a:p>
        </p:txBody>
      </p:sp>
      <p:sp>
        <p:nvSpPr>
          <p:cNvPr id="7" name="內容版面配置區 3"/>
          <p:cNvSpPr txBox="1">
            <a:spLocks/>
          </p:cNvSpPr>
          <p:nvPr/>
        </p:nvSpPr>
        <p:spPr>
          <a:xfrm>
            <a:off x="71406" y="793739"/>
            <a:ext cx="8215370" cy="4044669"/>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2000" b="0" i="0" u="none" strike="noStrike" kern="1200" cap="none" spc="0" normalizeH="0" baseline="0" noProof="0" dirty="0" smtClean="0">
                <a:ln>
                  <a:noFill/>
                </a:ln>
                <a:solidFill>
                  <a:schemeClr val="tx1"/>
                </a:solidFill>
                <a:effectLst/>
                <a:uLnTx/>
                <a:uFillTx/>
                <a:latin typeface="+mn-lt"/>
                <a:ea typeface="+mn-ea"/>
                <a:cs typeface="+mn-cs"/>
              </a:rPr>
              <a:t>Feature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Item Compatible with I2C-bus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AMBA APB slave interface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master and slave modes of I2C 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Multi master operation</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SW programmable clock frequency and transfer rate up to 400Kbit/sec</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7 bits and 10 bits addressing modes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Interrupt or polling driven byte-by-byte data transfer</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Clock stretching and wait state generation</a:t>
            </a: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SCL Clock</a:t>
            </a:r>
          </a:p>
          <a:p>
            <a:r>
              <a:rPr lang="en-US" altLang="zh-TW" dirty="0" smtClean="0"/>
              <a:t>Data Receiver Register Access</a:t>
            </a:r>
          </a:p>
          <a:p>
            <a:r>
              <a:rPr lang="en-US" altLang="zh-TW" dirty="0" smtClean="0"/>
              <a:t>Start Command and 1’st Byte Address</a:t>
            </a:r>
          </a:p>
          <a:p>
            <a:r>
              <a:rPr lang="en-US" altLang="zh-TW" dirty="0" smtClean="0"/>
              <a:t>Interrupt and Resume</a:t>
            </a:r>
          </a:p>
          <a:p>
            <a:r>
              <a:rPr lang="en-US" altLang="zh-TW" dirty="0" smtClean="0"/>
              <a:t>Read/Write Command</a:t>
            </a:r>
          </a:p>
          <a:p>
            <a:r>
              <a:rPr lang="en-US" altLang="zh-TW" dirty="0" smtClean="0"/>
              <a:t>Multi-Master Arbitration</a:t>
            </a:r>
          </a:p>
          <a:p>
            <a:r>
              <a:rPr lang="en-US" altLang="zh-TW" dirty="0" smtClean="0"/>
              <a:t>Master Interrupt Condition</a:t>
            </a:r>
          </a:p>
          <a:p>
            <a:r>
              <a:rPr lang="en-US" altLang="zh-TW" dirty="0" smtClean="0"/>
              <a:t>Stop Command</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Master Mode Programming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785492"/>
            <a:ext cx="8460432" cy="21460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95936" y="913284"/>
            <a:ext cx="4708054" cy="1872208"/>
          </a:xfrm>
          <a:prstGeom prst="rect">
            <a:avLst/>
          </a:prstGeom>
          <a:noFill/>
          <a:ln w="9525">
            <a:noFill/>
            <a:miter lim="800000"/>
            <a:headEnd/>
            <a:tailEnd/>
          </a:ln>
        </p:spPr>
      </p:pic>
      <p:sp>
        <p:nvSpPr>
          <p:cNvPr id="6" name="矩形 5"/>
          <p:cNvSpPr/>
          <p:nvPr/>
        </p:nvSpPr>
        <p:spPr>
          <a:xfrm>
            <a:off x="6588224" y="769268"/>
            <a:ext cx="1728192" cy="3816424"/>
          </a:xfrm>
          <a:prstGeom prst="rect">
            <a:avLst/>
          </a:prstGeom>
          <a:solidFill>
            <a:schemeClr val="accent1">
              <a:alpha val="24000"/>
            </a:schemeClr>
          </a:solidFill>
          <a:ln w="15875">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7" name="矩形 6"/>
          <p:cNvSpPr/>
          <p:nvPr/>
        </p:nvSpPr>
        <p:spPr>
          <a:xfrm>
            <a:off x="611560" y="769268"/>
            <a:ext cx="5904656" cy="3816424"/>
          </a:xfrm>
          <a:prstGeom prst="rect">
            <a:avLst/>
          </a:prstGeom>
          <a:solidFill>
            <a:schemeClr val="accent6">
              <a:lumMod val="40000"/>
              <a:lumOff val="60000"/>
              <a:alpha val="24000"/>
            </a:schemeClr>
          </a:solidFill>
          <a:ln w="15875">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8" name="矩形 7"/>
          <p:cNvSpPr/>
          <p:nvPr/>
        </p:nvSpPr>
        <p:spPr>
          <a:xfrm>
            <a:off x="8388424" y="769268"/>
            <a:ext cx="360040" cy="3824808"/>
          </a:xfrm>
          <a:prstGeom prst="rect">
            <a:avLst/>
          </a:prstGeom>
          <a:solidFill>
            <a:schemeClr val="accent3">
              <a:lumMod val="40000"/>
              <a:lumOff val="60000"/>
              <a:alpha val="24000"/>
            </a:schemeClr>
          </a:solidFill>
          <a:ln w="15875">
            <a:solidFill>
              <a:schemeClr val="accent3">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9" name="文字方塊 8"/>
          <p:cNvSpPr txBox="1"/>
          <p:nvPr/>
        </p:nvSpPr>
        <p:spPr>
          <a:xfrm>
            <a:off x="6632942" y="4657700"/>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socle_i2c_read_bytes()</a:t>
            </a:r>
            <a:endParaRPr lang="zh-TW" altLang="en-US" sz="1200" b="1" dirty="0">
              <a:solidFill>
                <a:schemeClr val="tx2">
                  <a:lumMod val="75000"/>
                </a:schemeClr>
              </a:solidFill>
            </a:endParaRPr>
          </a:p>
        </p:txBody>
      </p:sp>
      <p:sp>
        <p:nvSpPr>
          <p:cNvPr id="10" name="文字方塊 9"/>
          <p:cNvSpPr txBox="1"/>
          <p:nvPr/>
        </p:nvSpPr>
        <p:spPr>
          <a:xfrm>
            <a:off x="6632942" y="4884757"/>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socle_i2c_send_bytes()</a:t>
            </a:r>
            <a:endParaRPr lang="zh-TW" altLang="en-US" sz="1200" b="1" dirty="0">
              <a:solidFill>
                <a:schemeClr val="tx2">
                  <a:lumMod val="75000"/>
                </a:schemeClr>
              </a:solidFill>
            </a:endParaRPr>
          </a:p>
        </p:txBody>
      </p:sp>
      <p:sp>
        <p:nvSpPr>
          <p:cNvPr id="11" name="文字方塊 10"/>
          <p:cNvSpPr txBox="1"/>
          <p:nvPr/>
        </p:nvSpPr>
        <p:spPr>
          <a:xfrm>
            <a:off x="2771800" y="4657700"/>
            <a:ext cx="1736373" cy="276999"/>
          </a:xfrm>
          <a:prstGeom prst="rect">
            <a:avLst/>
          </a:prstGeom>
          <a:noFill/>
        </p:spPr>
        <p:txBody>
          <a:bodyPr wrap="none" rtlCol="0">
            <a:spAutoFit/>
          </a:bodyPr>
          <a:lstStyle/>
          <a:p>
            <a:r>
              <a:rPr lang="en-US" altLang="zh-TW" sz="1200" b="1" dirty="0" smtClean="0">
                <a:solidFill>
                  <a:srgbClr val="FF0000"/>
                </a:solidFill>
              </a:rPr>
              <a:t>socle_i2c_do_address()</a:t>
            </a:r>
            <a:endParaRPr lang="zh-TW" altLang="en-US" sz="1200" b="1" dirty="0">
              <a:solidFill>
                <a:srgbClr val="FF0000"/>
              </a:solidFill>
            </a:endParaRPr>
          </a:p>
        </p:txBody>
      </p:sp>
      <p:sp>
        <p:nvSpPr>
          <p:cNvPr id="13" name="文字方塊 12"/>
          <p:cNvSpPr txBox="1"/>
          <p:nvPr/>
        </p:nvSpPr>
        <p:spPr>
          <a:xfrm>
            <a:off x="7812360" y="5161756"/>
            <a:ext cx="1239442" cy="276999"/>
          </a:xfrm>
          <a:prstGeom prst="rect">
            <a:avLst/>
          </a:prstGeom>
          <a:noFill/>
        </p:spPr>
        <p:txBody>
          <a:bodyPr wrap="none" rtlCol="0">
            <a:spAutoFit/>
          </a:bodyPr>
          <a:lstStyle/>
          <a:p>
            <a:r>
              <a:rPr lang="en-US" altLang="zh-TW" sz="1200" b="1" dirty="0" smtClean="0">
                <a:solidFill>
                  <a:schemeClr val="accent3">
                    <a:lumMod val="50000"/>
                  </a:schemeClr>
                </a:solidFill>
              </a:rPr>
              <a:t>socle_i2c_stop()</a:t>
            </a:r>
            <a:endParaRPr lang="zh-TW" altLang="en-US" sz="1200" b="1" dirty="0">
              <a:solidFill>
                <a:schemeClr val="accent3">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71488" y="1246172"/>
            <a:ext cx="8215312" cy="314010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F75111R</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53085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1086" y="2425452"/>
            <a:ext cx="8215370" cy="864096"/>
          </a:xfrm>
        </p:spPr>
        <p:txBody>
          <a:bodyPr/>
          <a:lstStyle/>
          <a:p>
            <a:pPr algn="ctr">
              <a:buNone/>
            </a:pPr>
            <a:r>
              <a:rPr lang="en-US" altLang="zh-TW" sz="2800" dirty="0" smtClean="0"/>
              <a:t>Back Up</a:t>
            </a:r>
            <a:endParaRPr lang="zh-TW" altLang="en-US" sz="2800" dirty="0"/>
          </a:p>
        </p:txBody>
      </p:sp>
      <p:sp>
        <p:nvSpPr>
          <p:cNvPr id="3" name="標題 2"/>
          <p:cNvSpPr>
            <a:spLocks noGrp="1"/>
          </p:cNvSpPr>
          <p:nvPr>
            <p:ph type="title"/>
          </p:nvPr>
        </p:nvSpPr>
        <p:spPr/>
        <p:txBody>
          <a:bodyPr/>
          <a:lstStyle/>
          <a:p>
            <a:endParaRPr lang="zh-TW"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43438" y="793739"/>
            <a:ext cx="4286280" cy="3421083"/>
          </a:xfrm>
        </p:spPr>
        <p:txBody>
          <a:bodyPr/>
          <a:lstStyle/>
          <a:p>
            <a:r>
              <a:rPr lang="en-US" altLang="zh-TW" sz="1600" b="1" dirty="0" smtClean="0"/>
              <a:t>i2c_regs – Control and Status Registers</a:t>
            </a:r>
          </a:p>
          <a:p>
            <a:pPr>
              <a:buNone/>
            </a:pPr>
            <a:r>
              <a:rPr lang="en-US" altLang="zh-TW" sz="1600" dirty="0" smtClean="0"/>
              <a:t>	</a:t>
            </a:r>
            <a:r>
              <a:rPr lang="en-US" altLang="zh-TW" sz="1000" dirty="0" smtClean="0"/>
              <a:t>The i2c_regs component is used to control the I2C controller operation by the host with APB interface. It implements the register set and the interrupt functionality. The CSR component operates synchronously with the </a:t>
            </a:r>
            <a:r>
              <a:rPr lang="en-US" altLang="zh-TW" sz="1000" dirty="0" err="1" smtClean="0"/>
              <a:t>pclk</a:t>
            </a:r>
            <a:r>
              <a:rPr lang="en-US" altLang="zh-TW" sz="1000" dirty="0" smtClean="0"/>
              <a:t> clock.</a:t>
            </a:r>
            <a:endParaRPr lang="en-US" altLang="zh-TW" sz="1600" b="1" dirty="0" smtClean="0"/>
          </a:p>
          <a:p>
            <a:r>
              <a:rPr lang="en-US" altLang="zh-TW" sz="1600" b="1" dirty="0" smtClean="0"/>
              <a:t>i2c_master – I2C Master Control and State Machine</a:t>
            </a:r>
          </a:p>
          <a:p>
            <a:pPr>
              <a:buNone/>
            </a:pPr>
            <a:r>
              <a:rPr lang="en-US" altLang="zh-TW" sz="1600" b="1" dirty="0" smtClean="0"/>
              <a:t>	</a:t>
            </a:r>
            <a:r>
              <a:rPr lang="en-US" altLang="zh-TW" sz="1000" dirty="0" smtClean="0"/>
              <a:t>The I2C master controller implements the I2C master operation for transmit data to and receive data from other I2C devices. The I2C master controller operates synchronously with the </a:t>
            </a:r>
            <a:r>
              <a:rPr lang="en-US" altLang="zh-TW" sz="1000" dirty="0" err="1" smtClean="0"/>
              <a:t>pclk</a:t>
            </a:r>
            <a:r>
              <a:rPr lang="en-US" altLang="zh-TW" sz="1000" dirty="0" smtClean="0"/>
              <a:t>.</a:t>
            </a:r>
          </a:p>
          <a:p>
            <a:r>
              <a:rPr lang="en-US" altLang="zh-TW" sz="1600" b="1" dirty="0" smtClean="0"/>
              <a:t>i2c_slave – I2C Slave Control and State Machine</a:t>
            </a:r>
          </a:p>
          <a:p>
            <a:pPr>
              <a:buNone/>
            </a:pPr>
            <a:r>
              <a:rPr lang="en-US" altLang="zh-TW" sz="1600" dirty="0" smtClean="0"/>
              <a:t>	</a:t>
            </a:r>
            <a:r>
              <a:rPr lang="en-US" altLang="zh-TW" sz="1000" dirty="0" smtClean="0"/>
              <a:t>The I2C slave controller implements the I2C master operation for transmit data to and receive data from other I2C devices. The I2C slave controller operates synchronously with the </a:t>
            </a:r>
            <a:r>
              <a:rPr lang="en-US" altLang="zh-TW" sz="1000" dirty="0" err="1" smtClean="0"/>
              <a:t>pclk</a:t>
            </a:r>
            <a:r>
              <a:rPr lang="en-US" altLang="zh-TW" sz="1000" dirty="0" smtClean="0"/>
              <a:t>.</a:t>
            </a:r>
            <a:endParaRPr lang="en-US" altLang="zh-TW" sz="1000" b="1" dirty="0" smtClean="0"/>
          </a:p>
        </p:txBody>
      </p:sp>
      <p:sp>
        <p:nvSpPr>
          <p:cNvPr id="3" name="標題 2"/>
          <p:cNvSpPr>
            <a:spLocks noGrp="1"/>
          </p:cNvSpPr>
          <p:nvPr>
            <p:ph type="title"/>
          </p:nvPr>
        </p:nvSpPr>
        <p:spPr/>
        <p:txBody>
          <a:bodyPr/>
          <a:lstStyle/>
          <a:p>
            <a:r>
              <a:rPr lang="en-US" altLang="zh-TW" dirty="0" smtClean="0"/>
              <a:t>I2C</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42844" y="357170"/>
            <a:ext cx="4354748" cy="3067054"/>
          </a:xfrm>
          <a:prstGeom prst="rect">
            <a:avLst/>
          </a:prstGeom>
          <a:noFill/>
          <a:ln w="9525">
            <a:noFill/>
            <a:miter lim="800000"/>
            <a:headEnd/>
            <a:tailEnd/>
          </a:ln>
          <a:effectLst/>
        </p:spPr>
      </p:pic>
      <p:sp>
        <p:nvSpPr>
          <p:cNvPr id="5" name="內容版面配置區 1"/>
          <p:cNvSpPr txBox="1">
            <a:spLocks/>
          </p:cNvSpPr>
          <p:nvPr/>
        </p:nvSpPr>
        <p:spPr>
          <a:xfrm>
            <a:off x="142844" y="3579821"/>
            <a:ext cx="8858312" cy="1706571"/>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i2c_divider – Clock Divider</a:t>
            </a:r>
          </a:p>
          <a:p>
            <a:pPr marL="971550" lvl="1" indent="-514350" fontAlgn="base">
              <a:spcBef>
                <a:spcPct val="20000"/>
              </a:spcBef>
              <a:spcAft>
                <a:spcPct val="0"/>
              </a:spcAft>
              <a:buClr>
                <a:srgbClr val="1273B1"/>
              </a:buClr>
            </a:pPr>
            <a:r>
              <a:rPr lang="en-US" altLang="zh-TW" sz="1000" dirty="0" smtClean="0"/>
              <a:t>The clock divider module generates I2C clock SCL output signals from </a:t>
            </a:r>
            <a:r>
              <a:rPr lang="en-US" altLang="zh-TW" sz="1000" dirty="0" err="1" smtClean="0"/>
              <a:t>pclk</a:t>
            </a:r>
            <a:r>
              <a:rPr lang="en-US" altLang="zh-TW" sz="1000" dirty="0" smtClean="0"/>
              <a:t> at </a:t>
            </a:r>
          </a:p>
          <a:p>
            <a:pPr marL="971550" lvl="1" indent="-514350" fontAlgn="base">
              <a:spcBef>
                <a:spcPct val="20000"/>
              </a:spcBef>
              <a:spcAft>
                <a:spcPct val="0"/>
              </a:spcAft>
              <a:buClr>
                <a:srgbClr val="1273B1"/>
              </a:buClr>
            </a:pPr>
            <a:r>
              <a:rPr lang="en-US" altLang="zh-TW" sz="1000" dirty="0" smtClean="0"/>
              <a:t>frequency according the given equation.</a:t>
            </a: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i2c_interface – I2C interface (These are logics under top module. There is actually no such a module)</a:t>
            </a:r>
          </a:p>
          <a:p>
            <a:pPr marL="971550" lvl="1" indent="-514350" fontAlgn="base">
              <a:spcBef>
                <a:spcPct val="20000"/>
              </a:spcBef>
              <a:spcAft>
                <a:spcPct val="0"/>
              </a:spcAft>
              <a:buClr>
                <a:srgbClr val="1273B1"/>
              </a:buClr>
            </a:pPr>
            <a:r>
              <a:rPr lang="en-US" altLang="zh-TW" sz="1000" dirty="0" smtClean="0"/>
              <a:t>SDA output enable from I2C master controller and slave controller are </a:t>
            </a:r>
            <a:r>
              <a:rPr lang="en-US" altLang="zh-TW" sz="1000" dirty="0" err="1" smtClean="0"/>
              <a:t>ANDed</a:t>
            </a:r>
            <a:r>
              <a:rPr lang="en-US" altLang="zh-TW" sz="1000" dirty="0" smtClean="0"/>
              <a:t> together as the output ports. Similarly, SCL output enable from I2C </a:t>
            </a:r>
          </a:p>
          <a:p>
            <a:pPr marL="971550" lvl="1" indent="-514350" fontAlgn="base">
              <a:spcBef>
                <a:spcPct val="20000"/>
              </a:spcBef>
              <a:spcAft>
                <a:spcPct val="0"/>
              </a:spcAft>
              <a:buClr>
                <a:srgbClr val="1273B1"/>
              </a:buClr>
            </a:pPr>
            <a:r>
              <a:rPr lang="en-US" altLang="zh-TW" sz="1000" dirty="0" smtClean="0"/>
              <a:t>master controller and slave controller are </a:t>
            </a:r>
            <a:r>
              <a:rPr lang="en-US" altLang="zh-TW" sz="1000" dirty="0" err="1" smtClean="0"/>
              <a:t>ANDed</a:t>
            </a:r>
            <a:r>
              <a:rPr lang="en-US" altLang="zh-TW" sz="1000" dirty="0" smtClean="0"/>
              <a:t> together. SDA output and SCL output are actually ties to the ground since I2C is an open drain </a:t>
            </a:r>
          </a:p>
          <a:p>
            <a:pPr marL="971550" lvl="1" indent="-514350" fontAlgn="base">
              <a:spcBef>
                <a:spcPct val="20000"/>
              </a:spcBef>
              <a:spcAft>
                <a:spcPct val="0"/>
              </a:spcAft>
              <a:buClr>
                <a:srgbClr val="1273B1"/>
              </a:buClr>
            </a:pPr>
            <a:r>
              <a:rPr lang="en-US" altLang="zh-TW" sz="1000" dirty="0" smtClean="0"/>
              <a:t>architecture. So once enabled, SDA/ SCL on I2C will be pulled low.</a:t>
            </a:r>
          </a:p>
          <a:p>
            <a:pPr marL="971550" lvl="1" indent="-514350" fontAlgn="base">
              <a:spcBef>
                <a:spcPct val="20000"/>
              </a:spcBef>
              <a:spcAft>
                <a:spcPct val="0"/>
              </a:spcAft>
              <a:buClr>
                <a:srgbClr val="1273B1"/>
              </a:buClr>
            </a:pP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None/>
              <a:tabLst/>
              <a:defRPr/>
            </a:pPr>
            <a:endParaRPr kumimoji="1"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I2C</a:t>
            </a:r>
          </a:p>
          <a:p>
            <a:pPr lvl="1"/>
            <a:r>
              <a:rPr lang="en-US" altLang="zh-TW" dirty="0" smtClean="0"/>
              <a:t>UART</a:t>
            </a:r>
          </a:p>
          <a:p>
            <a:pPr lvl="1"/>
            <a:r>
              <a:rPr lang="en-US" altLang="zh-TW" dirty="0" err="1" smtClean="0"/>
              <a:t>Uart</a:t>
            </a:r>
            <a:r>
              <a:rPr lang="en-US" altLang="zh-TW" dirty="0" smtClean="0"/>
              <a:t> Packet Frame</a:t>
            </a:r>
          </a:p>
          <a:p>
            <a:pPr lvl="1"/>
            <a:r>
              <a:rPr lang="en-US" altLang="zh-TW" dirty="0" smtClean="0"/>
              <a:t>8250/16450/16550</a:t>
            </a:r>
          </a:p>
          <a:p>
            <a:r>
              <a:rPr lang="en-US" altLang="zh-TW" dirty="0" smtClean="0"/>
              <a:t>Linux Device Driver – I2C</a:t>
            </a:r>
          </a:p>
          <a:p>
            <a:pPr lvl="1"/>
            <a:r>
              <a:rPr lang="en-US" altLang="zh-TW" dirty="0" smtClean="0"/>
              <a:t>TTY</a:t>
            </a:r>
            <a:r>
              <a:rPr lang="en-US" altLang="zh-TW" dirty="0"/>
              <a:t> </a:t>
            </a:r>
            <a:r>
              <a:rPr lang="en-US" altLang="zh-TW" dirty="0" smtClean="0"/>
              <a:t>Device/Driver</a:t>
            </a:r>
            <a:endParaRPr lang="zh-TW" altLang="zh-TW" dirty="0"/>
          </a:p>
          <a:p>
            <a:pPr lvl="1"/>
            <a:r>
              <a:rPr lang="en-US" altLang="zh-TW" dirty="0" smtClean="0"/>
              <a:t>Platform Device/Driver</a:t>
            </a:r>
          </a:p>
          <a:p>
            <a:pPr lvl="1"/>
            <a:r>
              <a:rPr lang="en-US" altLang="zh-TW" dirty="0" err="1" smtClean="0"/>
              <a:t>Uart</a:t>
            </a:r>
            <a:r>
              <a:rPr lang="en-US" altLang="zh-TW" dirty="0" smtClean="0"/>
              <a:t> Driver – 8250 Driver</a:t>
            </a:r>
          </a:p>
          <a:p>
            <a:r>
              <a:rPr lang="en-US" altLang="zh-TW" dirty="0" smtClean="0"/>
              <a:t>Adapter : L6021</a:t>
            </a:r>
          </a:p>
          <a:p>
            <a:pPr lvl="1"/>
            <a:r>
              <a:rPr lang="en-US" altLang="zh-TW" dirty="0" smtClean="0"/>
              <a:t>Device Tree</a:t>
            </a:r>
          </a:p>
          <a:p>
            <a:r>
              <a:rPr lang="en-US" altLang="zh-TW" dirty="0" smtClean="0"/>
              <a:t>Client Device : F75111R</a:t>
            </a:r>
          </a:p>
          <a:p>
            <a:r>
              <a:rPr lang="en-US" altLang="zh-TW" dirty="0" err="1" smtClean="0"/>
              <a:t>SMBus</a:t>
            </a:r>
            <a:endParaRPr lang="en-US" altLang="zh-TW" dirty="0" smtClean="0"/>
          </a:p>
          <a:p>
            <a:pPr lvl="1"/>
            <a:endParaRPr lang="zh-TW" altLang="zh-TW" dirty="0"/>
          </a:p>
          <a:p>
            <a:pPr>
              <a:buNone/>
            </a:pPr>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Tree>
    <p:extLst>
      <p:ext uri="{BB962C8B-B14F-4D97-AF65-F5344CB8AC3E}">
        <p14:creationId xmlns:p14="http://schemas.microsoft.com/office/powerpoint/2010/main" xmlns="" val="357714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Registers Summary</a:t>
            </a:r>
          </a:p>
        </p:txBody>
      </p:sp>
      <p:pic>
        <p:nvPicPr>
          <p:cNvPr id="2050" name="Picture 2"/>
          <p:cNvPicPr>
            <a:picLocks noChangeAspect="1" noChangeArrowheads="1"/>
          </p:cNvPicPr>
          <p:nvPr/>
        </p:nvPicPr>
        <p:blipFill>
          <a:blip r:embed="rId2" cstate="print"/>
          <a:srcRect/>
          <a:stretch>
            <a:fillRect/>
          </a:stretch>
        </p:blipFill>
        <p:spPr bwMode="auto">
          <a:xfrm>
            <a:off x="828675" y="1009650"/>
            <a:ext cx="7486650" cy="36957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785786" y="714360"/>
            <a:ext cx="7486650" cy="45910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819150" y="1347788"/>
            <a:ext cx="7505700" cy="30194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828675" y="571518"/>
            <a:ext cx="7486650" cy="48577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2627784" y="553244"/>
            <a:ext cx="3672408" cy="491082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838200" y="766780"/>
            <a:ext cx="7467600" cy="45910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0" name="Picture 2"/>
          <p:cNvPicPr>
            <a:picLocks noChangeAspect="1" noChangeArrowheads="1"/>
          </p:cNvPicPr>
          <p:nvPr/>
        </p:nvPicPr>
        <p:blipFill>
          <a:blip r:embed="rId2" cstate="print"/>
          <a:srcRect/>
          <a:stretch>
            <a:fillRect/>
          </a:stretch>
        </p:blipFill>
        <p:spPr bwMode="auto">
          <a:xfrm>
            <a:off x="928662" y="1071550"/>
            <a:ext cx="7486650" cy="24955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1" name="Picture 3"/>
          <p:cNvPicPr>
            <a:picLocks noChangeAspect="1" noChangeArrowheads="1"/>
          </p:cNvPicPr>
          <p:nvPr/>
        </p:nvPicPr>
        <p:blipFill>
          <a:blip r:embed="rId2" cstate="print"/>
          <a:srcRect/>
          <a:stretch>
            <a:fillRect/>
          </a:stretch>
        </p:blipFill>
        <p:spPr bwMode="auto">
          <a:xfrm>
            <a:off x="785786" y="857236"/>
            <a:ext cx="7524750" cy="38385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8194" name="Picture 2"/>
          <p:cNvPicPr>
            <a:picLocks noChangeAspect="1" noChangeArrowheads="1"/>
          </p:cNvPicPr>
          <p:nvPr/>
        </p:nvPicPr>
        <p:blipFill>
          <a:blip r:embed="rId2" cstate="print"/>
          <a:srcRect/>
          <a:stretch>
            <a:fillRect/>
          </a:stretch>
        </p:blipFill>
        <p:spPr bwMode="auto">
          <a:xfrm>
            <a:off x="833438" y="904892"/>
            <a:ext cx="7477125" cy="4381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a:t>
            </a:r>
            <a:r>
              <a:rPr lang="zh-TW" altLang="en-US" dirty="0" smtClean="0"/>
              <a:t>硬體架構</a:t>
            </a:r>
            <a:endParaRPr lang="zh-TW" altLang="en-US" dirty="0"/>
          </a:p>
        </p:txBody>
      </p:sp>
      <p:cxnSp>
        <p:nvCxnSpPr>
          <p:cNvPr id="6" name="直線接點 5"/>
          <p:cNvCxnSpPr/>
          <p:nvPr/>
        </p:nvCxnSpPr>
        <p:spPr>
          <a:xfrm>
            <a:off x="611560" y="242545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611560" y="350557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403648" y="985292"/>
            <a:ext cx="24482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2411760" y="2137420"/>
            <a:ext cx="0" cy="135976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67744" y="1417340"/>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15" name="直線接點 14"/>
          <p:cNvCxnSpPr/>
          <p:nvPr/>
        </p:nvCxnSpPr>
        <p:spPr>
          <a:xfrm>
            <a:off x="2411760" y="985292"/>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347864" y="2145804"/>
            <a:ext cx="0" cy="27964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03848" y="1425724"/>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20" name="直線接點 19"/>
          <p:cNvCxnSpPr/>
          <p:nvPr/>
        </p:nvCxnSpPr>
        <p:spPr>
          <a:xfrm>
            <a:off x="3347864" y="993676"/>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3275856"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橢圓 23"/>
          <p:cNvSpPr/>
          <p:nvPr/>
        </p:nvSpPr>
        <p:spPr>
          <a:xfrm>
            <a:off x="2339752"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5" name="橢圓 24"/>
          <p:cNvSpPr/>
          <p:nvPr/>
        </p:nvSpPr>
        <p:spPr>
          <a:xfrm>
            <a:off x="3275856" y="235344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6" name="橢圓 25"/>
          <p:cNvSpPr/>
          <p:nvPr/>
        </p:nvSpPr>
        <p:spPr>
          <a:xfrm>
            <a:off x="2339752" y="343356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7" name="矩形 26"/>
          <p:cNvSpPr/>
          <p:nvPr/>
        </p:nvSpPr>
        <p:spPr>
          <a:xfrm>
            <a:off x="1043608"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8" name="矩形 27"/>
          <p:cNvSpPr/>
          <p:nvPr/>
        </p:nvSpPr>
        <p:spPr>
          <a:xfrm>
            <a:off x="2411760"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9" name="矩形 28"/>
          <p:cNvSpPr/>
          <p:nvPr/>
        </p:nvSpPr>
        <p:spPr>
          <a:xfrm>
            <a:off x="3779912"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cxnSp>
        <p:nvCxnSpPr>
          <p:cNvPr id="30" name="直線接點 29"/>
          <p:cNvCxnSpPr/>
          <p:nvPr/>
        </p:nvCxnSpPr>
        <p:spPr>
          <a:xfrm>
            <a:off x="1403648"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1331640"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3" name="直線接點 32"/>
          <p:cNvCxnSpPr/>
          <p:nvPr/>
        </p:nvCxnSpPr>
        <p:spPr>
          <a:xfrm>
            <a:off x="1979712"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1907704"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6" name="直線接點 35"/>
          <p:cNvCxnSpPr/>
          <p:nvPr/>
        </p:nvCxnSpPr>
        <p:spPr>
          <a:xfrm>
            <a:off x="2771800"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2699792"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8" name="直線接點 37"/>
          <p:cNvCxnSpPr/>
          <p:nvPr/>
        </p:nvCxnSpPr>
        <p:spPr>
          <a:xfrm>
            <a:off x="3347864"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3275856"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0" name="直線接點 39"/>
          <p:cNvCxnSpPr/>
          <p:nvPr/>
        </p:nvCxnSpPr>
        <p:spPr>
          <a:xfrm>
            <a:off x="4139952"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067944"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接點 41"/>
          <p:cNvCxnSpPr/>
          <p:nvPr/>
        </p:nvCxnSpPr>
        <p:spPr>
          <a:xfrm>
            <a:off x="4716016"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644008"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4" name="文字方塊 43"/>
          <p:cNvSpPr txBox="1"/>
          <p:nvPr/>
        </p:nvSpPr>
        <p:spPr>
          <a:xfrm>
            <a:off x="3923928" y="769268"/>
            <a:ext cx="497252" cy="369332"/>
          </a:xfrm>
          <a:prstGeom prst="rect">
            <a:avLst/>
          </a:prstGeom>
          <a:noFill/>
        </p:spPr>
        <p:txBody>
          <a:bodyPr wrap="none" rtlCol="0">
            <a:spAutoFit/>
          </a:bodyPr>
          <a:lstStyle/>
          <a:p>
            <a:r>
              <a:rPr lang="en-US" altLang="zh-TW" dirty="0" err="1" smtClean="0">
                <a:solidFill>
                  <a:srgbClr val="FF0000"/>
                </a:solidFill>
              </a:rPr>
              <a:t>vcc</a:t>
            </a:r>
            <a:endParaRPr lang="zh-TW" altLang="en-US" dirty="0">
              <a:solidFill>
                <a:srgbClr val="FF0000"/>
              </a:solidFill>
            </a:endParaRPr>
          </a:p>
        </p:txBody>
      </p:sp>
      <p:sp>
        <p:nvSpPr>
          <p:cNvPr id="45" name="文字方塊 44"/>
          <p:cNvSpPr txBox="1"/>
          <p:nvPr/>
        </p:nvSpPr>
        <p:spPr>
          <a:xfrm>
            <a:off x="3419872"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6" name="文字方塊 45"/>
          <p:cNvSpPr txBox="1"/>
          <p:nvPr/>
        </p:nvSpPr>
        <p:spPr>
          <a:xfrm>
            <a:off x="2483768"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7" name="文字方塊 46"/>
          <p:cNvSpPr txBox="1"/>
          <p:nvPr/>
        </p:nvSpPr>
        <p:spPr>
          <a:xfrm>
            <a:off x="5004048" y="2209428"/>
            <a:ext cx="564193" cy="338554"/>
          </a:xfrm>
          <a:prstGeom prst="rect">
            <a:avLst/>
          </a:prstGeom>
          <a:noFill/>
        </p:spPr>
        <p:txBody>
          <a:bodyPr wrap="none" rtlCol="0">
            <a:spAutoFit/>
          </a:bodyPr>
          <a:lstStyle/>
          <a:p>
            <a:r>
              <a:rPr lang="en-US" altLang="zh-TW" sz="1600" dirty="0" smtClean="0">
                <a:solidFill>
                  <a:schemeClr val="accent1">
                    <a:lumMod val="75000"/>
                  </a:schemeClr>
                </a:solidFill>
              </a:rPr>
              <a:t>SDA</a:t>
            </a:r>
            <a:endParaRPr lang="zh-TW" altLang="en-US" sz="1600" dirty="0">
              <a:solidFill>
                <a:schemeClr val="accent1">
                  <a:lumMod val="75000"/>
                </a:schemeClr>
              </a:solidFill>
            </a:endParaRPr>
          </a:p>
        </p:txBody>
      </p:sp>
      <p:sp>
        <p:nvSpPr>
          <p:cNvPr id="48" name="文字方塊 47"/>
          <p:cNvSpPr txBox="1"/>
          <p:nvPr/>
        </p:nvSpPr>
        <p:spPr>
          <a:xfrm>
            <a:off x="5004048" y="3311034"/>
            <a:ext cx="532518" cy="338554"/>
          </a:xfrm>
          <a:prstGeom prst="rect">
            <a:avLst/>
          </a:prstGeom>
          <a:noFill/>
        </p:spPr>
        <p:txBody>
          <a:bodyPr wrap="none" rtlCol="0">
            <a:spAutoFit/>
          </a:bodyPr>
          <a:lstStyle/>
          <a:p>
            <a:r>
              <a:rPr lang="en-US" altLang="zh-TW" sz="1600" dirty="0" smtClean="0">
                <a:solidFill>
                  <a:schemeClr val="accent1">
                    <a:lumMod val="75000"/>
                  </a:schemeClr>
                </a:solidFill>
              </a:rPr>
              <a:t>SCL</a:t>
            </a:r>
            <a:endParaRPr lang="zh-TW" altLang="en-US" sz="1600" dirty="0">
              <a:solidFill>
                <a:schemeClr val="accent1">
                  <a:lumMod val="75000"/>
                </a:schemeClr>
              </a:solidFill>
            </a:endParaRPr>
          </a:p>
        </p:txBody>
      </p:sp>
      <p:sp>
        <p:nvSpPr>
          <p:cNvPr id="49" name="文字方塊 48"/>
          <p:cNvSpPr txBox="1"/>
          <p:nvPr/>
        </p:nvSpPr>
        <p:spPr>
          <a:xfrm>
            <a:off x="179512" y="2785492"/>
            <a:ext cx="979755" cy="338554"/>
          </a:xfrm>
          <a:prstGeom prst="rect">
            <a:avLst/>
          </a:prstGeom>
          <a:noFill/>
        </p:spPr>
        <p:txBody>
          <a:bodyPr wrap="none" rtlCol="0">
            <a:spAutoFit/>
          </a:bodyPr>
          <a:lstStyle/>
          <a:p>
            <a:r>
              <a:rPr lang="en-US" altLang="zh-TW" sz="1600" dirty="0" smtClean="0">
                <a:solidFill>
                  <a:schemeClr val="accent1">
                    <a:lumMod val="75000"/>
                  </a:schemeClr>
                </a:solidFill>
                <a:latin typeface="+mn-ea"/>
              </a:rPr>
              <a:t>I2C </a:t>
            </a:r>
            <a:r>
              <a:rPr lang="zh-TW" altLang="en-US" sz="1600" dirty="0" smtClean="0">
                <a:solidFill>
                  <a:schemeClr val="accent1">
                    <a:lumMod val="75000"/>
                  </a:schemeClr>
                </a:solidFill>
                <a:latin typeface="+mn-ea"/>
              </a:rPr>
              <a:t>總線</a:t>
            </a:r>
            <a:endParaRPr lang="zh-TW" altLang="en-US" sz="1600" dirty="0">
              <a:solidFill>
                <a:schemeClr val="accent1">
                  <a:lumMod val="75000"/>
                </a:schemeClr>
              </a:solidFill>
              <a:latin typeface="+mn-ea"/>
            </a:endParaRPr>
          </a:p>
        </p:txBody>
      </p:sp>
      <p:sp>
        <p:nvSpPr>
          <p:cNvPr id="50" name="文字方塊 49"/>
          <p:cNvSpPr txBox="1"/>
          <p:nvPr/>
        </p:nvSpPr>
        <p:spPr>
          <a:xfrm>
            <a:off x="119615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1" name="文字方塊 50"/>
          <p:cNvSpPr txBox="1"/>
          <p:nvPr/>
        </p:nvSpPr>
        <p:spPr>
          <a:xfrm>
            <a:off x="177222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2" name="文字方塊 51"/>
          <p:cNvSpPr txBox="1"/>
          <p:nvPr/>
        </p:nvSpPr>
        <p:spPr>
          <a:xfrm>
            <a:off x="2555776"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3" name="文字方塊 52"/>
          <p:cNvSpPr txBox="1"/>
          <p:nvPr/>
        </p:nvSpPr>
        <p:spPr>
          <a:xfrm>
            <a:off x="3131840"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4" name="文字方塊 53"/>
          <p:cNvSpPr txBox="1"/>
          <p:nvPr/>
        </p:nvSpPr>
        <p:spPr>
          <a:xfrm>
            <a:off x="392392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5" name="文字方塊 54"/>
          <p:cNvSpPr txBox="1"/>
          <p:nvPr/>
        </p:nvSpPr>
        <p:spPr>
          <a:xfrm>
            <a:off x="449999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Linux Device Driver – </a:t>
            </a:r>
            <a:r>
              <a:rPr lang="en-US" altLang="zh-TW" dirty="0" smtClean="0"/>
              <a:t>SPI</a:t>
            </a:r>
            <a:endParaRPr lang="en-US" altLang="zh-TW" dirty="0" smtClean="0"/>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71430" y="793739"/>
            <a:ext cx="3524506" cy="4044669"/>
          </a:xfrm>
        </p:spPr>
        <p:txBody>
          <a:bodyPr/>
          <a:lstStyle/>
          <a:p>
            <a:r>
              <a:rPr lang="en-US" sz="1600" dirty="0" smtClean="0"/>
              <a:t>i2c-core</a:t>
            </a:r>
          </a:p>
          <a:p>
            <a:r>
              <a:rPr lang="en-US" sz="1600" dirty="0" smtClean="0"/>
              <a:t>i2c-adapter </a:t>
            </a:r>
          </a:p>
          <a:p>
            <a:r>
              <a:rPr lang="en-US" sz="1600" dirty="0" smtClean="0"/>
              <a:t>i2c-algorithm</a:t>
            </a:r>
          </a:p>
          <a:p>
            <a:r>
              <a:rPr lang="en-US" sz="1600" dirty="0" smtClean="0"/>
              <a:t>i2c-client (F75111R)</a:t>
            </a:r>
            <a:endParaRPr lang="en-US" sz="1400" dirty="0"/>
          </a:p>
        </p:txBody>
      </p:sp>
      <p:sp>
        <p:nvSpPr>
          <p:cNvPr id="3" name="Title 2"/>
          <p:cNvSpPr>
            <a:spLocks noGrp="1"/>
          </p:cNvSpPr>
          <p:nvPr>
            <p:ph type="title"/>
          </p:nvPr>
        </p:nvSpPr>
        <p:spPr/>
        <p:txBody>
          <a:bodyPr/>
          <a:lstStyle/>
          <a:p>
            <a:r>
              <a:rPr lang="en-US" altLang="zh-TW" dirty="0" smtClean="0"/>
              <a:t>Linux - I2C</a:t>
            </a:r>
            <a:endParaRPr lang="en-US" dirty="0"/>
          </a:p>
        </p:txBody>
      </p:sp>
      <p:sp>
        <p:nvSpPr>
          <p:cNvPr id="7" name="矩形 6"/>
          <p:cNvSpPr/>
          <p:nvPr/>
        </p:nvSpPr>
        <p:spPr>
          <a:xfrm>
            <a:off x="5220072" y="985292"/>
            <a:ext cx="1080120"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應用程式</a:t>
            </a:r>
          </a:p>
        </p:txBody>
      </p:sp>
      <p:sp>
        <p:nvSpPr>
          <p:cNvPr id="8" name="矩形 7"/>
          <p:cNvSpPr/>
          <p:nvPr/>
        </p:nvSpPr>
        <p:spPr>
          <a:xfrm>
            <a:off x="5220072" y="1633364"/>
            <a:ext cx="108012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/sys,/dev</a:t>
            </a:r>
            <a:endParaRPr lang="zh-TW" altLang="en-US" sz="1200" dirty="0" smtClean="0"/>
          </a:p>
        </p:txBody>
      </p:sp>
      <p:cxnSp>
        <p:nvCxnSpPr>
          <p:cNvPr id="16" name="直線接點 15"/>
          <p:cNvCxnSpPr/>
          <p:nvPr/>
        </p:nvCxnSpPr>
        <p:spPr>
          <a:xfrm>
            <a:off x="4644008"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20272" y="985292"/>
            <a:ext cx="1296144"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用戶模式驅動</a:t>
            </a:r>
          </a:p>
        </p:txBody>
      </p:sp>
      <p:sp>
        <p:nvSpPr>
          <p:cNvPr id="20" name="橢圓 19"/>
          <p:cNvSpPr/>
          <p:nvPr/>
        </p:nvSpPr>
        <p:spPr>
          <a:xfrm>
            <a:off x="6084168" y="2209428"/>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i2c-core</a:t>
            </a:r>
            <a:endParaRPr lang="zh-TW" altLang="en-US" sz="1200" dirty="0" smtClean="0"/>
          </a:p>
        </p:txBody>
      </p:sp>
      <p:sp>
        <p:nvSpPr>
          <p:cNvPr id="21" name="橢圓 20"/>
          <p:cNvSpPr/>
          <p:nvPr/>
        </p:nvSpPr>
        <p:spPr>
          <a:xfrm>
            <a:off x="7092280" y="1561356"/>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i2c-dev</a:t>
            </a:r>
            <a:endParaRPr lang="zh-TW" altLang="en-US" sz="1200" dirty="0" smtClean="0"/>
          </a:p>
        </p:txBody>
      </p:sp>
      <p:cxnSp>
        <p:nvCxnSpPr>
          <p:cNvPr id="23" name="直線接點 22"/>
          <p:cNvCxnSpPr/>
          <p:nvPr/>
        </p:nvCxnSpPr>
        <p:spPr>
          <a:xfrm>
            <a:off x="4644008" y="4009628"/>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7083896" y="2929508"/>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7155904" y="30015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7227912" y="307352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7308304" y="31539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7" name="矩形 36"/>
          <p:cNvSpPr/>
          <p:nvPr/>
        </p:nvSpPr>
        <p:spPr>
          <a:xfrm>
            <a:off x="5004048" y="2857500"/>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5076056" y="292950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5148064" y="300151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5220072" y="3073524"/>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5292080" y="314553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2" name="矩形 41"/>
          <p:cNvSpPr/>
          <p:nvPr/>
        </p:nvSpPr>
        <p:spPr>
          <a:xfrm>
            <a:off x="7020272" y="2857500"/>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7308304" y="4225652"/>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smtClean="0"/>
              <a:t>i2c host controller</a:t>
            </a:r>
            <a:endParaRPr lang="zh-TW" altLang="en-US" sz="1200" dirty="0" smtClean="0"/>
          </a:p>
        </p:txBody>
      </p:sp>
      <p:sp>
        <p:nvSpPr>
          <p:cNvPr id="44" name="矩形 43"/>
          <p:cNvSpPr/>
          <p:nvPr/>
        </p:nvSpPr>
        <p:spPr>
          <a:xfrm>
            <a:off x="5076056" y="4225652"/>
            <a:ext cx="1368152" cy="432048"/>
          </a:xfrm>
          <a:prstGeom prst="rect">
            <a:avLst/>
          </a:prstGeom>
          <a:gradFill>
            <a:gsLst>
              <a:gs pos="0">
                <a:schemeClr val="accent4">
                  <a:lumMod val="60000"/>
                  <a:lumOff val="4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smtClean="0"/>
              <a:t>i2c slave device</a:t>
            </a:r>
            <a:endParaRPr lang="zh-TW" altLang="en-US" sz="1200" dirty="0" smtClean="0"/>
          </a:p>
        </p:txBody>
      </p:sp>
      <p:cxnSp>
        <p:nvCxnSpPr>
          <p:cNvPr id="46" name="直線接點 45"/>
          <p:cNvCxnSpPr/>
          <p:nvPr/>
        </p:nvCxnSpPr>
        <p:spPr>
          <a:xfrm>
            <a:off x="6444208" y="4369668"/>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6444208" y="4513684"/>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4860032" y="2137420"/>
            <a:ext cx="4211960" cy="1800200"/>
          </a:xfrm>
          <a:prstGeom prst="rect">
            <a:avLst/>
          </a:prstGeom>
          <a:noFill/>
          <a:ln w="15875">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7" name="直線單箭頭接點 46"/>
          <p:cNvCxnSpPr/>
          <p:nvPr/>
        </p:nvCxnSpPr>
        <p:spPr>
          <a:xfrm flipV="1">
            <a:off x="5760132" y="1993404"/>
            <a:ext cx="0" cy="86409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V="1">
            <a:off x="5760132"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V="1">
            <a:off x="7668344" y="1273324"/>
            <a:ext cx="0" cy="288032"/>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7236296" y="2137420"/>
            <a:ext cx="432048"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5760132" y="2701129"/>
            <a:ext cx="492761"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H="1" flipV="1">
            <a:off x="7067571" y="2701129"/>
            <a:ext cx="924809"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4427984"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4427984"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4513081" y="4009628"/>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p:nvPr/>
        </p:nvCxnSpPr>
        <p:spPr>
          <a:xfrm flipV="1">
            <a:off x="5760132" y="3865612"/>
            <a:ext cx="0" cy="360040"/>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7992380" y="3865612"/>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SPI</a:t>
            </a:r>
            <a:r>
              <a:rPr lang="zh-TW" altLang="en-US" dirty="0" smtClean="0"/>
              <a:t>驅動框架</a:t>
            </a:r>
            <a:r>
              <a:rPr lang="en-US" altLang="zh-TW" dirty="0" smtClean="0"/>
              <a:t>-master</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21396"/>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device : </a:t>
            </a:r>
            <a:br>
              <a:rPr lang="en-US" altLang="zh-TW" sz="1000" dirty="0" smtClean="0"/>
            </a:br>
            <a:r>
              <a:rPr lang="en-US" altLang="zh-TW" sz="1000" dirty="0" smtClean="0"/>
              <a:t>SPI</a:t>
            </a:r>
            <a:endParaRPr lang="zh-TW" altLang="en-US" dirty="0" smtClean="0"/>
          </a:p>
        </p:txBody>
      </p:sp>
      <p:sp>
        <p:nvSpPr>
          <p:cNvPr id="11" name="矩形 10"/>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master</a:t>
            </a:r>
            <a:endParaRPr lang="zh-TW" altLang="en-US" sz="900" dirty="0" smtClean="0"/>
          </a:p>
        </p:txBody>
      </p:sp>
      <p:sp>
        <p:nvSpPr>
          <p:cNvPr id="12" name="矩形 11"/>
          <p:cNvSpPr/>
          <p:nvPr/>
        </p:nvSpPr>
        <p:spPr>
          <a:xfrm>
            <a:off x="1691680" y="2785492"/>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solidFill>
                  <a:schemeClr val="bg1"/>
                </a:solidFill>
              </a:rPr>
              <a:t>board info</a:t>
            </a:r>
            <a:endParaRPr lang="zh-TW" altLang="en-US" sz="800" dirty="0" smtClean="0">
              <a:solidFill>
                <a:schemeClr val="bg1"/>
              </a:solidFill>
            </a:endParaRPr>
          </a:p>
        </p:txBody>
      </p:sp>
      <p:cxnSp>
        <p:nvCxnSpPr>
          <p:cNvPr id="14" name="直線單箭頭接點 13"/>
          <p:cNvCxnSpPr>
            <a:stCxn id="89" idx="0"/>
            <a:endCxn id="40" idx="1"/>
          </p:cNvCxnSpPr>
          <p:nvPr/>
        </p:nvCxnSpPr>
        <p:spPr>
          <a:xfrm flipV="1">
            <a:off x="1979712" y="1957400"/>
            <a:ext cx="648072"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a:off x="1187624" y="3361556"/>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client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driver : </a:t>
            </a:r>
            <a:br>
              <a:rPr lang="en-US" altLang="zh-TW" sz="1000" dirty="0" smtClean="0"/>
            </a:br>
            <a:r>
              <a:rPr lang="en-US" altLang="zh-TW" sz="1000" dirty="0" smtClean="0"/>
              <a:t>SPI</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Client 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tree</a:t>
            </a:r>
            <a:endParaRPr lang="zh-TW" altLang="en-US" sz="1200" dirty="0" smtClean="0"/>
          </a:p>
        </p:txBody>
      </p:sp>
      <p:cxnSp>
        <p:nvCxnSpPr>
          <p:cNvPr id="50" name="直線單箭頭接點 49"/>
          <p:cNvCxnSpPr>
            <a:stCxn id="48" idx="3"/>
            <a:endCxn id="8" idx="0"/>
          </p:cNvCxnSpPr>
          <p:nvPr/>
        </p:nvCxnSpPr>
        <p:spPr>
          <a:xfrm flipH="1">
            <a:off x="791580" y="1260969"/>
            <a:ext cx="204729" cy="66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host 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713484"/>
            <a:ext cx="720080" cy="1440160"/>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SPI </a:t>
            </a:r>
            <a:r>
              <a:rPr lang="en-US" altLang="zh-TW" sz="1200" b="1" dirty="0" smtClean="0"/>
              <a:t>client </a:t>
            </a:r>
            <a:r>
              <a:rPr lang="en-US" altLang="zh-TW" sz="1200" b="1" dirty="0" err="1" smtClean="0"/>
              <a:t>dts</a:t>
            </a:r>
            <a:endParaRPr lang="zh-TW" altLang="en-US" sz="1200" b="1" dirty="0"/>
          </a:p>
        </p:txBody>
      </p:sp>
      <p:sp>
        <p:nvSpPr>
          <p:cNvPr id="95" name="文字方塊 94"/>
          <p:cNvSpPr txBox="1"/>
          <p:nvPr/>
        </p:nvSpPr>
        <p:spPr>
          <a:xfrm>
            <a:off x="539552" y="1345332"/>
            <a:ext cx="617477" cy="276999"/>
          </a:xfrm>
          <a:prstGeom prst="rect">
            <a:avLst/>
          </a:prstGeom>
          <a:noFill/>
        </p:spPr>
        <p:txBody>
          <a:bodyPr wrap="none" rtlCol="0">
            <a:spAutoFit/>
          </a:bodyPr>
          <a:lstStyle/>
          <a:p>
            <a:r>
              <a:rPr lang="en-US" altLang="zh-TW" sz="1200" b="1" dirty="0" smtClean="0"/>
              <a:t>SPI</a:t>
            </a:r>
            <a:r>
              <a:rPr lang="en-US" altLang="zh-TW" sz="1200" b="1" dirty="0" smtClean="0"/>
              <a:t>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5417" cy="246221"/>
          </a:xfrm>
          <a:prstGeom prst="rect">
            <a:avLst/>
          </a:prstGeom>
          <a:noFill/>
        </p:spPr>
        <p:txBody>
          <a:bodyPr wrap="none" rtlCol="0">
            <a:spAutoFit/>
          </a:bodyPr>
          <a:lstStyle/>
          <a:p>
            <a:r>
              <a:rPr lang="en-US" altLang="zh-TW" sz="1000" b="1" dirty="0" smtClean="0">
                <a:solidFill>
                  <a:schemeClr val="bg1"/>
                </a:solidFill>
              </a:rPr>
              <a:t>SPI </a:t>
            </a:r>
            <a:r>
              <a:rPr lang="en-US" altLang="zh-TW" sz="1000" b="1" dirty="0" smtClean="0">
                <a:solidFill>
                  <a:schemeClr val="bg1"/>
                </a:solidFill>
              </a:rPr>
              <a:t>bus</a:t>
            </a:r>
            <a:endParaRPr lang="zh-TW" altLang="en-US" sz="1000" b="1" dirty="0">
              <a:solidFill>
                <a:schemeClr val="bg1"/>
              </a:solidFill>
            </a:endParaRPr>
          </a:p>
        </p:txBody>
      </p:sp>
      <p:cxnSp>
        <p:nvCxnSpPr>
          <p:cNvPr id="113" name="直線接點 112"/>
          <p:cNvCxnSpPr/>
          <p:nvPr/>
        </p:nvCxnSpPr>
        <p:spPr>
          <a:xfrm>
            <a:off x="1475656" y="2569468"/>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83768" y="1345332"/>
            <a:ext cx="0" cy="1224136"/>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4297660"/>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569468"/>
            <a:ext cx="0" cy="172819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7" name="文字方塊 126"/>
          <p:cNvSpPr txBox="1"/>
          <p:nvPr/>
        </p:nvSpPr>
        <p:spPr>
          <a:xfrm>
            <a:off x="2600876" y="1057300"/>
            <a:ext cx="1467068" cy="246221"/>
          </a:xfrm>
          <a:prstGeom prst="rect">
            <a:avLst/>
          </a:prstGeom>
          <a:noFill/>
        </p:spPr>
        <p:txBody>
          <a:bodyPr wrap="none" rtlCol="0">
            <a:spAutoFit/>
          </a:bodyPr>
          <a:lstStyle/>
          <a:p>
            <a:r>
              <a:rPr lang="en-US" altLang="zh-TW" sz="1000" b="1" dirty="0" err="1" smtClean="0"/>
              <a:t>of_register_spi_devices</a:t>
            </a:r>
            <a:endParaRPr lang="zh-TW" altLang="en-US" sz="1000" b="1" dirty="0"/>
          </a:p>
        </p:txBody>
      </p:sp>
      <p:cxnSp>
        <p:nvCxnSpPr>
          <p:cNvPr id="130" name="直線單箭頭接點 129"/>
          <p:cNvCxnSpPr/>
          <p:nvPr/>
        </p:nvCxnSpPr>
        <p:spPr>
          <a:xfrm>
            <a:off x="3239852" y="4153644"/>
            <a:ext cx="2628292" cy="648072"/>
          </a:xfrm>
          <a:prstGeom prst="straightConnector1">
            <a:avLst/>
          </a:prstGeom>
          <a:ln w="50800" cmpd="dbl">
            <a:solidFill>
              <a:schemeClr val="tx2">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1"/>
          <p:cNvSpPr>
            <a:spLocks noGrp="1"/>
          </p:cNvSpPr>
          <p:nvPr>
            <p:ph sz="half" idx="2"/>
          </p:nvPr>
        </p:nvSpPr>
        <p:spPr>
          <a:xfrm>
            <a:off x="4788024" y="769268"/>
            <a:ext cx="3524506" cy="4044669"/>
          </a:xfrm>
        </p:spPr>
        <p:txBody>
          <a:bodyPr/>
          <a:lstStyle/>
          <a:p>
            <a:pPr>
              <a:buFont typeface="Wingdings" pitchFamily="2" charset="2"/>
              <a:buChar char="n"/>
            </a:pPr>
            <a:r>
              <a:rPr lang="en-US" altLang="zh-TW" sz="1600" dirty="0" smtClean="0"/>
              <a:t>i2c_add_driver</a:t>
            </a:r>
            <a:endParaRPr lang="zh-TW" altLang="en-US" sz="1600" dirty="0" smtClean="0"/>
          </a:p>
          <a:p>
            <a:pPr>
              <a:buFont typeface="Wingdings" pitchFamily="2" charset="2"/>
              <a:buChar char="n"/>
            </a:pPr>
            <a:r>
              <a:rPr lang="en-US" sz="1600" dirty="0" smtClean="0"/>
              <a:t>i2c_add_numbered_adapter </a:t>
            </a:r>
          </a:p>
          <a:p>
            <a:pPr>
              <a:buFont typeface="Wingdings" pitchFamily="2" charset="2"/>
              <a:buChar char="n"/>
            </a:pPr>
            <a:r>
              <a:rPr lang="en-US" sz="1600" dirty="0" smtClean="0"/>
              <a:t>of_i2c_register_devices</a:t>
            </a:r>
          </a:p>
          <a:p>
            <a:pPr>
              <a:buFont typeface="Wingdings" pitchFamily="2" charset="2"/>
              <a:buChar char="n"/>
            </a:pPr>
            <a:r>
              <a:rPr lang="en-US" sz="1600" dirty="0" err="1" smtClean="0"/>
              <a:t>platform_driver_register</a:t>
            </a:r>
            <a:endParaRPr lang="en-US" sz="1600" dirty="0" smtClean="0"/>
          </a:p>
          <a:p>
            <a:pPr>
              <a:buFont typeface="Wingdings" pitchFamily="2" charset="2"/>
              <a:buChar char="n"/>
            </a:pPr>
            <a:r>
              <a:rPr lang="en-US" sz="1600" dirty="0" smtClean="0"/>
              <a:t>Device Tree (platform device</a:t>
            </a:r>
            <a:r>
              <a:rPr lang="en-US" sz="1600" dirty="0" smtClean="0"/>
              <a:t>)</a:t>
            </a:r>
          </a:p>
        </p:txBody>
      </p:sp>
      <p:sp>
        <p:nvSpPr>
          <p:cNvPr id="52" name="矩形 51"/>
          <p:cNvSpPr/>
          <p:nvPr/>
        </p:nvSpPr>
        <p:spPr>
          <a:xfrm>
            <a:off x="35496" y="3649588"/>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err="1" smtClean="0">
                <a:solidFill>
                  <a:schemeClr val="tx1"/>
                </a:solidFill>
                <a:latin typeface="+mj-ea"/>
                <a:ea typeface="+mj-ea"/>
              </a:rPr>
              <a:t>SOCLE_SPI_driver</a:t>
            </a:r>
            <a:endParaRPr lang="en-US" altLang="zh-TW" sz="800" b="1" dirty="0" smtClean="0">
              <a:solidFill>
                <a:schemeClr val="tx1"/>
              </a:solidFill>
              <a:latin typeface="+mj-ea"/>
              <a:ea typeface="+mj-ea"/>
            </a:endParaRPr>
          </a:p>
          <a:p>
            <a:pPr marL="228600" indent="-228600">
              <a:buAutoNum type="arabicPeriod"/>
            </a:pPr>
            <a:r>
              <a:rPr lang="en-US" altLang="zh-TW" sz="800" b="1" dirty="0" err="1" smtClean="0">
                <a:solidFill>
                  <a:schemeClr val="tx1"/>
                </a:solidFill>
                <a:latin typeface="+mj-ea"/>
                <a:ea typeface="+mj-ea"/>
              </a:rPr>
              <a:t>of_match_table</a:t>
            </a:r>
            <a:endParaRPr lang="en-US" altLang="zh-TW" sz="800" b="1" dirty="0" smtClean="0">
              <a:solidFill>
                <a:schemeClr val="tx1"/>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4" name="矩形 53"/>
          <p:cNvSpPr/>
          <p:nvPr/>
        </p:nvSpPr>
        <p:spPr>
          <a:xfrm>
            <a:off x="1043608" y="1705372"/>
            <a:ext cx="1296144" cy="360040"/>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AutoNum type="arabicPeriod"/>
            </a:pPr>
            <a:r>
              <a:rPr lang="en-US" altLang="zh-TW" sz="800" b="1" dirty="0" smtClean="0">
                <a:solidFill>
                  <a:schemeClr val="tx1"/>
                </a:solidFill>
                <a:latin typeface="+mj-ea"/>
                <a:ea typeface="+mj-ea"/>
              </a:rPr>
              <a:t>c</a:t>
            </a:r>
            <a:r>
              <a:rPr lang="en-US" altLang="zh-TW" sz="800" b="1" dirty="0" smtClean="0">
                <a:solidFill>
                  <a:schemeClr val="tx1"/>
                </a:solidFill>
                <a:latin typeface="+mj-ea"/>
                <a:ea typeface="+mj-ea"/>
              </a:rPr>
              <a:t>ompatible(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tx1"/>
                </a:solidFill>
                <a:latin typeface="+mj-ea"/>
                <a:ea typeface="+mj-ea"/>
              </a:rPr>
              <a:t>name</a:t>
            </a:r>
          </a:p>
        </p:txBody>
      </p:sp>
      <p:sp>
        <p:nvSpPr>
          <p:cNvPr id="56" name="文字方塊 55"/>
          <p:cNvSpPr txBox="1"/>
          <p:nvPr/>
        </p:nvSpPr>
        <p:spPr>
          <a:xfrm>
            <a:off x="251520" y="2857500"/>
            <a:ext cx="1261884" cy="246221"/>
          </a:xfrm>
          <a:prstGeom prst="rect">
            <a:avLst/>
          </a:prstGeom>
          <a:noFill/>
        </p:spPr>
        <p:txBody>
          <a:bodyPr wrap="none" rtlCol="0">
            <a:spAutoFit/>
          </a:bodyPr>
          <a:lstStyle/>
          <a:p>
            <a:r>
              <a:rPr lang="en-US" altLang="zh-TW" sz="1000" b="1" dirty="0" err="1" smtClean="0"/>
              <a:t>s</a:t>
            </a:r>
            <a:r>
              <a:rPr lang="en-US" altLang="zh-TW" sz="1000" b="1" dirty="0" err="1" smtClean="0"/>
              <a:t>pi_register_master</a:t>
            </a:r>
            <a:endParaRPr lang="en-US" altLang="zh-TW" sz="1000" b="1" dirty="0" smtClean="0"/>
          </a:p>
        </p:txBody>
      </p:sp>
      <p:sp>
        <p:nvSpPr>
          <p:cNvPr id="82" name="文字方塊 81"/>
          <p:cNvSpPr txBox="1"/>
          <p:nvPr/>
        </p:nvSpPr>
        <p:spPr>
          <a:xfrm>
            <a:off x="1043608" y="2467263"/>
            <a:ext cx="2004395" cy="400110"/>
          </a:xfrm>
          <a:prstGeom prst="rect">
            <a:avLst/>
          </a:prstGeom>
          <a:noFill/>
        </p:spPr>
        <p:txBody>
          <a:bodyPr wrap="none" rtlCol="0">
            <a:spAutoFit/>
          </a:bodyPr>
          <a:lstStyle/>
          <a:p>
            <a:r>
              <a:rPr lang="en-US" altLang="zh-TW" sz="1000" b="1" dirty="0" err="1" smtClean="0">
                <a:solidFill>
                  <a:schemeClr val="accent3">
                    <a:lumMod val="75000"/>
                  </a:schemeClr>
                </a:solidFill>
              </a:rPr>
              <a:t>spi_match_master_to_boardinfo</a:t>
            </a:r>
            <a:endParaRPr lang="en-US" altLang="zh-TW" sz="1000" b="1" dirty="0" smtClean="0">
              <a:solidFill>
                <a:schemeClr val="accent3">
                  <a:lumMod val="75000"/>
                </a:schemeClr>
              </a:solidFill>
            </a:endParaRPr>
          </a:p>
          <a:p>
            <a:pPr algn="ctr"/>
            <a:r>
              <a:rPr lang="en-US" altLang="zh-TW" sz="1000" b="1" dirty="0" smtClean="0">
                <a:solidFill>
                  <a:schemeClr val="accent3">
                    <a:lumMod val="75000"/>
                  </a:schemeClr>
                </a:solidFill>
              </a:rPr>
              <a:t>(</a:t>
            </a:r>
            <a:r>
              <a:rPr lang="en-US" altLang="zh-TW" sz="1000" b="1" dirty="0" err="1" smtClean="0">
                <a:solidFill>
                  <a:schemeClr val="accent3">
                    <a:lumMod val="75000"/>
                  </a:schemeClr>
                </a:solidFill>
              </a:rPr>
              <a:t>bus_num</a:t>
            </a:r>
            <a:r>
              <a:rPr lang="en-US" altLang="zh-TW" sz="1000" b="1" dirty="0" smtClean="0">
                <a:solidFill>
                  <a:schemeClr val="accent3">
                    <a:lumMod val="75000"/>
                  </a:schemeClr>
                </a:solidFill>
              </a:rPr>
              <a:t>)</a:t>
            </a:r>
            <a:endParaRPr lang="zh-TW" altLang="en-US" sz="1000" b="1" dirty="0">
              <a:solidFill>
                <a:schemeClr val="accent3">
                  <a:lumMod val="75000"/>
                </a:schemeClr>
              </a:solidFill>
            </a:endParaRPr>
          </a:p>
        </p:txBody>
      </p:sp>
      <p:cxnSp>
        <p:nvCxnSpPr>
          <p:cNvPr id="84" name="直線接點 83"/>
          <p:cNvCxnSpPr>
            <a:stCxn id="48" idx="4"/>
            <a:endCxn id="12" idx="1"/>
          </p:cNvCxnSpPr>
          <p:nvPr/>
        </p:nvCxnSpPr>
        <p:spPr>
          <a:xfrm>
            <a:off x="1403648" y="1345332"/>
            <a:ext cx="288032" cy="1692188"/>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40" idx="2"/>
            <a:endCxn id="11" idx="3"/>
          </p:cNvCxnSpPr>
          <p:nvPr/>
        </p:nvCxnSpPr>
        <p:spPr>
          <a:xfrm flipH="1">
            <a:off x="2267744" y="2497460"/>
            <a:ext cx="972108" cy="1332148"/>
          </a:xfrm>
          <a:prstGeom prst="straightConnector1">
            <a:avLst/>
          </a:prstGeom>
          <a:ln w="15875">
            <a:solidFill>
              <a:schemeClr val="accent4">
                <a:lumMod val="7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2915816" y="4225652"/>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driver</a:t>
            </a:r>
          </a:p>
          <a:p>
            <a:pPr marL="228600" indent="-228600">
              <a:buAutoNum type="arabicPeriod"/>
            </a:pPr>
            <a:r>
              <a:rPr lang="en-US" altLang="zh-TW" sz="800" b="1" dirty="0" err="1" smtClean="0">
                <a:solidFill>
                  <a:schemeClr val="tx1"/>
                </a:solidFill>
                <a:latin typeface="+mj-ea"/>
                <a:ea typeface="+mj-ea"/>
              </a:rPr>
              <a:t>of_match_table</a:t>
            </a:r>
            <a:endParaRPr lang="en-US" altLang="zh-TW" sz="800" b="1" dirty="0" smtClean="0">
              <a:solidFill>
                <a:schemeClr val="tx1"/>
              </a:solidFill>
              <a:latin typeface="+mj-ea"/>
              <a:ea typeface="+mj-ea"/>
            </a:endParaRPr>
          </a:p>
          <a:p>
            <a:pPr marL="228600" indent="-228600">
              <a:buAutoNum type="arabicPeriod"/>
            </a:pPr>
            <a:r>
              <a:rPr lang="en-US" altLang="zh-TW" sz="800" b="1" dirty="0" err="1" smtClean="0">
                <a:solidFill>
                  <a:schemeClr val="tx1"/>
                </a:solidFill>
                <a:latin typeface="+mj-ea"/>
                <a:ea typeface="+mj-ea"/>
              </a:rPr>
              <a:t>id_table</a:t>
            </a:r>
            <a:r>
              <a:rPr lang="en-US" altLang="zh-TW" sz="800" b="1" dirty="0" smtClean="0">
                <a:solidFill>
                  <a:schemeClr val="tx1"/>
                </a:solidFill>
                <a:latin typeface="+mj-ea"/>
                <a:ea typeface="+mj-ea"/>
              </a:rPr>
              <a:t> | name</a:t>
            </a:r>
          </a:p>
        </p:txBody>
      </p:sp>
      <p:sp>
        <p:nvSpPr>
          <p:cNvPr id="92" name="矩形 91"/>
          <p:cNvSpPr/>
          <p:nvPr/>
        </p:nvSpPr>
        <p:spPr>
          <a:xfrm>
            <a:off x="3419872" y="1489348"/>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tx1"/>
                </a:solidFill>
                <a:latin typeface="+mj-ea"/>
                <a:ea typeface="+mj-ea"/>
              </a:rPr>
              <a:t>compatible</a:t>
            </a:r>
          </a:p>
        </p:txBody>
      </p:sp>
      <p:sp>
        <p:nvSpPr>
          <p:cNvPr id="93" name="矩形 92"/>
          <p:cNvSpPr/>
          <p:nvPr/>
        </p:nvSpPr>
        <p:spPr>
          <a:xfrm>
            <a:off x="3275856" y="2353444"/>
            <a:ext cx="1296144" cy="504056"/>
          </a:xfrm>
          <a:prstGeom prst="rect">
            <a:avLst/>
          </a:prstGeom>
          <a:noFill/>
          <a:ln w="1270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p>
          <a:p>
            <a:pPr marL="228600" indent="-228600">
              <a:buAutoNum type="arabicPeriod"/>
            </a:pPr>
            <a:r>
              <a:rPr lang="en-US" altLang="zh-TW" sz="800" b="1" dirty="0" err="1" smtClean="0">
                <a:solidFill>
                  <a:schemeClr val="tx1"/>
                </a:solidFill>
                <a:latin typeface="+mj-ea"/>
              </a:rPr>
              <a:t>modalias</a:t>
            </a:r>
            <a:endParaRPr lang="en-US" altLang="zh-TW" sz="800" b="1" dirty="0" smtClean="0">
              <a:solidFill>
                <a:schemeClr val="tx1"/>
              </a:solidFill>
              <a:latin typeface="+mj-ea"/>
            </a:endParaRPr>
          </a:p>
        </p:txBody>
      </p:sp>
    </p:spTree>
  </p:cSld>
  <p:clrMapOvr>
    <a:masterClrMapping/>
  </p:clrMapOvr>
</p:sld>
</file>

<file path=ppt/theme/theme1.xml><?xml version="1.0" encoding="utf-8"?>
<a:theme xmlns:a="http://schemas.openxmlformats.org/drawingml/2006/main" name="Socle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Futura Bk BT"/>
        <a:ea typeface="微軟正黑體"/>
        <a:cs typeface=""/>
      </a:majorFont>
      <a:minorFont>
        <a:latin typeface="Futura Bk BT"/>
        <a:ea typeface="微軟正黑體"/>
        <a:cs typeface=""/>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14355</TotalTime>
  <Words>552</Words>
  <Application>Microsoft Office PowerPoint</Application>
  <PresentationFormat>如螢幕大小 (16:10)</PresentationFormat>
  <Paragraphs>163</Paragraphs>
  <Slides>28</Slides>
  <Notes>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28</vt:i4>
      </vt:variant>
    </vt:vector>
  </HeadingPairs>
  <TitlesOfParts>
    <vt:vector size="37" baseType="lpstr">
      <vt:lpstr>Arial</vt:lpstr>
      <vt:lpstr>新細明體</vt:lpstr>
      <vt:lpstr>Futura Bk BT</vt:lpstr>
      <vt:lpstr>Arial Unicode MS</vt:lpstr>
      <vt:lpstr>微軟正黑體</vt:lpstr>
      <vt:lpstr>Wingdings</vt:lpstr>
      <vt:lpstr>Calibri</vt:lpstr>
      <vt:lpstr>Futura LT Book</vt:lpstr>
      <vt:lpstr>Socle佈景主題</vt:lpstr>
      <vt:lpstr>Linux SPI Device Driver </vt:lpstr>
      <vt:lpstr>OUTLINE</vt:lpstr>
      <vt:lpstr>I2C</vt:lpstr>
      <vt:lpstr>I2C 硬體架構</vt:lpstr>
      <vt:lpstr>I2C Data Format</vt:lpstr>
      <vt:lpstr>I2C Data Format</vt:lpstr>
      <vt:lpstr>Linux Device Driver – SPI</vt:lpstr>
      <vt:lpstr>Linux - I2C</vt:lpstr>
      <vt:lpstr>SPI驅動框架-master</vt:lpstr>
      <vt:lpstr>L6021 – I2C</vt:lpstr>
      <vt:lpstr>I2C</vt:lpstr>
      <vt:lpstr>Master Mode Programming</vt:lpstr>
      <vt:lpstr>Detail Register Description</vt:lpstr>
      <vt:lpstr>投影片 14</vt:lpstr>
      <vt:lpstr>F75111R</vt:lpstr>
      <vt:lpstr>投影片 16</vt:lpstr>
      <vt:lpstr>投影片 17</vt:lpstr>
      <vt:lpstr>投影片 18</vt:lpstr>
      <vt:lpstr>I2C</vt:lpstr>
      <vt:lpstr>Registers Summary</vt:lpstr>
      <vt:lpstr>Detail Register Description </vt:lpstr>
      <vt:lpstr>Detail Register Description </vt:lpstr>
      <vt:lpstr>Detail Register Description</vt:lpstr>
      <vt:lpstr>Detail Register Description</vt:lpstr>
      <vt:lpstr>Detail Register Description</vt:lpstr>
      <vt:lpstr>Detail Register Description</vt:lpstr>
      <vt:lpstr>Detail Register Description</vt:lpstr>
      <vt:lpstr>Detail Register Description</vt:lpstr>
    </vt:vector>
  </TitlesOfParts>
  <Company>socle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Socle PPT Template</dc:title>
  <dc:creator>Final</dc:creator>
  <cp:lastModifiedBy>LENOVO USER</cp:lastModifiedBy>
  <cp:revision>1408</cp:revision>
  <dcterms:created xsi:type="dcterms:W3CDTF">2014-03-21T11:14:59Z</dcterms:created>
  <dcterms:modified xsi:type="dcterms:W3CDTF">2015-10-06T08:49:16Z</dcterms:modified>
</cp:coreProperties>
</file>