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6" r:id="rId2"/>
    <p:sldId id="260" r:id="rId3"/>
    <p:sldId id="257" r:id="rId4"/>
    <p:sldId id="327" r:id="rId5"/>
    <p:sldId id="272" r:id="rId6"/>
    <p:sldId id="326" r:id="rId7"/>
    <p:sldId id="329" r:id="rId8"/>
    <p:sldId id="330" r:id="rId9"/>
    <p:sldId id="271" r:id="rId10"/>
    <p:sldId id="332" r:id="rId11"/>
    <p:sldId id="334" r:id="rId12"/>
    <p:sldId id="313" r:id="rId13"/>
    <p:sldId id="331" r:id="rId14"/>
    <p:sldId id="258" r:id="rId15"/>
    <p:sldId id="290" r:id="rId16"/>
    <p:sldId id="296" r:id="rId17"/>
    <p:sldId id="306" r:id="rId18"/>
    <p:sldId id="304" r:id="rId19"/>
    <p:sldId id="302" r:id="rId20"/>
    <p:sldId id="316" r:id="rId21"/>
    <p:sldId id="317" r:id="rId22"/>
    <p:sldId id="318" r:id="rId23"/>
    <p:sldId id="319" r:id="rId24"/>
    <p:sldId id="320" r:id="rId25"/>
    <p:sldId id="321" r:id="rId26"/>
    <p:sldId id="322" r:id="rId27"/>
    <p:sldId id="323" r:id="rId28"/>
    <p:sldId id="324" r:id="rId29"/>
    <p:sldId id="325" r:id="rId30"/>
    <p:sldId id="328" r:id="rId31"/>
    <p:sldId id="333" r:id="rId32"/>
  </p:sldIdLst>
  <p:sldSz cx="9144000" cy="5715000" type="screen16x10"/>
  <p:notesSz cx="6858000" cy="9144000"/>
  <p:embeddedFontLst>
    <p:embeddedFont>
      <p:font typeface="Futura Bk BT"/>
      <p:regular r:id="rId35"/>
    </p:embeddedFont>
    <p:embeddedFont>
      <p:font typeface="Arial Unicode MS" pitchFamily="34" charset="-120"/>
      <p:regular r:id="rId36"/>
    </p:embeddedFont>
    <p:embeddedFont>
      <p:font typeface="微軟正黑體" pitchFamily="34" charset="-120"/>
      <p:regular r:id="rId37"/>
      <p:bold r:id="rId38"/>
    </p:embeddedFont>
    <p:embeddedFont>
      <p:font typeface="Calibri" pitchFamily="34" charset="0"/>
      <p:regular r:id="rId39"/>
      <p:bold r:id="rId40"/>
      <p:italic r:id="rId41"/>
      <p:boldItalic r:id="rId4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1273B1"/>
    <a:srgbClr val="FF3399"/>
    <a:srgbClr val="FF0066"/>
    <a:srgbClr val="FFFFFF"/>
    <a:srgbClr val="4F81BD"/>
    <a:srgbClr val="0080FF"/>
    <a:srgbClr val="0088BF"/>
    <a:srgbClr val="2E90DE"/>
    <a:srgbClr val="414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642"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2015/10/22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2015/10/22</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31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en-US" altLang="zh-TW" dirty="0" smtClean="0"/>
              <a:t>I2C </a:t>
            </a:r>
            <a:r>
              <a:rPr lang="zh-TW" altLang="en-US" dirty="0" smtClean="0"/>
              <a:t>是半雙工的匯流排</a:t>
            </a:r>
            <a:r>
              <a:rPr lang="en-US" altLang="zh-TW" dirty="0" smtClean="0"/>
              <a:t>, </a:t>
            </a:r>
            <a:r>
              <a:rPr lang="zh-TW" altLang="en-US" dirty="0" smtClean="0"/>
              <a:t>提供雙向但不可同時的資料傳遞</a:t>
            </a:r>
            <a:r>
              <a:rPr lang="en-US" altLang="zh-TW" dirty="0" smtClean="0"/>
              <a:t>.</a:t>
            </a:r>
          </a:p>
          <a:p>
            <a:pPr marL="228600" indent="-228600">
              <a:buAutoNum type="arabicPeriod"/>
            </a:pPr>
            <a:r>
              <a:rPr lang="zh-TW" altLang="en-US" dirty="0" smtClean="0"/>
              <a:t>藉由兩條線連接所有的裝置</a:t>
            </a:r>
            <a:r>
              <a:rPr lang="en-US" altLang="zh-TW" dirty="0" smtClean="0"/>
              <a:t>, </a:t>
            </a:r>
            <a:r>
              <a:rPr lang="zh-TW" altLang="en-US" dirty="0" smtClean="0"/>
              <a:t>一條為</a:t>
            </a:r>
            <a:r>
              <a:rPr lang="en-US" altLang="zh-TW" dirty="0" smtClean="0"/>
              <a:t>Data</a:t>
            </a:r>
            <a:r>
              <a:rPr lang="zh-TW" altLang="en-US" dirty="0" smtClean="0"/>
              <a:t>線</a:t>
            </a:r>
            <a:r>
              <a:rPr lang="en-US" altLang="zh-TW" dirty="0" smtClean="0"/>
              <a:t>, </a:t>
            </a:r>
            <a:r>
              <a:rPr lang="zh-TW" altLang="en-US" dirty="0" smtClean="0"/>
              <a:t>一條為</a:t>
            </a:r>
            <a:r>
              <a:rPr lang="en-US" altLang="zh-TW" dirty="0" smtClean="0"/>
              <a:t>clock</a:t>
            </a:r>
            <a:r>
              <a:rPr lang="zh-TW" altLang="en-US" dirty="0" smtClean="0"/>
              <a:t>線</a:t>
            </a:r>
            <a:r>
              <a:rPr lang="en-US" altLang="zh-TW" dirty="0" smtClean="0"/>
              <a:t>(</a:t>
            </a:r>
            <a:r>
              <a:rPr lang="zh-TW" altLang="en-US" dirty="0" smtClean="0"/>
              <a:t>同步使用</a:t>
            </a:r>
            <a:r>
              <a:rPr lang="en-US" altLang="zh-TW" dirty="0" smtClean="0"/>
              <a:t>)</a:t>
            </a:r>
          </a:p>
          <a:p>
            <a:pPr marL="228600" indent="-228600">
              <a:buAutoNum type="arabicPeriod"/>
            </a:pPr>
            <a:r>
              <a:rPr lang="zh-TW" altLang="en-US" dirty="0" smtClean="0"/>
              <a:t>連接在</a:t>
            </a:r>
            <a:r>
              <a:rPr lang="en-US" altLang="zh-TW" dirty="0" smtClean="0"/>
              <a:t>I2C</a:t>
            </a:r>
            <a:r>
              <a:rPr lang="zh-TW" altLang="en-US" dirty="0" smtClean="0"/>
              <a:t>上的裝置</a:t>
            </a:r>
            <a:r>
              <a:rPr lang="en-US" altLang="zh-TW" dirty="0" smtClean="0"/>
              <a:t>, </a:t>
            </a:r>
            <a:r>
              <a:rPr lang="zh-TW" altLang="en-US" dirty="0" smtClean="0"/>
              <a:t>都擁有自己的</a:t>
            </a:r>
            <a:r>
              <a:rPr lang="en-US" altLang="zh-TW" dirty="0" smtClean="0"/>
              <a:t>Address, </a:t>
            </a:r>
            <a:r>
              <a:rPr lang="zh-TW" altLang="en-US" dirty="0" smtClean="0"/>
              <a:t>利用</a:t>
            </a:r>
            <a:r>
              <a:rPr lang="zh-TW" altLang="en-US" dirty="0" smtClean="0"/>
              <a:t>定址的</a:t>
            </a:r>
            <a:r>
              <a:rPr lang="zh-TW" altLang="en-US" dirty="0" smtClean="0"/>
              <a:t>方式</a:t>
            </a:r>
            <a:r>
              <a:rPr lang="en-US" altLang="zh-TW" dirty="0" smtClean="0"/>
              <a:t>,</a:t>
            </a:r>
            <a:r>
              <a:rPr lang="zh-TW" altLang="en-US" dirty="0" smtClean="0"/>
              <a:t>裝置知道</a:t>
            </a:r>
            <a:r>
              <a:rPr lang="en-US" altLang="zh-TW" dirty="0" smtClean="0"/>
              <a:t>Master</a:t>
            </a:r>
            <a:r>
              <a:rPr lang="zh-TW" altLang="en-US" dirty="0" smtClean="0"/>
              <a:t>是與自己做溝通</a:t>
            </a:r>
            <a:r>
              <a:rPr lang="en-US" altLang="zh-TW" dirty="0" smtClean="0"/>
              <a:t>, </a:t>
            </a:r>
            <a:r>
              <a:rPr lang="zh-TW" altLang="en-US" dirty="0" smtClean="0"/>
              <a:t>而他的地址模式分為</a:t>
            </a:r>
            <a:r>
              <a:rPr lang="en-US" altLang="zh-TW" dirty="0" smtClean="0"/>
              <a:t>7-bit</a:t>
            </a:r>
            <a:r>
              <a:rPr lang="zh-TW" altLang="en-US" dirty="0" smtClean="0"/>
              <a:t>與</a:t>
            </a:r>
            <a:r>
              <a:rPr lang="en-US" altLang="zh-TW" dirty="0" smtClean="0"/>
              <a:t>10-bit</a:t>
            </a:r>
            <a:r>
              <a:rPr lang="zh-TW" altLang="en-US" dirty="0" smtClean="0"/>
              <a:t>兩種</a:t>
            </a:r>
            <a:r>
              <a:rPr lang="en-US" altLang="zh-TW" dirty="0" smtClean="0"/>
              <a:t>, </a:t>
            </a:r>
            <a:r>
              <a:rPr lang="zh-TW" altLang="en-US" dirty="0" smtClean="0"/>
              <a:t>我們今天會以</a:t>
            </a:r>
            <a:r>
              <a:rPr lang="en-US" altLang="zh-TW" dirty="0" smtClean="0"/>
              <a:t>7-bit</a:t>
            </a:r>
            <a:r>
              <a:rPr lang="zh-TW" altLang="en-US" dirty="0" smtClean="0"/>
              <a:t>為主</a:t>
            </a:r>
            <a:endParaRPr lang="en-US" altLang="zh-TW" dirty="0" smtClean="0"/>
          </a:p>
          <a:p>
            <a:pPr marL="228600" indent="-228600">
              <a:buAutoNum type="arabicPeriod"/>
            </a:pPr>
            <a:r>
              <a:rPr lang="en-US" altLang="zh-TW" dirty="0" smtClean="0"/>
              <a:t>I2C Bus </a:t>
            </a:r>
            <a:r>
              <a:rPr lang="zh-TW" altLang="en-US" dirty="0" smtClean="0"/>
              <a:t>硬體架構</a:t>
            </a:r>
            <a:endParaRPr lang="en-US" altLang="zh-TW" dirty="0" smtClean="0"/>
          </a:p>
          <a:p>
            <a:pPr marL="228600" indent="-228600">
              <a:buAutoNum type="arabicPeriod"/>
            </a:pPr>
            <a:r>
              <a:rPr lang="zh-TW" altLang="en-US" dirty="0" smtClean="0"/>
              <a:t>傳輸模式有</a:t>
            </a:r>
            <a:r>
              <a:rPr lang="en-US" altLang="zh-TW" dirty="0" smtClean="0"/>
              <a:t>3</a:t>
            </a:r>
            <a:r>
              <a:rPr lang="zh-TW" altLang="en-US" dirty="0" smtClean="0"/>
              <a:t>種</a:t>
            </a:r>
            <a:r>
              <a:rPr lang="en-US" altLang="zh-TW" dirty="0" smtClean="0"/>
              <a:t>, </a:t>
            </a:r>
            <a:r>
              <a:rPr lang="zh-TW" altLang="en-US" dirty="0" smtClean="0"/>
              <a:t>低速</a:t>
            </a:r>
            <a:r>
              <a:rPr lang="en-US" altLang="zh-TW" dirty="0" smtClean="0"/>
              <a:t>,</a:t>
            </a:r>
            <a:r>
              <a:rPr lang="zh-TW" altLang="en-US" dirty="0" smtClean="0"/>
              <a:t>標準與高速</a:t>
            </a:r>
            <a:endParaRPr lang="en-US" altLang="zh-TW" dirty="0" smtClean="0"/>
          </a:p>
          <a:p>
            <a:pPr marL="228600" indent="-228600">
              <a:buAutoNum type="arabicPeriod"/>
            </a:pPr>
            <a:r>
              <a:rPr lang="en-US" altLang="zh-TW" dirty="0" err="1" smtClean="0"/>
              <a:t>Od</a:t>
            </a:r>
            <a:r>
              <a:rPr lang="zh-TW" altLang="en-US" dirty="0" smtClean="0"/>
              <a:t>接腳</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endParaRPr lang="en-US" altLang="zh-TW" sz="1200" dirty="0" smtClean="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i2c-core</a:t>
            </a:r>
            <a:r>
              <a:rPr lang="en-US" altLang="zh-TW" sz="1200" baseline="0" dirty="0" smtClean="0"/>
              <a:t> : </a:t>
            </a:r>
            <a:r>
              <a:rPr lang="en-US" altLang="zh-TW" sz="1200" dirty="0" smtClean="0"/>
              <a:t>I2C </a:t>
            </a:r>
            <a:r>
              <a:rPr lang="zh-TW" altLang="en-US" sz="1200" dirty="0" smtClean="0"/>
              <a:t>核心提供了</a:t>
            </a:r>
            <a:r>
              <a:rPr lang="en-US" altLang="zh-TW" sz="1200" dirty="0" smtClean="0"/>
              <a:t>I2C</a:t>
            </a:r>
            <a:r>
              <a:rPr lang="zh-TW" altLang="en-US" sz="1200" dirty="0" smtClean="0"/>
              <a:t>總線驅動和設備驅動的註冊、註銷方法</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I2c</a:t>
            </a:r>
            <a:r>
              <a:rPr lang="en-US" altLang="zh-TW" sz="1200" baseline="0" dirty="0" smtClean="0"/>
              <a:t> </a:t>
            </a:r>
            <a:r>
              <a:rPr lang="en-US" altLang="zh-TW" sz="1200" dirty="0" smtClean="0"/>
              <a:t>host</a:t>
            </a:r>
            <a:r>
              <a:rPr lang="en-US" altLang="zh-TW" sz="1200" baseline="0" dirty="0" smtClean="0"/>
              <a:t> driver code : </a:t>
            </a:r>
            <a:r>
              <a:rPr lang="en-US" altLang="zh-TW" sz="1200" dirty="0" smtClean="0"/>
              <a:t>I2C</a:t>
            </a:r>
            <a:r>
              <a:rPr lang="zh-TW" altLang="en-US" sz="1200" dirty="0" smtClean="0"/>
              <a:t>總線驅動主要包括</a:t>
            </a:r>
            <a:r>
              <a:rPr lang="en-US" altLang="zh-TW" sz="1200" dirty="0" smtClean="0"/>
              <a:t>I2C</a:t>
            </a:r>
            <a:r>
              <a:rPr lang="zh-TW" altLang="en-US" sz="1200" dirty="0" smtClean="0"/>
              <a:t>適配器結構</a:t>
            </a:r>
            <a:r>
              <a:rPr lang="en-US" altLang="zh-TW" sz="1200" dirty="0" smtClean="0"/>
              <a:t>i2c adapter</a:t>
            </a:r>
            <a:r>
              <a:rPr lang="zh-TW" altLang="en-US" sz="1200" dirty="0" smtClean="0"/>
              <a:t>和</a:t>
            </a:r>
            <a:r>
              <a:rPr lang="en-US" altLang="zh-TW" sz="1200" dirty="0" smtClean="0"/>
              <a:t>I2C</a:t>
            </a:r>
            <a:r>
              <a:rPr lang="zh-TW" altLang="en-US" sz="1200" dirty="0" smtClean="0"/>
              <a:t>適配器的</a:t>
            </a:r>
            <a:r>
              <a:rPr lang="en-US" altLang="zh-TW" sz="1200" dirty="0" smtClean="0"/>
              <a:t>algorithm</a:t>
            </a:r>
            <a:r>
              <a:rPr lang="zh-TW" altLang="en-US" sz="1200" dirty="0" smtClean="0"/>
              <a:t>數據結構</a:t>
            </a:r>
            <a:r>
              <a:rPr lang="zh-TW" altLang="en-US" sz="1200" dirty="0" smtClean="0"/>
              <a:t>。</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smtClean="0"/>
              <a:t>http://blog.csdn.net/sirzjp/article/details/6599285</a:t>
            </a:r>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11</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2015/10/22</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a:t>
            </a:r>
            <a:r>
              <a:rPr lang="zh-TW" altLang="en-US" sz="1600" dirty="0" smtClean="0"/>
              <a:t> </a:t>
            </a:r>
            <a:r>
              <a:rPr lang="en-US" altLang="zh-TW" sz="1600" dirty="0" smtClean="0"/>
              <a:t>(i2c-dev)</a:t>
            </a:r>
            <a:endParaRPr lang="en-US" sz="1400" dirty="0"/>
          </a:p>
        </p:txBody>
      </p:sp>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host</a:t>
            </a:r>
            <a:endParaRPr lang="en-US" dirty="0"/>
          </a:p>
        </p:txBody>
      </p:sp>
      <p:cxnSp>
        <p:nvCxnSpPr>
          <p:cNvPr id="16" name="直線接點 15"/>
          <p:cNvCxnSpPr/>
          <p:nvPr/>
        </p:nvCxnSpPr>
        <p:spPr>
          <a:xfrm>
            <a:off x="3851920"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5436096"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6300192"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3851920"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6291808"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6363816"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6435824"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6516216"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4427984"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4499992"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4572000"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4644008"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4716016"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6228184"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6516216"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5796136"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5796136"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5184068"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6876256"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6419499"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5184068"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6419499"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3635896"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3635896"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3720993"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5184068"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7200292"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4427984"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7380312" y="2569468"/>
            <a:ext cx="1373261" cy="369332"/>
          </a:xfrm>
          <a:prstGeom prst="rect">
            <a:avLst/>
          </a:prstGeom>
          <a:noFill/>
          <a:ln>
            <a:solidFill>
              <a:schemeClr val="accent1"/>
            </a:solidFill>
            <a:prstDash val="sysDash"/>
          </a:ln>
        </p:spPr>
        <p:txBody>
          <a:bodyPr wrap="none" rtlCol="0">
            <a:spAutoFit/>
          </a:bodyPr>
          <a:lstStyle/>
          <a:p>
            <a:r>
              <a:rPr lang="en-US" altLang="zh-TW" dirty="0" smtClean="0">
                <a:solidFill>
                  <a:schemeClr val="tx2">
                    <a:lumMod val="75000"/>
                  </a:schemeClr>
                </a:solidFill>
              </a:rPr>
              <a:t>kernel code</a:t>
            </a:r>
            <a:endParaRPr lang="zh-TW" altLang="en-US" dirty="0">
              <a:solidFill>
                <a:schemeClr val="tx2">
                  <a:lumMod val="75000"/>
                </a:schemeClr>
              </a:solidFill>
            </a:endParaRPr>
          </a:p>
        </p:txBody>
      </p:sp>
      <p:cxnSp>
        <p:nvCxnSpPr>
          <p:cNvPr id="94" name="直線單箭頭接點 93"/>
          <p:cNvCxnSpPr/>
          <p:nvPr/>
        </p:nvCxnSpPr>
        <p:spPr>
          <a:xfrm>
            <a:off x="7380312" y="2353444"/>
            <a:ext cx="216024" cy="216024"/>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endCxn id="90" idx="1"/>
          </p:cNvCxnSpPr>
          <p:nvPr/>
        </p:nvCxnSpPr>
        <p:spPr>
          <a:xfrm flipV="1">
            <a:off x="6804248" y="2754134"/>
            <a:ext cx="576064" cy="247382"/>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3851920" y="3793604"/>
            <a:ext cx="2156360"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host driver code</a:t>
            </a:r>
            <a:endParaRPr lang="zh-TW" altLang="en-US" dirty="0">
              <a:solidFill>
                <a:schemeClr val="accent5">
                  <a:lumMod val="75000"/>
                </a:schemeClr>
              </a:solidFill>
            </a:endParaRPr>
          </a:p>
        </p:txBody>
      </p:sp>
      <p:cxnSp>
        <p:nvCxnSpPr>
          <p:cNvPr id="104" name="直線單箭頭接點 103"/>
          <p:cNvCxnSpPr>
            <a:stCxn id="42" idx="1"/>
            <a:endCxn id="103" idx="3"/>
          </p:cNvCxnSpPr>
          <p:nvPr/>
        </p:nvCxnSpPr>
        <p:spPr>
          <a:xfrm flipH="1">
            <a:off x="6008280" y="3865612"/>
            <a:ext cx="219904" cy="112658"/>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3203848" y="2785492"/>
            <a:ext cx="1821332" cy="646331"/>
          </a:xfrm>
          <a:prstGeom prst="rect">
            <a:avLst/>
          </a:prstGeom>
          <a:noFill/>
          <a:ln>
            <a:solidFill>
              <a:schemeClr val="accent4">
                <a:lumMod val="60000"/>
                <a:lumOff val="40000"/>
              </a:schemeClr>
            </a:solidFill>
            <a:prstDash val="sysDash"/>
          </a:ln>
        </p:spPr>
        <p:txBody>
          <a:bodyPr wrap="none" rtlCol="0">
            <a:spAutoFit/>
          </a:bodyPr>
          <a:lstStyle/>
          <a:p>
            <a:pPr algn="ctr"/>
            <a:r>
              <a:rPr lang="en-US" altLang="zh-TW" dirty="0" smtClean="0">
                <a:solidFill>
                  <a:srgbClr val="7030A0"/>
                </a:solidFill>
              </a:rPr>
              <a:t>i2c slave device </a:t>
            </a:r>
          </a:p>
          <a:p>
            <a:pPr algn="ctr"/>
            <a:r>
              <a:rPr lang="en-US" altLang="zh-TW" dirty="0" smtClean="0">
                <a:solidFill>
                  <a:srgbClr val="7030A0"/>
                </a:solidFill>
              </a:rPr>
              <a:t>driver code</a:t>
            </a:r>
            <a:endParaRPr lang="zh-TW" altLang="en-US" dirty="0">
              <a:solidFill>
                <a:srgbClr val="7030A0"/>
              </a:solidFill>
            </a:endParaRPr>
          </a:p>
        </p:txBody>
      </p:sp>
      <p:cxnSp>
        <p:nvCxnSpPr>
          <p:cNvPr id="108" name="直線單箭頭接點 107"/>
          <p:cNvCxnSpPr>
            <a:endCxn id="2" idx="3"/>
          </p:cNvCxnSpPr>
          <p:nvPr/>
        </p:nvCxnSpPr>
        <p:spPr>
          <a:xfrm flipH="1">
            <a:off x="3995936" y="2425452"/>
            <a:ext cx="360041" cy="390622"/>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107" idx="3"/>
          </p:cNvCxnSpPr>
          <p:nvPr/>
        </p:nvCxnSpPr>
        <p:spPr>
          <a:xfrm flipH="1">
            <a:off x="5025180" y="2353444"/>
            <a:ext cx="1275012" cy="7552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t>Linux - I2C</a:t>
            </a:r>
            <a:r>
              <a:rPr lang="zh-TW" altLang="en-US" dirty="0" smtClean="0"/>
              <a:t>架構 </a:t>
            </a:r>
            <a:r>
              <a:rPr lang="en-US" altLang="zh-TW" dirty="0" smtClean="0"/>
              <a:t>- </a:t>
            </a:r>
            <a:r>
              <a:rPr lang="en-US" altLang="zh-TW" dirty="0" smtClean="0"/>
              <a:t>master</a:t>
            </a:r>
            <a:endParaRPr lang="en-US" dirty="0"/>
          </a:p>
        </p:txBody>
      </p:sp>
      <p:cxnSp>
        <p:nvCxnSpPr>
          <p:cNvPr id="16" name="直線接點 15"/>
          <p:cNvCxnSpPr/>
          <p:nvPr/>
        </p:nvCxnSpPr>
        <p:spPr>
          <a:xfrm>
            <a:off x="2388262"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3972438" y="2713484"/>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4836534" y="1777380"/>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2388262" y="4513684"/>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828150" y="343356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4900158" y="35055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4972166" y="3577580"/>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5052558" y="3657972"/>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2964326" y="1633364"/>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3036334" y="170537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3108342" y="1777380"/>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3180350" y="184938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3252358" y="192139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4764526" y="3361556"/>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5052558" y="4729708"/>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cxnSp>
        <p:nvCxnSpPr>
          <p:cNvPr id="46" name="直線接點 45"/>
          <p:cNvCxnSpPr/>
          <p:nvPr/>
        </p:nvCxnSpPr>
        <p:spPr>
          <a:xfrm>
            <a:off x="4332478" y="48737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4332478" y="501774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7" idx="0"/>
          </p:cNvCxnSpPr>
          <p:nvPr/>
        </p:nvCxnSpPr>
        <p:spPr>
          <a:xfrm flipV="1">
            <a:off x="3720410"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1" idx="0"/>
          </p:cNvCxnSpPr>
          <p:nvPr/>
        </p:nvCxnSpPr>
        <p:spPr>
          <a:xfrm flipV="1">
            <a:off x="5412598" y="1273324"/>
            <a:ext cx="0" cy="50405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7"/>
            <a:endCxn id="21" idx="4"/>
          </p:cNvCxnSpPr>
          <p:nvPr/>
        </p:nvCxnSpPr>
        <p:spPr>
          <a:xfrm flipV="1">
            <a:off x="4955841" y="2353444"/>
            <a:ext cx="456757" cy="44440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7" idx="2"/>
            <a:endCxn id="20" idx="1"/>
          </p:cNvCxnSpPr>
          <p:nvPr/>
        </p:nvCxnSpPr>
        <p:spPr>
          <a:xfrm>
            <a:off x="3720410" y="2641476"/>
            <a:ext cx="42075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2" idx="0"/>
            <a:endCxn id="20" idx="5"/>
          </p:cNvCxnSpPr>
          <p:nvPr/>
        </p:nvCxnSpPr>
        <p:spPr>
          <a:xfrm flipH="1" flipV="1">
            <a:off x="4955841" y="3205185"/>
            <a:ext cx="780793"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172238"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2172238"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2257335" y="4513684"/>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a:stCxn id="76" idx="0"/>
            <a:endCxn id="37" idx="2"/>
          </p:cNvCxnSpPr>
          <p:nvPr/>
        </p:nvCxnSpPr>
        <p:spPr>
          <a:xfrm flipV="1">
            <a:off x="3720410" y="2641476"/>
            <a:ext cx="0" cy="2088232"/>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43" idx="0"/>
            <a:endCxn id="42" idx="2"/>
          </p:cNvCxnSpPr>
          <p:nvPr/>
        </p:nvCxnSpPr>
        <p:spPr>
          <a:xfrm flipV="1">
            <a:off x="5736634" y="4369668"/>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3036334" y="4729708"/>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sp>
        <p:nvSpPr>
          <p:cNvPr id="89" name="矩形 88"/>
          <p:cNvSpPr/>
          <p:nvPr/>
        </p:nvSpPr>
        <p:spPr>
          <a:xfrm>
            <a:off x="2964326" y="985292"/>
            <a:ext cx="3096344" cy="2880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sz="1200" dirty="0" smtClean="0"/>
              <a:t>應用程式</a:t>
            </a:r>
          </a:p>
        </p:txBody>
      </p:sp>
      <p:sp>
        <p:nvSpPr>
          <p:cNvPr id="90" name="文字方塊 89"/>
          <p:cNvSpPr txBox="1"/>
          <p:nvPr/>
        </p:nvSpPr>
        <p:spPr>
          <a:xfrm>
            <a:off x="5916654" y="2569468"/>
            <a:ext cx="1373261" cy="369332"/>
          </a:xfrm>
          <a:prstGeom prst="rect">
            <a:avLst/>
          </a:prstGeom>
          <a:noFill/>
          <a:ln>
            <a:solidFill>
              <a:schemeClr val="accent1"/>
            </a:solidFill>
            <a:prstDash val="sysDash"/>
          </a:ln>
        </p:spPr>
        <p:txBody>
          <a:bodyPr wrap="none" rtlCol="0">
            <a:spAutoFit/>
          </a:bodyPr>
          <a:lstStyle/>
          <a:p>
            <a:r>
              <a:rPr lang="en-US" altLang="zh-TW" dirty="0" smtClean="0">
                <a:solidFill>
                  <a:schemeClr val="tx2">
                    <a:lumMod val="75000"/>
                  </a:schemeClr>
                </a:solidFill>
              </a:rPr>
              <a:t>kernel code</a:t>
            </a:r>
            <a:endParaRPr lang="zh-TW" altLang="en-US" dirty="0">
              <a:solidFill>
                <a:schemeClr val="tx2">
                  <a:lumMod val="75000"/>
                </a:schemeClr>
              </a:solidFill>
            </a:endParaRPr>
          </a:p>
        </p:txBody>
      </p:sp>
      <p:cxnSp>
        <p:nvCxnSpPr>
          <p:cNvPr id="94" name="直線單箭頭接點 93"/>
          <p:cNvCxnSpPr/>
          <p:nvPr/>
        </p:nvCxnSpPr>
        <p:spPr>
          <a:xfrm>
            <a:off x="5916654" y="2353444"/>
            <a:ext cx="216024" cy="216024"/>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endCxn id="90" idx="1"/>
          </p:cNvCxnSpPr>
          <p:nvPr/>
        </p:nvCxnSpPr>
        <p:spPr>
          <a:xfrm flipV="1">
            <a:off x="5340590" y="2754134"/>
            <a:ext cx="576064" cy="247382"/>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03" name="文字方塊 102"/>
          <p:cNvSpPr txBox="1"/>
          <p:nvPr/>
        </p:nvSpPr>
        <p:spPr>
          <a:xfrm>
            <a:off x="2388262" y="3793604"/>
            <a:ext cx="2156360" cy="369332"/>
          </a:xfrm>
          <a:prstGeom prst="rect">
            <a:avLst/>
          </a:prstGeom>
          <a:noFill/>
          <a:ln>
            <a:solidFill>
              <a:schemeClr val="accent5">
                <a:lumMod val="60000"/>
                <a:lumOff val="40000"/>
              </a:schemeClr>
            </a:solidFill>
            <a:prstDash val="sysDash"/>
          </a:ln>
        </p:spPr>
        <p:txBody>
          <a:bodyPr wrap="none" rtlCol="0">
            <a:spAutoFit/>
          </a:bodyPr>
          <a:lstStyle/>
          <a:p>
            <a:r>
              <a:rPr lang="en-US" altLang="zh-TW" dirty="0" smtClean="0">
                <a:solidFill>
                  <a:schemeClr val="accent5">
                    <a:lumMod val="75000"/>
                  </a:schemeClr>
                </a:solidFill>
              </a:rPr>
              <a:t>i2c host driver code</a:t>
            </a:r>
            <a:endParaRPr lang="zh-TW" altLang="en-US" dirty="0">
              <a:solidFill>
                <a:schemeClr val="accent5">
                  <a:lumMod val="75000"/>
                </a:schemeClr>
              </a:solidFill>
            </a:endParaRPr>
          </a:p>
        </p:txBody>
      </p:sp>
      <p:cxnSp>
        <p:nvCxnSpPr>
          <p:cNvPr id="104" name="直線單箭頭接點 103"/>
          <p:cNvCxnSpPr>
            <a:stCxn id="42" idx="1"/>
            <a:endCxn id="103" idx="3"/>
          </p:cNvCxnSpPr>
          <p:nvPr/>
        </p:nvCxnSpPr>
        <p:spPr>
          <a:xfrm flipH="1">
            <a:off x="4544622" y="3865612"/>
            <a:ext cx="219904" cy="112658"/>
          </a:xfrm>
          <a:prstGeom prst="straightConnector1">
            <a:avLst/>
          </a:prstGeom>
          <a:ln w="12700">
            <a:solidFill>
              <a:schemeClr val="accent5">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1740190" y="2785492"/>
            <a:ext cx="1821332" cy="646331"/>
          </a:xfrm>
          <a:prstGeom prst="rect">
            <a:avLst/>
          </a:prstGeom>
          <a:noFill/>
          <a:ln>
            <a:solidFill>
              <a:schemeClr val="accent4">
                <a:lumMod val="60000"/>
                <a:lumOff val="40000"/>
              </a:schemeClr>
            </a:solidFill>
            <a:prstDash val="sysDash"/>
          </a:ln>
        </p:spPr>
        <p:txBody>
          <a:bodyPr wrap="none" rtlCol="0">
            <a:spAutoFit/>
          </a:bodyPr>
          <a:lstStyle/>
          <a:p>
            <a:pPr algn="ctr"/>
            <a:r>
              <a:rPr lang="en-US" altLang="zh-TW" dirty="0" smtClean="0">
                <a:solidFill>
                  <a:srgbClr val="7030A0"/>
                </a:solidFill>
              </a:rPr>
              <a:t>i2c slave device </a:t>
            </a:r>
          </a:p>
          <a:p>
            <a:pPr algn="ctr"/>
            <a:r>
              <a:rPr lang="en-US" altLang="zh-TW" dirty="0" smtClean="0">
                <a:solidFill>
                  <a:srgbClr val="7030A0"/>
                </a:solidFill>
              </a:rPr>
              <a:t>driver code</a:t>
            </a:r>
            <a:endParaRPr lang="zh-TW" altLang="en-US" dirty="0">
              <a:solidFill>
                <a:srgbClr val="7030A0"/>
              </a:solidFill>
            </a:endParaRPr>
          </a:p>
        </p:txBody>
      </p:sp>
      <p:cxnSp>
        <p:nvCxnSpPr>
          <p:cNvPr id="108" name="直線單箭頭接點 107"/>
          <p:cNvCxnSpPr/>
          <p:nvPr/>
        </p:nvCxnSpPr>
        <p:spPr>
          <a:xfrm flipH="1">
            <a:off x="2532278" y="2425452"/>
            <a:ext cx="360041" cy="390622"/>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H="1">
            <a:off x="3561522" y="2353444"/>
            <a:ext cx="1275012" cy="755214"/>
          </a:xfrm>
          <a:prstGeom prst="straightConnector1">
            <a:avLst/>
          </a:prstGeom>
          <a:ln w="12700">
            <a:solidFill>
              <a:schemeClr val="accent4">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156176" y="2281436"/>
            <a:ext cx="2864887" cy="861774"/>
          </a:xfrm>
          <a:prstGeom prst="rect">
            <a:avLst/>
          </a:prstGeom>
          <a:noFill/>
        </p:spPr>
        <p:txBody>
          <a:bodyPr wrap="square" rtlCol="0">
            <a:spAutoFit/>
          </a:bodyPr>
          <a:lstStyle/>
          <a:p>
            <a:r>
              <a:rPr lang="en-US" altLang="zh-TW" sz="1000" b="1" dirty="0" smtClean="0"/>
              <a:t>I2C-CORE</a:t>
            </a:r>
          </a:p>
          <a:p>
            <a:r>
              <a:rPr lang="zh-TW" altLang="en-US" sz="1000" b="1" dirty="0" smtClean="0"/>
              <a:t>為</a:t>
            </a:r>
            <a:r>
              <a:rPr lang="en-US" altLang="zh-TW" sz="1000" b="1" dirty="0" err="1" smtClean="0"/>
              <a:t>linux</a:t>
            </a:r>
            <a:r>
              <a:rPr lang="zh-TW" altLang="en-US" sz="1000" b="1" dirty="0" smtClean="0"/>
              <a:t>內核中</a:t>
            </a:r>
            <a:r>
              <a:rPr lang="en-US" altLang="zh-TW" sz="1000" b="1" dirty="0" smtClean="0"/>
              <a:t>i2c</a:t>
            </a:r>
            <a:r>
              <a:rPr lang="zh-TW" altLang="en-US" sz="1000" b="1" dirty="0" smtClean="0"/>
              <a:t>提供</a:t>
            </a:r>
            <a:r>
              <a:rPr lang="zh-TW" altLang="en-US" sz="1000" b="1" dirty="0" smtClean="0">
                <a:solidFill>
                  <a:schemeClr val="accent1">
                    <a:lumMod val="75000"/>
                  </a:schemeClr>
                </a:solidFill>
              </a:rPr>
              <a:t>構架核心機制</a:t>
            </a:r>
            <a:r>
              <a:rPr lang="zh-TW" altLang="en-US" sz="1000" b="1" dirty="0" smtClean="0"/>
              <a:t>，提供</a:t>
            </a:r>
            <a:r>
              <a:rPr lang="zh-TW" altLang="en-US" sz="1000" b="1" dirty="0" smtClean="0"/>
              <a:t>了管理各種重要</a:t>
            </a:r>
            <a:r>
              <a:rPr lang="en-US" altLang="zh-TW" sz="1000" b="1" dirty="0" smtClean="0"/>
              <a:t>i2c</a:t>
            </a:r>
            <a:r>
              <a:rPr lang="zh-TW" altLang="en-US" sz="1000" b="1" dirty="0" smtClean="0"/>
              <a:t>要素的接口函數</a:t>
            </a:r>
            <a:r>
              <a:rPr lang="zh-TW" altLang="en-US" sz="1000" b="1" dirty="0" smtClean="0"/>
              <a:t>，例如</a:t>
            </a:r>
            <a:r>
              <a:rPr lang="en-US" altLang="zh-TW" sz="1000" b="1" dirty="0" err="1" smtClean="0"/>
              <a:t>struct</a:t>
            </a:r>
            <a:r>
              <a:rPr lang="en-US" altLang="zh-TW" sz="1000" b="1" dirty="0" smtClean="0"/>
              <a:t> i</a:t>
            </a:r>
            <a:r>
              <a:rPr lang="en-US" altLang="zh-TW" sz="1000" b="1" dirty="0" smtClean="0">
                <a:solidFill>
                  <a:schemeClr val="accent1">
                    <a:lumMod val="75000"/>
                  </a:schemeClr>
                </a:solidFill>
              </a:rPr>
              <a:t>2c_adapter</a:t>
            </a:r>
            <a:r>
              <a:rPr lang="zh-TW" altLang="en-US" sz="1000" b="1" dirty="0" smtClean="0"/>
              <a:t>、</a:t>
            </a:r>
            <a:r>
              <a:rPr lang="en-US" altLang="zh-TW" sz="1000" b="1" dirty="0" err="1" smtClean="0"/>
              <a:t>struct</a:t>
            </a:r>
            <a:r>
              <a:rPr lang="en-US" altLang="zh-TW" sz="1000" b="1" dirty="0" smtClean="0"/>
              <a:t> </a:t>
            </a:r>
            <a:r>
              <a:rPr lang="en-US" altLang="zh-TW" sz="1000" b="1" dirty="0" smtClean="0">
                <a:solidFill>
                  <a:schemeClr val="accent1">
                    <a:lumMod val="75000"/>
                  </a:schemeClr>
                </a:solidFill>
              </a:rPr>
              <a:t>i2c_driver</a:t>
            </a:r>
            <a:r>
              <a:rPr lang="zh-TW" altLang="en-US" sz="1000" b="1" dirty="0" smtClean="0"/>
              <a:t>等</a:t>
            </a:r>
            <a:r>
              <a:rPr lang="zh-TW" altLang="en-US" sz="1000" b="1" dirty="0" smtClean="0"/>
              <a:t>驅動的</a:t>
            </a:r>
            <a:r>
              <a:rPr lang="zh-TW" altLang="en-US" sz="1000" b="1" dirty="0" smtClean="0">
                <a:solidFill>
                  <a:schemeClr val="accent1">
                    <a:lumMod val="75000"/>
                  </a:schemeClr>
                </a:solidFill>
              </a:rPr>
              <a:t>註冊</a:t>
            </a:r>
            <a:r>
              <a:rPr lang="zh-TW" altLang="en-US" sz="1000" b="1" dirty="0" smtClean="0"/>
              <a:t>和</a:t>
            </a:r>
            <a:r>
              <a:rPr lang="zh-TW" altLang="en-US" sz="1000" b="1" dirty="0" smtClean="0">
                <a:solidFill>
                  <a:schemeClr val="accent1">
                    <a:lumMod val="75000"/>
                  </a:schemeClr>
                </a:solidFill>
              </a:rPr>
              <a:t>註銷</a:t>
            </a:r>
            <a:r>
              <a:rPr lang="zh-TW" altLang="en-US" sz="1000" b="1" dirty="0" smtClean="0"/>
              <a:t>接</a:t>
            </a:r>
            <a:r>
              <a:rPr lang="zh-TW" altLang="en-US" sz="1000" b="1" dirty="0" smtClean="0"/>
              <a:t>口</a:t>
            </a:r>
            <a:r>
              <a:rPr lang="en-US" altLang="zh-TW" sz="1000" b="1" dirty="0" smtClean="0"/>
              <a:t>.</a:t>
            </a:r>
            <a:endParaRPr lang="zh-TW" altLang="en-US" sz="1000" b="1" dirty="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box(in)">
                                      <p:cBhvr>
                                        <p:cTn id="7" dur="1000"/>
                                        <p:tgtEl>
                                          <p:spTgt spid="94"/>
                                        </p:tgtEl>
                                      </p:cBhvr>
                                    </p:animEffect>
                                  </p:childTnLst>
                                </p:cTn>
                              </p:par>
                              <p:par>
                                <p:cTn id="8" presetID="4" presetClass="entr" presetSubtype="16"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box(in)">
                                      <p:cBhvr>
                                        <p:cTn id="10" dur="1000"/>
                                        <p:tgtEl>
                                          <p:spTgt spid="9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box(in)">
                                      <p:cBhvr>
                                        <p:cTn id="13"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i2c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0"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524506" cy="4044669"/>
          </a:xfrm>
        </p:spPr>
        <p:txBody>
          <a:bodyPr/>
          <a:lstStyle/>
          <a:p>
            <a:pPr>
              <a:buFont typeface="Wingdings" pitchFamily="2" charset="2"/>
              <a:buChar char="n"/>
            </a:pPr>
            <a:r>
              <a:rPr lang="en-US" altLang="zh-TW" sz="1600" dirty="0" smtClean="0"/>
              <a:t>i2c_add_driver</a:t>
            </a:r>
            <a:endParaRPr lang="zh-TW" altLang="en-US" sz="1600" dirty="0" smtClean="0"/>
          </a:p>
          <a:p>
            <a:pPr>
              <a:buFont typeface="Wingdings" pitchFamily="2" charset="2"/>
              <a:buChar char="n"/>
            </a:pPr>
            <a:r>
              <a:rPr lang="en-US" sz="1600" dirty="0" smtClean="0"/>
              <a:t>i2c_add_numbered_adapter </a:t>
            </a:r>
          </a:p>
          <a:p>
            <a:pPr>
              <a:buFont typeface="Wingdings" pitchFamily="2" charset="2"/>
              <a:buChar char="n"/>
            </a:pPr>
            <a:r>
              <a:rPr lang="en-US" sz="1600" dirty="0" smtClean="0"/>
              <a:t>of_i2c_register_devices</a:t>
            </a:r>
          </a:p>
          <a:p>
            <a:pPr>
              <a:buFont typeface="Wingdings" pitchFamily="2" charset="2"/>
              <a:buChar char="n"/>
            </a:pPr>
            <a:r>
              <a:rPr lang="en-US" sz="1600" dirty="0" err="1" smtClean="0"/>
              <a:t>platform_driver_register</a:t>
            </a:r>
            <a:endParaRPr lang="en-US" sz="1600" dirty="0" smtClean="0"/>
          </a:p>
          <a:p>
            <a:pPr>
              <a:buFont typeface="Wingdings" pitchFamily="2" charset="2"/>
              <a:buChar char="n"/>
            </a:pPr>
            <a:r>
              <a:rPr lang="en-US" sz="1600" dirty="0" smtClean="0"/>
              <a:t>Device Tree (platform device)</a:t>
            </a:r>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5496" y="1633364"/>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3" name="矩形 52"/>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socle_i2c_driver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3203848" y="625252"/>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55" name="矩形 54"/>
          <p:cNvSpPr/>
          <p:nvPr/>
        </p:nvSpPr>
        <p:spPr>
          <a:xfrm>
            <a:off x="1403648" y="1921396"/>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Font typeface="+mj-lt"/>
              <a:buAutoNum type="arabicPeriod" startAt="2"/>
            </a:pPr>
            <a:r>
              <a:rPr lang="en-US" altLang="zh-TW" sz="800" b="1" dirty="0" smtClean="0">
                <a:solidFill>
                  <a:schemeClr val="tx1"/>
                </a:solidFill>
                <a:latin typeface="+mj-ea"/>
              </a:rPr>
              <a:t>Type (i2c_board_info)</a:t>
            </a:r>
          </a:p>
        </p:txBody>
      </p:sp>
      <p:sp>
        <p:nvSpPr>
          <p:cNvPr id="56" name="矩形 55"/>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7" name="文字方塊 56"/>
          <p:cNvSpPr txBox="1"/>
          <p:nvPr/>
        </p:nvSpPr>
        <p:spPr>
          <a:xfrm>
            <a:off x="2411760" y="2497460"/>
            <a:ext cx="1053494" cy="246221"/>
          </a:xfrm>
          <a:prstGeom prst="rect">
            <a:avLst/>
          </a:prstGeom>
          <a:noFill/>
        </p:spPr>
        <p:txBody>
          <a:bodyPr wrap="none" rtlCol="0">
            <a:spAutoFit/>
          </a:bodyPr>
          <a:lstStyle/>
          <a:p>
            <a:r>
              <a:rPr lang="en-US" altLang="zh-TW" sz="1000" b="1" dirty="0" smtClean="0"/>
              <a:t>i2c_new_device</a:t>
            </a:r>
            <a:endParaRPr lang="zh-TW" altLang="en-US" sz="1000" b="1" dirty="0"/>
          </a:p>
        </p:txBody>
      </p:sp>
      <p:sp>
        <p:nvSpPr>
          <p:cNvPr id="60" name="文字方塊 59"/>
          <p:cNvSpPr txBox="1"/>
          <p:nvPr/>
        </p:nvSpPr>
        <p:spPr>
          <a:xfrm>
            <a:off x="363233" y="2683287"/>
            <a:ext cx="896399" cy="246221"/>
          </a:xfrm>
          <a:prstGeom prst="rect">
            <a:avLst/>
          </a:prstGeom>
          <a:noFill/>
        </p:spPr>
        <p:txBody>
          <a:bodyPr wrap="none" rtlCol="0">
            <a:spAutoFit/>
          </a:bodyPr>
          <a:lstStyle/>
          <a:p>
            <a:r>
              <a:rPr lang="en-US" altLang="zh-TW" sz="1000" b="1" dirty="0" smtClean="0">
                <a:solidFill>
                  <a:schemeClr val="bg1"/>
                </a:solidFill>
              </a:rPr>
              <a:t>platform bus</a:t>
            </a:r>
            <a:endParaRPr lang="zh-TW" altLang="en-US" sz="10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 </a:t>
            </a:r>
            <a:r>
              <a:rPr lang="en-US" altLang="zh-TW" dirty="0" smtClean="0"/>
              <a:t>Algorithm –L6021</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41165" y="882799"/>
            <a:ext cx="4791075" cy="390525"/>
          </a:xfrm>
          <a:prstGeom prst="rect">
            <a:avLst/>
          </a:prstGeom>
          <a:noFill/>
          <a:ln w="9525">
            <a:noFill/>
            <a:miter lim="800000"/>
            <a:headEnd/>
            <a:tailEnd/>
          </a:ln>
        </p:spPr>
      </p:pic>
      <p:sp>
        <p:nvSpPr>
          <p:cNvPr id="10" name="矩形 9"/>
          <p:cNvSpPr/>
          <p:nvPr/>
        </p:nvSpPr>
        <p:spPr>
          <a:xfrm>
            <a:off x="1907704" y="841276"/>
            <a:ext cx="2304256" cy="432048"/>
          </a:xfrm>
          <a:prstGeom prst="rect">
            <a:avLst/>
          </a:prstGeom>
          <a:noFill/>
          <a:ln w="12700">
            <a:solidFill>
              <a:srgbClr val="00B05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1" name="矩形 10"/>
          <p:cNvSpPr/>
          <p:nvPr/>
        </p:nvSpPr>
        <p:spPr>
          <a:xfrm>
            <a:off x="6300192" y="841276"/>
            <a:ext cx="504056" cy="432048"/>
          </a:xfrm>
          <a:prstGeom prst="rect">
            <a:avLst/>
          </a:prstGeom>
          <a:noFill/>
          <a:ln w="12700">
            <a:solidFill>
              <a:schemeClr val="tx1">
                <a:lumMod val="65000"/>
                <a:lumOff val="3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2" name="矩形 11"/>
          <p:cNvSpPr/>
          <p:nvPr/>
        </p:nvSpPr>
        <p:spPr>
          <a:xfrm>
            <a:off x="4427984" y="841276"/>
            <a:ext cx="1080120" cy="432048"/>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pic>
        <p:nvPicPr>
          <p:cNvPr id="1027" name="Picture 3"/>
          <p:cNvPicPr>
            <a:picLocks noChangeAspect="1" noChangeArrowheads="1"/>
          </p:cNvPicPr>
          <p:nvPr/>
        </p:nvPicPr>
        <p:blipFill>
          <a:blip r:embed="rId3" cstate="print"/>
          <a:srcRect/>
          <a:stretch>
            <a:fillRect/>
          </a:stretch>
        </p:blipFill>
        <p:spPr bwMode="auto">
          <a:xfrm>
            <a:off x="1907705" y="1436059"/>
            <a:ext cx="5040560" cy="403979"/>
          </a:xfrm>
          <a:prstGeom prst="rect">
            <a:avLst/>
          </a:prstGeom>
          <a:noFill/>
          <a:ln w="9525">
            <a:noFill/>
            <a:miter lim="800000"/>
            <a:headEnd/>
            <a:tailEnd/>
          </a:ln>
        </p:spPr>
      </p:pic>
      <p:sp>
        <p:nvSpPr>
          <p:cNvPr id="14" name="矩形 13"/>
          <p:cNvSpPr/>
          <p:nvPr/>
        </p:nvSpPr>
        <p:spPr>
          <a:xfrm>
            <a:off x="4499992" y="1417340"/>
            <a:ext cx="1152128" cy="432048"/>
          </a:xfrm>
          <a:prstGeom prst="rect">
            <a:avLst/>
          </a:prstGeom>
          <a:noFill/>
          <a:ln w="12700">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endParaRPr lang="en-US" altLang="zh-TW" sz="800" b="1" dirty="0" smtClean="0">
              <a:solidFill>
                <a:schemeClr val="tx1"/>
              </a:solidFill>
              <a:latin typeface="+mj-ea"/>
              <a:ea typeface="+mj-ea"/>
            </a:endParaRPr>
          </a:p>
        </p:txBody>
      </p:sp>
      <p:sp>
        <p:nvSpPr>
          <p:cNvPr id="15" name="文字方塊 14"/>
          <p:cNvSpPr txBox="1"/>
          <p:nvPr/>
        </p:nvSpPr>
        <p:spPr>
          <a:xfrm>
            <a:off x="107504" y="2065412"/>
            <a:ext cx="2449710" cy="276999"/>
          </a:xfrm>
          <a:prstGeom prst="rect">
            <a:avLst/>
          </a:prstGeom>
          <a:noFill/>
        </p:spPr>
        <p:txBody>
          <a:bodyPr wrap="none" rtlCol="0">
            <a:spAutoFit/>
          </a:bodyPr>
          <a:lstStyle/>
          <a:p>
            <a:r>
              <a:rPr lang="en-US" altLang="zh-TW" sz="1200" dirty="0" smtClean="0">
                <a:solidFill>
                  <a:srgbClr val="00B050"/>
                </a:solidFill>
              </a:rPr>
              <a:t>Start Condition </a:t>
            </a:r>
            <a:r>
              <a:rPr lang="en-US" altLang="zh-TW" sz="1200" dirty="0" smtClean="0"/>
              <a:t>+ </a:t>
            </a:r>
            <a:r>
              <a:rPr lang="en-US" altLang="zh-TW" sz="1200" dirty="0" err="1" smtClean="0">
                <a:solidFill>
                  <a:srgbClr val="006600"/>
                </a:solidFill>
              </a:rPr>
              <a:t>Addr</a:t>
            </a:r>
            <a:r>
              <a:rPr lang="en-US" altLang="zh-TW" sz="1200" dirty="0" smtClean="0">
                <a:solidFill>
                  <a:srgbClr val="006600"/>
                </a:solidFill>
              </a:rPr>
              <a:t> </a:t>
            </a:r>
            <a:r>
              <a:rPr lang="en-US" altLang="zh-TW" sz="1200" dirty="0" smtClean="0"/>
              <a:t>+</a:t>
            </a:r>
            <a:r>
              <a:rPr lang="en-US" altLang="zh-TW" sz="1200" dirty="0" smtClean="0">
                <a:solidFill>
                  <a:srgbClr val="006600"/>
                </a:solidFill>
              </a:rPr>
              <a:t> R/W Bit</a:t>
            </a:r>
            <a:endParaRPr lang="zh-TW" altLang="en-US" sz="1200" dirty="0">
              <a:solidFill>
                <a:srgbClr val="006600"/>
              </a:solidFill>
            </a:endParaRPr>
          </a:p>
        </p:txBody>
      </p:sp>
      <p:sp>
        <p:nvSpPr>
          <p:cNvPr id="18" name="剪去並圓角化單一角落矩形 17"/>
          <p:cNvSpPr/>
          <p:nvPr/>
        </p:nvSpPr>
        <p:spPr>
          <a:xfrm>
            <a:off x="179512" y="2425452"/>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a:t>
            </a:r>
            <a:r>
              <a:rPr lang="en-US" altLang="zh-TW" sz="1000" dirty="0" err="1" smtClean="0"/>
              <a:t>Tx</a:t>
            </a:r>
            <a:r>
              <a:rPr lang="en-US" altLang="zh-TW" sz="1000" dirty="0" smtClean="0"/>
              <a:t> Condition</a:t>
            </a:r>
            <a:endParaRPr lang="zh-TW" altLang="en-US" sz="1000" dirty="0" smtClean="0"/>
          </a:p>
        </p:txBody>
      </p:sp>
      <p:sp>
        <p:nvSpPr>
          <p:cNvPr id="19" name="剪去並圓角化單一角落矩形 18"/>
          <p:cNvSpPr/>
          <p:nvPr/>
        </p:nvSpPr>
        <p:spPr>
          <a:xfrm>
            <a:off x="179512" y="3001516"/>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Data to </a:t>
            </a:r>
            <a:r>
              <a:rPr lang="en-US" altLang="zh-TW" sz="1000" dirty="0" err="1" smtClean="0"/>
              <a:t>Tx</a:t>
            </a:r>
            <a:r>
              <a:rPr lang="en-US" altLang="zh-TW" sz="1000" dirty="0" smtClean="0"/>
              <a:t> Buffer</a:t>
            </a:r>
          </a:p>
          <a:p>
            <a:pPr algn="ctr"/>
            <a:r>
              <a:rPr lang="en-US" altLang="zh-TW" sz="1000" dirty="0" smtClean="0"/>
              <a:t>Data = </a:t>
            </a:r>
            <a:r>
              <a:rPr lang="en-US" altLang="zh-TW" sz="1000" dirty="0" err="1" smtClean="0"/>
              <a:t>Addr</a:t>
            </a:r>
            <a:r>
              <a:rPr lang="en-US" altLang="zh-TW" sz="1000" dirty="0" smtClean="0"/>
              <a:t> + R/W</a:t>
            </a:r>
            <a:endParaRPr lang="zh-TW" altLang="en-US" sz="1000" dirty="0" smtClean="0"/>
          </a:p>
        </p:txBody>
      </p:sp>
      <p:sp>
        <p:nvSpPr>
          <p:cNvPr id="20" name="剪去並圓角化單一角落矩形 19"/>
          <p:cNvSpPr/>
          <p:nvPr/>
        </p:nvSpPr>
        <p:spPr>
          <a:xfrm>
            <a:off x="179512" y="3577580"/>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Set Line Control</a:t>
            </a:r>
          </a:p>
          <a:p>
            <a:pPr algn="ctr"/>
            <a:r>
              <a:rPr lang="en-US" altLang="zh-TW" sz="1000" dirty="0" smtClean="0"/>
              <a:t>&lt;START + RESUME&gt;</a:t>
            </a:r>
            <a:endParaRPr lang="en-US" altLang="zh-TW" sz="1000" dirty="0" smtClean="0"/>
          </a:p>
        </p:txBody>
      </p:sp>
      <p:sp>
        <p:nvSpPr>
          <p:cNvPr id="21" name="剪去並圓角化單一角落矩形 20"/>
          <p:cNvSpPr/>
          <p:nvPr/>
        </p:nvSpPr>
        <p:spPr>
          <a:xfrm>
            <a:off x="179512" y="4153644"/>
            <a:ext cx="1440160" cy="360040"/>
          </a:xfrm>
          <a:prstGeom prst="snip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a:t>
            </a:r>
            <a:r>
              <a:rPr lang="en-US" altLang="zh-TW" sz="1000" dirty="0" smtClean="0"/>
              <a:t>Signal</a:t>
            </a:r>
            <a:endParaRPr lang="zh-TW" altLang="en-US" sz="1000" dirty="0" smtClean="0"/>
          </a:p>
        </p:txBody>
      </p:sp>
      <p:sp>
        <p:nvSpPr>
          <p:cNvPr id="22" name="文字方塊 21"/>
          <p:cNvSpPr txBox="1"/>
          <p:nvPr/>
        </p:nvSpPr>
        <p:spPr>
          <a:xfrm>
            <a:off x="2482330" y="2065412"/>
            <a:ext cx="1089337" cy="276999"/>
          </a:xfrm>
          <a:prstGeom prst="rect">
            <a:avLst/>
          </a:prstGeom>
          <a:noFill/>
        </p:spPr>
        <p:txBody>
          <a:bodyPr wrap="none" rtlCol="0">
            <a:spAutoFit/>
          </a:bodyPr>
          <a:lstStyle/>
          <a:p>
            <a:r>
              <a:rPr lang="en-US" altLang="zh-TW" sz="1200" dirty="0" smtClean="0">
                <a:solidFill>
                  <a:srgbClr val="FF0000"/>
                </a:solidFill>
              </a:rPr>
              <a:t>Data Transfer</a:t>
            </a:r>
            <a:endParaRPr lang="zh-TW" altLang="en-US" sz="1200" dirty="0">
              <a:solidFill>
                <a:srgbClr val="FF0000"/>
              </a:solidFill>
            </a:endParaRPr>
          </a:p>
        </p:txBody>
      </p:sp>
      <p:sp>
        <p:nvSpPr>
          <p:cNvPr id="23" name="剪去並圓角化單一角落矩形 22"/>
          <p:cNvSpPr/>
          <p:nvPr/>
        </p:nvSpPr>
        <p:spPr>
          <a:xfrm>
            <a:off x="2554338" y="2425452"/>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a:t>
            </a:r>
            <a:r>
              <a:rPr lang="en-US" altLang="zh-TW" sz="1000" dirty="0" err="1" smtClean="0"/>
              <a:t>Tx</a:t>
            </a:r>
            <a:r>
              <a:rPr lang="en-US" altLang="zh-TW" sz="1000" dirty="0" smtClean="0"/>
              <a:t> Condition</a:t>
            </a:r>
            <a:endParaRPr lang="zh-TW" altLang="en-US" sz="1000" dirty="0" smtClean="0"/>
          </a:p>
        </p:txBody>
      </p:sp>
      <p:sp>
        <p:nvSpPr>
          <p:cNvPr id="24" name="剪去並圓角化單一角落矩形 23"/>
          <p:cNvSpPr/>
          <p:nvPr/>
        </p:nvSpPr>
        <p:spPr>
          <a:xfrm>
            <a:off x="2554338" y="3001516"/>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Data to </a:t>
            </a:r>
            <a:r>
              <a:rPr lang="en-US" altLang="zh-TW" sz="1000" dirty="0" err="1" smtClean="0"/>
              <a:t>Tx</a:t>
            </a:r>
            <a:r>
              <a:rPr lang="en-US" altLang="zh-TW" sz="1000" dirty="0" smtClean="0"/>
              <a:t> Buffer</a:t>
            </a:r>
          </a:p>
        </p:txBody>
      </p:sp>
      <p:sp>
        <p:nvSpPr>
          <p:cNvPr id="25" name="剪去並圓角化單一角落矩形 24"/>
          <p:cNvSpPr/>
          <p:nvPr/>
        </p:nvSpPr>
        <p:spPr>
          <a:xfrm>
            <a:off x="2554338" y="3577580"/>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a:t>
            </a:r>
            <a:r>
              <a:rPr lang="en-US" altLang="zh-TW" sz="1000" dirty="0" smtClean="0"/>
              <a:t>&gt;</a:t>
            </a:r>
          </a:p>
        </p:txBody>
      </p:sp>
      <p:sp>
        <p:nvSpPr>
          <p:cNvPr id="26" name="剪去並圓角化單一角落矩形 25"/>
          <p:cNvSpPr/>
          <p:nvPr/>
        </p:nvSpPr>
        <p:spPr>
          <a:xfrm>
            <a:off x="2554338" y="4153644"/>
            <a:ext cx="1440160" cy="360040"/>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000" dirty="0" smtClean="0"/>
              <a:t>Wait </a:t>
            </a:r>
            <a:r>
              <a:rPr lang="en-US" altLang="zh-TW" sz="1000" dirty="0" err="1" smtClean="0"/>
              <a:t>Ack</a:t>
            </a:r>
            <a:r>
              <a:rPr lang="en-US" altLang="zh-TW" sz="1000" dirty="0" smtClean="0"/>
              <a:t> </a:t>
            </a:r>
            <a:r>
              <a:rPr lang="en-US" altLang="zh-TW" sz="1000" dirty="0" smtClean="0"/>
              <a:t>Signal</a:t>
            </a:r>
            <a:endParaRPr lang="zh-TW" altLang="en-US" sz="1000" dirty="0" smtClean="0"/>
          </a:p>
        </p:txBody>
      </p:sp>
      <p:sp>
        <p:nvSpPr>
          <p:cNvPr id="27" name="文字方塊 26"/>
          <p:cNvSpPr txBox="1"/>
          <p:nvPr/>
        </p:nvSpPr>
        <p:spPr>
          <a:xfrm>
            <a:off x="6300192" y="2065412"/>
            <a:ext cx="1184940" cy="276999"/>
          </a:xfrm>
          <a:prstGeom prst="rect">
            <a:avLst/>
          </a:prstGeom>
          <a:noFill/>
        </p:spPr>
        <p:txBody>
          <a:bodyPr wrap="none" rtlCol="0">
            <a:spAutoFit/>
          </a:bodyPr>
          <a:lstStyle/>
          <a:p>
            <a:r>
              <a:rPr lang="en-US" altLang="zh-TW" sz="1200" dirty="0" smtClean="0">
                <a:solidFill>
                  <a:schemeClr val="tx1">
                    <a:lumMod val="65000"/>
                    <a:lumOff val="35000"/>
                  </a:schemeClr>
                </a:solidFill>
              </a:rPr>
              <a:t>Stop Condition</a:t>
            </a:r>
            <a:endParaRPr lang="zh-TW" altLang="en-US" sz="1200" dirty="0">
              <a:solidFill>
                <a:schemeClr val="tx1">
                  <a:lumMod val="65000"/>
                  <a:lumOff val="35000"/>
                </a:schemeClr>
              </a:solidFill>
            </a:endParaRPr>
          </a:p>
        </p:txBody>
      </p:sp>
      <p:sp>
        <p:nvSpPr>
          <p:cNvPr id="30" name="剪去並圓角化單一角落矩形 29"/>
          <p:cNvSpPr/>
          <p:nvPr/>
        </p:nvSpPr>
        <p:spPr>
          <a:xfrm>
            <a:off x="6372200" y="2425452"/>
            <a:ext cx="1440160" cy="360040"/>
          </a:xfrm>
          <a:prstGeom prst="snip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a:t>
            </a:r>
            <a:r>
              <a:rPr lang="en-US" altLang="zh-TW" sz="1000" dirty="0" smtClean="0"/>
              <a:t>&gt;</a:t>
            </a:r>
          </a:p>
        </p:txBody>
      </p:sp>
      <p:sp>
        <p:nvSpPr>
          <p:cNvPr id="32" name="文字方塊 31"/>
          <p:cNvSpPr txBox="1"/>
          <p:nvPr/>
        </p:nvSpPr>
        <p:spPr>
          <a:xfrm>
            <a:off x="4427984" y="2065412"/>
            <a:ext cx="1104790" cy="276999"/>
          </a:xfrm>
          <a:prstGeom prst="rect">
            <a:avLst/>
          </a:prstGeom>
          <a:noFill/>
        </p:spPr>
        <p:txBody>
          <a:bodyPr wrap="none" rtlCol="0">
            <a:spAutoFit/>
          </a:bodyPr>
          <a:lstStyle/>
          <a:p>
            <a:r>
              <a:rPr lang="en-US" altLang="zh-TW" sz="1200" dirty="0" smtClean="0">
                <a:solidFill>
                  <a:schemeClr val="accent1">
                    <a:lumMod val="75000"/>
                  </a:schemeClr>
                </a:solidFill>
              </a:rPr>
              <a:t>Data Receiver</a:t>
            </a:r>
            <a:endParaRPr lang="zh-TW" altLang="en-US" sz="1200" dirty="0">
              <a:solidFill>
                <a:schemeClr val="accent1">
                  <a:lumMod val="75000"/>
                </a:schemeClr>
              </a:solidFill>
            </a:endParaRPr>
          </a:p>
        </p:txBody>
      </p:sp>
      <p:sp>
        <p:nvSpPr>
          <p:cNvPr id="33" name="剪去並圓角化單一角落矩形 32"/>
          <p:cNvSpPr/>
          <p:nvPr/>
        </p:nvSpPr>
        <p:spPr>
          <a:xfrm>
            <a:off x="4499992" y="2425452"/>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Rx Condition</a:t>
            </a:r>
            <a:endParaRPr lang="zh-TW" altLang="en-US" sz="1000" dirty="0" smtClean="0"/>
          </a:p>
        </p:txBody>
      </p:sp>
      <p:sp>
        <p:nvSpPr>
          <p:cNvPr id="34" name="剪去並圓角化單一角落矩形 33"/>
          <p:cNvSpPr/>
          <p:nvPr/>
        </p:nvSpPr>
        <p:spPr>
          <a:xfrm>
            <a:off x="4499992" y="3577580"/>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Read Rx Buffer</a:t>
            </a:r>
          </a:p>
        </p:txBody>
      </p:sp>
      <p:sp>
        <p:nvSpPr>
          <p:cNvPr id="35" name="剪去並圓角化單一角落矩形 34"/>
          <p:cNvSpPr/>
          <p:nvPr/>
        </p:nvSpPr>
        <p:spPr>
          <a:xfrm>
            <a:off x="4499992" y="3001516"/>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Set Line Control</a:t>
            </a:r>
          </a:p>
          <a:p>
            <a:pPr algn="ctr"/>
            <a:r>
              <a:rPr lang="en-US" altLang="zh-TW" sz="1000" dirty="0" smtClean="0"/>
              <a:t>&lt;RESUME</a:t>
            </a:r>
            <a:r>
              <a:rPr lang="en-US" altLang="zh-TW" sz="1000" dirty="0" smtClean="0"/>
              <a:t>&gt;</a:t>
            </a:r>
          </a:p>
        </p:txBody>
      </p:sp>
      <p:sp>
        <p:nvSpPr>
          <p:cNvPr id="36" name="剪去並圓角化單一角落矩形 35"/>
          <p:cNvSpPr/>
          <p:nvPr/>
        </p:nvSpPr>
        <p:spPr>
          <a:xfrm>
            <a:off x="4499992" y="4153644"/>
            <a:ext cx="1440160" cy="360040"/>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000" dirty="0" smtClean="0"/>
              <a:t>Send </a:t>
            </a:r>
            <a:r>
              <a:rPr lang="en-US" altLang="zh-TW" sz="1000" dirty="0" err="1" smtClean="0"/>
              <a:t>Ack</a:t>
            </a:r>
            <a:r>
              <a:rPr lang="en-US" altLang="zh-TW" sz="1000" dirty="0" smtClean="0"/>
              <a:t> Signal</a:t>
            </a:r>
            <a:endParaRPr lang="zh-TW" altLang="en-US" sz="1000" dirty="0" smtClean="0"/>
          </a:p>
        </p:txBody>
      </p:sp>
      <p:cxnSp>
        <p:nvCxnSpPr>
          <p:cNvPr id="38" name="直線單箭頭接點 37"/>
          <p:cNvCxnSpPr>
            <a:stCxn id="25" idx="0"/>
            <a:endCxn id="35" idx="2"/>
          </p:cNvCxnSpPr>
          <p:nvPr/>
        </p:nvCxnSpPr>
        <p:spPr>
          <a:xfrm flipV="1">
            <a:off x="3994498" y="3181536"/>
            <a:ext cx="505494" cy="576064"/>
          </a:xfrm>
          <a:prstGeom prst="straightConnector1">
            <a:avLst/>
          </a:prstGeom>
          <a:ln w="25400">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24" idx="0"/>
            <a:endCxn id="34" idx="2"/>
          </p:cNvCxnSpPr>
          <p:nvPr/>
        </p:nvCxnSpPr>
        <p:spPr>
          <a:xfrm>
            <a:off x="3994498" y="3181536"/>
            <a:ext cx="505494" cy="576064"/>
          </a:xfrm>
          <a:prstGeom prst="straightConnector1">
            <a:avLst/>
          </a:prstGeom>
          <a:ln w="25400">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I2C - Inter-Integrated </a:t>
            </a:r>
            <a:r>
              <a:rPr lang="en-US" altLang="zh-TW" dirty="0" smtClean="0"/>
              <a:t>Circuit</a:t>
            </a:r>
          </a:p>
          <a:p>
            <a:pPr lvl="1"/>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a:t>
            </a:r>
            <a:r>
              <a:rPr lang="zh-TW" altLang="en-US" dirty="0" smtClean="0">
                <a:solidFill>
                  <a:schemeClr val="tx1">
                    <a:lumMod val="95000"/>
                    <a:lumOff val="5000"/>
                  </a:schemeClr>
                </a:solidFill>
              </a:rPr>
              <a:t>圖</a:t>
            </a:r>
            <a:endParaRPr lang="en-US" altLang="zh-TW" dirty="0" smtClean="0">
              <a:solidFill>
                <a:schemeClr val="tx1">
                  <a:lumMod val="95000"/>
                  <a:lumOff val="5000"/>
                </a:schemeClr>
              </a:solidFill>
            </a:endParaRPr>
          </a:p>
          <a:p>
            <a:pPr lvl="1"/>
            <a:r>
              <a:rPr lang="en-US" altLang="zh-TW" dirty="0" smtClean="0"/>
              <a:t>I2C </a:t>
            </a:r>
            <a:r>
              <a:rPr lang="en-US" altLang="zh-TW" dirty="0" smtClean="0"/>
              <a:t>Packet Frame</a:t>
            </a:r>
          </a:p>
          <a:p>
            <a:r>
              <a:rPr lang="en-US" altLang="zh-TW" dirty="0" smtClean="0"/>
              <a:t>Linux </a:t>
            </a:r>
            <a:r>
              <a:rPr lang="en-US" altLang="zh-TW" dirty="0" smtClean="0"/>
              <a:t>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a:t>
            </a:r>
            <a:r>
              <a:rPr lang="en-US" altLang="zh-TW" dirty="0" smtClean="0"/>
              <a:t>Driver</a:t>
            </a:r>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217540"/>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1561356"/>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a:stCxn id="14" idx="2"/>
          </p:cNvCxnSpPr>
          <p:nvPr/>
        </p:nvCxnSpPr>
        <p:spPr>
          <a:xfrm>
            <a:off x="2411760" y="2209428"/>
            <a:ext cx="0" cy="10081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777380"/>
            <a:ext cx="288032" cy="43204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a:endCxn id="14" idx="0"/>
          </p:cNvCxnSpPr>
          <p:nvPr/>
        </p:nvCxnSpPr>
        <p:spPr>
          <a:xfrm>
            <a:off x="2411760" y="1561356"/>
            <a:ext cx="0" cy="2160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9" idx="2"/>
          </p:cNvCxnSpPr>
          <p:nvPr/>
        </p:nvCxnSpPr>
        <p:spPr>
          <a:xfrm>
            <a:off x="3347864" y="2217812"/>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777380"/>
            <a:ext cx="288032" cy="4404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a:endCxn id="19" idx="0"/>
          </p:cNvCxnSpPr>
          <p:nvPr/>
        </p:nvCxnSpPr>
        <p:spPr>
          <a:xfrm>
            <a:off x="3347864" y="1569740"/>
            <a:ext cx="0" cy="2076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1489348"/>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145532"/>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Master</a:t>
            </a:r>
            <a:endParaRPr lang="zh-TW" altLang="en-US" sz="1600" dirty="0" smtClean="0">
              <a:solidFill>
                <a:schemeClr val="accent6">
                  <a:lumMod val="75000"/>
                </a:schemeClr>
              </a:solidFill>
            </a:endParaRPr>
          </a:p>
        </p:txBody>
      </p:sp>
      <p:sp>
        <p:nvSpPr>
          <p:cNvPr id="28" name="矩形 27"/>
          <p:cNvSpPr/>
          <p:nvPr/>
        </p:nvSpPr>
        <p:spPr>
          <a:xfrm>
            <a:off x="2411760"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1</a:t>
            </a:r>
            <a:endParaRPr lang="zh-TW" altLang="en-US" sz="1600" dirty="0" smtClean="0">
              <a:solidFill>
                <a:schemeClr val="accent6">
                  <a:lumMod val="75000"/>
                </a:schemeClr>
              </a:solidFill>
            </a:endParaRPr>
          </a:p>
        </p:txBody>
      </p:sp>
      <p:sp>
        <p:nvSpPr>
          <p:cNvPr id="29" name="矩形 28"/>
          <p:cNvSpPr/>
          <p:nvPr/>
        </p:nvSpPr>
        <p:spPr>
          <a:xfrm>
            <a:off x="3779912" y="343356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600" dirty="0" smtClean="0">
                <a:solidFill>
                  <a:schemeClr val="accent6">
                    <a:lumMod val="75000"/>
                  </a:schemeClr>
                </a:solidFill>
              </a:rPr>
              <a:t>I2C Slave 2</a:t>
            </a:r>
            <a:endParaRPr lang="zh-TW" altLang="en-US" sz="1600" dirty="0" smtClean="0">
              <a:solidFill>
                <a:schemeClr val="accent6">
                  <a:lumMod val="75000"/>
                </a:schemeClr>
              </a:solidFill>
            </a:endParaRPr>
          </a:p>
        </p:txBody>
      </p: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5" name="橢圓 34"/>
          <p:cNvSpPr/>
          <p:nvPr/>
        </p:nvSpPr>
        <p:spPr>
          <a:xfrm>
            <a:off x="1907704"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9" name="橢圓 38"/>
          <p:cNvSpPr/>
          <p:nvPr/>
        </p:nvSpPr>
        <p:spPr>
          <a:xfrm>
            <a:off x="3275856"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a:stCxn id="41" idx="4"/>
          </p:cNvCxnSpPr>
          <p:nvPr/>
        </p:nvCxnSpPr>
        <p:spPr>
          <a:xfrm>
            <a:off x="4139952"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217540"/>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145532"/>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1345332"/>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82588"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546484" y="1645558"/>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023002"/>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641476"/>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343356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343356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cxnSp>
        <p:nvCxnSpPr>
          <p:cNvPr id="79" name="直線接點 78"/>
          <p:cNvCxnSpPr/>
          <p:nvPr/>
        </p:nvCxnSpPr>
        <p:spPr>
          <a:xfrm>
            <a:off x="2771800" y="2497460"/>
            <a:ext cx="0" cy="93610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3347864"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a:endCxn id="50" idx="0"/>
          </p:cNvCxnSpPr>
          <p:nvPr/>
        </p:nvCxnSpPr>
        <p:spPr>
          <a:xfrm>
            <a:off x="1403648" y="2425452"/>
            <a:ext cx="4267" cy="10081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979712" y="3209156"/>
            <a:ext cx="0" cy="21602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001516"/>
            <a:ext cx="8215370" cy="1944216"/>
          </a:xfrm>
        </p:spPr>
        <p:txBody>
          <a:bodyPr/>
          <a:lstStyle/>
          <a:p>
            <a:r>
              <a:rPr lang="en-US" sz="1600" b="1" dirty="0" smtClean="0">
                <a:solidFill>
                  <a:schemeClr val="tx2">
                    <a:lumMod val="75000"/>
                  </a:schemeClr>
                </a:solidFill>
              </a:rPr>
              <a:t>Start </a:t>
            </a:r>
            <a:r>
              <a:rPr lang="en-US" altLang="zh-TW" sz="1600" b="1" dirty="0" smtClean="0">
                <a:solidFill>
                  <a:schemeClr val="tx2">
                    <a:lumMod val="75000"/>
                  </a:schemeClr>
                </a:solidFill>
              </a:rPr>
              <a:t>Condition</a:t>
            </a:r>
          </a:p>
          <a:p>
            <a:r>
              <a:rPr lang="en-US" altLang="zh-TW" sz="1600" b="1" dirty="0" smtClean="0">
                <a:solidFill>
                  <a:schemeClr val="tx2">
                    <a:lumMod val="75000"/>
                  </a:schemeClr>
                </a:solidFill>
              </a:rPr>
              <a:t>Stop Condition</a:t>
            </a:r>
          </a:p>
          <a:p>
            <a:r>
              <a:rPr lang="en-US" sz="1600" b="1" dirty="0" err="1" smtClean="0">
                <a:solidFill>
                  <a:schemeClr val="tx2">
                    <a:lumMod val="75000"/>
                  </a:schemeClr>
                </a:solidFill>
              </a:rPr>
              <a:t>Ack</a:t>
            </a:r>
            <a:r>
              <a:rPr lang="en-US" sz="1600" b="1" dirty="0" smtClean="0">
                <a:solidFill>
                  <a:schemeClr val="tx2">
                    <a:lumMod val="75000"/>
                  </a:schemeClr>
                </a:solidFill>
              </a:rPr>
              <a:t> Signal : </a:t>
            </a:r>
            <a:r>
              <a:rPr lang="en-US" sz="1600" dirty="0" err="1" smtClean="0"/>
              <a:t>Ack</a:t>
            </a:r>
            <a:r>
              <a:rPr lang="en-US" sz="1600" dirty="0" smtClean="0"/>
              <a:t>(0), </a:t>
            </a:r>
            <a:r>
              <a:rPr lang="en-US" sz="1600" dirty="0" smtClean="0"/>
              <a:t>No </a:t>
            </a:r>
            <a:r>
              <a:rPr lang="en-US" sz="1600" dirty="0" err="1" smtClean="0"/>
              <a:t>Ack</a:t>
            </a:r>
            <a:r>
              <a:rPr lang="en-US" sz="1600" dirty="0" smtClean="0"/>
              <a:t> </a:t>
            </a:r>
            <a:r>
              <a:rPr lang="en-US" sz="1600" dirty="0" smtClean="0"/>
              <a:t>(1).</a:t>
            </a:r>
            <a:endParaRPr lang="en-US" sz="1600" dirty="0" smtClean="0"/>
          </a:p>
          <a:p>
            <a:r>
              <a:rPr lang="en-US" altLang="zh-TW" sz="1600" b="1" dirty="0" smtClean="0">
                <a:solidFill>
                  <a:schemeClr val="tx2">
                    <a:lumMod val="75000"/>
                  </a:schemeClr>
                </a:solidFill>
              </a:rPr>
              <a:t>Wait State : </a:t>
            </a:r>
            <a:r>
              <a:rPr lang="en-US" altLang="zh-TW" sz="1600" dirty="0" smtClean="0"/>
              <a:t>SCL – </a:t>
            </a:r>
            <a:r>
              <a:rPr lang="en-US" altLang="zh-TW" sz="1600" dirty="0" smtClean="0">
                <a:solidFill>
                  <a:srgbClr val="FF0000"/>
                </a:solidFill>
              </a:rPr>
              <a:t>Low</a:t>
            </a:r>
            <a:r>
              <a:rPr lang="en-US" altLang="zh-TW" sz="1600" dirty="0" smtClean="0"/>
              <a:t>(Slave), SDA – </a:t>
            </a:r>
            <a:r>
              <a:rPr lang="en-US" altLang="zh-TW" sz="1600" dirty="0" smtClean="0">
                <a:solidFill>
                  <a:srgbClr val="FF0000"/>
                </a:solidFill>
              </a:rPr>
              <a:t>High</a:t>
            </a:r>
            <a:r>
              <a:rPr lang="en-US" altLang="zh-TW" sz="1600" b="1" dirty="0" smtClean="0">
                <a:solidFill>
                  <a:schemeClr val="tx2">
                    <a:lumMod val="75000"/>
                  </a:schemeClr>
                </a:solidFill>
              </a:rPr>
              <a:t>.</a:t>
            </a:r>
          </a:p>
          <a:p>
            <a:r>
              <a:rPr lang="en-US" sz="1600" b="1" dirty="0" smtClean="0">
                <a:solidFill>
                  <a:schemeClr val="tx2">
                    <a:lumMod val="75000"/>
                  </a:schemeClr>
                </a:solidFill>
              </a:rPr>
              <a:t>Data Transfer </a:t>
            </a:r>
            <a:r>
              <a:rPr lang="en-US" sz="1600" dirty="0" smtClean="0"/>
              <a:t>: Byte</a:t>
            </a: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1043608" y="769268"/>
            <a:ext cx="7200800" cy="1910956"/>
          </a:xfrm>
          <a:prstGeom prst="rect">
            <a:avLst/>
          </a:prstGeom>
          <a:noFill/>
          <a:ln w="9525">
            <a:noFill/>
            <a:miter lim="800000"/>
            <a:headEnd/>
            <a:tailEnd/>
          </a:ln>
        </p:spPr>
      </p:pic>
      <p:sp>
        <p:nvSpPr>
          <p:cNvPr id="17" name="矩形 16"/>
          <p:cNvSpPr/>
          <p:nvPr/>
        </p:nvSpPr>
        <p:spPr>
          <a:xfrm>
            <a:off x="2411760" y="769268"/>
            <a:ext cx="2016224" cy="1800200"/>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9" name="矩形 18"/>
          <p:cNvSpPr/>
          <p:nvPr/>
        </p:nvSpPr>
        <p:spPr>
          <a:xfrm>
            <a:off x="1475656" y="769268"/>
            <a:ext cx="864096" cy="1800200"/>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1" name="矩形 20"/>
          <p:cNvSpPr/>
          <p:nvPr/>
        </p:nvSpPr>
        <p:spPr>
          <a:xfrm>
            <a:off x="4427984" y="769268"/>
            <a:ext cx="432048" cy="1800200"/>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2" name="矩形 21"/>
          <p:cNvSpPr/>
          <p:nvPr/>
        </p:nvSpPr>
        <p:spPr>
          <a:xfrm>
            <a:off x="4644008" y="769268"/>
            <a:ext cx="792088" cy="1800200"/>
          </a:xfrm>
          <a:prstGeom prst="rect">
            <a:avLst/>
          </a:prstGeom>
          <a:noFill/>
          <a:ln w="25400">
            <a:solidFill>
              <a:schemeClr val="tx1">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3" name="矩形 22"/>
          <p:cNvSpPr/>
          <p:nvPr/>
        </p:nvSpPr>
        <p:spPr>
          <a:xfrm>
            <a:off x="7236296" y="769268"/>
            <a:ext cx="864096" cy="1800200"/>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4" name="Picture 2"/>
          <p:cNvPicPr>
            <a:picLocks noChangeAspect="1" noChangeArrowheads="1"/>
          </p:cNvPicPr>
          <p:nvPr/>
        </p:nvPicPr>
        <p:blipFill>
          <a:blip r:embed="rId4" cstate="print"/>
          <a:srcRect/>
          <a:stretch>
            <a:fillRect/>
          </a:stretch>
        </p:blipFill>
        <p:spPr bwMode="auto">
          <a:xfrm>
            <a:off x="1691680" y="3289548"/>
            <a:ext cx="6329536" cy="1868957"/>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zh-TW" altLang="en-US" sz="1600" b="1" dirty="0" smtClean="0"/>
              <a:t>半雙工</a:t>
            </a:r>
            <a:r>
              <a:rPr lang="zh-TW" altLang="en-US" sz="1600" dirty="0" smtClean="0"/>
              <a:t>同步</a:t>
            </a:r>
            <a:r>
              <a:rPr lang="zh-TW" altLang="en-US" sz="1600" dirty="0" smtClean="0"/>
              <a:t>匯流排</a:t>
            </a:r>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endParaRPr lang="en-US" altLang="zh-TW" sz="1600" dirty="0" smtClean="0"/>
          </a:p>
          <a:p>
            <a:r>
              <a:rPr lang="zh-TW" altLang="en-US" sz="1600" b="1" dirty="0" smtClean="0"/>
              <a:t>串列資料線</a:t>
            </a:r>
            <a:r>
              <a:rPr lang="en-US" altLang="zh-TW" sz="1600" dirty="0" smtClean="0"/>
              <a:t>(SDA)</a:t>
            </a:r>
            <a:r>
              <a:rPr lang="zh-TW" altLang="en-US" sz="1600" dirty="0" smtClean="0"/>
              <a:t>與</a:t>
            </a:r>
            <a:r>
              <a:rPr lang="zh-TW" altLang="en-US" sz="1600" b="1" dirty="0" smtClean="0"/>
              <a:t>串列時脈線</a:t>
            </a:r>
            <a:r>
              <a:rPr lang="en-US" altLang="zh-TW" sz="1600" dirty="0" smtClean="0"/>
              <a:t>(SCL or SCK)</a:t>
            </a:r>
          </a:p>
          <a:p>
            <a:r>
              <a:rPr lang="zh-TW" altLang="en-US" sz="1600" b="1" dirty="0" smtClean="0"/>
              <a:t>定址模式</a:t>
            </a:r>
            <a:r>
              <a:rPr lang="en-US" altLang="zh-TW" sz="1600" dirty="0" smtClean="0"/>
              <a:t>: 10-bit</a:t>
            </a:r>
            <a:r>
              <a:rPr lang="zh-TW" altLang="en-US" sz="1600" dirty="0" smtClean="0"/>
              <a:t>（允許連接</a:t>
            </a:r>
            <a:r>
              <a:rPr lang="en-US" altLang="zh-TW" sz="1600" dirty="0" smtClean="0"/>
              <a:t>1024</a:t>
            </a:r>
            <a:r>
              <a:rPr lang="zh-TW" altLang="en-US" sz="1600" dirty="0" smtClean="0"/>
              <a:t>個裝置）與 </a:t>
            </a:r>
            <a:r>
              <a:rPr lang="en-US" altLang="zh-TW" sz="1600" dirty="0" smtClean="0">
                <a:solidFill>
                  <a:srgbClr val="FF0000"/>
                </a:solidFill>
              </a:rPr>
              <a:t>7-bit </a:t>
            </a:r>
            <a:r>
              <a:rPr lang="zh-TW" altLang="en-US" sz="1600" dirty="0" smtClean="0"/>
              <a:t>（允許連接</a:t>
            </a:r>
            <a:r>
              <a:rPr lang="en-US" altLang="zh-TW" sz="1600" dirty="0" smtClean="0"/>
              <a:t>128</a:t>
            </a:r>
            <a:r>
              <a:rPr lang="zh-TW" altLang="en-US" sz="1600" dirty="0" smtClean="0"/>
              <a:t>個裝置）</a:t>
            </a:r>
            <a:endParaRPr lang="en-US" altLang="zh-TW" sz="1600" dirty="0" smtClean="0"/>
          </a:p>
          <a:p>
            <a:r>
              <a:rPr lang="zh-TW" altLang="en-US" sz="1600" b="1" dirty="0" smtClean="0"/>
              <a:t>傳輸模式</a:t>
            </a:r>
            <a:r>
              <a:rPr lang="en-US" altLang="zh-TW" sz="1600" dirty="0" smtClean="0"/>
              <a:t>: 10kbps </a:t>
            </a:r>
            <a:r>
              <a:rPr lang="zh-TW" altLang="en-US" sz="1600" dirty="0" smtClean="0"/>
              <a:t>的低速模式、</a:t>
            </a:r>
            <a:r>
              <a:rPr lang="en-US" altLang="zh-TW" sz="1600" dirty="0" smtClean="0"/>
              <a:t>100kbps </a:t>
            </a:r>
            <a:r>
              <a:rPr lang="zh-TW" altLang="en-US" sz="1600" dirty="0" smtClean="0"/>
              <a:t>的標準模式、及 </a:t>
            </a:r>
            <a:r>
              <a:rPr lang="en-US" altLang="zh-TW" sz="1600" dirty="0" smtClean="0"/>
              <a:t>400kbps </a:t>
            </a:r>
            <a:r>
              <a:rPr lang="zh-TW" altLang="en-US" sz="1600" dirty="0" smtClean="0"/>
              <a:t>的快速模式</a:t>
            </a:r>
            <a:endParaRPr lang="en-US" altLang="zh-TW" sz="1600" dirty="0" smtClean="0"/>
          </a:p>
          <a:p>
            <a:r>
              <a:rPr lang="en-US" altLang="zh-TW" sz="1600" dirty="0" smtClean="0"/>
              <a:t>I2C</a:t>
            </a:r>
            <a:r>
              <a:rPr lang="zh-TW" altLang="en-US" sz="1600" dirty="0" smtClean="0"/>
              <a:t>連接的裝置都是</a:t>
            </a:r>
            <a:r>
              <a:rPr lang="en-US" altLang="zh-TW" sz="1600" b="1" dirty="0" smtClean="0"/>
              <a:t>Open Drain</a:t>
            </a:r>
            <a:r>
              <a:rPr lang="zh-TW" altLang="en-US" sz="1600" dirty="0" smtClean="0"/>
              <a:t>的接腳，外接</a:t>
            </a:r>
            <a:r>
              <a:rPr lang="en-US" altLang="zh-TW" sz="1600" b="1" dirty="0" smtClean="0"/>
              <a:t>Pull-Up</a:t>
            </a:r>
            <a:r>
              <a:rPr lang="zh-TW" altLang="en-US" sz="1600" dirty="0" smtClean="0"/>
              <a:t>電阻</a:t>
            </a:r>
            <a:r>
              <a:rPr lang="en-US" altLang="zh-TW" sz="1600" dirty="0" smtClean="0"/>
              <a:t>.</a:t>
            </a:r>
          </a:p>
          <a:p>
            <a:pPr>
              <a:buNone/>
            </a:pPr>
            <a:endParaRPr lang="zh-TW" altLang="en-US" dirty="0"/>
          </a:p>
        </p:txBody>
      </p:sp>
      <p:sp>
        <p:nvSpPr>
          <p:cNvPr id="3" name="標題 2"/>
          <p:cNvSpPr>
            <a:spLocks noGrp="1"/>
          </p:cNvSpPr>
          <p:nvPr>
            <p:ph type="title"/>
          </p:nvPr>
        </p:nvSpPr>
        <p:spPr/>
        <p:txBody>
          <a:bodyPr/>
          <a:lstStyle/>
          <a:p>
            <a:r>
              <a:rPr lang="en-US" altLang="zh-TW" dirty="0" smtClean="0"/>
              <a:t>I2C - Inter-Integrated Circuit</a:t>
            </a:r>
            <a:endParaRPr lang="zh-TW" altLang="en-US" dirty="0"/>
          </a:p>
        </p:txBody>
      </p:sp>
      <p:pic>
        <p:nvPicPr>
          <p:cNvPr id="1027" name="Picture 3"/>
          <p:cNvPicPr>
            <a:picLocks noChangeAspect="1" noChangeArrowheads="1"/>
          </p:cNvPicPr>
          <p:nvPr/>
        </p:nvPicPr>
        <p:blipFill>
          <a:blip r:embed="rId3" cstate="print"/>
          <a:srcRect/>
          <a:stretch>
            <a:fillRect/>
          </a:stretch>
        </p:blipFill>
        <p:spPr bwMode="auto">
          <a:xfrm>
            <a:off x="1763688" y="1083345"/>
            <a:ext cx="5184576" cy="285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067944" y="2929508"/>
            <a:ext cx="3384376" cy="360040"/>
          </a:xfrm>
        </p:spPr>
        <p:txBody>
          <a:bodyPr/>
          <a:lstStyle/>
          <a:p>
            <a:pPr>
              <a:buNone/>
            </a:pPr>
            <a:r>
              <a:rPr lang="en-US" altLang="zh-TW" sz="1600" dirty="0" smtClean="0">
                <a:solidFill>
                  <a:schemeClr val="accent6">
                    <a:lumMod val="75000"/>
                  </a:schemeClr>
                </a:solidFill>
              </a:rPr>
              <a:t>Wait </a:t>
            </a:r>
            <a:r>
              <a:rPr lang="en-US" altLang="zh-TW" sz="1600" dirty="0" smtClean="0">
                <a:solidFill>
                  <a:schemeClr val="accent6">
                    <a:lumMod val="75000"/>
                  </a:schemeClr>
                </a:solidFill>
              </a:rPr>
              <a:t>State : SCL – </a:t>
            </a:r>
            <a:r>
              <a:rPr lang="en-US" altLang="zh-TW" sz="1600" dirty="0" smtClean="0">
                <a:solidFill>
                  <a:schemeClr val="accent6">
                    <a:lumMod val="75000"/>
                  </a:schemeClr>
                </a:solidFill>
              </a:rPr>
              <a:t>Low, </a:t>
            </a:r>
            <a:r>
              <a:rPr lang="en-US" altLang="zh-TW" sz="1600" dirty="0" smtClean="0">
                <a:solidFill>
                  <a:schemeClr val="accent6">
                    <a:lumMod val="75000"/>
                  </a:schemeClr>
                </a:solidFill>
              </a:rPr>
              <a:t>SDA – </a:t>
            </a:r>
            <a:r>
              <a:rPr lang="en-US" altLang="zh-TW" sz="1600" dirty="0" smtClean="0">
                <a:solidFill>
                  <a:schemeClr val="accent6">
                    <a:lumMod val="75000"/>
                  </a:schemeClr>
                </a:solidFill>
              </a:rPr>
              <a:t>High</a:t>
            </a:r>
            <a:endParaRPr lang="en-US" altLang="zh-TW" sz="1600" dirty="0" smtClean="0">
              <a:solidFill>
                <a:schemeClr val="accent6">
                  <a:lumMod val="75000"/>
                </a:schemeClr>
              </a:solidFill>
            </a:endParaRPr>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a:t>
            </a:r>
            <a:r>
              <a:rPr lang="zh-TW" altLang="en-US" dirty="0" smtClean="0">
                <a:solidFill>
                  <a:schemeClr val="tx1">
                    <a:lumMod val="95000"/>
                    <a:lumOff val="5000"/>
                  </a:schemeClr>
                </a:solidFill>
              </a:rPr>
              <a:t>訊號時序圖</a:t>
            </a:r>
            <a:endParaRPr lang="en-US" altLang="zh-TW" dirty="0" smtClean="0">
              <a:solidFill>
                <a:schemeClr val="tx1">
                  <a:lumMod val="95000"/>
                  <a:lumOff val="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971600" y="625252"/>
            <a:ext cx="7072148" cy="2088232"/>
          </a:xfrm>
          <a:prstGeom prst="rect">
            <a:avLst/>
          </a:prstGeom>
          <a:noFill/>
          <a:ln w="9525">
            <a:noFill/>
            <a:miter lim="800000"/>
            <a:headEnd/>
            <a:tailEnd/>
          </a:ln>
        </p:spPr>
      </p:pic>
      <p:sp>
        <p:nvSpPr>
          <p:cNvPr id="15" name="矩形 14"/>
          <p:cNvSpPr/>
          <p:nvPr/>
        </p:nvSpPr>
        <p:spPr>
          <a:xfrm>
            <a:off x="1979712" y="697260"/>
            <a:ext cx="2088232" cy="1944216"/>
          </a:xfrm>
          <a:prstGeom prst="rect">
            <a:avLst/>
          </a:prstGeom>
          <a:noFill/>
          <a:ln w="254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6" name="矩形 15"/>
          <p:cNvSpPr/>
          <p:nvPr/>
        </p:nvSpPr>
        <p:spPr>
          <a:xfrm>
            <a:off x="1475656" y="697260"/>
            <a:ext cx="432048" cy="1944216"/>
          </a:xfrm>
          <a:prstGeom prst="rect">
            <a:avLst/>
          </a:prstGeom>
          <a:noFill/>
          <a:ln w="25400">
            <a:solidFill>
              <a:schemeClr val="tx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8" name="矩形 17"/>
          <p:cNvSpPr/>
          <p:nvPr/>
        </p:nvSpPr>
        <p:spPr>
          <a:xfrm>
            <a:off x="4067944" y="697260"/>
            <a:ext cx="432048" cy="1944216"/>
          </a:xfrm>
          <a:prstGeom prst="rect">
            <a:avLst/>
          </a:prstGeom>
          <a:noFill/>
          <a:ln w="25400">
            <a:solidFill>
              <a:schemeClr val="bg2">
                <a:lumMod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0" name="矩形 19"/>
          <p:cNvSpPr/>
          <p:nvPr/>
        </p:nvSpPr>
        <p:spPr>
          <a:xfrm>
            <a:off x="4499992" y="697260"/>
            <a:ext cx="504056" cy="1944216"/>
          </a:xfrm>
          <a:prstGeom prst="rect">
            <a:avLst/>
          </a:prstGeom>
          <a:noFill/>
          <a:ln w="25400">
            <a:solidFill>
              <a:schemeClr val="accent6">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矩形 23"/>
          <p:cNvSpPr/>
          <p:nvPr/>
        </p:nvSpPr>
        <p:spPr>
          <a:xfrm>
            <a:off x="7380312" y="697260"/>
            <a:ext cx="504056" cy="1944216"/>
          </a:xfrm>
          <a:prstGeom prst="rect">
            <a:avLst/>
          </a:prstGeom>
          <a:noFill/>
          <a:ln w="2540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pic>
        <p:nvPicPr>
          <p:cNvPr id="2053" name="Picture 5"/>
          <p:cNvPicPr>
            <a:picLocks noChangeAspect="1" noChangeArrowheads="1"/>
          </p:cNvPicPr>
          <p:nvPr/>
        </p:nvPicPr>
        <p:blipFill>
          <a:blip r:embed="rId4" cstate="print"/>
          <a:srcRect/>
          <a:stretch>
            <a:fillRect/>
          </a:stretch>
        </p:blipFill>
        <p:spPr bwMode="auto">
          <a:xfrm>
            <a:off x="899592" y="3073524"/>
            <a:ext cx="1208101" cy="1437903"/>
          </a:xfrm>
          <a:prstGeom prst="rect">
            <a:avLst/>
          </a:prstGeom>
          <a:noFill/>
          <a:ln w="9525">
            <a:noFill/>
            <a:miter lim="800000"/>
            <a:headEnd/>
            <a:tailEnd/>
          </a:ln>
        </p:spPr>
      </p:pic>
      <p:pic>
        <p:nvPicPr>
          <p:cNvPr id="2055" name="Picture 7"/>
          <p:cNvPicPr>
            <a:picLocks noChangeAspect="1" noChangeArrowheads="1"/>
          </p:cNvPicPr>
          <p:nvPr/>
        </p:nvPicPr>
        <p:blipFill>
          <a:blip r:embed="rId5" cstate="print"/>
          <a:srcRect/>
          <a:stretch>
            <a:fillRect/>
          </a:stretch>
        </p:blipFill>
        <p:spPr bwMode="auto">
          <a:xfrm>
            <a:off x="7092280" y="3145532"/>
            <a:ext cx="1139499" cy="1476851"/>
          </a:xfrm>
          <a:prstGeom prst="rect">
            <a:avLst/>
          </a:prstGeom>
          <a:noFill/>
          <a:ln w="9525">
            <a:noFill/>
            <a:miter lim="800000"/>
            <a:headEnd/>
            <a:tailEnd/>
          </a:ln>
        </p:spPr>
      </p:pic>
      <p:sp>
        <p:nvSpPr>
          <p:cNvPr id="25" name="Content Placeholder 1"/>
          <p:cNvSpPr txBox="1">
            <a:spLocks/>
          </p:cNvSpPr>
          <p:nvPr/>
        </p:nvSpPr>
        <p:spPr>
          <a:xfrm>
            <a:off x="2123728" y="2929508"/>
            <a:ext cx="2016224"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i="0" u="none" strike="noStrike" kern="1200" cap="none" spc="0" normalizeH="0" baseline="0" noProof="0" dirty="0" smtClean="0">
                <a:ln>
                  <a:noFill/>
                </a:ln>
                <a:solidFill>
                  <a:schemeClr val="accent3">
                    <a:lumMod val="75000"/>
                  </a:schemeClr>
                </a:solidFill>
                <a:effectLst/>
                <a:uLnTx/>
                <a:uFillTx/>
                <a:latin typeface="+mn-lt"/>
                <a:ea typeface="+mn-ea"/>
                <a:cs typeface="+mn-cs"/>
              </a:rPr>
              <a:t>Data Transfer : Byte</a:t>
            </a:r>
          </a:p>
        </p:txBody>
      </p:sp>
      <p:sp>
        <p:nvSpPr>
          <p:cNvPr id="26" name="Content Placeholder 1"/>
          <p:cNvSpPr txBox="1">
            <a:spLocks/>
          </p:cNvSpPr>
          <p:nvPr/>
        </p:nvSpPr>
        <p:spPr>
          <a:xfrm>
            <a:off x="2987824" y="3289548"/>
            <a:ext cx="2952328" cy="360040"/>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tabLst/>
              <a:defRPr/>
            </a:pP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Signal :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(0), No </a:t>
            </a:r>
            <a:r>
              <a:rPr kumimoji="1" lang="en-US" altLang="en-US" sz="1600" b="1" i="0" u="none" strike="noStrike" kern="1200" cap="none" spc="0" normalizeH="0" baseline="0" noProof="0" dirty="0" err="1" smtClean="0">
                <a:ln>
                  <a:noFill/>
                </a:ln>
                <a:solidFill>
                  <a:schemeClr val="accent3">
                    <a:lumMod val="50000"/>
                  </a:schemeClr>
                </a:solidFill>
                <a:effectLst/>
                <a:uLnTx/>
                <a:uFillTx/>
                <a:latin typeface="+mn-lt"/>
                <a:ea typeface="+mn-ea"/>
                <a:cs typeface="+mn-cs"/>
              </a:rPr>
              <a:t>Ack</a:t>
            </a:r>
            <a:r>
              <a:rPr kumimoji="1" lang="en-US" altLang="en-US" sz="1600" b="1" i="0" u="none" strike="noStrike" kern="1200" cap="none" spc="0" normalizeH="0" baseline="0" noProof="0" dirty="0" smtClean="0">
                <a:ln>
                  <a:noFill/>
                </a:ln>
                <a:solidFill>
                  <a:schemeClr val="accent3">
                    <a:lumMod val="50000"/>
                  </a:schemeClr>
                </a:solidFill>
                <a:effectLst/>
                <a:uLnTx/>
                <a:uFillTx/>
                <a:latin typeface="+mn-lt"/>
                <a:ea typeface="+mn-ea"/>
                <a:cs typeface="+mn-cs"/>
              </a:rPr>
              <a:t> (1)</a:t>
            </a:r>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par>
                                <p:cTn id="8" presetID="4" presetClass="entr" presetSubtype="32"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ox(out)">
                                      <p:cBhvr>
                                        <p:cTn id="10" dur="500"/>
                                        <p:tgtEl>
                                          <p:spTgt spid="205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1000"/>
                                        <p:tgtEl>
                                          <p:spTgt spid="2053"/>
                                        </p:tgtEl>
                                      </p:cBhvr>
                                    </p:animEffect>
                                    <p:set>
                                      <p:cBhvr>
                                        <p:cTn id="15" dur="1" fill="hold">
                                          <p:stCondLst>
                                            <p:cond delay="999"/>
                                          </p:stCondLst>
                                        </p:cTn>
                                        <p:tgtEl>
                                          <p:spTgt spid="2053"/>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1000"/>
                                        <p:tgtEl>
                                          <p:spTgt spid="16"/>
                                        </p:tgtEl>
                                      </p:cBhvr>
                                    </p:animEffect>
                                    <p:set>
                                      <p:cBhvr>
                                        <p:cTn id="18" dur="1" fill="hold">
                                          <p:stCondLst>
                                            <p:cond delay="999"/>
                                          </p:stCondLst>
                                        </p:cTn>
                                        <p:tgtEl>
                                          <p:spTgt spid="16"/>
                                        </p:tgtEl>
                                        <p:attrNameLst>
                                          <p:attrName>style.visibility</p:attrName>
                                        </p:attrNameLst>
                                      </p:cBhvr>
                                      <p:to>
                                        <p:strVal val="hidden"/>
                                      </p:to>
                                    </p:set>
                                  </p:childTnLst>
                                </p:cTn>
                              </p:par>
                              <p:par>
                                <p:cTn id="19" presetID="4"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1000"/>
                                        <p:tgtEl>
                                          <p:spTgt spid="24"/>
                                        </p:tgtEl>
                                      </p:cBhvr>
                                    </p:animEffect>
                                  </p:childTnLst>
                                </p:cTn>
                              </p:par>
                              <p:par>
                                <p:cTn id="22" presetID="4" presetClass="entr" presetSubtype="16" fill="hold" nodeType="withEffect">
                                  <p:stCondLst>
                                    <p:cond delay="0"/>
                                  </p:stCondLst>
                                  <p:childTnLst>
                                    <p:set>
                                      <p:cBhvr>
                                        <p:cTn id="23" dur="1" fill="hold">
                                          <p:stCondLst>
                                            <p:cond delay="0"/>
                                          </p:stCondLst>
                                        </p:cTn>
                                        <p:tgtEl>
                                          <p:spTgt spid="2055"/>
                                        </p:tgtEl>
                                        <p:attrNameLst>
                                          <p:attrName>style.visibility</p:attrName>
                                        </p:attrNameLst>
                                      </p:cBhvr>
                                      <p:to>
                                        <p:strVal val="visible"/>
                                      </p:to>
                                    </p:set>
                                    <p:animEffect transition="in" filter="box(in)">
                                      <p:cBhvr>
                                        <p:cTn id="24" dur="1000"/>
                                        <p:tgtEl>
                                          <p:spTgt spid="205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childTnLst>
                                    <p:animEffect transition="out" filter="box(in)">
                                      <p:cBhvr>
                                        <p:cTn id="28" dur="1000"/>
                                        <p:tgtEl>
                                          <p:spTgt spid="24"/>
                                        </p:tgtEl>
                                      </p:cBhvr>
                                    </p:animEffect>
                                    <p:set>
                                      <p:cBhvr>
                                        <p:cTn id="29" dur="1" fill="hold">
                                          <p:stCondLst>
                                            <p:cond delay="999"/>
                                          </p:stCondLst>
                                        </p:cTn>
                                        <p:tgtEl>
                                          <p:spTgt spid="24"/>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1000"/>
                                        <p:tgtEl>
                                          <p:spTgt spid="2055"/>
                                        </p:tgtEl>
                                      </p:cBhvr>
                                    </p:animEffect>
                                    <p:set>
                                      <p:cBhvr>
                                        <p:cTn id="32" dur="1" fill="hold">
                                          <p:stCondLst>
                                            <p:cond delay="999"/>
                                          </p:stCondLst>
                                        </p:cTn>
                                        <p:tgtEl>
                                          <p:spTgt spid="2055"/>
                                        </p:tgtEl>
                                        <p:attrNameLst>
                                          <p:attrName>style.visibility</p:attrName>
                                        </p:attrNameLst>
                                      </p:cBhvr>
                                      <p:to>
                                        <p:strVal val="hidden"/>
                                      </p:to>
                                    </p:se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1000"/>
                                        <p:tgtEl>
                                          <p:spTgt spid="1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ox(in)">
                                      <p:cBhvr>
                                        <p:cTn id="38" dur="1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1000"/>
                                        <p:tgtEl>
                                          <p:spTgt spid="15"/>
                                        </p:tgtEl>
                                      </p:cBhvr>
                                    </p:animEffect>
                                    <p:set>
                                      <p:cBhvr>
                                        <p:cTn id="43" dur="1" fill="hold">
                                          <p:stCondLst>
                                            <p:cond delay="999"/>
                                          </p:stCondLst>
                                        </p:cTn>
                                        <p:tgtEl>
                                          <p:spTgt spid="15"/>
                                        </p:tgtEl>
                                        <p:attrNameLst>
                                          <p:attrName>style.visibility</p:attrName>
                                        </p:attrNameLst>
                                      </p:cBhvr>
                                      <p:to>
                                        <p:strVal val="hidden"/>
                                      </p:to>
                                    </p:set>
                                  </p:childTnLst>
                                </p:cTn>
                              </p:par>
                              <p:par>
                                <p:cTn id="44" presetID="4" presetClass="exit" presetSubtype="16" fill="hold" grpId="1" nodeType="withEffect">
                                  <p:stCondLst>
                                    <p:cond delay="0"/>
                                  </p:stCondLst>
                                  <p:childTnLst>
                                    <p:animEffect transition="out" filter="box(in)">
                                      <p:cBhvr>
                                        <p:cTn id="45" dur="1000"/>
                                        <p:tgtEl>
                                          <p:spTgt spid="25"/>
                                        </p:tgtEl>
                                      </p:cBhvr>
                                    </p:animEffect>
                                    <p:set>
                                      <p:cBhvr>
                                        <p:cTn id="46" dur="1" fill="hold">
                                          <p:stCondLst>
                                            <p:cond delay="999"/>
                                          </p:stCondLst>
                                        </p:cTn>
                                        <p:tgtEl>
                                          <p:spTgt spid="25"/>
                                        </p:tgtEl>
                                        <p:attrNameLst>
                                          <p:attrName>style.visibility</p:attrName>
                                        </p:attrNameLst>
                                      </p:cBhvr>
                                      <p:to>
                                        <p:strVal val="hidden"/>
                                      </p:to>
                                    </p:se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10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10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4" presetClass="exit" presetSubtype="16" fill="hold" grpId="1" nodeType="withEffect">
                                  <p:stCondLst>
                                    <p:cond delay="0"/>
                                  </p:stCondLst>
                                  <p:childTnLst>
                                    <p:animEffect transition="out" filter="box(in)">
                                      <p:cBhvr>
                                        <p:cTn id="59" dur="1000"/>
                                        <p:tgtEl>
                                          <p:spTgt spid="26"/>
                                        </p:tgtEl>
                                      </p:cBhvr>
                                    </p:animEffect>
                                    <p:set>
                                      <p:cBhvr>
                                        <p:cTn id="60" dur="1" fill="hold">
                                          <p:stCondLst>
                                            <p:cond delay="999"/>
                                          </p:stCondLst>
                                        </p:cTn>
                                        <p:tgtEl>
                                          <p:spTgt spid="26"/>
                                        </p:tgtEl>
                                        <p:attrNameLst>
                                          <p:attrName>style.visibility</p:attrName>
                                        </p:attrNameLst>
                                      </p:cBhvr>
                                      <p:to>
                                        <p:strVal val="hidden"/>
                                      </p:to>
                                    </p:se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1000"/>
                                        <p:tgtEl>
                                          <p:spTgt spid="20"/>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
                                            <p:txEl>
                                              <p:pRg st="0" end="0"/>
                                            </p:txEl>
                                          </p:spTgt>
                                        </p:tgtEl>
                                        <p:attrNameLst>
                                          <p:attrName>style.visibility</p:attrName>
                                        </p:attrNameLst>
                                      </p:cBhvr>
                                      <p:to>
                                        <p:strVal val="visible"/>
                                      </p:to>
                                    </p:set>
                                    <p:animEffect transition="in" filter="box(in)">
                                      <p:cBhvr>
                                        <p:cTn id="66"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animBg="1"/>
      <p:bldP spid="15" grpId="1" animBg="1"/>
      <p:bldP spid="16" grpId="0" animBg="1"/>
      <p:bldP spid="16" grpId="1" animBg="1"/>
      <p:bldP spid="18" grpId="0" animBg="1"/>
      <p:bldP spid="18" grpId="1" animBg="1"/>
      <p:bldP spid="20" grpId="0" animBg="1"/>
      <p:bldP spid="24" grpId="0" animBg="1"/>
      <p:bldP spid="24" grpId="1" animBg="1"/>
      <p:bldP spid="25" grpId="0"/>
      <p:bldP spid="25" grpId="1"/>
      <p:bldP spid="26" grpId="0"/>
      <p:bldP spid="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937620"/>
            <a:ext cx="8215370" cy="158417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a:t>
            </a:r>
            <a:r>
              <a:rPr lang="en-US" altLang="zh-TW" sz="1600" dirty="0" smtClean="0">
                <a:solidFill>
                  <a:srgbClr val="FF0000"/>
                </a:solidFill>
              </a:rPr>
              <a:t>0</a:t>
            </a:r>
            <a:r>
              <a:rPr lang="en-US" altLang="zh-TW" sz="1600" dirty="0" smtClean="0"/>
              <a:t> , Write Data to Slave</a:t>
            </a:r>
            <a:r>
              <a:rPr lang="en-US" altLang="zh-TW" sz="1600" dirty="0" smtClean="0"/>
              <a:t>. </a:t>
            </a:r>
            <a:r>
              <a:rPr lang="en-US" altLang="zh-TW" sz="1600" dirty="0" smtClean="0">
                <a:solidFill>
                  <a:srgbClr val="FF0000"/>
                </a:solidFill>
              </a:rPr>
              <a:t>1</a:t>
            </a:r>
            <a:r>
              <a:rPr lang="en-US" altLang="zh-TW" sz="1600" dirty="0" smtClean="0"/>
              <a:t> , Read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err="1" smtClean="0"/>
              <a:t>Cmd</a:t>
            </a:r>
            <a:r>
              <a:rPr lang="en-US" altLang="zh-TW" sz="1600" dirty="0" smtClean="0"/>
              <a:t>, Address, 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a:t>
            </a:r>
            <a:r>
              <a:rPr lang="en-US" altLang="zh-TW" dirty="0" smtClean="0">
                <a:solidFill>
                  <a:schemeClr val="tx1">
                    <a:lumMod val="95000"/>
                    <a:lumOff val="5000"/>
                  </a:schemeClr>
                </a:solidFill>
              </a:rPr>
              <a:t>Format</a:t>
            </a:r>
            <a:endParaRPr lang="en-US" altLang="zh-TW" dirty="0" smtClean="0">
              <a:solidFill>
                <a:schemeClr val="tx1">
                  <a:lumMod val="95000"/>
                  <a:lumOff val="5000"/>
                </a:schemeClr>
              </a:solidFill>
            </a:endParaRPr>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srcRect/>
          <a:stretch>
            <a:fillRect/>
          </a:stretch>
        </p:blipFill>
        <p:spPr bwMode="auto">
          <a:xfrm>
            <a:off x="1691680" y="594828"/>
            <a:ext cx="5203329" cy="2262672"/>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599778" y="2640866"/>
            <a:ext cx="5564510" cy="1368762"/>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3361556"/>
            <a:ext cx="8215370" cy="1944216"/>
          </a:xfrm>
        </p:spPr>
        <p:txBody>
          <a:bodyPr/>
          <a:lstStyle/>
          <a:p>
            <a:r>
              <a:rPr lang="en-US" sz="1600" b="1" dirty="0" smtClean="0">
                <a:solidFill>
                  <a:schemeClr val="tx2">
                    <a:lumMod val="75000"/>
                  </a:schemeClr>
                </a:solidFill>
              </a:rPr>
              <a:t>Start Bit </a:t>
            </a:r>
            <a:r>
              <a:rPr lang="en-US" sz="1600" dirty="0" smtClean="0"/>
              <a:t>: Start Condition</a:t>
            </a:r>
          </a:p>
          <a:p>
            <a:r>
              <a:rPr lang="en-US" sz="1600" b="1" dirty="0" smtClean="0">
                <a:solidFill>
                  <a:schemeClr val="tx2">
                    <a:lumMod val="75000"/>
                  </a:schemeClr>
                </a:solidFill>
              </a:rPr>
              <a:t>Slave Address </a:t>
            </a:r>
            <a:r>
              <a:rPr lang="en-US" sz="1600" dirty="0" smtClean="0"/>
              <a:t>: </a:t>
            </a:r>
            <a:r>
              <a:rPr lang="en-US" altLang="zh-TW" sz="1600" dirty="0" smtClean="0"/>
              <a:t>7</a:t>
            </a:r>
            <a:r>
              <a:rPr lang="en-US" sz="1600" dirty="0" smtClean="0"/>
              <a:t> Bit</a:t>
            </a:r>
          </a:p>
          <a:p>
            <a:r>
              <a:rPr lang="en-US" altLang="zh-TW" sz="1600" b="1" dirty="0" smtClean="0">
                <a:solidFill>
                  <a:schemeClr val="tx2">
                    <a:lumMod val="75000"/>
                  </a:schemeClr>
                </a:solidFill>
              </a:rPr>
              <a:t>Read/Write Bit</a:t>
            </a:r>
            <a:r>
              <a:rPr lang="en-US" altLang="zh-TW" sz="1600" b="1" dirty="0" smtClean="0"/>
              <a:t> </a:t>
            </a:r>
            <a:r>
              <a:rPr lang="en-US" altLang="zh-TW" sz="1600" dirty="0" smtClean="0"/>
              <a:t>: 1 , Read Data from Slave.</a:t>
            </a:r>
            <a:endParaRPr lang="en-US" sz="1600" dirty="0" smtClean="0"/>
          </a:p>
          <a:p>
            <a:r>
              <a:rPr lang="en-US" altLang="zh-TW" sz="1600" b="1" dirty="0" err="1" smtClean="0">
                <a:solidFill>
                  <a:schemeClr val="tx2">
                    <a:lumMod val="75000"/>
                  </a:schemeClr>
                </a:solidFill>
              </a:rPr>
              <a:t>Ack</a:t>
            </a:r>
            <a:r>
              <a:rPr lang="en-US" sz="1600" b="1" dirty="0" smtClean="0">
                <a:solidFill>
                  <a:schemeClr val="tx2">
                    <a:lumMod val="75000"/>
                  </a:schemeClr>
                </a:solidFill>
              </a:rPr>
              <a:t> Bit </a:t>
            </a:r>
            <a:r>
              <a:rPr lang="en-US" sz="1600" dirty="0" smtClean="0"/>
              <a:t>: </a:t>
            </a:r>
            <a:r>
              <a:rPr lang="en-US" sz="1600" dirty="0" err="1" smtClean="0"/>
              <a:t>Ack</a:t>
            </a:r>
            <a:r>
              <a:rPr lang="en-US" sz="1600" dirty="0" smtClean="0"/>
              <a:t>/no </a:t>
            </a:r>
            <a:r>
              <a:rPr lang="en-US" sz="1600" dirty="0" err="1" smtClean="0"/>
              <a:t>Ack</a:t>
            </a:r>
            <a:r>
              <a:rPr lang="en-US" sz="1600" dirty="0" smtClean="0"/>
              <a:t> from Master And Slave</a:t>
            </a:r>
          </a:p>
          <a:p>
            <a:r>
              <a:rPr lang="en-US" altLang="zh-TW" sz="1600" b="1" dirty="0" smtClean="0">
                <a:solidFill>
                  <a:schemeClr val="tx2">
                    <a:lumMod val="75000"/>
                  </a:schemeClr>
                </a:solidFill>
              </a:rPr>
              <a:t>Data</a:t>
            </a:r>
            <a:r>
              <a:rPr lang="zh-TW" altLang="en-US" sz="1600" b="1" dirty="0" smtClean="0">
                <a:solidFill>
                  <a:schemeClr val="tx2">
                    <a:lumMod val="75000"/>
                  </a:schemeClr>
                </a:solidFill>
              </a:rPr>
              <a:t> </a:t>
            </a:r>
            <a:r>
              <a:rPr lang="en-US" altLang="zh-TW" sz="1600" dirty="0" smtClean="0"/>
              <a:t>:</a:t>
            </a:r>
            <a:r>
              <a:rPr lang="zh-TW" altLang="en-US" sz="1600" dirty="0" smtClean="0"/>
              <a:t> </a:t>
            </a:r>
            <a:r>
              <a:rPr lang="en-US" altLang="zh-TW" sz="1600" dirty="0" smtClean="0"/>
              <a:t>Data.</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a:t>
            </a:r>
            <a:r>
              <a:rPr lang="en-US" altLang="zh-TW" dirty="0" err="1" smtClean="0">
                <a:solidFill>
                  <a:schemeClr val="tx1">
                    <a:lumMod val="95000"/>
                    <a:lumOff val="5000"/>
                  </a:schemeClr>
                </a:solidFill>
              </a:rPr>
              <a:t>Recieve</a:t>
            </a:r>
            <a:endParaRPr lang="en-US" altLang="zh-TW" dirty="0" smtClean="0">
              <a:solidFill>
                <a:schemeClr val="tx1">
                  <a:lumMod val="95000"/>
                  <a:lumOff val="5000"/>
                </a:scheme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1547664" y="1201316"/>
            <a:ext cx="5564510" cy="1368762"/>
          </a:xfrm>
          <a:prstGeom prst="rect">
            <a:avLst/>
          </a:prstGeom>
          <a:noFill/>
          <a:ln w="9525">
            <a:noFill/>
            <a:miter lim="800000"/>
            <a:headEnd/>
            <a:tailEnd/>
          </a:ln>
        </p:spPr>
      </p:pic>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 – Write And Read</a:t>
            </a:r>
          </a:p>
        </p:txBody>
      </p:sp>
      <p:pic>
        <p:nvPicPr>
          <p:cNvPr id="5122" name="Picture 2"/>
          <p:cNvPicPr>
            <a:picLocks noChangeAspect="1" noChangeArrowheads="1"/>
          </p:cNvPicPr>
          <p:nvPr/>
        </p:nvPicPr>
        <p:blipFill>
          <a:blip r:embed="rId3" cstate="print"/>
          <a:srcRect/>
          <a:stretch>
            <a:fillRect/>
          </a:stretch>
        </p:blipFill>
        <p:spPr bwMode="auto">
          <a:xfrm>
            <a:off x="1187624" y="788512"/>
            <a:ext cx="6844680" cy="2213004"/>
          </a:xfrm>
          <a:prstGeom prst="rect">
            <a:avLst/>
          </a:prstGeom>
          <a:noFill/>
          <a:ln w="9525">
            <a:noFill/>
            <a:miter lim="800000"/>
            <a:headEnd/>
            <a:tailEnd/>
          </a:ln>
        </p:spPr>
      </p:pic>
      <p:sp>
        <p:nvSpPr>
          <p:cNvPr id="13" name="矩形 12"/>
          <p:cNvSpPr/>
          <p:nvPr/>
        </p:nvSpPr>
        <p:spPr>
          <a:xfrm>
            <a:off x="611560"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a:t>
            </a:r>
            <a:endParaRPr lang="zh-TW" altLang="en-US" sz="1000" b="1" dirty="0" smtClean="0">
              <a:solidFill>
                <a:schemeClr val="tx1"/>
              </a:solidFill>
              <a:latin typeface="微軟正黑體" pitchFamily="34" charset="-120"/>
              <a:ea typeface="微軟正黑體" pitchFamily="34" charset="-120"/>
            </a:endParaRPr>
          </a:p>
        </p:txBody>
      </p:sp>
      <p:sp>
        <p:nvSpPr>
          <p:cNvPr id="16" name="矩形 15"/>
          <p:cNvSpPr/>
          <p:nvPr/>
        </p:nvSpPr>
        <p:spPr>
          <a:xfrm>
            <a:off x="971600"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17" name="矩形 16"/>
          <p:cNvSpPr/>
          <p:nvPr/>
        </p:nvSpPr>
        <p:spPr>
          <a:xfrm>
            <a:off x="21237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W</a:t>
            </a:r>
            <a:endParaRPr lang="zh-TW" altLang="en-US" sz="1000" b="1" dirty="0" smtClean="0">
              <a:solidFill>
                <a:schemeClr val="tx1"/>
              </a:solidFill>
              <a:latin typeface="微軟正黑體" pitchFamily="34" charset="-120"/>
              <a:ea typeface="微軟正黑體" pitchFamily="34" charset="-120"/>
            </a:endParaRPr>
          </a:p>
        </p:txBody>
      </p:sp>
      <p:sp>
        <p:nvSpPr>
          <p:cNvPr id="19" name="矩形 18"/>
          <p:cNvSpPr/>
          <p:nvPr/>
        </p:nvSpPr>
        <p:spPr>
          <a:xfrm>
            <a:off x="2483768"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0" name="矩形 19"/>
          <p:cNvSpPr/>
          <p:nvPr/>
        </p:nvSpPr>
        <p:spPr>
          <a:xfrm>
            <a:off x="2771800" y="3577580"/>
            <a:ext cx="72008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ADDR</a:t>
            </a:r>
            <a:endParaRPr lang="zh-TW" altLang="en-US" sz="1000" b="1" dirty="0" smtClean="0">
              <a:solidFill>
                <a:schemeClr val="tx1"/>
              </a:solidFill>
              <a:latin typeface="微軟正黑體" pitchFamily="34" charset="-120"/>
              <a:ea typeface="微軟正黑體" pitchFamily="34" charset="-120"/>
            </a:endParaRPr>
          </a:p>
        </p:txBody>
      </p:sp>
      <p:sp>
        <p:nvSpPr>
          <p:cNvPr id="22" name="矩形 21"/>
          <p:cNvSpPr/>
          <p:nvPr/>
        </p:nvSpPr>
        <p:spPr>
          <a:xfrm>
            <a:off x="3923928"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err="1" smtClean="0">
                <a:solidFill>
                  <a:schemeClr val="tx1"/>
                </a:solidFill>
                <a:latin typeface="微軟正黑體" pitchFamily="34" charset="-120"/>
                <a:ea typeface="微軟正黑體" pitchFamily="34" charset="-120"/>
              </a:rPr>
              <a:t>Sr</a:t>
            </a:r>
            <a:endParaRPr lang="zh-TW" altLang="en-US" sz="1000" b="1" dirty="0" smtClean="0">
              <a:solidFill>
                <a:schemeClr val="tx1"/>
              </a:solidFill>
              <a:latin typeface="微軟正黑體" pitchFamily="34" charset="-120"/>
              <a:ea typeface="微軟正黑體" pitchFamily="34" charset="-120"/>
            </a:endParaRPr>
          </a:p>
        </p:txBody>
      </p:sp>
      <p:sp>
        <p:nvSpPr>
          <p:cNvPr id="23" name="矩形 22"/>
          <p:cNvSpPr/>
          <p:nvPr/>
        </p:nvSpPr>
        <p:spPr>
          <a:xfrm>
            <a:off x="4283968" y="3577580"/>
            <a:ext cx="1152128"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Slave Address</a:t>
            </a:r>
            <a:endParaRPr lang="zh-TW" altLang="en-US" sz="1000" b="1" dirty="0" smtClean="0">
              <a:solidFill>
                <a:schemeClr val="tx1"/>
              </a:solidFill>
              <a:latin typeface="微軟正黑體" pitchFamily="34" charset="-120"/>
              <a:ea typeface="微軟正黑體" pitchFamily="34" charset="-120"/>
            </a:endParaRPr>
          </a:p>
        </p:txBody>
      </p:sp>
      <p:sp>
        <p:nvSpPr>
          <p:cNvPr id="24" name="矩形 23"/>
          <p:cNvSpPr/>
          <p:nvPr/>
        </p:nvSpPr>
        <p:spPr>
          <a:xfrm>
            <a:off x="5436096"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R</a:t>
            </a:r>
            <a:endParaRPr lang="zh-TW" altLang="en-US" sz="1000" b="1" dirty="0" smtClean="0">
              <a:solidFill>
                <a:schemeClr val="tx1"/>
              </a:solidFill>
              <a:latin typeface="微軟正黑體" pitchFamily="34" charset="-120"/>
              <a:ea typeface="微軟正黑體" pitchFamily="34" charset="-120"/>
            </a:endParaRPr>
          </a:p>
        </p:txBody>
      </p:sp>
      <p:sp>
        <p:nvSpPr>
          <p:cNvPr id="25" name="矩形 24"/>
          <p:cNvSpPr/>
          <p:nvPr/>
        </p:nvSpPr>
        <p:spPr>
          <a:xfrm>
            <a:off x="5796136" y="3577580"/>
            <a:ext cx="288032"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6" name="矩形 25"/>
          <p:cNvSpPr/>
          <p:nvPr/>
        </p:nvSpPr>
        <p:spPr>
          <a:xfrm>
            <a:off x="6084168"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7" name="矩形 26"/>
          <p:cNvSpPr/>
          <p:nvPr/>
        </p:nvSpPr>
        <p:spPr>
          <a:xfrm>
            <a:off x="6804248"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endParaRPr lang="zh-TW" altLang="en-US" sz="1000" b="1" dirty="0" smtClean="0">
              <a:solidFill>
                <a:schemeClr val="tx1"/>
              </a:solidFill>
              <a:latin typeface="微軟正黑體" pitchFamily="34" charset="-120"/>
              <a:ea typeface="微軟正黑體" pitchFamily="34" charset="-120"/>
            </a:endParaRPr>
          </a:p>
        </p:txBody>
      </p:sp>
      <p:sp>
        <p:nvSpPr>
          <p:cNvPr id="28" name="矩形 27"/>
          <p:cNvSpPr/>
          <p:nvPr/>
        </p:nvSpPr>
        <p:spPr>
          <a:xfrm>
            <a:off x="7380312" y="3577580"/>
            <a:ext cx="720080"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DATA</a:t>
            </a:r>
            <a:endParaRPr lang="zh-TW" altLang="en-US" sz="1000" b="1" dirty="0" smtClean="0">
              <a:solidFill>
                <a:schemeClr val="tx1"/>
              </a:solidFill>
              <a:latin typeface="微軟正黑體" pitchFamily="34" charset="-120"/>
              <a:ea typeface="微軟正黑體" pitchFamily="34" charset="-120"/>
            </a:endParaRPr>
          </a:p>
        </p:txBody>
      </p:sp>
      <p:sp>
        <p:nvSpPr>
          <p:cNvPr id="29" name="矩形 28"/>
          <p:cNvSpPr/>
          <p:nvPr/>
        </p:nvSpPr>
        <p:spPr>
          <a:xfrm>
            <a:off x="8100392" y="3577580"/>
            <a:ext cx="288032"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1" name="矩形 30"/>
          <p:cNvSpPr/>
          <p:nvPr/>
        </p:nvSpPr>
        <p:spPr>
          <a:xfrm>
            <a:off x="3491880" y="3577580"/>
            <a:ext cx="432048" cy="36004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A/</a:t>
            </a:r>
            <a:r>
              <a:rPr lang="en-US" altLang="zh-TW" sz="1000" b="1" u="sng" dirty="0" smtClean="0">
                <a:solidFill>
                  <a:schemeClr val="tx1"/>
                </a:solidFill>
                <a:latin typeface="微軟正黑體" pitchFamily="34" charset="-120"/>
                <a:ea typeface="微軟正黑體" pitchFamily="34" charset="-120"/>
              </a:rPr>
              <a:t>A</a:t>
            </a:r>
            <a:endParaRPr lang="zh-TW" altLang="en-US" sz="1000" b="1" u="sng" dirty="0" smtClean="0">
              <a:solidFill>
                <a:schemeClr val="tx1"/>
              </a:solidFill>
              <a:latin typeface="微軟正黑體" pitchFamily="34" charset="-120"/>
              <a:ea typeface="微軟正黑體" pitchFamily="34" charset="-120"/>
            </a:endParaRPr>
          </a:p>
        </p:txBody>
      </p:sp>
      <p:sp>
        <p:nvSpPr>
          <p:cNvPr id="34" name="矩形 33"/>
          <p:cNvSpPr/>
          <p:nvPr/>
        </p:nvSpPr>
        <p:spPr>
          <a:xfrm>
            <a:off x="8388424" y="3577580"/>
            <a:ext cx="360040" cy="360040"/>
          </a:xfrm>
          <a:prstGeom prst="rect">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b="1" dirty="0" smtClean="0">
                <a:solidFill>
                  <a:schemeClr val="tx1"/>
                </a:solidFill>
                <a:latin typeface="微軟正黑體" pitchFamily="34" charset="-120"/>
                <a:ea typeface="微軟正黑體" pitchFamily="34" charset="-120"/>
              </a:rPr>
              <a:t>P</a:t>
            </a:r>
            <a:endParaRPr lang="zh-TW" altLang="en-US" sz="1000" b="1" dirty="0" smtClean="0">
              <a:solidFill>
                <a:schemeClr val="tx1"/>
              </a:solidFill>
              <a:latin typeface="微軟正黑體" pitchFamily="34" charset="-120"/>
              <a:ea typeface="微軟正黑體" pitchFamily="34" charset="-120"/>
            </a:endParaRPr>
          </a:p>
        </p:txBody>
      </p:sp>
      <p:sp>
        <p:nvSpPr>
          <p:cNvPr id="38" name="手繪多邊形 37"/>
          <p:cNvSpPr/>
          <p:nvPr/>
        </p:nvSpPr>
        <p:spPr>
          <a:xfrm>
            <a:off x="7164288"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手繪多邊形 38"/>
          <p:cNvSpPr/>
          <p:nvPr/>
        </p:nvSpPr>
        <p:spPr>
          <a:xfrm>
            <a:off x="7236296" y="3505572"/>
            <a:ext cx="72008" cy="576064"/>
          </a:xfrm>
          <a:custGeom>
            <a:avLst/>
            <a:gdLst>
              <a:gd name="connsiteX0" fmla="*/ 149942 w 149942"/>
              <a:gd name="connsiteY0" fmla="*/ 0 h 855406"/>
              <a:gd name="connsiteX1" fmla="*/ 2458 w 149942"/>
              <a:gd name="connsiteY1" fmla="*/ 265471 h 855406"/>
              <a:gd name="connsiteX2" fmla="*/ 135193 w 149942"/>
              <a:gd name="connsiteY2" fmla="*/ 523568 h 855406"/>
              <a:gd name="connsiteX3" fmla="*/ 17206 w 149942"/>
              <a:gd name="connsiteY3" fmla="*/ 855406 h 855406"/>
            </a:gdLst>
            <a:ahLst/>
            <a:cxnLst>
              <a:cxn ang="0">
                <a:pos x="connsiteX0" y="connsiteY0"/>
              </a:cxn>
              <a:cxn ang="0">
                <a:pos x="connsiteX1" y="connsiteY1"/>
              </a:cxn>
              <a:cxn ang="0">
                <a:pos x="connsiteX2" y="connsiteY2"/>
              </a:cxn>
              <a:cxn ang="0">
                <a:pos x="connsiteX3" y="connsiteY3"/>
              </a:cxn>
            </a:cxnLst>
            <a:rect l="l" t="t" r="r" b="b"/>
            <a:pathLst>
              <a:path w="149942" h="855406">
                <a:moveTo>
                  <a:pt x="149942" y="0"/>
                </a:moveTo>
                <a:cubicBezTo>
                  <a:pt x="77429" y="89105"/>
                  <a:pt x="4916" y="178210"/>
                  <a:pt x="2458" y="265471"/>
                </a:cubicBezTo>
                <a:cubicBezTo>
                  <a:pt x="0" y="352732"/>
                  <a:pt x="132735" y="425246"/>
                  <a:pt x="135193" y="523568"/>
                </a:cubicBezTo>
                <a:cubicBezTo>
                  <a:pt x="137651" y="621890"/>
                  <a:pt x="77428" y="738648"/>
                  <a:pt x="17206" y="855406"/>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0" name="文字方塊 39"/>
          <p:cNvSpPr txBox="1"/>
          <p:nvPr/>
        </p:nvSpPr>
        <p:spPr>
          <a:xfrm>
            <a:off x="2627785" y="4009628"/>
            <a:ext cx="1080119" cy="246221"/>
          </a:xfrm>
          <a:prstGeom prst="rect">
            <a:avLst/>
          </a:prstGeom>
          <a:noFill/>
        </p:spPr>
        <p:txBody>
          <a:bodyPr wrap="square" rtlCol="0">
            <a:spAutoFit/>
          </a:bodyPr>
          <a:lstStyle/>
          <a:p>
            <a:r>
              <a:rPr lang="zh-TW" altLang="en-US" sz="1000" b="1" dirty="0" smtClean="0"/>
              <a:t>讀取資料的位置</a:t>
            </a:r>
            <a:endParaRPr lang="zh-TW" altLang="en-US" sz="1000" b="1" dirty="0"/>
          </a:p>
        </p:txBody>
      </p:sp>
      <p:sp>
        <p:nvSpPr>
          <p:cNvPr id="41" name="文字方塊 40"/>
          <p:cNvSpPr txBox="1"/>
          <p:nvPr/>
        </p:nvSpPr>
        <p:spPr>
          <a:xfrm>
            <a:off x="7884368" y="4009628"/>
            <a:ext cx="864096" cy="400110"/>
          </a:xfrm>
          <a:prstGeom prst="rect">
            <a:avLst/>
          </a:prstGeom>
          <a:noFill/>
        </p:spPr>
        <p:txBody>
          <a:bodyPr wrap="square" rtlCol="0">
            <a:spAutoFit/>
          </a:bodyPr>
          <a:lstStyle/>
          <a:p>
            <a:r>
              <a:rPr lang="zh-TW" altLang="en-US" sz="1000" b="1" dirty="0" smtClean="0"/>
              <a:t>資料完結時</a:t>
            </a:r>
            <a:r>
              <a:rPr lang="en-US" altLang="zh-TW" sz="1000" b="1" dirty="0" smtClean="0"/>
              <a:t>,</a:t>
            </a:r>
          </a:p>
          <a:p>
            <a:r>
              <a:rPr lang="zh-TW" altLang="en-US" sz="1000" b="1" dirty="0" smtClean="0"/>
              <a:t>回</a:t>
            </a:r>
            <a:r>
              <a:rPr lang="en-US" altLang="zh-TW" sz="1000" b="1" dirty="0" smtClean="0"/>
              <a:t>No </a:t>
            </a:r>
            <a:r>
              <a:rPr lang="en-US" altLang="zh-TW" sz="1000" b="1" dirty="0" err="1" smtClean="0"/>
              <a:t>Ack</a:t>
            </a:r>
            <a:endParaRPr lang="zh-TW" altLang="en-US" sz="1000" b="1" dirty="0"/>
          </a:p>
        </p:txBody>
      </p:sp>
      <p:sp>
        <p:nvSpPr>
          <p:cNvPr id="30" name="文字方塊 29"/>
          <p:cNvSpPr txBox="1"/>
          <p:nvPr/>
        </p:nvSpPr>
        <p:spPr>
          <a:xfrm>
            <a:off x="490202" y="3217540"/>
            <a:ext cx="5166607" cy="369332"/>
          </a:xfrm>
          <a:prstGeom prst="rect">
            <a:avLst/>
          </a:prstGeom>
          <a:noFill/>
        </p:spPr>
        <p:txBody>
          <a:bodyPr wrap="none" rtlCol="0">
            <a:spAutoFit/>
          </a:bodyPr>
          <a:lstStyle/>
          <a:p>
            <a:r>
              <a:rPr lang="en-US" altLang="zh-TW" dirty="0" smtClean="0"/>
              <a:t>I2C EEPROM : Read Data (I2C Write + I2C Read)</a:t>
            </a:r>
            <a:endParaRPr lang="zh-TW" altLang="en-US" dirty="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15343</TotalTime>
  <Words>1019</Words>
  <Application>Microsoft Office PowerPoint</Application>
  <PresentationFormat>如螢幕大小 (16:10)</PresentationFormat>
  <Paragraphs>271</Paragraphs>
  <Slides>31</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 Inter-Integrated Circuit</vt:lpstr>
      <vt:lpstr>I2C 訊號時序圖</vt:lpstr>
      <vt:lpstr>I2C Data Format</vt:lpstr>
      <vt:lpstr>I2C Data Format - Recieve</vt:lpstr>
      <vt:lpstr>I2C Data Format – Write And Read</vt:lpstr>
      <vt:lpstr>Linux Device Driver – I2C</vt:lpstr>
      <vt:lpstr>Linux - I2C架構 - host</vt:lpstr>
      <vt:lpstr>Linux - I2C架構 - master</vt:lpstr>
      <vt:lpstr>I2C驅動框架</vt:lpstr>
      <vt:lpstr>I2C – Algorithm –L6021</vt:lpstr>
      <vt:lpstr>投影片 14</vt:lpstr>
      <vt:lpstr>投影片 15</vt:lpstr>
      <vt:lpstr>I2C</vt:lpstr>
      <vt:lpstr>Master Mode Programming</vt:lpstr>
      <vt:lpstr>Detail Register Description</vt:lpstr>
      <vt:lpstr>投影片 19</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lpstr>I2C 硬體架構</vt:lpstr>
      <vt:lpstr>I2C 訊號時序圖</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1508</cp:revision>
  <dcterms:created xsi:type="dcterms:W3CDTF">2014-03-21T11:14:59Z</dcterms:created>
  <dcterms:modified xsi:type="dcterms:W3CDTF">2015-10-22T10:12:30Z</dcterms:modified>
</cp:coreProperties>
</file>