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0" r:id="rId3"/>
    <p:sldId id="257" r:id="rId4"/>
    <p:sldId id="259" r:id="rId5"/>
    <p:sldId id="272" r:id="rId6"/>
    <p:sldId id="286" r:id="rId7"/>
    <p:sldId id="271" r:id="rId8"/>
    <p:sldId id="279" r:id="rId9"/>
    <p:sldId id="291" r:id="rId10"/>
    <p:sldId id="292" r:id="rId11"/>
    <p:sldId id="276" r:id="rId12"/>
    <p:sldId id="282" r:id="rId13"/>
    <p:sldId id="273" r:id="rId14"/>
    <p:sldId id="296" r:id="rId15"/>
    <p:sldId id="270" r:id="rId16"/>
    <p:sldId id="283" r:id="rId17"/>
    <p:sldId id="284" r:id="rId18"/>
    <p:sldId id="297" r:id="rId19"/>
    <p:sldId id="258" r:id="rId20"/>
    <p:sldId id="290" r:id="rId21"/>
    <p:sldId id="287" r:id="rId22"/>
    <p:sldId id="288" r:id="rId23"/>
    <p:sldId id="293" r:id="rId24"/>
    <p:sldId id="294" r:id="rId25"/>
    <p:sldId id="295" r:id="rId26"/>
  </p:sldIdLst>
  <p:sldSz cx="9144000" cy="5715000" type="screen16x10"/>
  <p:notesSz cx="6858000" cy="9144000"/>
  <p:embeddedFontLst>
    <p:embeddedFont>
      <p:font typeface="Futura Bk BT"/>
      <p:regular r:id="rId29"/>
    </p:embeddedFont>
    <p:embeddedFont>
      <p:font typeface="Arial Unicode MS" pitchFamily="34" charset="-120"/>
      <p:regular r:id="rId30"/>
    </p:embeddedFont>
    <p:embeddedFont>
      <p:font typeface="微軟正黑體" pitchFamily="34" charset="-120"/>
      <p:regular r:id="rId31"/>
      <p:bold r:id="rId32"/>
    </p:embeddedFont>
    <p:embeddedFont>
      <p:font typeface="Calibri" pitchFamily="34" charset="0"/>
      <p:regular r:id="rId33"/>
      <p:bold r:id="rId34"/>
      <p:italic r:id="rId35"/>
      <p:boldItalic r:id="rId36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0066"/>
    <a:srgbClr val="FFFFFF"/>
    <a:srgbClr val="1273B1"/>
    <a:srgbClr val="4F81BD"/>
    <a:srgbClr val="0080FF"/>
    <a:srgbClr val="0088BF"/>
    <a:srgbClr val="2E90DE"/>
    <a:srgbClr val="414141"/>
    <a:srgbClr val="FF66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47" autoAdjust="0"/>
    <p:restoredTop sz="92512" autoAdjust="0"/>
  </p:normalViewPr>
  <p:slideViewPr>
    <p:cSldViewPr>
      <p:cViewPr varScale="1">
        <p:scale>
          <a:sx n="84" d="100"/>
          <a:sy n="84" d="100"/>
        </p:scale>
        <p:origin x="-1236" y="-8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27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85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154A4-CA18-43B2-977D-6DF08BA83A3D}" type="datetimeFigureOut">
              <a:rPr lang="zh-TW" altLang="en-US" smtClean="0"/>
              <a:pPr/>
              <a:t>2015/11/11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D8CF5-E756-4332-9463-0BD19F34A9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745725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157D8-F6D7-4F1C-8521-742A313DD9E2}" type="datetimeFigureOut">
              <a:rPr lang="zh-TW" altLang="en-US" smtClean="0"/>
              <a:pPr/>
              <a:t>2015/11/11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DC78C-5E18-4B5E-A3A5-B4400BC2AE4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871340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Core :  driver</a:t>
            </a:r>
            <a:r>
              <a:rPr lang="en-US" altLang="zh-TW" baseline="0" dirty="0" smtClean="0"/>
              <a:t> / device </a:t>
            </a:r>
            <a:r>
              <a:rPr lang="zh-TW" altLang="en-US" baseline="0" dirty="0" smtClean="0"/>
              <a:t>註冊的動作 以及 </a:t>
            </a:r>
            <a:r>
              <a:rPr lang="en-US" altLang="zh-TW" baseline="0" dirty="0" smtClean="0"/>
              <a:t>structure initial </a:t>
            </a:r>
          </a:p>
          <a:p>
            <a:r>
              <a:rPr lang="en-US" altLang="zh-TW" baseline="0" dirty="0" smtClean="0"/>
              <a:t>Driver :  operation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Core :  driver</a:t>
            </a:r>
            <a:r>
              <a:rPr lang="en-US" altLang="zh-TW" baseline="0" dirty="0" smtClean="0"/>
              <a:t> / device </a:t>
            </a:r>
            <a:r>
              <a:rPr lang="zh-TW" altLang="en-US" baseline="0" dirty="0" smtClean="0"/>
              <a:t>註冊的動作 以及 </a:t>
            </a:r>
            <a:r>
              <a:rPr lang="en-US" altLang="zh-TW" baseline="0" dirty="0" smtClean="0"/>
              <a:t>structure initial </a:t>
            </a:r>
          </a:p>
          <a:p>
            <a:r>
              <a:rPr lang="en-US" altLang="zh-TW" baseline="0" dirty="0" smtClean="0"/>
              <a:t>Driver :  operation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dirty="0" smtClean="0"/>
              <a:t>Synchronous </a:t>
            </a:r>
            <a:r>
              <a:rPr lang="zh-TW" altLang="en-US" dirty="0" smtClean="0"/>
              <a:t>同步傳輸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User Space </a:t>
            </a:r>
            <a:r>
              <a:rPr lang="zh-TW" altLang="en-US" dirty="0" smtClean="0"/>
              <a:t>若要使用</a:t>
            </a:r>
            <a:r>
              <a:rPr lang="en-US" altLang="zh-TW" dirty="0" err="1" smtClean="0"/>
              <a:t>Uart</a:t>
            </a:r>
            <a:r>
              <a:rPr lang="en-US" altLang="zh-TW" dirty="0" smtClean="0"/>
              <a:t>,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需要藉由</a:t>
            </a:r>
            <a:r>
              <a:rPr lang="en-US" altLang="zh-TW" baseline="0" dirty="0" err="1" smtClean="0"/>
              <a:t>ttyS</a:t>
            </a:r>
            <a:r>
              <a:rPr lang="zh-TW" altLang="en-US" baseline="0" dirty="0" smtClean="0"/>
              <a:t>這個</a:t>
            </a:r>
            <a:r>
              <a:rPr lang="en-US" altLang="zh-TW" baseline="0" dirty="0" smtClean="0"/>
              <a:t>node.  </a:t>
            </a:r>
            <a:r>
              <a:rPr lang="zh-TW" altLang="en-US" baseline="0" dirty="0" smtClean="0"/>
              <a:t>而這個</a:t>
            </a:r>
            <a:r>
              <a:rPr lang="en-US" altLang="zh-TW" baseline="0" dirty="0" smtClean="0"/>
              <a:t>node, </a:t>
            </a:r>
            <a:r>
              <a:rPr lang="zh-TW" altLang="en-US" baseline="0" dirty="0" smtClean="0"/>
              <a:t>是</a:t>
            </a:r>
            <a:r>
              <a:rPr lang="en-US" altLang="zh-TW" baseline="0" dirty="0" err="1" smtClean="0"/>
              <a:t>tty</a:t>
            </a:r>
            <a:r>
              <a:rPr lang="en-US" altLang="zh-TW" baseline="0" dirty="0" smtClean="0"/>
              <a:t> core </a:t>
            </a:r>
            <a:r>
              <a:rPr lang="zh-TW" altLang="en-US" baseline="0" dirty="0" smtClean="0"/>
              <a:t>向</a:t>
            </a:r>
            <a:r>
              <a:rPr lang="en-US" altLang="zh-TW" baseline="0" dirty="0" err="1" smtClean="0"/>
              <a:t>linux</a:t>
            </a:r>
            <a:r>
              <a:rPr lang="en-US" altLang="zh-TW" baseline="0" dirty="0" smtClean="0"/>
              <a:t> kernel </a:t>
            </a:r>
            <a:r>
              <a:rPr lang="zh-TW" altLang="en-US" baseline="0" dirty="0" smtClean="0"/>
              <a:t>註冊</a:t>
            </a:r>
            <a:r>
              <a:rPr lang="en-US" altLang="zh-TW" baseline="0" dirty="0" err="1" smtClean="0"/>
              <a:t>ttys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char device.</a:t>
            </a:r>
          </a:p>
          <a:p>
            <a:r>
              <a:rPr lang="zh-TW" altLang="en-US" baseline="0" dirty="0" smtClean="0"/>
              <a:t>藉由</a:t>
            </a:r>
            <a:r>
              <a:rPr lang="en-US" altLang="zh-TW" baseline="0" dirty="0" err="1" smtClean="0"/>
              <a:t>tty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的介面與行為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實際操作</a:t>
            </a:r>
            <a:r>
              <a:rPr lang="en-US" altLang="zh-TW" baseline="0" dirty="0" err="1" smtClean="0"/>
              <a:t>Uart</a:t>
            </a:r>
            <a:r>
              <a:rPr lang="en-US" altLang="zh-TW" baseline="0" dirty="0" smtClean="0"/>
              <a:t>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 smtClean="0"/>
              <a:t>在註冊</a:t>
            </a:r>
            <a:r>
              <a:rPr lang="en-US" altLang="zh-TW" dirty="0" err="1" smtClean="0"/>
              <a:t>tty</a:t>
            </a:r>
            <a:r>
              <a:rPr lang="en-US" altLang="zh-TW" dirty="0" smtClean="0"/>
              <a:t> device</a:t>
            </a:r>
            <a:r>
              <a:rPr lang="zh-TW" altLang="en-US" dirty="0" smtClean="0"/>
              <a:t>之前</a:t>
            </a:r>
            <a:r>
              <a:rPr lang="en-US" altLang="zh-TW" dirty="0" smtClean="0"/>
              <a:t>, </a:t>
            </a:r>
            <a:r>
              <a:rPr lang="zh-TW" altLang="en-US" dirty="0" smtClean="0"/>
              <a:t>必須要先針對</a:t>
            </a:r>
            <a:r>
              <a:rPr lang="en-US" altLang="zh-TW" dirty="0" err="1" smtClean="0"/>
              <a:t>Uart</a:t>
            </a:r>
            <a:r>
              <a:rPr lang="zh-TW" altLang="en-US" dirty="0" smtClean="0"/>
              <a:t> 的行為</a:t>
            </a:r>
            <a:r>
              <a:rPr lang="zh-TW" altLang="en-US" baseline="0" dirty="0" smtClean="0"/>
              <a:t> 以及 架構撰寫相關的</a:t>
            </a:r>
            <a:r>
              <a:rPr lang="en-US" altLang="zh-TW" baseline="0" dirty="0" smtClean="0"/>
              <a:t>driver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(</a:t>
            </a:r>
            <a:r>
              <a:rPr lang="en-US" altLang="zh-TW" baseline="0" dirty="0" err="1" smtClean="0"/>
              <a:t>uart</a:t>
            </a:r>
            <a:r>
              <a:rPr lang="zh-TW" altLang="en-US" baseline="0" dirty="0" smtClean="0"/>
              <a:t> 使用很久的架構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因此</a:t>
            </a:r>
            <a:r>
              <a:rPr lang="en-US" altLang="zh-TW" baseline="0" dirty="0" smtClean="0"/>
              <a:t>kernel </a:t>
            </a:r>
            <a:r>
              <a:rPr lang="zh-TW" altLang="en-US" baseline="0" dirty="0" smtClean="0"/>
              <a:t>已經有完善的程式碼</a:t>
            </a:r>
            <a:r>
              <a:rPr lang="en-US" altLang="zh-TW" baseline="0" dirty="0" smtClean="0"/>
              <a:t>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Serial core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主要目的是為了將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tty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operation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與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uart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operation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作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sync,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並向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tty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core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註冊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tty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device.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Tty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core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註冊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 device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所產生的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，可提供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space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 :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Tty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device driver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主要目的是闡述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uart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的行為與架構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但與硬體的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並沒有直接的連結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為了做到這點我們必須另外註冊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 device.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zh-TW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altLang="zh-TW" baseline="0" dirty="0" smtClean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 bus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是一個虛擬通道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使用來掛載所有的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 device. </a:t>
            </a:r>
          </a:p>
          <a:p>
            <a:pPr marL="228600" indent="-228600">
              <a:buAutoNum type="arabicPeriod"/>
            </a:pPr>
            <a:r>
              <a:rPr lang="en-US" altLang="zh-TW" dirty="0" smtClean="0"/>
              <a:t>Platform device</a:t>
            </a:r>
            <a:r>
              <a:rPr lang="zh-TW" altLang="en-US" dirty="0" smtClean="0"/>
              <a:t>是整合在</a:t>
            </a:r>
            <a:r>
              <a:rPr lang="en-US" altLang="zh-TW" dirty="0" err="1" smtClean="0"/>
              <a:t>SoC</a:t>
            </a:r>
            <a:r>
              <a:rPr lang="zh-TW" altLang="en-US" dirty="0" smtClean="0"/>
              <a:t>的周邊、</a:t>
            </a:r>
            <a:r>
              <a:rPr lang="en-US" altLang="zh-TW" dirty="0" smtClean="0"/>
              <a:t>legacy</a:t>
            </a:r>
            <a:r>
              <a:rPr lang="zh-TW" altLang="en-US" dirty="0" smtClean="0"/>
              <a:t>以及</a:t>
            </a:r>
            <a:r>
              <a:rPr lang="en-US" altLang="zh-TW" dirty="0" smtClean="0"/>
              <a:t>PCI</a:t>
            </a:r>
            <a:r>
              <a:rPr lang="zh-TW" altLang="en-US" dirty="0" smtClean="0"/>
              <a:t>或</a:t>
            </a:r>
            <a:r>
              <a:rPr lang="en-US" altLang="zh-TW" dirty="0" smtClean="0"/>
              <a:t>USB </a:t>
            </a:r>
            <a:r>
              <a:rPr lang="zh-TW" altLang="en-US" dirty="0" smtClean="0"/>
              <a:t>等裝置</a:t>
            </a:r>
            <a:r>
              <a:rPr lang="en-US" altLang="zh-TW" dirty="0" smtClean="0"/>
              <a:t>.</a:t>
            </a:r>
          </a:p>
          <a:p>
            <a:pPr marL="228600" indent="-228600">
              <a:buAutoNum type="arabicPeriod"/>
            </a:pPr>
            <a:r>
              <a:rPr lang="zh-TW" altLang="en-US" dirty="0" smtClean="0"/>
              <a:t>目前來說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 kernel</a:t>
            </a:r>
            <a:r>
              <a:rPr lang="zh-TW" altLang="en-US" dirty="0" smtClean="0"/>
              <a:t>會解析</a:t>
            </a:r>
            <a:r>
              <a:rPr lang="en-US" altLang="zh-TW" dirty="0" smtClean="0"/>
              <a:t>Device</a:t>
            </a:r>
            <a:r>
              <a:rPr lang="zh-TW" altLang="en-US" dirty="0" smtClean="0"/>
              <a:t> </a:t>
            </a:r>
            <a:r>
              <a:rPr lang="en-US" altLang="zh-TW" dirty="0" smtClean="0"/>
              <a:t>tree</a:t>
            </a:r>
            <a:r>
              <a:rPr lang="zh-TW" altLang="en-US" dirty="0" smtClean="0"/>
              <a:t>自動產生相關的</a:t>
            </a:r>
            <a:r>
              <a:rPr lang="en-US" altLang="zh-TW" dirty="0" smtClean="0"/>
              <a:t>platform Device</a:t>
            </a:r>
          </a:p>
          <a:p>
            <a:pPr marL="228600" indent="-228600">
              <a:buAutoNum type="arabicPeriod"/>
            </a:pPr>
            <a:r>
              <a:rPr lang="zh-TW" altLang="en-US" dirty="0" smtClean="0"/>
              <a:t>當我們撰寫</a:t>
            </a:r>
            <a:r>
              <a:rPr lang="en-US" altLang="zh-TW" dirty="0" smtClean="0"/>
              <a:t>Platform Driver</a:t>
            </a:r>
            <a:r>
              <a:rPr lang="zh-TW" altLang="en-US" dirty="0" smtClean="0"/>
              <a:t>並掛載在</a:t>
            </a:r>
            <a:r>
              <a:rPr lang="en-US" altLang="zh-TW" dirty="0" smtClean="0"/>
              <a:t>platform bus</a:t>
            </a:r>
            <a:r>
              <a:rPr lang="zh-TW" altLang="en-US" dirty="0" smtClean="0"/>
              <a:t>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會自動配對相對應的</a:t>
            </a:r>
            <a:r>
              <a:rPr lang="en-US" altLang="zh-TW" dirty="0" smtClean="0"/>
              <a:t>platform Device.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zh-TW" altLang="en-US" baseline="0" dirty="0" smtClean="0"/>
              <a:t>當配對成功時</a:t>
            </a:r>
            <a:r>
              <a:rPr lang="en-US" altLang="zh-TW" baseline="0" dirty="0" smtClean="0"/>
              <a:t>, </a:t>
            </a:r>
            <a:r>
              <a:rPr lang="en-US" altLang="zh-TW" baseline="0" dirty="0" err="1" smtClean="0"/>
              <a:t>of_platform_serial_probe</a:t>
            </a:r>
            <a:r>
              <a:rPr lang="zh-TW" altLang="en-US" baseline="0" dirty="0" smtClean="0"/>
              <a:t>會被執行</a:t>
            </a:r>
            <a:endParaRPr lang="en-US" altLang="zh-TW" baseline="0" dirty="0" smtClean="0"/>
          </a:p>
          <a:p>
            <a:pPr marL="228600" indent="-228600">
              <a:buAutoNum type="arabicPeriod"/>
            </a:pPr>
            <a:r>
              <a:rPr lang="en-US" altLang="zh-TW" baseline="0" dirty="0" err="1" smtClean="0"/>
              <a:t>Of_platform_serial_setup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將從</a:t>
            </a:r>
            <a:r>
              <a:rPr lang="en-US" altLang="zh-TW" baseline="0" dirty="0" smtClean="0"/>
              <a:t>Device Tree</a:t>
            </a:r>
            <a:r>
              <a:rPr lang="zh-TW" altLang="en-US" baseline="0" dirty="0" smtClean="0"/>
              <a:t>得到的資料填寫到</a:t>
            </a:r>
            <a:r>
              <a:rPr lang="en-US" altLang="zh-TW" baseline="0" dirty="0" err="1" smtClean="0"/>
              <a:t>struct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uart_port</a:t>
            </a:r>
            <a:endParaRPr lang="en-US" altLang="zh-TW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baseline="0" dirty="0" smtClean="0"/>
              <a:t>再利用 </a:t>
            </a:r>
            <a:r>
              <a:rPr lang="en-US" altLang="zh-TW" sz="1200" dirty="0" smtClean="0"/>
              <a:t>serial8250_register_8250_port</a:t>
            </a:r>
            <a:r>
              <a:rPr lang="zh-TW" altLang="en-US" sz="1200" baseline="0" dirty="0" smtClean="0"/>
              <a:t> 將</a:t>
            </a:r>
            <a:r>
              <a:rPr lang="en-US" altLang="zh-TW" sz="1200" baseline="0" dirty="0" err="1" smtClean="0"/>
              <a:t>uart_port</a:t>
            </a:r>
            <a:r>
              <a:rPr lang="en-US" altLang="zh-TW" sz="1200" baseline="0" dirty="0" smtClean="0"/>
              <a:t> </a:t>
            </a:r>
            <a:r>
              <a:rPr lang="zh-TW" altLang="en-US" sz="1200" baseline="0" dirty="0" smtClean="0"/>
              <a:t>的資料與 </a:t>
            </a:r>
            <a:r>
              <a:rPr lang="en-US" altLang="zh-TW" sz="1200" baseline="0" dirty="0" smtClean="0"/>
              <a:t>8250 port </a:t>
            </a:r>
            <a:r>
              <a:rPr lang="zh-TW" altLang="en-US" sz="1200" baseline="0" dirty="0" smtClean="0"/>
              <a:t>連結</a:t>
            </a:r>
            <a:r>
              <a:rPr lang="en-US" altLang="zh-TW" sz="1200" baseline="0" dirty="0" smtClean="0"/>
              <a:t>. </a:t>
            </a:r>
            <a:r>
              <a:rPr lang="zh-TW" altLang="en-US" sz="1200" baseline="0" dirty="0" smtClean="0"/>
              <a:t>讓</a:t>
            </a:r>
            <a:r>
              <a:rPr lang="en-US" altLang="zh-TW" sz="1200" baseline="0" dirty="0" err="1" smtClean="0"/>
              <a:t>tty</a:t>
            </a:r>
            <a:r>
              <a:rPr lang="zh-TW" altLang="en-US" sz="1200" baseline="0" dirty="0" smtClean="0"/>
              <a:t>的</a:t>
            </a:r>
            <a:r>
              <a:rPr lang="en-US" altLang="zh-TW" sz="1200" baseline="0" dirty="0" smtClean="0"/>
              <a:t>node</a:t>
            </a:r>
            <a:r>
              <a:rPr lang="zh-TW" altLang="en-US" sz="1200" baseline="0" dirty="0" smtClean="0"/>
              <a:t>可以真正使用到硬體的</a:t>
            </a:r>
            <a:r>
              <a:rPr lang="en-US" altLang="zh-TW" sz="1200" baseline="0" dirty="0" smtClean="0"/>
              <a:t>register.</a:t>
            </a:r>
            <a:endParaRPr lang="zh-TW" altLang="en-US" sz="12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request_mem_region</a:t>
            </a:r>
            <a:r>
              <a:rPr lang="en-US" altLang="zh-TW" dirty="0" smtClean="0"/>
              <a:t> : </a:t>
            </a:r>
            <a:r>
              <a:rPr lang="zh-TW" altLang="en-US" dirty="0" smtClean="0"/>
              <a:t>佔住</a:t>
            </a:r>
            <a:r>
              <a:rPr lang="en-US" altLang="zh-TW" dirty="0" smtClean="0"/>
              <a:t>memory </a:t>
            </a:r>
            <a:r>
              <a:rPr lang="zh-TW" altLang="en-US" dirty="0" smtClean="0"/>
              <a:t>的資源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不要讓其他人使用</a:t>
            </a:r>
            <a:r>
              <a:rPr lang="en-US" altLang="zh-TW" dirty="0" smtClean="0"/>
              <a:t>. </a:t>
            </a:r>
            <a:r>
              <a:rPr lang="zh-TW" altLang="en-US" dirty="0" smtClean="0"/>
              <a:t>避免錯亂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RSA : </a:t>
            </a:r>
            <a:r>
              <a:rPr lang="zh-TW" altLang="en-US" dirty="0" smtClean="0"/>
              <a:t>非對稱式</a:t>
            </a:r>
            <a:r>
              <a:rPr lang="zh-TW" altLang="en-US" smtClean="0"/>
              <a:t>密碼學</a:t>
            </a:r>
            <a:endParaRPr lang="en-US" altLang="zh-TW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C78C-5E18-4B5E-A3A5-B4400BC2AE47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105" y="1033"/>
            <a:ext cx="9144000" cy="5715000"/>
          </a:xfrm>
          <a:prstGeom prst="rect">
            <a:avLst/>
          </a:prstGeom>
        </p:spPr>
      </p:pic>
      <p:sp>
        <p:nvSpPr>
          <p:cNvPr id="17" name="文字版面配置區 30"/>
          <p:cNvSpPr>
            <a:spLocks noGrp="1"/>
          </p:cNvSpPr>
          <p:nvPr>
            <p:ph type="body" sz="quarter" idx="11" hasCustomPrompt="1"/>
          </p:nvPr>
        </p:nvSpPr>
        <p:spPr>
          <a:xfrm>
            <a:off x="6732240" y="5334798"/>
            <a:ext cx="936104" cy="275740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200" b="0">
                <a:solidFill>
                  <a:schemeClr val="tx1"/>
                </a:solidFill>
                <a:latin typeface="+mn-lt"/>
                <a:ea typeface="Arial Unicode MS" pitchFamily="34" charset="-120"/>
                <a:cs typeface="Arial Unicode MS" pitchFamily="34" charset="-120"/>
              </a:defRPr>
            </a:lvl1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altLang="zh-TW" dirty="0" smtClean="0"/>
              <a:t>Name</a:t>
            </a:r>
            <a:endParaRPr lang="zh-TW" altLang="en-US" dirty="0" smtClean="0"/>
          </a:p>
        </p:txBody>
      </p:sp>
      <p:sp>
        <p:nvSpPr>
          <p:cNvPr id="19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611560" y="4525369"/>
            <a:ext cx="5904656" cy="42036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600" b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 smtClean="0"/>
              <a:t>Subheading-</a:t>
            </a:r>
            <a:r>
              <a:rPr lang="en-US" altLang="zh-TW" dirty="0" smtClean="0">
                <a:cs typeface="Arial" charset="0"/>
              </a:rPr>
              <a:t>Topic-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</a:t>
            </a:r>
            <a:r>
              <a:rPr lang="en-US" altLang="zh-TW" dirty="0" err="1" smtClean="0">
                <a:cs typeface="Arial" charset="0"/>
              </a:rPr>
              <a:t>bk</a:t>
            </a:r>
            <a:r>
              <a:rPr lang="en-US" altLang="zh-TW" dirty="0" smtClean="0">
                <a:cs typeface="Arial" charset="0"/>
              </a:rPr>
              <a:t> 16 Bold</a:t>
            </a:r>
            <a:endParaRPr lang="zh-TW" altLang="en-US" dirty="0" smtClean="0"/>
          </a:p>
        </p:txBody>
      </p:sp>
      <p:sp>
        <p:nvSpPr>
          <p:cNvPr id="20" name="標題 1"/>
          <p:cNvSpPr>
            <a:spLocks noGrp="1"/>
          </p:cNvSpPr>
          <p:nvPr>
            <p:ph type="ctrTitle" hasCustomPrompt="1"/>
          </p:nvPr>
        </p:nvSpPr>
        <p:spPr>
          <a:xfrm>
            <a:off x="611568" y="3965308"/>
            <a:ext cx="8208913" cy="552789"/>
          </a:xfrm>
          <a:prstGeom prst="rect">
            <a:avLst/>
          </a:prstGeom>
        </p:spPr>
        <p:txBody>
          <a:bodyPr anchor="ctr"/>
          <a:lstStyle>
            <a:lvl1pPr algn="l">
              <a:defRPr sz="2400" b="0">
                <a:solidFill>
                  <a:srgbClr val="0088B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r>
              <a:rPr lang="en-US" altLang="zh-TW" dirty="0" smtClean="0">
                <a:cs typeface="Arial" charset="0"/>
              </a:rPr>
              <a:t>Topic-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</a:t>
            </a:r>
            <a:r>
              <a:rPr lang="en-US" altLang="zh-TW" dirty="0" err="1" smtClean="0">
                <a:cs typeface="Arial" charset="0"/>
              </a:rPr>
              <a:t>bk</a:t>
            </a:r>
            <a:r>
              <a:rPr lang="en-US" altLang="zh-TW" dirty="0" smtClean="0">
                <a:cs typeface="Arial" charset="0"/>
              </a:rPr>
              <a:t> 24 Bold</a:t>
            </a:r>
            <a:endParaRPr lang="zh-TW" altLang="en-US" dirty="0"/>
          </a:p>
        </p:txBody>
      </p:sp>
      <p:sp>
        <p:nvSpPr>
          <p:cNvPr id="21" name="Rectangle 1"/>
          <p:cNvSpPr/>
          <p:nvPr userDrawn="1"/>
        </p:nvSpPr>
        <p:spPr>
          <a:xfrm>
            <a:off x="586462" y="5429754"/>
            <a:ext cx="1000132" cy="215444"/>
          </a:xfrm>
          <a:prstGeom prst="rect">
            <a:avLst/>
          </a:prstGeom>
          <a:ln w="6350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sz="800" dirty="0" smtClean="0">
                <a:solidFill>
                  <a:schemeClr val="accent2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Confidential</a:t>
            </a:r>
            <a:endParaRPr lang="zh-TW" altLang="en-US" sz="800" dirty="0" smtClean="0">
              <a:solidFill>
                <a:schemeClr val="accent2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4652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9" name="標題 1"/>
          <p:cNvSpPr>
            <a:spLocks noGrp="1"/>
          </p:cNvSpPr>
          <p:nvPr>
            <p:ph type="ctrTitle" hasCustomPrompt="1"/>
          </p:nvPr>
        </p:nvSpPr>
        <p:spPr>
          <a:xfrm>
            <a:off x="755579" y="4057634"/>
            <a:ext cx="8208913" cy="552789"/>
          </a:xfrm>
          <a:prstGeom prst="rect">
            <a:avLst/>
          </a:prstGeom>
        </p:spPr>
        <p:txBody>
          <a:bodyPr anchor="ctr"/>
          <a:lstStyle>
            <a:lvl1pPr algn="l">
              <a:defRPr sz="2400" b="0">
                <a:solidFill>
                  <a:srgbClr val="0088BF"/>
                </a:solidFill>
                <a:latin typeface="+mj-lt"/>
                <a:ea typeface="微軟正黑體" pitchFamily="34" charset="-120"/>
              </a:defRPr>
            </a:lvl1pPr>
          </a:lstStyle>
          <a:p>
            <a:r>
              <a:rPr lang="en-US" altLang="zh-TW" dirty="0" smtClean="0">
                <a:cs typeface="Arial" charset="0"/>
              </a:rPr>
              <a:t>Topic-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</a:t>
            </a:r>
            <a:r>
              <a:rPr lang="en-US" altLang="zh-TW" dirty="0" err="1" smtClean="0">
                <a:cs typeface="Arial" charset="0"/>
              </a:rPr>
              <a:t>bk</a:t>
            </a:r>
            <a:r>
              <a:rPr lang="en-US" altLang="zh-TW" dirty="0" smtClean="0">
                <a:cs typeface="Arial" charset="0"/>
              </a:rPr>
              <a:t> 24 Bold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2852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71430" y="793739"/>
            <a:ext cx="8215370" cy="4044669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 baseline="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None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</p:txBody>
      </p:sp>
      <p:sp>
        <p:nvSpPr>
          <p:cNvPr id="11" name="標題 1"/>
          <p:cNvSpPr>
            <a:spLocks noGrp="1"/>
          </p:cNvSpPr>
          <p:nvPr>
            <p:ph type="title" hasCustomPrompt="1"/>
          </p:nvPr>
        </p:nvSpPr>
        <p:spPr>
          <a:xfrm>
            <a:off x="142844" y="74968"/>
            <a:ext cx="8786874" cy="4012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>
                <a:solidFill>
                  <a:srgbClr val="0D0D0D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18 Bold</a:t>
            </a:r>
            <a:endParaRPr lang="zh-TW" altLang="en-US" dirty="0"/>
          </a:p>
        </p:txBody>
      </p:sp>
      <p:sp>
        <p:nvSpPr>
          <p:cNvPr id="6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8" y="873112"/>
            <a:ext cx="4041774" cy="3885918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Char char="•"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標題 1"/>
          <p:cNvSpPr>
            <a:spLocks noGrp="1"/>
          </p:cNvSpPr>
          <p:nvPr>
            <p:ph type="title" hasCustomPrompt="1"/>
          </p:nvPr>
        </p:nvSpPr>
        <p:spPr>
          <a:xfrm>
            <a:off x="142844" y="74968"/>
            <a:ext cx="8786874" cy="4012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>
                <a:solidFill>
                  <a:srgbClr val="0D0D0D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18 Bold</a:t>
            </a:r>
            <a:endParaRPr lang="zh-TW" altLang="en-US" dirty="0"/>
          </a:p>
        </p:txBody>
      </p:sp>
      <p:sp>
        <p:nvSpPr>
          <p:cNvPr id="15" name="內容版面配置區 5"/>
          <p:cNvSpPr>
            <a:spLocks noGrp="1"/>
          </p:cNvSpPr>
          <p:nvPr>
            <p:ph sz="quarter" idx="11" hasCustomPrompt="1"/>
          </p:nvPr>
        </p:nvSpPr>
        <p:spPr>
          <a:xfrm>
            <a:off x="500034" y="873112"/>
            <a:ext cx="4041774" cy="3885918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Char char="•"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lvl="2"/>
            <a:endParaRPr lang="en-US" altLang="zh-TW" dirty="0" smtClean="0"/>
          </a:p>
        </p:txBody>
      </p:sp>
      <p:sp>
        <p:nvSpPr>
          <p:cNvPr id="13" name="投影片編號版面配置區 5"/>
          <p:cNvSpPr txBox="1">
            <a:spLocks/>
          </p:cNvSpPr>
          <p:nvPr userDrawn="1"/>
        </p:nvSpPr>
        <p:spPr>
          <a:xfrm>
            <a:off x="8643966" y="5417786"/>
            <a:ext cx="500034" cy="236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9" name="投影片編號版面配置區 5"/>
          <p:cNvSpPr txBox="1">
            <a:spLocks/>
          </p:cNvSpPr>
          <p:nvPr userDrawn="1"/>
        </p:nvSpPr>
        <p:spPr>
          <a:xfrm>
            <a:off x="8643966" y="5417785"/>
            <a:ext cx="500034" cy="297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95300" y="634039"/>
            <a:ext cx="4040188" cy="53313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20</a:t>
            </a:r>
            <a:endParaRPr lang="zh-TW" altLang="en-US" dirty="0" smtClean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8" y="634039"/>
            <a:ext cx="4041774" cy="53313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20</a:t>
            </a:r>
            <a:endParaRPr lang="zh-TW" altLang="en-US" dirty="0" smtClean="0"/>
          </a:p>
        </p:txBody>
      </p:sp>
      <p:sp>
        <p:nvSpPr>
          <p:cNvPr id="11" name="標題 1"/>
          <p:cNvSpPr>
            <a:spLocks noGrp="1"/>
          </p:cNvSpPr>
          <p:nvPr>
            <p:ph type="title" hasCustomPrompt="1"/>
          </p:nvPr>
        </p:nvSpPr>
        <p:spPr>
          <a:xfrm>
            <a:off x="142844" y="74968"/>
            <a:ext cx="8786874" cy="4012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>
                <a:solidFill>
                  <a:srgbClr val="0D0D0D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18 Bold</a:t>
            </a:r>
            <a:endParaRPr lang="zh-TW" altLang="en-US" dirty="0"/>
          </a:p>
        </p:txBody>
      </p:sp>
      <p:sp>
        <p:nvSpPr>
          <p:cNvPr id="15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4645028" y="1190614"/>
            <a:ext cx="4041774" cy="3885918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Char char="•"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內容版面配置區 5"/>
          <p:cNvSpPr>
            <a:spLocks noGrp="1"/>
          </p:cNvSpPr>
          <p:nvPr>
            <p:ph sz="quarter" idx="11" hasCustomPrompt="1"/>
          </p:nvPr>
        </p:nvSpPr>
        <p:spPr>
          <a:xfrm>
            <a:off x="500034" y="1190614"/>
            <a:ext cx="4041774" cy="3885918"/>
          </a:xfrm>
          <a:prstGeom prst="rect">
            <a:avLst/>
          </a:prstGeom>
        </p:spPr>
        <p:txBody>
          <a:bodyPr/>
          <a:lstStyle>
            <a:lvl1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 sz="2000"/>
            </a:lvl1pPr>
            <a:lvl2pPr marL="9144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5B3ED"/>
              </a:buClr>
              <a:buSzTx/>
              <a:buFont typeface="Wingdings" pitchFamily="2" charset="2"/>
              <a:buChar char="l"/>
              <a:tabLst/>
              <a:defRPr sz="1600"/>
            </a:lvl2pPr>
            <a:lvl3pPr marL="13716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Arial" pitchFamily="34" charset="0"/>
              <a:buChar char="•"/>
              <a:tabLst/>
              <a:defRPr sz="1200"/>
            </a:lvl3pPr>
            <a:lvl4pPr marL="17145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E90DE"/>
              </a:buClr>
              <a:buSzTx/>
              <a:buFont typeface="Arial" pitchFamily="34" charset="0"/>
              <a:buChar char="•"/>
              <a:tabLst/>
              <a:defRPr sz="1200"/>
            </a:lvl4pPr>
            <a:lvl5pPr marL="21717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B8EF"/>
              </a:buClr>
              <a:buSzTx/>
              <a:buFont typeface="Arial" pitchFamily="34" charset="0"/>
              <a:buChar char="•"/>
              <a:tabLst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altLang="zh-TW" dirty="0" smtClean="0">
                <a:cs typeface="Arial" charset="0"/>
              </a:rPr>
              <a:t>First Hierarchy-</a:t>
            </a:r>
            <a:r>
              <a:rPr lang="en-US" altLang="zh-TW" dirty="0" err="1" smtClean="0">
                <a:cs typeface="Arial" charset="0"/>
              </a:rPr>
              <a:t>Futura</a:t>
            </a:r>
            <a:r>
              <a:rPr lang="en-US" altLang="zh-TW" dirty="0" smtClean="0">
                <a:cs typeface="Arial" charset="0"/>
              </a:rPr>
              <a:t> 20</a:t>
            </a:r>
          </a:p>
          <a:p>
            <a:pPr lvl="1"/>
            <a:r>
              <a:rPr lang="en-US" altLang="zh-TW" dirty="0" smtClean="0"/>
              <a:t>Second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16</a:t>
            </a:r>
          </a:p>
          <a:p>
            <a:pPr lvl="2"/>
            <a:r>
              <a:rPr lang="en-US" dirty="0" smtClean="0"/>
              <a:t>Third</a:t>
            </a:r>
            <a:r>
              <a:rPr lang="en-US" altLang="zh-TW" dirty="0" smtClean="0"/>
              <a:t> Hierarchy-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12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SzTx/>
              <a:buFont typeface="Wingdings" pitchFamily="2" charset="2"/>
              <a:buChar char="l"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投影片編號版面配置區 5"/>
          <p:cNvSpPr txBox="1">
            <a:spLocks/>
          </p:cNvSpPr>
          <p:nvPr userDrawn="1"/>
        </p:nvSpPr>
        <p:spPr>
          <a:xfrm>
            <a:off x="8643966" y="5417786"/>
            <a:ext cx="500034" cy="297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42844" y="74968"/>
            <a:ext cx="8786874" cy="40126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000">
                <a:solidFill>
                  <a:srgbClr val="0D0D0D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Headline-</a:t>
            </a:r>
            <a:r>
              <a:rPr lang="en-US" altLang="zh-TW" dirty="0" err="1" smtClean="0"/>
              <a:t>Futura</a:t>
            </a:r>
            <a:r>
              <a:rPr lang="en-US" altLang="zh-TW" dirty="0" smtClean="0"/>
              <a:t> 18 Bold</a:t>
            </a:r>
            <a:endParaRPr lang="zh-TW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 txBox="1">
            <a:spLocks/>
          </p:cNvSpPr>
          <p:nvPr userDrawn="1"/>
        </p:nvSpPr>
        <p:spPr>
          <a:xfrm>
            <a:off x="8643966" y="5417785"/>
            <a:ext cx="500034" cy="297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639944" y="5478656"/>
            <a:ext cx="504056" cy="236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投影片編號版面配置區 5"/>
          <p:cNvSpPr txBox="1">
            <a:spLocks/>
          </p:cNvSpPr>
          <p:nvPr userDrawn="1"/>
        </p:nvSpPr>
        <p:spPr>
          <a:xfrm>
            <a:off x="8643966" y="5449788"/>
            <a:ext cx="500034" cy="265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697E6F-8A4D-4703-8820-2BF87F39709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/>
          <p:nvPr userDrawn="1"/>
        </p:nvSpPr>
        <p:spPr>
          <a:xfrm>
            <a:off x="3107851" y="2601024"/>
            <a:ext cx="2928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TW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Thank You !</a:t>
            </a:r>
            <a:endParaRPr lang="zh-TW" alt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gi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jp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1352027" y="5479895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 smtClean="0">
                <a:solidFill>
                  <a:schemeClr val="bg1">
                    <a:lumMod val="95000"/>
                  </a:schemeClr>
                </a:solidFill>
              </a:rPr>
              <a:t>虹晶股份有限公司</a:t>
            </a:r>
            <a:endParaRPr 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9678" y="5475943"/>
            <a:ext cx="14430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>
                <a:solidFill>
                  <a:schemeClr val="bg1">
                    <a:lumMod val="95000"/>
                  </a:schemeClr>
                </a:solidFill>
              </a:rPr>
              <a:t>Socle</a:t>
            </a:r>
            <a:r>
              <a:rPr lang="en-US" altLang="zh-TW" sz="900" dirty="0" smtClean="0">
                <a:solidFill>
                  <a:schemeClr val="bg1">
                    <a:lumMod val="95000"/>
                  </a:schemeClr>
                </a:solidFill>
              </a:rPr>
              <a:t> Technology  Corp. 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7908326" y="5462475"/>
            <a:ext cx="792088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TW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IC ODM</a:t>
            </a:r>
            <a:endParaRPr lang="en-US" sz="11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1"/>
          <p:cNvSpPr/>
          <p:nvPr userDrawn="1"/>
        </p:nvSpPr>
        <p:spPr>
          <a:xfrm>
            <a:off x="4139952" y="5496919"/>
            <a:ext cx="864096" cy="215444"/>
          </a:xfrm>
          <a:prstGeom prst="rect">
            <a:avLst/>
          </a:prstGeom>
          <a:ln w="6350">
            <a:noFill/>
          </a:ln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sz="800" dirty="0" smtClean="0">
                <a:solidFill>
                  <a:srgbClr val="FFFFFF"/>
                </a:solidFill>
                <a:latin typeface="Futura LT Book"/>
              </a:rPr>
              <a:t>Confidential</a:t>
            </a:r>
            <a:endParaRPr lang="zh-TW" altLang="en-US" sz="800" dirty="0" smtClean="0">
              <a:solidFill>
                <a:srgbClr val="FFFFFF"/>
              </a:solidFill>
              <a:latin typeface="Futura LT Boo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60" r:id="rId8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fontAlgn="base" latinLnBrk="0" hangingPunct="1">
        <a:spcBef>
          <a:spcPct val="0"/>
        </a:spcBef>
        <a:spcAft>
          <a:spcPct val="0"/>
        </a:spcAft>
        <a:buNone/>
        <a:defRPr kumimoji="1" lang="zh-TW" altLang="en-US" sz="2400" b="1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514350" indent="-51435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Tx/>
        <a:buBlip>
          <a:blip r:embed="rId11"/>
        </a:buBlip>
        <a:defRPr kumimoji="1" lang="zh-TW" alt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 typeface="Arial" pitchFamily="34" charset="0"/>
        <a:buChar char="•"/>
        <a:defRPr kumimoji="1" lang="zh-TW" alt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Tx/>
        <a:buNone/>
        <a:defRPr kumimoji="1" lang="zh-TW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Tx/>
        <a:buNone/>
        <a:defRPr kumimoji="1" lang="zh-TW" alt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914400" rtl="0" eaLnBrk="1" fontAlgn="base" latinLnBrk="0" hangingPunct="1">
        <a:spcBef>
          <a:spcPct val="20000"/>
        </a:spcBef>
        <a:spcAft>
          <a:spcPct val="0"/>
        </a:spcAft>
        <a:buClr>
          <a:srgbClr val="1273B1"/>
        </a:buClr>
        <a:buFont typeface="Arial" pitchFamily="34" charset="0"/>
        <a:buChar char="•"/>
        <a:defRPr kumimoji="1" lang="zh-TW" alt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https://zh.wikipedia.org/wiki/RS232" TargetMode="External"/><Relationship Id="rId7" Type="http://schemas.openxmlformats.org/officeDocument/2006/relationships/hyperlink" Target="https://zh.wikipedia.org/wiki/RS48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zh.wikipedia.org/w/index.php?title=RS422&amp;action=edit&amp;redlink=1" TargetMode="External"/><Relationship Id="rId5" Type="http://schemas.openxmlformats.org/officeDocument/2006/relationships/hyperlink" Target="https://zh.wikipedia.org/w/index.php?title=RS423&amp;action=edit&amp;redlink=1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s://zh.wikipedia.org/w/index.php?title=RS449&amp;action=edit&amp;redlink=1" TargetMode="External"/><Relationship Id="rId9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>
                <a:latin typeface="+mn-lt"/>
              </a:rPr>
              <a:t>BenTsai</a:t>
            </a:r>
            <a:endParaRPr lang="en-US" dirty="0">
              <a:latin typeface="+mn-l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Serial </a:t>
            </a:r>
            <a:r>
              <a:rPr lang="en-US" dirty="0" err="1" smtClean="0"/>
              <a:t>Uart</a:t>
            </a:r>
            <a:r>
              <a:rPr lang="en-US" dirty="0" smtClean="0"/>
              <a:t> Device Driver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3976696"/>
            <a:ext cx="72008" cy="969036"/>
          </a:xfrm>
          <a:prstGeom prst="rect">
            <a:avLst/>
          </a:prstGeom>
        </p:spPr>
      </p:pic>
      <p:sp>
        <p:nvSpPr>
          <p:cNvPr id="7" name="日期版面配置區 3"/>
          <p:cNvSpPr txBox="1">
            <a:spLocks/>
          </p:cNvSpPr>
          <p:nvPr/>
        </p:nvSpPr>
        <p:spPr>
          <a:xfrm>
            <a:off x="7929586" y="5349876"/>
            <a:ext cx="1071570" cy="222269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6A5FA-7936-4E6E-80B4-F5739BD2052C}" type="datetime1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2015/11/11</a:t>
            </a:fld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525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Platform Device/Driver</a:t>
            </a:r>
            <a:endParaRPr lang="en-US" dirty="0"/>
          </a:p>
        </p:txBody>
      </p:sp>
      <p:sp>
        <p:nvSpPr>
          <p:cNvPr id="32" name="矩形 31"/>
          <p:cNvSpPr/>
          <p:nvPr/>
        </p:nvSpPr>
        <p:spPr>
          <a:xfrm>
            <a:off x="107504" y="2569468"/>
            <a:ext cx="3563888" cy="2880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Platform Bus</a:t>
            </a:r>
            <a:endParaRPr lang="zh-TW" altLang="en-US" sz="1200" dirty="0" smtClean="0"/>
          </a:p>
        </p:txBody>
      </p:sp>
      <p:sp>
        <p:nvSpPr>
          <p:cNvPr id="58" name="Content Placeholder 1"/>
          <p:cNvSpPr>
            <a:spLocks noGrp="1"/>
          </p:cNvSpPr>
          <p:nvPr>
            <p:ph sz="half" idx="2"/>
          </p:nvPr>
        </p:nvSpPr>
        <p:spPr>
          <a:xfrm>
            <a:off x="3923928" y="841276"/>
            <a:ext cx="4762872" cy="4248472"/>
          </a:xfrm>
        </p:spPr>
        <p:txBody>
          <a:bodyPr/>
          <a:lstStyle/>
          <a:p>
            <a:r>
              <a:rPr lang="en-US" altLang="zh-TW" sz="1400" dirty="0" smtClean="0"/>
              <a:t>Platform bus</a:t>
            </a:r>
          </a:p>
          <a:p>
            <a:pPr>
              <a:buNone/>
            </a:pPr>
            <a:r>
              <a:rPr lang="en-US" altLang="zh-TW" sz="1400" dirty="0" smtClean="0"/>
              <a:t>          </a:t>
            </a:r>
            <a:r>
              <a:rPr lang="en-US" altLang="zh-TW" sz="1200" dirty="0" smtClean="0"/>
              <a:t>platform bus</a:t>
            </a:r>
            <a:r>
              <a:rPr lang="zh-TW" altLang="en-US" sz="1200" dirty="0" smtClean="0"/>
              <a:t>是一個虛擬通道</a:t>
            </a:r>
            <a:r>
              <a:rPr lang="en-US" altLang="zh-TW" sz="1200" dirty="0" smtClean="0"/>
              <a:t>, </a:t>
            </a:r>
            <a:r>
              <a:rPr lang="zh-TW" altLang="en-US" sz="1200" dirty="0" smtClean="0"/>
              <a:t>連結的裝置為整合在</a:t>
            </a:r>
            <a:r>
              <a:rPr lang="en-US" altLang="zh-TW" sz="1200" dirty="0" err="1" smtClean="0"/>
              <a:t>SoC</a:t>
            </a:r>
            <a:r>
              <a:rPr lang="zh-TW" altLang="en-US" sz="1200" dirty="0" smtClean="0"/>
              <a:t>的周邊、</a:t>
            </a:r>
            <a:r>
              <a:rPr lang="en-US" altLang="zh-TW" sz="1200" dirty="0" smtClean="0"/>
              <a:t>Legacy</a:t>
            </a:r>
            <a:r>
              <a:rPr lang="zh-TW" altLang="en-US" sz="1200" dirty="0" smtClean="0"/>
              <a:t>、以及一些特殊的裝置</a:t>
            </a:r>
            <a:r>
              <a:rPr lang="en-US" altLang="zh-TW" sz="1200" dirty="0" smtClean="0"/>
              <a:t>, </a:t>
            </a:r>
            <a:r>
              <a:rPr lang="zh-TW" altLang="en-US" sz="1200" dirty="0" smtClean="0"/>
              <a:t>例如</a:t>
            </a:r>
            <a:r>
              <a:rPr lang="en-US" altLang="zh-TW" sz="1200" dirty="0" smtClean="0"/>
              <a:t>PCI</a:t>
            </a:r>
            <a:r>
              <a:rPr lang="zh-TW" altLang="en-US" sz="1200" dirty="0" smtClean="0"/>
              <a:t>和</a:t>
            </a:r>
            <a:r>
              <a:rPr lang="en-US" altLang="zh-TW" sz="1200" dirty="0" smtClean="0"/>
              <a:t>USB. </a:t>
            </a:r>
            <a:r>
              <a:rPr lang="zh-TW" altLang="en-US" sz="1200" dirty="0" smtClean="0"/>
              <a:t>它可分為兩部份</a:t>
            </a:r>
            <a:r>
              <a:rPr lang="en-US" altLang="zh-TW" sz="1200" dirty="0" smtClean="0"/>
              <a:t>: </a:t>
            </a:r>
            <a:r>
              <a:rPr lang="en-US" altLang="zh-TW" sz="1200" dirty="0" err="1" smtClean="0"/>
              <a:t>platform_device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與 </a:t>
            </a:r>
            <a:r>
              <a:rPr lang="en-US" altLang="zh-TW" sz="1200" dirty="0" err="1" smtClean="0"/>
              <a:t>platform_driver</a:t>
            </a:r>
            <a:r>
              <a:rPr lang="en-US" altLang="zh-TW" sz="1200" dirty="0" smtClean="0"/>
              <a:t>.</a:t>
            </a:r>
            <a:endParaRPr lang="en-US" altLang="zh-TW" sz="1400" dirty="0" smtClean="0"/>
          </a:p>
          <a:p>
            <a:endParaRPr lang="en-US" altLang="zh-TW" sz="1400" dirty="0" smtClean="0"/>
          </a:p>
          <a:p>
            <a:r>
              <a:rPr lang="en-US" altLang="zh-TW" sz="1400" dirty="0" smtClean="0"/>
              <a:t>Platform devices</a:t>
            </a:r>
          </a:p>
          <a:p>
            <a:pPr>
              <a:buNone/>
            </a:pPr>
            <a:r>
              <a:rPr lang="zh-TW" altLang="en-US" sz="1200" dirty="0" smtClean="0"/>
              <a:t>            自動存在於系統的實體裝置</a:t>
            </a:r>
            <a:r>
              <a:rPr lang="en-US" altLang="zh-TW" sz="1200" dirty="0" smtClean="0"/>
              <a:t>. </a:t>
            </a:r>
            <a:r>
              <a:rPr lang="zh-TW" altLang="en-US" sz="1200" dirty="0" smtClean="0"/>
              <a:t>包含基於端口的設備（已不推薦使用，保留下來只為兼容舊設備，</a:t>
            </a:r>
            <a:r>
              <a:rPr lang="en-US" altLang="zh-TW" sz="1200" dirty="0" smtClean="0"/>
              <a:t>legacy</a:t>
            </a:r>
            <a:r>
              <a:rPr lang="zh-TW" altLang="en-US" sz="1200" dirty="0" smtClean="0"/>
              <a:t>）；連接物理總線的橋設備；集成在</a:t>
            </a:r>
            <a:r>
              <a:rPr lang="en-US" altLang="zh-TW" sz="1200" dirty="0" smtClean="0"/>
              <a:t>SOC</a:t>
            </a:r>
            <a:r>
              <a:rPr lang="zh-TW" altLang="en-US" sz="1200" dirty="0" smtClean="0"/>
              <a:t>平台上面的控制器；連接在其它</a:t>
            </a:r>
            <a:r>
              <a:rPr lang="en-US" altLang="zh-TW" sz="1200" dirty="0" smtClean="0"/>
              <a:t>bus</a:t>
            </a:r>
            <a:r>
              <a:rPr lang="zh-TW" altLang="en-US" sz="1200" dirty="0" smtClean="0"/>
              <a:t>上的設備（很少見）。</a:t>
            </a:r>
            <a:endParaRPr lang="en-US" altLang="zh-TW" sz="1400" dirty="0" smtClean="0"/>
          </a:p>
          <a:p>
            <a:pPr lvl="1">
              <a:buNone/>
            </a:pPr>
            <a:endParaRPr lang="en-US" altLang="zh-TW" sz="1400" dirty="0" smtClean="0"/>
          </a:p>
          <a:p>
            <a:r>
              <a:rPr lang="en-US" altLang="zh-TW" sz="1400" dirty="0" smtClean="0"/>
              <a:t>Platform drivers</a:t>
            </a:r>
          </a:p>
          <a:p>
            <a:pPr>
              <a:buNone/>
            </a:pPr>
            <a:r>
              <a:rPr lang="zh-TW" altLang="en-US" sz="1400" dirty="0" smtClean="0"/>
              <a:t>          </a:t>
            </a:r>
            <a:endParaRPr lang="en-US" altLang="zh-TW" sz="1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577580"/>
            <a:ext cx="3456384" cy="1369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矩形 32"/>
          <p:cNvSpPr/>
          <p:nvPr/>
        </p:nvSpPr>
        <p:spPr>
          <a:xfrm>
            <a:off x="1115616" y="1201316"/>
            <a:ext cx="2592288" cy="11521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1200" dirty="0" smtClean="0"/>
              <a:t>Device </a:t>
            </a:r>
          </a:p>
          <a:p>
            <a:pPr algn="r"/>
            <a:r>
              <a:rPr lang="en-US" altLang="zh-TW" sz="1200" dirty="0" smtClean="0"/>
              <a:t>tree</a:t>
            </a:r>
            <a:endParaRPr lang="zh-TW" altLang="en-US" sz="1200" dirty="0" smtClean="0"/>
          </a:p>
        </p:txBody>
      </p:sp>
      <p:sp>
        <p:nvSpPr>
          <p:cNvPr id="39" name="矩形 38"/>
          <p:cNvSpPr/>
          <p:nvPr/>
        </p:nvSpPr>
        <p:spPr>
          <a:xfrm>
            <a:off x="1259632" y="1489348"/>
            <a:ext cx="648072" cy="5760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Platform</a:t>
            </a:r>
          </a:p>
          <a:p>
            <a:pPr algn="ctr"/>
            <a:r>
              <a:rPr lang="en-US" altLang="zh-TW" sz="1000" dirty="0" smtClean="0"/>
              <a:t>Device</a:t>
            </a:r>
            <a:endParaRPr lang="zh-TW" altLang="en-US" sz="1000" dirty="0" smtClean="0"/>
          </a:p>
        </p:txBody>
      </p:sp>
      <p:sp>
        <p:nvSpPr>
          <p:cNvPr id="41" name="文字方塊 40"/>
          <p:cNvSpPr txBox="1"/>
          <p:nvPr/>
        </p:nvSpPr>
        <p:spPr>
          <a:xfrm>
            <a:off x="1979712" y="163336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2411760" y="1489348"/>
            <a:ext cx="648072" cy="5760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Platform</a:t>
            </a:r>
          </a:p>
          <a:p>
            <a:pPr algn="ctr"/>
            <a:r>
              <a:rPr lang="en-US" altLang="zh-TW" sz="1000" dirty="0" smtClean="0"/>
              <a:t>Device</a:t>
            </a:r>
            <a:endParaRPr lang="zh-TW" altLang="en-US" sz="1000" dirty="0" smtClean="0"/>
          </a:p>
        </p:txBody>
      </p:sp>
      <p:sp>
        <p:nvSpPr>
          <p:cNvPr id="45" name="矩形 44"/>
          <p:cNvSpPr/>
          <p:nvPr/>
        </p:nvSpPr>
        <p:spPr>
          <a:xfrm>
            <a:off x="1331640" y="3361556"/>
            <a:ext cx="6480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Platform</a:t>
            </a:r>
          </a:p>
          <a:p>
            <a:pPr algn="ctr"/>
            <a:r>
              <a:rPr lang="en-US" altLang="zh-TW" sz="1000" dirty="0" smtClean="0"/>
              <a:t>Driver</a:t>
            </a:r>
            <a:endParaRPr lang="zh-TW" altLang="en-US" sz="1000" dirty="0" smtClean="0"/>
          </a:p>
        </p:txBody>
      </p:sp>
      <p:sp>
        <p:nvSpPr>
          <p:cNvPr id="46" name="矩形 45"/>
          <p:cNvSpPr/>
          <p:nvPr/>
        </p:nvSpPr>
        <p:spPr>
          <a:xfrm>
            <a:off x="2483768" y="3361556"/>
            <a:ext cx="6480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Platform</a:t>
            </a:r>
          </a:p>
          <a:p>
            <a:pPr algn="ctr"/>
            <a:r>
              <a:rPr lang="en-US" altLang="zh-TW" sz="1000" dirty="0" smtClean="0"/>
              <a:t>Driver</a:t>
            </a:r>
            <a:endParaRPr lang="zh-TW" altLang="en-US" sz="1000" dirty="0" smtClean="0"/>
          </a:p>
        </p:txBody>
      </p:sp>
      <p:sp>
        <p:nvSpPr>
          <p:cNvPr id="48" name="矩形 47"/>
          <p:cNvSpPr/>
          <p:nvPr/>
        </p:nvSpPr>
        <p:spPr>
          <a:xfrm>
            <a:off x="251520" y="1489348"/>
            <a:ext cx="648072" cy="57606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Platform</a:t>
            </a:r>
          </a:p>
          <a:p>
            <a:pPr algn="ctr"/>
            <a:r>
              <a:rPr lang="en-US" altLang="zh-TW" sz="1000" dirty="0" smtClean="0"/>
              <a:t>Device</a:t>
            </a:r>
            <a:endParaRPr lang="zh-TW" altLang="en-US" sz="1000" dirty="0" smtClean="0"/>
          </a:p>
        </p:txBody>
      </p:sp>
      <p:sp>
        <p:nvSpPr>
          <p:cNvPr id="57" name="矩形 56"/>
          <p:cNvSpPr/>
          <p:nvPr/>
        </p:nvSpPr>
        <p:spPr>
          <a:xfrm>
            <a:off x="251520" y="3361556"/>
            <a:ext cx="648072" cy="57606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Platform</a:t>
            </a:r>
          </a:p>
          <a:p>
            <a:pPr algn="ctr"/>
            <a:r>
              <a:rPr lang="en-US" altLang="zh-TW" sz="1000" dirty="0" smtClean="0"/>
              <a:t>Driver</a:t>
            </a:r>
            <a:endParaRPr lang="zh-TW" altLang="en-US" sz="1000" dirty="0" smtClean="0"/>
          </a:p>
        </p:txBody>
      </p:sp>
      <p:sp>
        <p:nvSpPr>
          <p:cNvPr id="61" name="文字方塊 60"/>
          <p:cNvSpPr txBox="1"/>
          <p:nvPr/>
        </p:nvSpPr>
        <p:spPr>
          <a:xfrm>
            <a:off x="2051720" y="350557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62" name="上-下雙向箭號 61"/>
          <p:cNvSpPr/>
          <p:nvPr/>
        </p:nvSpPr>
        <p:spPr>
          <a:xfrm>
            <a:off x="539552" y="2137420"/>
            <a:ext cx="45719" cy="36004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64" name="上-下雙向箭號 63"/>
          <p:cNvSpPr/>
          <p:nvPr/>
        </p:nvSpPr>
        <p:spPr>
          <a:xfrm>
            <a:off x="539552" y="2929508"/>
            <a:ext cx="45719" cy="36004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65" name="上-下雙向箭號 64"/>
          <p:cNvSpPr/>
          <p:nvPr/>
        </p:nvSpPr>
        <p:spPr>
          <a:xfrm>
            <a:off x="1619672" y="2137420"/>
            <a:ext cx="45719" cy="36004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66" name="上-下雙向箭號 65"/>
          <p:cNvSpPr/>
          <p:nvPr/>
        </p:nvSpPr>
        <p:spPr>
          <a:xfrm>
            <a:off x="1619672" y="2929508"/>
            <a:ext cx="45719" cy="36004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67" name="上-下雙向箭號 66"/>
          <p:cNvSpPr/>
          <p:nvPr/>
        </p:nvSpPr>
        <p:spPr>
          <a:xfrm>
            <a:off x="2699792" y="2929508"/>
            <a:ext cx="45719" cy="36004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68" name="上-下雙向箭號 67"/>
          <p:cNvSpPr/>
          <p:nvPr/>
        </p:nvSpPr>
        <p:spPr>
          <a:xfrm>
            <a:off x="2699792" y="2137420"/>
            <a:ext cx="45719" cy="36004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4233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/>
            <a:r>
              <a:rPr lang="en-US" altLang="zh-TW" dirty="0" smtClean="0"/>
              <a:t>Platform Device Driver</a:t>
            </a:r>
          </a:p>
        </p:txBody>
      </p:sp>
      <p:sp>
        <p:nvSpPr>
          <p:cNvPr id="55" name="矩形 54"/>
          <p:cNvSpPr/>
          <p:nvPr/>
        </p:nvSpPr>
        <p:spPr>
          <a:xfrm>
            <a:off x="7668344" y="625252"/>
            <a:ext cx="72008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Device Tree</a:t>
            </a:r>
            <a:endParaRPr lang="zh-TW" altLang="en-US" sz="1200" dirty="0" smtClean="0"/>
          </a:p>
        </p:txBody>
      </p:sp>
      <p:cxnSp>
        <p:nvCxnSpPr>
          <p:cNvPr id="78" name="直線單箭頭接點 77"/>
          <p:cNvCxnSpPr>
            <a:stCxn id="51" idx="1"/>
            <a:endCxn id="79" idx="3"/>
          </p:cNvCxnSpPr>
          <p:nvPr/>
        </p:nvCxnSpPr>
        <p:spPr>
          <a:xfrm flipH="1" flipV="1">
            <a:off x="4139952" y="1777380"/>
            <a:ext cx="1944216" cy="648072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323528" y="985292"/>
            <a:ext cx="3816424" cy="1584176"/>
          </a:xfrm>
          <a:prstGeom prst="rect">
            <a:avLst/>
          </a:prstGeom>
          <a:noFill/>
          <a:ln w="22225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 useBgFill="1">
        <p:nvSpPr>
          <p:cNvPr id="81" name="文字方塊 80"/>
          <p:cNvSpPr txBox="1"/>
          <p:nvPr/>
        </p:nvSpPr>
        <p:spPr>
          <a:xfrm>
            <a:off x="2938387" y="769268"/>
            <a:ext cx="979756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err="1" smtClean="0">
                <a:solidFill>
                  <a:schemeClr val="accent2">
                    <a:lumMod val="75000"/>
                  </a:schemeClr>
                </a:solidFill>
              </a:rPr>
              <a:t>of_serial.c</a:t>
            </a:r>
            <a:endParaRPr lang="zh-TW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3073524"/>
            <a:ext cx="3852097" cy="1674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9" name="矩形 168"/>
          <p:cNvSpPr/>
          <p:nvPr/>
        </p:nvSpPr>
        <p:spPr>
          <a:xfrm>
            <a:off x="2555776" y="3577580"/>
            <a:ext cx="3096344" cy="216024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177" name="直線單箭頭接點 176"/>
          <p:cNvCxnSpPr/>
          <p:nvPr/>
        </p:nvCxnSpPr>
        <p:spPr>
          <a:xfrm flipH="1">
            <a:off x="6876256" y="913284"/>
            <a:ext cx="720080" cy="0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6084168" y="553244"/>
            <a:ext cx="648072" cy="5760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Platform</a:t>
            </a:r>
          </a:p>
          <a:p>
            <a:pPr algn="ctr"/>
            <a:r>
              <a:rPr lang="en-US" altLang="zh-TW" sz="1000" dirty="0" smtClean="0"/>
              <a:t>Device</a:t>
            </a:r>
            <a:endParaRPr lang="zh-TW" altLang="en-US" sz="1000" dirty="0" smtClean="0"/>
          </a:p>
        </p:txBody>
      </p:sp>
      <p:sp>
        <p:nvSpPr>
          <p:cNvPr id="50" name="矩形 49"/>
          <p:cNvSpPr/>
          <p:nvPr/>
        </p:nvSpPr>
        <p:spPr>
          <a:xfrm>
            <a:off x="5652120" y="1489348"/>
            <a:ext cx="1584176" cy="2880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Platform Bus</a:t>
            </a:r>
            <a:endParaRPr lang="zh-TW" altLang="en-US" sz="1200" dirty="0" smtClean="0"/>
          </a:p>
        </p:txBody>
      </p:sp>
      <p:sp>
        <p:nvSpPr>
          <p:cNvPr id="51" name="矩形 50"/>
          <p:cNvSpPr/>
          <p:nvPr/>
        </p:nvSpPr>
        <p:spPr>
          <a:xfrm>
            <a:off x="6084168" y="2137420"/>
            <a:ext cx="64807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Platform</a:t>
            </a:r>
          </a:p>
          <a:p>
            <a:pPr algn="ctr"/>
            <a:r>
              <a:rPr lang="en-US" altLang="zh-TW" sz="1000" dirty="0" smtClean="0"/>
              <a:t>Driver</a:t>
            </a:r>
            <a:endParaRPr lang="zh-TW" altLang="en-US" sz="1000" dirty="0" smtClean="0"/>
          </a:p>
        </p:txBody>
      </p:sp>
      <p:sp>
        <p:nvSpPr>
          <p:cNvPr id="53" name="上-下雙向箭號 52"/>
          <p:cNvSpPr/>
          <p:nvPr/>
        </p:nvSpPr>
        <p:spPr>
          <a:xfrm>
            <a:off x="6372200" y="1201316"/>
            <a:ext cx="45719" cy="216024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56" name="上-下雙向箭號 55"/>
          <p:cNvSpPr/>
          <p:nvPr/>
        </p:nvSpPr>
        <p:spPr>
          <a:xfrm>
            <a:off x="6372200" y="1849388"/>
            <a:ext cx="45719" cy="216024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1057300"/>
            <a:ext cx="3600400" cy="142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" name="矩形 62"/>
          <p:cNvSpPr/>
          <p:nvPr/>
        </p:nvSpPr>
        <p:spPr>
          <a:xfrm>
            <a:off x="323528" y="2857500"/>
            <a:ext cx="2088232" cy="2160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of_platform_serial_probe</a:t>
            </a:r>
            <a:endParaRPr lang="zh-TW" altLang="en-US" sz="1000" dirty="0" smtClean="0"/>
          </a:p>
        </p:txBody>
      </p:sp>
      <p:sp>
        <p:nvSpPr>
          <p:cNvPr id="64" name="矩形 63"/>
          <p:cNvSpPr/>
          <p:nvPr/>
        </p:nvSpPr>
        <p:spPr>
          <a:xfrm>
            <a:off x="323528" y="3073524"/>
            <a:ext cx="2088232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1000" dirty="0" smtClean="0"/>
              <a:t>+ </a:t>
            </a:r>
            <a:r>
              <a:rPr lang="en-US" altLang="zh-TW" sz="1000" dirty="0" err="1" smtClean="0"/>
              <a:t>of_platform_serial_setup</a:t>
            </a:r>
            <a:endParaRPr lang="en-US" altLang="zh-TW" sz="1000" dirty="0" smtClean="0"/>
          </a:p>
          <a:p>
            <a:r>
              <a:rPr lang="en-US" altLang="zh-TW" sz="1000" dirty="0" smtClean="0"/>
              <a:t>+ serial8250_register_8250_port</a:t>
            </a:r>
            <a:endParaRPr lang="zh-TW" altLang="en-US" sz="1000" dirty="0" smtClean="0"/>
          </a:p>
        </p:txBody>
      </p:sp>
      <p:pic>
        <p:nvPicPr>
          <p:cNvPr id="68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9707" y="3001516"/>
            <a:ext cx="3018797" cy="133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" name="矩形 68"/>
          <p:cNvSpPr/>
          <p:nvPr/>
        </p:nvSpPr>
        <p:spPr>
          <a:xfrm>
            <a:off x="6809787" y="3217540"/>
            <a:ext cx="1872208" cy="216024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42337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1" grpId="0" animBg="1"/>
      <p:bldP spid="169" grpId="0" animBg="1"/>
      <p:bldP spid="63" grpId="0" animBg="1"/>
      <p:bldP spid="64" grpId="0" animBg="1"/>
      <p:bldP spid="6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dirty="0" err="1" smtClean="0"/>
              <a:t>Uart</a:t>
            </a:r>
            <a:r>
              <a:rPr lang="en-US" altLang="zh-TW" dirty="0" smtClean="0"/>
              <a:t> Driver – 8250 Driver</a:t>
            </a: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841276"/>
            <a:ext cx="2775180" cy="290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1"/>
          <p:cNvSpPr>
            <a:spLocks noGrp="1"/>
          </p:cNvSpPr>
          <p:nvPr>
            <p:ph sz="half" idx="2"/>
          </p:nvPr>
        </p:nvSpPr>
        <p:spPr>
          <a:xfrm>
            <a:off x="4499992" y="829055"/>
            <a:ext cx="4176464" cy="4476717"/>
          </a:xfrm>
        </p:spPr>
        <p:txBody>
          <a:bodyPr/>
          <a:lstStyle/>
          <a:p>
            <a:r>
              <a:rPr lang="en-US" sz="1200" dirty="0" err="1" smtClean="0"/>
              <a:t>tx_empty</a:t>
            </a:r>
            <a:r>
              <a:rPr lang="en-US" sz="1200" dirty="0" smtClean="0"/>
              <a:t> : </a:t>
            </a:r>
            <a:r>
              <a:rPr lang="en-US" sz="1200" dirty="0" err="1" smtClean="0"/>
              <a:t>Tx</a:t>
            </a:r>
            <a:r>
              <a:rPr lang="en-US" sz="1200" dirty="0" smtClean="0"/>
              <a:t> </a:t>
            </a:r>
            <a:r>
              <a:rPr lang="zh-TW" altLang="en-US" sz="1200" dirty="0" smtClean="0"/>
              <a:t>是否</a:t>
            </a:r>
            <a:r>
              <a:rPr lang="en-US" altLang="zh-TW" sz="1200" dirty="0" smtClean="0"/>
              <a:t>Empty.</a:t>
            </a:r>
          </a:p>
          <a:p>
            <a:r>
              <a:rPr lang="en-US" sz="1200" dirty="0" err="1" smtClean="0"/>
              <a:t>set_mctrl</a:t>
            </a:r>
            <a:r>
              <a:rPr lang="en-US" sz="1200" dirty="0" smtClean="0"/>
              <a:t>/</a:t>
            </a:r>
            <a:r>
              <a:rPr lang="en-US" sz="1200" dirty="0" err="1" smtClean="0"/>
              <a:t>get_mctrl</a:t>
            </a:r>
            <a:r>
              <a:rPr lang="en-US" sz="1200" dirty="0" smtClean="0"/>
              <a:t> : modem control.</a:t>
            </a:r>
          </a:p>
          <a:p>
            <a:r>
              <a:rPr lang="en-US" sz="1200" dirty="0" err="1" smtClean="0"/>
              <a:t>tx</a:t>
            </a:r>
            <a:r>
              <a:rPr lang="en-US" sz="1200" dirty="0" smtClean="0"/>
              <a:t> start/stop </a:t>
            </a:r>
            <a:r>
              <a:rPr lang="en-US" sz="1200" dirty="0" err="1" smtClean="0"/>
              <a:t>rx</a:t>
            </a:r>
            <a:r>
              <a:rPr lang="en-US" sz="1200" dirty="0" smtClean="0"/>
              <a:t> stop : </a:t>
            </a:r>
            <a:r>
              <a:rPr lang="en-US" sz="1200" dirty="0" err="1" smtClean="0"/>
              <a:t>tx</a:t>
            </a:r>
            <a:r>
              <a:rPr lang="en-US" sz="1200" dirty="0" smtClean="0"/>
              <a:t>/</a:t>
            </a:r>
            <a:r>
              <a:rPr lang="en-US" sz="1200" dirty="0" err="1" smtClean="0"/>
              <a:t>rx</a:t>
            </a:r>
            <a:r>
              <a:rPr lang="en-US" sz="1200" dirty="0" smtClean="0"/>
              <a:t> interrupt</a:t>
            </a:r>
          </a:p>
          <a:p>
            <a:r>
              <a:rPr lang="en-US" sz="1200" dirty="0" err="1" smtClean="0"/>
              <a:t>enable</a:t>
            </a:r>
            <a:r>
              <a:rPr lang="en-US" altLang="zh-TW" sz="1200" dirty="0" err="1" smtClean="0"/>
              <a:t>_ms</a:t>
            </a:r>
            <a:r>
              <a:rPr lang="en-US" altLang="zh-TW" sz="1200" dirty="0" smtClean="0"/>
              <a:t> : modem status interrupt</a:t>
            </a:r>
          </a:p>
          <a:p>
            <a:r>
              <a:rPr lang="en-US" altLang="zh-TW" sz="1200" dirty="0" err="1" smtClean="0"/>
              <a:t>break_ctl</a:t>
            </a:r>
            <a:r>
              <a:rPr lang="en-US" altLang="zh-TW" sz="1200" dirty="0" smtClean="0"/>
              <a:t> : break control bit</a:t>
            </a:r>
          </a:p>
          <a:p>
            <a:pPr>
              <a:buNone/>
            </a:pPr>
            <a:r>
              <a:rPr lang="en-US" altLang="zh-TW" sz="1200" dirty="0" smtClean="0"/>
              <a:t>	 “1” : the serial out is forced into logic “0”</a:t>
            </a:r>
          </a:p>
          <a:p>
            <a:endParaRPr lang="en-US" altLang="zh-TW" sz="1200" dirty="0" smtClean="0"/>
          </a:p>
          <a:p>
            <a:endParaRPr lang="en-US" altLang="zh-TW" sz="1200" dirty="0" smtClean="0"/>
          </a:p>
          <a:p>
            <a:endParaRPr lang="en-US" altLang="zh-TW" sz="1200" dirty="0" smtClean="0"/>
          </a:p>
          <a:p>
            <a:endParaRPr lang="en-US" altLang="zh-TW" sz="1200" dirty="0" smtClean="0"/>
          </a:p>
          <a:p>
            <a:endParaRPr lang="en-US" altLang="zh-TW" sz="1200" dirty="0" smtClean="0"/>
          </a:p>
          <a:p>
            <a:endParaRPr lang="en-US" altLang="zh-TW" sz="1200" dirty="0" smtClean="0"/>
          </a:p>
          <a:p>
            <a:endParaRPr lang="en-US" altLang="zh-TW" sz="1200" dirty="0" smtClean="0"/>
          </a:p>
          <a:p>
            <a:r>
              <a:rPr lang="en-US" altLang="zh-TW" sz="1200" dirty="0" smtClean="0"/>
              <a:t>startup :  </a:t>
            </a:r>
            <a:r>
              <a:rPr lang="en-US" altLang="zh-TW" sz="1200" dirty="0" err="1" smtClean="0"/>
              <a:t>Uart</a:t>
            </a:r>
            <a:r>
              <a:rPr lang="en-US" altLang="zh-TW" sz="1200" dirty="0" smtClean="0"/>
              <a:t> port startup flow</a:t>
            </a:r>
          </a:p>
          <a:p>
            <a:r>
              <a:rPr lang="en-US" altLang="zh-TW" sz="1200" dirty="0" smtClean="0"/>
              <a:t>Shutdown</a:t>
            </a:r>
          </a:p>
          <a:p>
            <a:r>
              <a:rPr lang="en-US" altLang="zh-TW" sz="1200" dirty="0" err="1" smtClean="0"/>
              <a:t>set_termios</a:t>
            </a:r>
            <a:r>
              <a:rPr lang="en-US" altLang="zh-TW" sz="1200" smtClean="0"/>
              <a:t> : </a:t>
            </a:r>
            <a:r>
              <a:rPr lang="en-US" altLang="zh-TW" sz="1200" dirty="0" err="1" smtClean="0"/>
              <a:t>termios</a:t>
            </a:r>
            <a:r>
              <a:rPr lang="zh-TW" altLang="en-US" sz="1200" dirty="0" smtClean="0"/>
              <a:t>是</a:t>
            </a:r>
            <a:r>
              <a:rPr lang="en-US" altLang="zh-TW" sz="1200" dirty="0" err="1" smtClean="0"/>
              <a:t>tty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線路參數</a:t>
            </a:r>
            <a:r>
              <a:rPr lang="en-US" altLang="zh-TW" sz="1200" dirty="0" smtClean="0"/>
              <a:t>.</a:t>
            </a:r>
          </a:p>
          <a:p>
            <a:r>
              <a:rPr lang="en-US" altLang="zh-TW" sz="1200" dirty="0" err="1" smtClean="0"/>
              <a:t>set_ldisc</a:t>
            </a:r>
            <a:r>
              <a:rPr lang="en-US" altLang="zh-TW" sz="1200" dirty="0" smtClean="0"/>
              <a:t> : line discipline</a:t>
            </a:r>
          </a:p>
          <a:p>
            <a:r>
              <a:rPr lang="en-US" altLang="zh-TW" sz="1200" dirty="0" smtClean="0"/>
              <a:t>pm : power management</a:t>
            </a:r>
          </a:p>
          <a:p>
            <a:r>
              <a:rPr lang="en-US" altLang="zh-TW" sz="1200" dirty="0" smtClean="0"/>
              <a:t>type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: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PORT_16550A =&gt; “16550A”</a:t>
            </a:r>
          </a:p>
          <a:p>
            <a:r>
              <a:rPr lang="en-US" altLang="zh-TW" sz="1200" dirty="0" smtClean="0"/>
              <a:t>release/request/</a:t>
            </a:r>
            <a:r>
              <a:rPr lang="en-US" altLang="zh-TW" sz="1200" dirty="0" err="1" smtClean="0"/>
              <a:t>config</a:t>
            </a:r>
            <a:r>
              <a:rPr lang="en-US" altLang="zh-TW" sz="1200" dirty="0" smtClean="0"/>
              <a:t>/verify port : port </a:t>
            </a:r>
            <a:r>
              <a:rPr lang="zh-TW" altLang="en-US" sz="1200" dirty="0" smtClean="0"/>
              <a:t>相關</a:t>
            </a:r>
            <a:endParaRPr lang="en-US" altLang="zh-TW" sz="1200" dirty="0" smtClean="0"/>
          </a:p>
          <a:p>
            <a:pPr>
              <a:buNone/>
            </a:pPr>
            <a:endParaRPr lang="en-US" altLang="zh-TW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281436"/>
            <a:ext cx="3518917" cy="1306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233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MDK-3D - UART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031" y="3862565"/>
            <a:ext cx="72008" cy="96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8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UART(16550)</a:t>
            </a:r>
            <a:endParaRPr lang="zh-TW" altLang="en-US" dirty="0"/>
          </a:p>
        </p:txBody>
      </p:sp>
      <p:pic>
        <p:nvPicPr>
          <p:cNvPr id="5" name="Picture 2" descr="H:\Diary - socle\diary_doc\src\pic\20150818001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8" y="1033375"/>
            <a:ext cx="8215312" cy="3565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MDK-3D </a:t>
            </a:r>
            <a:r>
              <a:rPr lang="en-US" altLang="zh-TW" dirty="0" smtClean="0"/>
              <a:t>Serial</a:t>
            </a:r>
            <a:r>
              <a:rPr lang="zh-TW" altLang="en-US" dirty="0" smtClean="0"/>
              <a:t> </a:t>
            </a:r>
            <a:r>
              <a:rPr lang="en-US" altLang="zh-TW" dirty="0" smtClean="0"/>
              <a:t>Device</a:t>
            </a:r>
            <a:r>
              <a:rPr lang="zh-TW" altLang="en-US" dirty="0" smtClean="0"/>
              <a:t> </a:t>
            </a:r>
            <a:r>
              <a:rPr lang="en-US" altLang="zh-TW" dirty="0" smtClean="0"/>
              <a:t>Tree</a:t>
            </a:r>
            <a:endParaRPr lang="en-US" dirty="0"/>
          </a:p>
        </p:txBody>
      </p:sp>
      <p:pic>
        <p:nvPicPr>
          <p:cNvPr id="4" name="Picture 2" descr="H:\Diary - socle\diary_doc\src\pic\201508130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3284"/>
            <a:ext cx="5181600" cy="714375"/>
          </a:xfrm>
          <a:prstGeom prst="rect">
            <a:avLst/>
          </a:prstGeom>
          <a:noFill/>
        </p:spPr>
      </p:pic>
      <p:pic>
        <p:nvPicPr>
          <p:cNvPr id="2051" name="Picture 3" descr="H:\Diary - socle\diary_doc\src\pic\2015081300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920849"/>
            <a:ext cx="4219575" cy="3952875"/>
          </a:xfrm>
          <a:prstGeom prst="rect">
            <a:avLst/>
          </a:prstGeom>
          <a:noFill/>
        </p:spPr>
      </p:pic>
      <p:sp>
        <p:nvSpPr>
          <p:cNvPr id="7" name="內容版面配置區 1"/>
          <p:cNvSpPr>
            <a:spLocks noGrp="1"/>
          </p:cNvSpPr>
          <p:nvPr>
            <p:ph sz="half" idx="2"/>
          </p:nvPr>
        </p:nvSpPr>
        <p:spPr>
          <a:xfrm>
            <a:off x="107504" y="2281436"/>
            <a:ext cx="5184576" cy="2880320"/>
          </a:xfrm>
        </p:spPr>
        <p:txBody>
          <a:bodyPr/>
          <a:lstStyle/>
          <a:p>
            <a:r>
              <a:rPr lang="en-US" altLang="zh-TW" sz="1400" b="1" dirty="0" smtClean="0"/>
              <a:t>chosen node :</a:t>
            </a:r>
          </a:p>
          <a:p>
            <a:pPr>
              <a:buNone/>
            </a:pPr>
            <a:r>
              <a:rPr lang="en-US" altLang="zh-TW" sz="1400" dirty="0" smtClean="0"/>
              <a:t>	</a:t>
            </a:r>
            <a:r>
              <a:rPr lang="zh-TW" altLang="en-US" sz="1400" dirty="0" smtClean="0"/>
              <a:t>主要用來描述由系統指定的</a:t>
            </a:r>
            <a:r>
              <a:rPr lang="en-US" altLang="zh-TW" sz="1400" dirty="0" smtClean="0"/>
              <a:t>runtime parameter</a:t>
            </a:r>
            <a:r>
              <a:rPr lang="zh-TW" altLang="en-US" sz="1400" dirty="0" smtClean="0"/>
              <a:t>，它並沒有描述任何硬件設備節點信息。原先通過</a:t>
            </a:r>
            <a:r>
              <a:rPr lang="en-US" altLang="zh-TW" sz="1400" dirty="0" smtClean="0"/>
              <a:t>tag list</a:t>
            </a:r>
            <a:r>
              <a:rPr lang="zh-TW" altLang="en-US" sz="1400" dirty="0" smtClean="0"/>
              <a:t>傳遞的一些</a:t>
            </a:r>
            <a:r>
              <a:rPr lang="en-US" altLang="zh-TW" sz="1400" dirty="0" err="1" smtClean="0"/>
              <a:t>linux</a:t>
            </a:r>
            <a:r>
              <a:rPr lang="en-US" altLang="zh-TW" sz="1400" dirty="0" smtClean="0"/>
              <a:t> kernel</a:t>
            </a:r>
            <a:r>
              <a:rPr lang="zh-TW" altLang="en-US" sz="1400" dirty="0" smtClean="0"/>
              <a:t>運行的參數，可以通過</a:t>
            </a:r>
            <a:r>
              <a:rPr lang="en-US" altLang="zh-TW" sz="1400" dirty="0" smtClean="0"/>
              <a:t>chosen</a:t>
            </a:r>
            <a:r>
              <a:rPr lang="zh-TW" altLang="en-US" sz="1400" dirty="0" smtClean="0"/>
              <a:t>節點來傳遞。如</a:t>
            </a:r>
            <a:r>
              <a:rPr lang="en-US" altLang="zh-TW" sz="1400" dirty="0" smtClean="0"/>
              <a:t>command line</a:t>
            </a:r>
            <a:r>
              <a:rPr lang="zh-TW" altLang="en-US" sz="1400" dirty="0" smtClean="0"/>
              <a:t>可以通過</a:t>
            </a:r>
            <a:r>
              <a:rPr lang="en-US" altLang="zh-TW" sz="1400" dirty="0" err="1" smtClean="0"/>
              <a:t>bootargs</a:t>
            </a:r>
            <a:r>
              <a:rPr lang="zh-TW" altLang="en-US" sz="1400" dirty="0" smtClean="0"/>
              <a:t>這個</a:t>
            </a:r>
            <a:r>
              <a:rPr lang="en-US" altLang="zh-TW" sz="1400" dirty="0" smtClean="0"/>
              <a:t>property</a:t>
            </a:r>
            <a:r>
              <a:rPr lang="zh-TW" altLang="en-US" sz="1400" dirty="0" smtClean="0"/>
              <a:t>來傳遞。如果存在</a:t>
            </a:r>
            <a:r>
              <a:rPr lang="en-US" altLang="zh-TW" sz="1400" dirty="0" smtClean="0"/>
              <a:t>chosen node</a:t>
            </a:r>
            <a:r>
              <a:rPr lang="zh-TW" altLang="en-US" sz="1400" dirty="0" smtClean="0"/>
              <a:t>，它的</a:t>
            </a:r>
            <a:r>
              <a:rPr lang="en-US" altLang="zh-TW" sz="1400" dirty="0" smtClean="0"/>
              <a:t>parent</a:t>
            </a:r>
            <a:r>
              <a:rPr lang="zh-TW" altLang="en-US" sz="1400" dirty="0" smtClean="0"/>
              <a:t>節點必須為“</a:t>
            </a:r>
            <a:r>
              <a:rPr lang="en-US" altLang="zh-TW" sz="1400" dirty="0" smtClean="0"/>
              <a:t>/”</a:t>
            </a:r>
            <a:r>
              <a:rPr lang="zh-TW" altLang="en-US" sz="1400" dirty="0" smtClean="0"/>
              <a:t>根節點。</a:t>
            </a:r>
            <a:endParaRPr lang="en-US" altLang="zh-TW" sz="1400" dirty="0" smtClean="0"/>
          </a:p>
          <a:p>
            <a:endParaRPr lang="zh-TW" altLang="en-US" sz="1000" dirty="0"/>
          </a:p>
        </p:txBody>
      </p:sp>
      <p:sp>
        <p:nvSpPr>
          <p:cNvPr id="6" name="矩形 5"/>
          <p:cNvSpPr/>
          <p:nvPr/>
        </p:nvSpPr>
        <p:spPr>
          <a:xfrm>
            <a:off x="5327576" y="3361556"/>
            <a:ext cx="3276872" cy="1440160"/>
          </a:xfrm>
          <a:prstGeom prst="rect">
            <a:avLst/>
          </a:prstGeom>
          <a:noFill/>
          <a:ln w="22225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42337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Device Tree : </a:t>
            </a:r>
            <a:r>
              <a:rPr lang="en-US" altLang="zh-TW" dirty="0" err="1" smtClean="0"/>
              <a:t>reg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841276"/>
            <a:ext cx="8215312" cy="981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539552" y="2065412"/>
            <a:ext cx="8064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ret = </a:t>
            </a:r>
            <a:r>
              <a:rPr lang="en-US" altLang="zh-TW" sz="1600" dirty="0" err="1" smtClean="0"/>
              <a:t>of_address_to_resource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np</a:t>
            </a:r>
            <a:r>
              <a:rPr lang="en-US" altLang="zh-TW" sz="1600" dirty="0" smtClean="0"/>
              <a:t>, 0, &amp;resource);</a:t>
            </a:r>
          </a:p>
          <a:p>
            <a:endParaRPr lang="en-US" altLang="zh-TW" sz="1600" dirty="0" smtClean="0"/>
          </a:p>
          <a:p>
            <a:r>
              <a:rPr lang="en-US" altLang="zh-TW" sz="1600" dirty="0" err="1" smtClean="0"/>
              <a:t>of_address_to_resource</a:t>
            </a:r>
            <a:r>
              <a:rPr lang="en-US" altLang="zh-TW" sz="1600" dirty="0" smtClean="0"/>
              <a:t>() </a:t>
            </a:r>
            <a:r>
              <a:rPr lang="zh-TW" altLang="en-US" sz="1600" dirty="0" smtClean="0"/>
              <a:t>在設備樹中找到第一個</a:t>
            </a:r>
            <a:r>
              <a:rPr lang="en-US" altLang="zh-TW" sz="1600" dirty="0" smtClean="0"/>
              <a:t>"</a:t>
            </a:r>
            <a:r>
              <a:rPr lang="en-US" altLang="zh-TW" sz="1600" dirty="0" err="1" smtClean="0"/>
              <a:t>reg</a:t>
            </a:r>
            <a:r>
              <a:rPr lang="en-US" altLang="zh-TW" sz="1600" dirty="0" smtClean="0"/>
              <a:t>"</a:t>
            </a:r>
            <a:r>
              <a:rPr lang="zh-TW" altLang="en-US" sz="1600" dirty="0" smtClean="0"/>
              <a:t>，並將解析到的信息填充在</a:t>
            </a:r>
            <a:r>
              <a:rPr lang="en-US" altLang="zh-TW" sz="1600" dirty="0" smtClean="0"/>
              <a:t>"res"</a:t>
            </a:r>
            <a:r>
              <a:rPr lang="zh-TW" altLang="en-US" sz="1600" dirty="0" smtClean="0"/>
              <a:t>結構體裡。這個例子裡</a:t>
            </a:r>
            <a:r>
              <a:rPr lang="en-US" altLang="zh-TW" sz="1600" dirty="0" smtClean="0"/>
              <a:t>"</a:t>
            </a:r>
            <a:r>
              <a:rPr lang="en-US" altLang="zh-TW" sz="1600" dirty="0" err="1" smtClean="0"/>
              <a:t>reg</a:t>
            </a:r>
            <a:r>
              <a:rPr lang="en-US" altLang="zh-TW" sz="1600" dirty="0" smtClean="0"/>
              <a:t> = &lt; 0x51006000 0x1000 &gt;”, </a:t>
            </a:r>
            <a:r>
              <a:rPr lang="zh-TW" altLang="en-US" sz="1600" dirty="0" smtClean="0"/>
              <a:t>指的是分配一塊起始物理地址是</a:t>
            </a:r>
            <a:r>
              <a:rPr lang="en-US" altLang="zh-TW" sz="1600" dirty="0" smtClean="0"/>
              <a:t>0x50000000</a:t>
            </a:r>
            <a:r>
              <a:rPr lang="zh-TW" altLang="en-US" sz="1600" dirty="0" smtClean="0"/>
              <a:t>，長度為</a:t>
            </a:r>
            <a:r>
              <a:rPr lang="en-US" altLang="zh-TW" sz="1600" dirty="0" smtClean="0"/>
              <a:t>0x1000</a:t>
            </a:r>
            <a:r>
              <a:rPr lang="zh-TW" altLang="en-US" sz="1600" dirty="0" smtClean="0"/>
              <a:t>字節的空間。 </a:t>
            </a:r>
            <a:r>
              <a:rPr lang="en-US" altLang="zh-TW" sz="1600" dirty="0" err="1" smtClean="0"/>
              <a:t>of_address_to_resource</a:t>
            </a:r>
            <a:r>
              <a:rPr lang="en-US" altLang="zh-TW" sz="1600" dirty="0" smtClean="0"/>
              <a:t>()</a:t>
            </a:r>
            <a:r>
              <a:rPr lang="zh-TW" altLang="en-US" sz="1600" dirty="0" smtClean="0"/>
              <a:t>會設置</a:t>
            </a:r>
            <a:r>
              <a:rPr lang="en-US" altLang="zh-TW" sz="1600" dirty="0" err="1" smtClean="0"/>
              <a:t>res.start</a:t>
            </a:r>
            <a:r>
              <a:rPr lang="en-US" altLang="zh-TW" sz="1600" dirty="0" smtClean="0"/>
              <a:t> = 0x50000000</a:t>
            </a:r>
            <a:r>
              <a:rPr lang="zh-TW" altLang="en-US" sz="1600" dirty="0" smtClean="0"/>
              <a:t>， </a:t>
            </a:r>
            <a:r>
              <a:rPr lang="en-US" altLang="zh-TW" sz="1600" dirty="0" err="1" smtClean="0"/>
              <a:t>res.end</a:t>
            </a:r>
            <a:r>
              <a:rPr lang="en-US" altLang="zh-TW" sz="1600" dirty="0" smtClean="0"/>
              <a:t> = 0x50000fff</a:t>
            </a:r>
            <a:r>
              <a:rPr lang="zh-TW" altLang="en-US" sz="1600" dirty="0" smtClean="0"/>
              <a:t>。</a:t>
            </a:r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Device Tree : </a:t>
            </a:r>
            <a:r>
              <a:rPr lang="en-US" altLang="zh-TW" dirty="0" err="1" smtClean="0"/>
              <a:t>reg</a:t>
            </a:r>
            <a:r>
              <a:rPr lang="en-US" altLang="zh-TW" dirty="0" smtClean="0"/>
              <a:t>-shift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53244"/>
            <a:ext cx="7128792" cy="2464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 descr="H:\Diary - socle\diary_doc\src\pic\2015081300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073524"/>
            <a:ext cx="4895850" cy="1295400"/>
          </a:xfrm>
          <a:prstGeom prst="rect">
            <a:avLst/>
          </a:prstGeom>
          <a:noFill/>
        </p:spPr>
      </p:pic>
      <p:pic>
        <p:nvPicPr>
          <p:cNvPr id="3076" name="Picture 4" descr="H:\Diary - socle\diary_doc\src\pic\2015081300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3073524"/>
            <a:ext cx="3105150" cy="1304925"/>
          </a:xfrm>
          <a:prstGeom prst="rect">
            <a:avLst/>
          </a:prstGeom>
          <a:noFill/>
        </p:spPr>
      </p:pic>
      <p:sp>
        <p:nvSpPr>
          <p:cNvPr id="8" name="文字方塊 7"/>
          <p:cNvSpPr txBox="1"/>
          <p:nvPr/>
        </p:nvSpPr>
        <p:spPr>
          <a:xfrm>
            <a:off x="179512" y="4657700"/>
            <a:ext cx="4673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of_property_read_u32(</a:t>
            </a:r>
            <a:r>
              <a:rPr lang="en-US" altLang="zh-TW" dirty="0" err="1" smtClean="0"/>
              <a:t>np</a:t>
            </a:r>
            <a:r>
              <a:rPr lang="en-US" altLang="zh-TW" dirty="0" smtClean="0"/>
              <a:t>, "</a:t>
            </a:r>
            <a:r>
              <a:rPr lang="en-US" altLang="zh-TW" dirty="0" err="1" smtClean="0"/>
              <a:t>reg</a:t>
            </a:r>
            <a:r>
              <a:rPr lang="en-US" altLang="zh-TW" dirty="0" smtClean="0"/>
              <a:t>-shift", &amp;prop)</a:t>
            </a:r>
          </a:p>
          <a:p>
            <a:r>
              <a:rPr lang="en-US" altLang="zh-TW" dirty="0" smtClean="0"/>
              <a:t>port-&gt;</a:t>
            </a:r>
            <a:r>
              <a:rPr lang="en-US" altLang="zh-TW" dirty="0" err="1" smtClean="0"/>
              <a:t>regshift</a:t>
            </a:r>
            <a:r>
              <a:rPr lang="en-US" altLang="zh-TW" dirty="0" smtClean="0"/>
              <a:t> = prop; 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55308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UART (Universal Asynchronous Receiver/Transmitter)</a:t>
            </a:r>
          </a:p>
          <a:p>
            <a:pPr lvl="1"/>
            <a:r>
              <a:rPr lang="en-US" altLang="zh-TW" dirty="0" smtClean="0"/>
              <a:t>UART</a:t>
            </a:r>
          </a:p>
          <a:p>
            <a:pPr lvl="1"/>
            <a:r>
              <a:rPr lang="en-US" altLang="zh-TW" dirty="0" err="1" smtClean="0"/>
              <a:t>Uart</a:t>
            </a:r>
            <a:r>
              <a:rPr lang="en-US" altLang="zh-TW" dirty="0" smtClean="0"/>
              <a:t> Packet Frame</a:t>
            </a:r>
          </a:p>
          <a:p>
            <a:pPr lvl="1"/>
            <a:r>
              <a:rPr lang="en-US" altLang="zh-TW" dirty="0" smtClean="0"/>
              <a:t>8250/16450/16550</a:t>
            </a:r>
          </a:p>
          <a:p>
            <a:r>
              <a:rPr lang="en-US" altLang="zh-TW" dirty="0" smtClean="0"/>
              <a:t>Linux Device Driver - </a:t>
            </a:r>
            <a:r>
              <a:rPr lang="en-US" altLang="zh-TW" dirty="0" err="1" smtClean="0"/>
              <a:t>Uart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TTY</a:t>
            </a:r>
            <a:r>
              <a:rPr lang="en-US" altLang="zh-TW" dirty="0"/>
              <a:t> </a:t>
            </a:r>
            <a:r>
              <a:rPr lang="en-US" altLang="zh-TW" dirty="0" smtClean="0"/>
              <a:t>Device/Driver</a:t>
            </a:r>
            <a:endParaRPr lang="zh-TW" altLang="zh-TW" dirty="0"/>
          </a:p>
          <a:p>
            <a:pPr lvl="1"/>
            <a:r>
              <a:rPr lang="en-US" altLang="zh-TW" dirty="0" smtClean="0"/>
              <a:t>Platform Device/Driver</a:t>
            </a:r>
          </a:p>
          <a:p>
            <a:pPr lvl="1"/>
            <a:r>
              <a:rPr lang="en-US" altLang="zh-TW" dirty="0" err="1" smtClean="0"/>
              <a:t>Uart</a:t>
            </a:r>
            <a:r>
              <a:rPr lang="en-US" altLang="zh-TW" dirty="0" smtClean="0"/>
              <a:t> Driver – 8250 Driver</a:t>
            </a:r>
          </a:p>
          <a:p>
            <a:r>
              <a:rPr lang="en-US" altLang="zh-TW" dirty="0" smtClean="0"/>
              <a:t>MDK-3D</a:t>
            </a:r>
          </a:p>
          <a:p>
            <a:pPr lvl="1"/>
            <a:r>
              <a:rPr lang="en-US" altLang="zh-TW" dirty="0" smtClean="0"/>
              <a:t>Device Tree</a:t>
            </a:r>
          </a:p>
          <a:p>
            <a:pPr lvl="1"/>
            <a:endParaRPr lang="zh-TW" altLang="zh-TW" dirty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7714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461086" y="2425452"/>
            <a:ext cx="8215370" cy="864096"/>
          </a:xfrm>
        </p:spPr>
        <p:txBody>
          <a:bodyPr/>
          <a:lstStyle/>
          <a:p>
            <a:pPr algn="ctr">
              <a:buNone/>
            </a:pPr>
            <a:r>
              <a:rPr lang="en-US" altLang="zh-TW" sz="2800" dirty="0" smtClean="0"/>
              <a:t>Back Up</a:t>
            </a:r>
            <a:endParaRPr lang="zh-TW" altLang="en-US" sz="2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Device Driver - </a:t>
            </a:r>
            <a:r>
              <a:rPr lang="en-US" dirty="0" err="1" smtClean="0"/>
              <a:t>Uart</a:t>
            </a:r>
            <a:endParaRPr lang="en-US" dirty="0"/>
          </a:p>
        </p:txBody>
      </p:sp>
      <p:sp>
        <p:nvSpPr>
          <p:cNvPr id="19" name="矩形 18"/>
          <p:cNvSpPr/>
          <p:nvPr/>
        </p:nvSpPr>
        <p:spPr>
          <a:xfrm>
            <a:off x="971600" y="1417340"/>
            <a:ext cx="7056784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User</a:t>
            </a:r>
            <a:endParaRPr lang="zh-TW" altLang="en-US" dirty="0" smtClean="0"/>
          </a:p>
        </p:txBody>
      </p:sp>
      <p:sp>
        <p:nvSpPr>
          <p:cNvPr id="20" name="矩形 19"/>
          <p:cNvSpPr/>
          <p:nvPr/>
        </p:nvSpPr>
        <p:spPr>
          <a:xfrm>
            <a:off x="971600" y="1921396"/>
            <a:ext cx="7056784" cy="1728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Linux</a:t>
            </a:r>
          </a:p>
          <a:p>
            <a:r>
              <a:rPr lang="en-US" altLang="zh-TW" dirty="0" smtClean="0"/>
              <a:t>Kernel</a:t>
            </a:r>
            <a:endParaRPr lang="zh-TW" altLang="en-US" dirty="0" smtClean="0"/>
          </a:p>
        </p:txBody>
      </p:sp>
      <p:sp>
        <p:nvSpPr>
          <p:cNvPr id="21" name="矩形 20"/>
          <p:cNvSpPr/>
          <p:nvPr/>
        </p:nvSpPr>
        <p:spPr>
          <a:xfrm>
            <a:off x="971600" y="3721596"/>
            <a:ext cx="7056784" cy="720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Driver</a:t>
            </a:r>
            <a:endParaRPr lang="zh-TW" altLang="en-US" dirty="0" smtClean="0"/>
          </a:p>
        </p:txBody>
      </p:sp>
      <p:sp>
        <p:nvSpPr>
          <p:cNvPr id="22" name="矩形 21"/>
          <p:cNvSpPr/>
          <p:nvPr/>
        </p:nvSpPr>
        <p:spPr>
          <a:xfrm>
            <a:off x="2411760" y="1489348"/>
            <a:ext cx="4032448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User-Space</a:t>
            </a:r>
            <a:endParaRPr lang="zh-TW" altLang="en-US" dirty="0" smtClean="0"/>
          </a:p>
        </p:txBody>
      </p:sp>
      <p:sp>
        <p:nvSpPr>
          <p:cNvPr id="23" name="矩形 22"/>
          <p:cNvSpPr/>
          <p:nvPr/>
        </p:nvSpPr>
        <p:spPr>
          <a:xfrm>
            <a:off x="2411760" y="1993404"/>
            <a:ext cx="1944216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TTY</a:t>
            </a:r>
            <a:endParaRPr lang="zh-TW" altLang="en-US" dirty="0" smtClean="0"/>
          </a:p>
        </p:txBody>
      </p:sp>
      <p:sp>
        <p:nvSpPr>
          <p:cNvPr id="24" name="矩形 23"/>
          <p:cNvSpPr/>
          <p:nvPr/>
        </p:nvSpPr>
        <p:spPr>
          <a:xfrm>
            <a:off x="2411760" y="2857500"/>
            <a:ext cx="1944216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Serial</a:t>
            </a:r>
            <a:endParaRPr lang="zh-TW" altLang="en-US" dirty="0" smtClean="0"/>
          </a:p>
        </p:txBody>
      </p:sp>
      <p:sp>
        <p:nvSpPr>
          <p:cNvPr id="25" name="矩形 24"/>
          <p:cNvSpPr/>
          <p:nvPr/>
        </p:nvSpPr>
        <p:spPr>
          <a:xfrm>
            <a:off x="2411760" y="3793604"/>
            <a:ext cx="3240360" cy="5760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8250</a:t>
            </a:r>
            <a:endParaRPr lang="zh-TW" altLang="en-US" dirty="0" smtClean="0"/>
          </a:p>
        </p:txBody>
      </p:sp>
      <p:sp>
        <p:nvSpPr>
          <p:cNvPr id="29" name="矩形 28"/>
          <p:cNvSpPr/>
          <p:nvPr/>
        </p:nvSpPr>
        <p:spPr>
          <a:xfrm>
            <a:off x="6948264" y="2353444"/>
            <a:ext cx="648072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Device</a:t>
            </a:r>
          </a:p>
          <a:p>
            <a:pPr algn="ctr"/>
            <a:r>
              <a:rPr lang="en-US" altLang="zh-TW" sz="1200" dirty="0" smtClean="0"/>
              <a:t>Tree</a:t>
            </a:r>
            <a:endParaRPr lang="zh-TW" altLang="en-US" sz="1200" dirty="0" smtClean="0"/>
          </a:p>
        </p:txBody>
      </p:sp>
      <p:sp>
        <p:nvSpPr>
          <p:cNvPr id="33" name="矩形 32"/>
          <p:cNvSpPr/>
          <p:nvPr/>
        </p:nvSpPr>
        <p:spPr>
          <a:xfrm>
            <a:off x="4427984" y="1849388"/>
            <a:ext cx="2232248" cy="1872208"/>
          </a:xfrm>
          <a:prstGeom prst="rect">
            <a:avLst/>
          </a:prstGeom>
          <a:solidFill>
            <a:schemeClr val="accent5">
              <a:lumMod val="60000"/>
              <a:lumOff val="40000"/>
              <a:alpha val="61000"/>
            </a:schemeClr>
          </a:solidFill>
          <a:ln w="2857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37" name="文字方塊 36"/>
          <p:cNvSpPr txBox="1"/>
          <p:nvPr/>
        </p:nvSpPr>
        <p:spPr>
          <a:xfrm>
            <a:off x="6660232" y="1921396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accent5">
                    <a:lumMod val="75000"/>
                  </a:schemeClr>
                </a:solidFill>
              </a:rPr>
              <a:t>Platform</a:t>
            </a:r>
            <a:endParaRPr lang="zh-TW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499992" y="1993404"/>
            <a:ext cx="1944216" cy="36004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Platform Bus</a:t>
            </a:r>
            <a:endParaRPr lang="zh-TW" altLang="en-US" dirty="0" smtClean="0"/>
          </a:p>
        </p:txBody>
      </p:sp>
      <p:sp>
        <p:nvSpPr>
          <p:cNvPr id="46" name="矩形 45"/>
          <p:cNvSpPr/>
          <p:nvPr/>
        </p:nvSpPr>
        <p:spPr>
          <a:xfrm>
            <a:off x="4499992" y="2497460"/>
            <a:ext cx="1224136" cy="10801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Platform</a:t>
            </a:r>
          </a:p>
          <a:p>
            <a:pPr algn="ctr"/>
            <a:r>
              <a:rPr lang="en-US" altLang="zh-TW" dirty="0" smtClean="0"/>
              <a:t>Driver</a:t>
            </a:r>
            <a:endParaRPr lang="zh-TW" altLang="en-US" dirty="0" smtClean="0"/>
          </a:p>
        </p:txBody>
      </p:sp>
      <p:sp>
        <p:nvSpPr>
          <p:cNvPr id="47" name="矩形 46"/>
          <p:cNvSpPr/>
          <p:nvPr/>
        </p:nvSpPr>
        <p:spPr>
          <a:xfrm>
            <a:off x="5868144" y="2497460"/>
            <a:ext cx="720080" cy="10801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Platform</a:t>
            </a:r>
          </a:p>
          <a:p>
            <a:pPr algn="ctr"/>
            <a:r>
              <a:rPr lang="en-US" altLang="zh-TW" sz="1000" dirty="0" smtClean="0"/>
              <a:t>Device</a:t>
            </a:r>
            <a:endParaRPr lang="zh-TW" altLang="en-US" sz="1000" dirty="0" smtClean="0"/>
          </a:p>
        </p:txBody>
      </p:sp>
      <p:sp>
        <p:nvSpPr>
          <p:cNvPr id="48" name="上彎箭號 47"/>
          <p:cNvSpPr/>
          <p:nvPr/>
        </p:nvSpPr>
        <p:spPr>
          <a:xfrm rot="5400000" flipV="1">
            <a:off x="6876256" y="2785492"/>
            <a:ext cx="216024" cy="648072"/>
          </a:xfrm>
          <a:prstGeom prst="bentUpArrow">
            <a:avLst>
              <a:gd name="adj1" fmla="val 25000"/>
              <a:gd name="adj2" fmla="val 25000"/>
              <a:gd name="adj3" fmla="val 45157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49" name="左-右雙向箭號 48"/>
          <p:cNvSpPr/>
          <p:nvPr/>
        </p:nvSpPr>
        <p:spPr>
          <a:xfrm>
            <a:off x="5580112" y="3001516"/>
            <a:ext cx="360040" cy="144016"/>
          </a:xfrm>
          <a:prstGeom prst="leftRight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55" name="矩形 54"/>
          <p:cNvSpPr/>
          <p:nvPr/>
        </p:nvSpPr>
        <p:spPr>
          <a:xfrm>
            <a:off x="4572000" y="3361556"/>
            <a:ext cx="1584176" cy="792088"/>
          </a:xfrm>
          <a:prstGeom prst="rect">
            <a:avLst/>
          </a:prstGeom>
          <a:solidFill>
            <a:schemeClr val="tx1">
              <a:lumMod val="75000"/>
              <a:lumOff val="25000"/>
              <a:alpha val="46000"/>
            </a:schemeClr>
          </a:solidFill>
          <a:ln w="158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57" name="矩形 56"/>
          <p:cNvSpPr/>
          <p:nvPr/>
        </p:nvSpPr>
        <p:spPr>
          <a:xfrm>
            <a:off x="4716016" y="3433564"/>
            <a:ext cx="129614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0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1000" b="1" dirty="0" err="1" smtClean="0">
                <a:solidFill>
                  <a:schemeClr val="tx2">
                    <a:lumMod val="75000"/>
                  </a:schemeClr>
                </a:solidFill>
              </a:rPr>
              <a:t>Uart</a:t>
            </a:r>
            <a:r>
              <a:rPr lang="en-US" altLang="zh-TW" sz="1000" b="1" dirty="0" smtClean="0">
                <a:solidFill>
                  <a:schemeClr val="tx2">
                    <a:lumMod val="75000"/>
                  </a:schemeClr>
                </a:solidFill>
              </a:rPr>
              <a:t>-port : Parameter</a:t>
            </a:r>
            <a:endParaRPr lang="zh-TW" altLang="en-US" sz="10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716016" y="3793604"/>
            <a:ext cx="129614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0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1000" b="1" dirty="0" err="1" smtClean="0">
                <a:solidFill>
                  <a:schemeClr val="accent6">
                    <a:lumMod val="50000"/>
                  </a:schemeClr>
                </a:solidFill>
              </a:rPr>
              <a:t>Uart</a:t>
            </a:r>
            <a:r>
              <a:rPr lang="en-US" altLang="zh-TW" sz="1000" b="1" dirty="0" smtClean="0">
                <a:solidFill>
                  <a:schemeClr val="accent6">
                    <a:lumMod val="50000"/>
                  </a:schemeClr>
                </a:solidFill>
              </a:rPr>
              <a:t>-port : operations</a:t>
            </a:r>
            <a:endParaRPr lang="zh-TW" altLang="en-US" sz="1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65" name="直線單箭頭接點 64"/>
          <p:cNvCxnSpPr/>
          <p:nvPr/>
        </p:nvCxnSpPr>
        <p:spPr>
          <a:xfrm flipH="1">
            <a:off x="6012160" y="2929508"/>
            <a:ext cx="1260140" cy="72008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2483768" y="4153644"/>
            <a:ext cx="129614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uart_driver</a:t>
            </a:r>
            <a:endParaRPr lang="zh-TW" altLang="en-US" sz="1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203848" y="4369668"/>
            <a:ext cx="129614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uart_port</a:t>
            </a:r>
            <a:endParaRPr lang="zh-TW" altLang="en-US" sz="1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995936" y="4585692"/>
            <a:ext cx="129614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uart_ops</a:t>
            </a:r>
            <a:endParaRPr lang="zh-TW" altLang="en-US" sz="1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483768" y="3361556"/>
            <a:ext cx="1296144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tty_driver</a:t>
            </a:r>
            <a:endParaRPr lang="zh-TW" altLang="en-US" sz="1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732240" y="3145532"/>
            <a:ext cx="1394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 smtClean="0">
                <a:solidFill>
                  <a:srgbClr val="C00000"/>
                </a:solidFill>
              </a:rPr>
              <a:t>of_platform_populate</a:t>
            </a:r>
            <a:endParaRPr lang="zh-TW" altLang="en-US" sz="1000" dirty="0">
              <a:solidFill>
                <a:srgbClr val="C0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012160" y="3793604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0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1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uart_port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33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dirty="0" smtClean="0"/>
              <a:t>TTY Device/Driver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5220072" y="3577580"/>
            <a:ext cx="1584176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serial8250_init</a:t>
            </a:r>
            <a:endParaRPr lang="zh-TW" altLang="en-US" sz="1200" dirty="0" smtClean="0"/>
          </a:p>
        </p:txBody>
      </p:sp>
      <p:sp>
        <p:nvSpPr>
          <p:cNvPr id="5" name="矩形 4"/>
          <p:cNvSpPr/>
          <p:nvPr/>
        </p:nvSpPr>
        <p:spPr>
          <a:xfrm>
            <a:off x="5220072" y="3793604"/>
            <a:ext cx="1584176" cy="1008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900" dirty="0" smtClean="0"/>
              <a:t>+</a:t>
            </a:r>
            <a:r>
              <a:rPr lang="en-US" altLang="zh-TW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serial8250_isa_init_ports</a:t>
            </a:r>
          </a:p>
          <a:p>
            <a:r>
              <a:rPr lang="en-US" altLang="zh-TW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  <a:r>
              <a:rPr lang="en-US" altLang="zh-TW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uart_register_driver</a:t>
            </a:r>
            <a:endParaRPr lang="en-US" altLang="zh-TW" sz="9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TW" sz="900" dirty="0" smtClean="0"/>
              <a:t>+</a:t>
            </a:r>
            <a:r>
              <a:rPr lang="en-US" altLang="zh-TW" sz="900" dirty="0" err="1" smtClean="0">
                <a:solidFill>
                  <a:schemeClr val="bg1">
                    <a:lumMod val="50000"/>
                  </a:schemeClr>
                </a:solidFill>
              </a:rPr>
              <a:t>platform_device_add</a:t>
            </a:r>
            <a:endParaRPr lang="en-US" altLang="zh-TW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sz="900" dirty="0" smtClean="0"/>
              <a:t>+</a:t>
            </a: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serial8250_register_ports</a:t>
            </a:r>
          </a:p>
          <a:p>
            <a:r>
              <a:rPr lang="en-US" altLang="zh-TW" sz="900" dirty="0" smtClean="0"/>
              <a:t>+</a:t>
            </a:r>
            <a:r>
              <a:rPr lang="en-US" altLang="zh-TW" sz="900" dirty="0" err="1" smtClean="0">
                <a:solidFill>
                  <a:schemeClr val="bg1">
                    <a:lumMod val="50000"/>
                  </a:schemeClr>
                </a:solidFill>
              </a:rPr>
              <a:t>platform_driver_register</a:t>
            </a:r>
            <a:endParaRPr lang="en-US" altLang="zh-TW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TW" sz="1000" dirty="0" smtClean="0"/>
          </a:p>
          <a:p>
            <a:endParaRPr lang="zh-TW" altLang="en-US" sz="1000" dirty="0" smtClean="0"/>
          </a:p>
        </p:txBody>
      </p:sp>
      <p:sp>
        <p:nvSpPr>
          <p:cNvPr id="6" name="矩形 5"/>
          <p:cNvSpPr/>
          <p:nvPr/>
        </p:nvSpPr>
        <p:spPr>
          <a:xfrm>
            <a:off x="5220072" y="4585692"/>
            <a:ext cx="1584176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TW" sz="1000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000" dirty="0" smtClean="0"/>
              <a:t> </a:t>
            </a:r>
            <a:r>
              <a:rPr lang="en-US" altLang="zh-TW" sz="1000" dirty="0" err="1" smtClean="0"/>
              <a:t>uart_driver</a:t>
            </a:r>
            <a:endParaRPr lang="zh-TW" altLang="en-US" sz="1000" dirty="0" smtClean="0"/>
          </a:p>
        </p:txBody>
      </p:sp>
      <p:sp>
        <p:nvSpPr>
          <p:cNvPr id="7" name="矩形 6"/>
          <p:cNvSpPr/>
          <p:nvPr/>
        </p:nvSpPr>
        <p:spPr>
          <a:xfrm>
            <a:off x="5652120" y="913284"/>
            <a:ext cx="2736304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Syscall</a:t>
            </a:r>
            <a:r>
              <a:rPr lang="en-US" altLang="zh-TW" dirty="0" smtClean="0"/>
              <a:t> interface</a:t>
            </a:r>
            <a:endParaRPr lang="zh-TW" altLang="en-US" dirty="0" smtClean="0"/>
          </a:p>
        </p:txBody>
      </p:sp>
      <p:sp>
        <p:nvSpPr>
          <p:cNvPr id="10" name="矩形 9"/>
          <p:cNvSpPr/>
          <p:nvPr/>
        </p:nvSpPr>
        <p:spPr>
          <a:xfrm>
            <a:off x="6516216" y="1489348"/>
            <a:ext cx="1872208" cy="7920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Character driver TTY Core</a:t>
            </a:r>
            <a:endParaRPr lang="zh-TW" altLang="en-US" sz="1400" dirty="0" smtClean="0"/>
          </a:p>
        </p:txBody>
      </p:sp>
      <p:sp>
        <p:nvSpPr>
          <p:cNvPr id="11" name="矩形 10"/>
          <p:cNvSpPr/>
          <p:nvPr/>
        </p:nvSpPr>
        <p:spPr>
          <a:xfrm>
            <a:off x="5652120" y="1633364"/>
            <a:ext cx="936104" cy="5844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Line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discipline</a:t>
            </a:r>
          </a:p>
        </p:txBody>
      </p:sp>
      <p:sp>
        <p:nvSpPr>
          <p:cNvPr id="12" name="矩形 11"/>
          <p:cNvSpPr/>
          <p:nvPr/>
        </p:nvSpPr>
        <p:spPr>
          <a:xfrm>
            <a:off x="5652120" y="2569468"/>
            <a:ext cx="1296144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TTY driver</a:t>
            </a:r>
            <a:endParaRPr lang="zh-TW" altLang="en-US" sz="1400" dirty="0" smtClean="0"/>
          </a:p>
        </p:txBody>
      </p:sp>
      <p:sp>
        <p:nvSpPr>
          <p:cNvPr id="13" name="矩形 12"/>
          <p:cNvSpPr/>
          <p:nvPr/>
        </p:nvSpPr>
        <p:spPr>
          <a:xfrm>
            <a:off x="7092280" y="2569468"/>
            <a:ext cx="1296144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TTY driver serial core</a:t>
            </a:r>
            <a:endParaRPr lang="zh-TW" altLang="en-US" sz="1400" dirty="0" smtClean="0"/>
          </a:p>
        </p:txBody>
      </p:sp>
      <p:sp>
        <p:nvSpPr>
          <p:cNvPr id="14" name="矩形 13"/>
          <p:cNvSpPr/>
          <p:nvPr/>
        </p:nvSpPr>
        <p:spPr>
          <a:xfrm>
            <a:off x="7092280" y="3361556"/>
            <a:ext cx="1296144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8250 driver</a:t>
            </a:r>
            <a:endParaRPr lang="zh-TW" altLang="en-US" sz="1400" dirty="0" smtClean="0"/>
          </a:p>
        </p:txBody>
      </p:sp>
      <p:cxnSp>
        <p:nvCxnSpPr>
          <p:cNvPr id="29" name="直線單箭頭接點 28"/>
          <p:cNvCxnSpPr>
            <a:stCxn id="14" idx="1"/>
            <a:endCxn id="30" idx="3"/>
          </p:cNvCxnSpPr>
          <p:nvPr/>
        </p:nvCxnSpPr>
        <p:spPr>
          <a:xfrm flipH="1">
            <a:off x="6876256" y="3613584"/>
            <a:ext cx="216024" cy="756084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491880" y="3361556"/>
            <a:ext cx="3384376" cy="2016224"/>
          </a:xfrm>
          <a:prstGeom prst="rect">
            <a:avLst/>
          </a:prstGeom>
          <a:noFill/>
          <a:ln w="22225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 useBgFill="1">
        <p:nvSpPr>
          <p:cNvPr id="32" name="文字方塊 31"/>
          <p:cNvSpPr txBox="1"/>
          <p:nvPr/>
        </p:nvSpPr>
        <p:spPr>
          <a:xfrm>
            <a:off x="5419314" y="3197795"/>
            <a:ext cx="1168910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accent2">
                    <a:lumMod val="75000"/>
                  </a:schemeClr>
                </a:solidFill>
              </a:rPr>
              <a:t>8250_core.c</a:t>
            </a:r>
            <a:endParaRPr lang="zh-TW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563888" y="4585692"/>
            <a:ext cx="1584176" cy="2160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serial8250_isa_init_ports</a:t>
            </a:r>
            <a:endParaRPr lang="zh-TW" altLang="en-US" sz="1000" dirty="0" smtClean="0"/>
          </a:p>
        </p:txBody>
      </p:sp>
      <p:sp>
        <p:nvSpPr>
          <p:cNvPr id="45" name="矩形 44"/>
          <p:cNvSpPr/>
          <p:nvPr/>
        </p:nvSpPr>
        <p:spPr>
          <a:xfrm>
            <a:off x="3563888" y="4801716"/>
            <a:ext cx="1584176" cy="2160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sz="1000" dirty="0" smtClean="0"/>
          </a:p>
          <a:p>
            <a:pPr algn="ctr"/>
            <a:endParaRPr lang="zh-TW" altLang="en-US" sz="1000" dirty="0" smtClean="0"/>
          </a:p>
        </p:txBody>
      </p:sp>
      <p:sp>
        <p:nvSpPr>
          <p:cNvPr id="46" name="矩形 45"/>
          <p:cNvSpPr/>
          <p:nvPr/>
        </p:nvSpPr>
        <p:spPr>
          <a:xfrm>
            <a:off x="3563888" y="5017740"/>
            <a:ext cx="1584176" cy="2160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000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000" dirty="0" smtClean="0"/>
              <a:t> uart_8250_port</a:t>
            </a:r>
          </a:p>
        </p:txBody>
      </p:sp>
      <p:sp>
        <p:nvSpPr>
          <p:cNvPr id="47" name="矩形 46"/>
          <p:cNvSpPr/>
          <p:nvPr/>
        </p:nvSpPr>
        <p:spPr>
          <a:xfrm>
            <a:off x="3923928" y="5161756"/>
            <a:ext cx="1296144" cy="216024"/>
          </a:xfrm>
          <a:prstGeom prst="rect">
            <a:avLst/>
          </a:prstGeom>
          <a:gradFill>
            <a:gsLst>
              <a:gs pos="0">
                <a:schemeClr val="dk1">
                  <a:tint val="62000"/>
                  <a:satMod val="180000"/>
                  <a:alpha val="39000"/>
                </a:schemeClr>
              </a:gs>
              <a:gs pos="65000">
                <a:schemeClr val="dk1">
                  <a:tint val="32000"/>
                  <a:satMod val="250000"/>
                </a:schemeClr>
              </a:gs>
              <a:gs pos="100000">
                <a:schemeClr val="dk1">
                  <a:tint val="23000"/>
                  <a:satMod val="300000"/>
                </a:schemeClr>
              </a:gs>
            </a:gsLst>
          </a:gradFill>
          <a:ln w="9525">
            <a:solidFill>
              <a:schemeClr val="dk1"/>
            </a:solidFill>
            <a:prstDash val="lg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uart_port</a:t>
            </a:r>
            <a:endParaRPr lang="zh-TW" altLang="en-US" sz="1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8" name="直線單箭頭接點 47"/>
          <p:cNvCxnSpPr>
            <a:endCxn id="44" idx="3"/>
          </p:cNvCxnSpPr>
          <p:nvPr/>
        </p:nvCxnSpPr>
        <p:spPr>
          <a:xfrm flipH="1">
            <a:off x="5148064" y="3937620"/>
            <a:ext cx="144016" cy="756084"/>
          </a:xfrm>
          <a:prstGeom prst="straightConnector1">
            <a:avLst/>
          </a:prstGeom>
          <a:ln w="15875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1619672" y="3937620"/>
            <a:ext cx="1764704" cy="1440160"/>
          </a:xfrm>
          <a:prstGeom prst="rect">
            <a:avLst/>
          </a:prstGeom>
          <a:noFill/>
          <a:ln w="22225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 useBgFill="1">
        <p:nvSpPr>
          <p:cNvPr id="57" name="文字方塊 56"/>
          <p:cNvSpPr txBox="1"/>
          <p:nvPr/>
        </p:nvSpPr>
        <p:spPr>
          <a:xfrm>
            <a:off x="1907704" y="3701851"/>
            <a:ext cx="1275075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 smtClean="0">
                <a:solidFill>
                  <a:schemeClr val="accent2">
                    <a:lumMod val="75000"/>
                  </a:schemeClr>
                </a:solidFill>
              </a:rPr>
              <a:t>Serial_core.c</a:t>
            </a:r>
            <a:endParaRPr lang="zh-TW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778512" y="4081636"/>
            <a:ext cx="1533855" cy="216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uart_register_driver</a:t>
            </a:r>
            <a:endParaRPr lang="zh-TW" altLang="en-US" sz="1200" dirty="0" smtClean="0"/>
          </a:p>
        </p:txBody>
      </p:sp>
      <p:sp>
        <p:nvSpPr>
          <p:cNvPr id="59" name="矩形 58"/>
          <p:cNvSpPr/>
          <p:nvPr/>
        </p:nvSpPr>
        <p:spPr>
          <a:xfrm>
            <a:off x="1778512" y="4297660"/>
            <a:ext cx="1533855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900" dirty="0" smtClean="0"/>
              <a:t>+</a:t>
            </a: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900" dirty="0" err="1" smtClean="0">
                <a:solidFill>
                  <a:schemeClr val="bg1">
                    <a:lumMod val="50000"/>
                  </a:schemeClr>
                </a:solidFill>
              </a:rPr>
              <a:t>alloc_tty_driver</a:t>
            </a:r>
            <a:endParaRPr lang="en-US" altLang="zh-TW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sz="900" dirty="0" smtClean="0"/>
              <a:t>+ </a:t>
            </a:r>
            <a:r>
              <a:rPr lang="en-US" altLang="zh-TW" sz="900" dirty="0" err="1" smtClean="0"/>
              <a:t>tty_register_driver</a:t>
            </a:r>
            <a:endParaRPr lang="en-US" altLang="zh-TW" sz="900" dirty="0" smtClean="0"/>
          </a:p>
          <a:p>
            <a:r>
              <a:rPr lang="en-US" altLang="zh-TW" sz="900" dirty="0" smtClean="0"/>
              <a:t>+ </a:t>
            </a:r>
            <a:r>
              <a:rPr lang="en-US" altLang="zh-TW" sz="900" dirty="0" err="1" smtClean="0"/>
              <a:t>tty_port_init</a:t>
            </a:r>
            <a:endParaRPr lang="en-US" altLang="zh-TW" sz="900" dirty="0" smtClean="0"/>
          </a:p>
          <a:p>
            <a:pPr algn="ctr"/>
            <a:endParaRPr lang="en-US" altLang="zh-TW" sz="1000" dirty="0" smtClean="0"/>
          </a:p>
          <a:p>
            <a:pPr algn="ctr"/>
            <a:endParaRPr lang="zh-TW" altLang="en-US" sz="1000" dirty="0" smtClean="0"/>
          </a:p>
        </p:txBody>
      </p:sp>
      <p:sp>
        <p:nvSpPr>
          <p:cNvPr id="60" name="矩形 59"/>
          <p:cNvSpPr/>
          <p:nvPr/>
        </p:nvSpPr>
        <p:spPr>
          <a:xfrm>
            <a:off x="1778512" y="4873724"/>
            <a:ext cx="1533855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800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800" dirty="0" smtClean="0"/>
              <a:t> </a:t>
            </a:r>
            <a:r>
              <a:rPr lang="en-US" altLang="zh-TW" sz="800" dirty="0" err="1" smtClean="0"/>
              <a:t>tty_driver</a:t>
            </a:r>
            <a:endParaRPr lang="en-US" altLang="zh-TW" sz="800" dirty="0" smtClean="0"/>
          </a:p>
          <a:p>
            <a:r>
              <a:rPr lang="en-US" altLang="zh-TW" sz="800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800" dirty="0" smtClean="0"/>
              <a:t> </a:t>
            </a:r>
            <a:r>
              <a:rPr lang="en-US" altLang="zh-TW" sz="800" dirty="0" err="1" smtClean="0"/>
              <a:t>tty_port</a:t>
            </a:r>
            <a:endParaRPr lang="en-US" altLang="zh-TW" sz="800" dirty="0" smtClean="0"/>
          </a:p>
          <a:p>
            <a:r>
              <a:rPr lang="en-US" altLang="zh-TW" sz="800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800" dirty="0" smtClean="0"/>
              <a:t> </a:t>
            </a:r>
            <a:r>
              <a:rPr lang="en-US" altLang="zh-TW" sz="800" dirty="0" err="1" smtClean="0"/>
              <a:t>tty_operations</a:t>
            </a:r>
            <a:endParaRPr lang="zh-TW" altLang="en-US" sz="800" dirty="0" smtClean="0"/>
          </a:p>
        </p:txBody>
      </p:sp>
      <p:cxnSp>
        <p:nvCxnSpPr>
          <p:cNvPr id="61" name="直線單箭頭接點 60"/>
          <p:cNvCxnSpPr>
            <a:endCxn id="58" idx="3"/>
          </p:cNvCxnSpPr>
          <p:nvPr/>
        </p:nvCxnSpPr>
        <p:spPr>
          <a:xfrm flipH="1" flipV="1">
            <a:off x="3312367" y="4189648"/>
            <a:ext cx="2195737" cy="540060"/>
          </a:xfrm>
          <a:prstGeom prst="straightConnector1">
            <a:avLst/>
          </a:prstGeom>
          <a:ln w="9525">
            <a:solidFill>
              <a:srgbClr val="00B05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endCxn id="58" idx="3"/>
          </p:cNvCxnSpPr>
          <p:nvPr/>
        </p:nvCxnSpPr>
        <p:spPr>
          <a:xfrm flipH="1">
            <a:off x="3312367" y="4081636"/>
            <a:ext cx="1979713" cy="108012"/>
          </a:xfrm>
          <a:prstGeom prst="straightConnector1">
            <a:avLst/>
          </a:prstGeom>
          <a:ln w="15875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13" idx="1"/>
            <a:endCxn id="56" idx="3"/>
          </p:cNvCxnSpPr>
          <p:nvPr/>
        </p:nvCxnSpPr>
        <p:spPr>
          <a:xfrm flipH="1">
            <a:off x="3384376" y="2821496"/>
            <a:ext cx="3707904" cy="1836204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 flipH="1" flipV="1">
            <a:off x="2555776" y="5089748"/>
            <a:ext cx="1584176" cy="216024"/>
          </a:xfrm>
          <a:prstGeom prst="straightConnector1">
            <a:avLst/>
          </a:prstGeom>
          <a:ln w="9525">
            <a:solidFill>
              <a:srgbClr val="00206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5004048" y="5233764"/>
            <a:ext cx="1152128" cy="216024"/>
          </a:xfrm>
          <a:prstGeom prst="rect">
            <a:avLst/>
          </a:prstGeom>
          <a:gradFill>
            <a:gsLst>
              <a:gs pos="0">
                <a:schemeClr val="dk1">
                  <a:tint val="62000"/>
                  <a:satMod val="180000"/>
                  <a:alpha val="39000"/>
                </a:schemeClr>
              </a:gs>
              <a:gs pos="65000">
                <a:schemeClr val="dk1">
                  <a:tint val="32000"/>
                  <a:satMod val="250000"/>
                </a:schemeClr>
              </a:gs>
              <a:gs pos="100000">
                <a:schemeClr val="dk1">
                  <a:tint val="23000"/>
                  <a:satMod val="300000"/>
                </a:schemeClr>
              </a:gs>
            </a:gsLst>
          </a:gradFill>
          <a:ln w="9525">
            <a:solidFill>
              <a:schemeClr val="dk1"/>
            </a:solidFill>
            <a:prstDash val="lg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uart_ops</a:t>
            </a:r>
            <a:endParaRPr lang="zh-TW" altLang="en-US" sz="1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1" name="直線單箭頭接點 90"/>
          <p:cNvCxnSpPr/>
          <p:nvPr/>
        </p:nvCxnSpPr>
        <p:spPr>
          <a:xfrm flipH="1" flipV="1">
            <a:off x="2843810" y="5233764"/>
            <a:ext cx="2304254" cy="144016"/>
          </a:xfrm>
          <a:prstGeom prst="straightConnector1">
            <a:avLst/>
          </a:prstGeom>
          <a:ln w="9525">
            <a:solidFill>
              <a:srgbClr val="00206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107504" y="3597325"/>
            <a:ext cx="1368152" cy="484311"/>
          </a:xfrm>
          <a:prstGeom prst="rect">
            <a:avLst/>
          </a:prstGeom>
          <a:noFill/>
          <a:ln w="22225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 useBgFill="1">
        <p:nvSpPr>
          <p:cNvPr id="95" name="文字方塊 94"/>
          <p:cNvSpPr txBox="1"/>
          <p:nvPr/>
        </p:nvSpPr>
        <p:spPr>
          <a:xfrm>
            <a:off x="323528" y="3361556"/>
            <a:ext cx="988549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 smtClean="0">
                <a:solidFill>
                  <a:schemeClr val="accent2">
                    <a:lumMod val="75000"/>
                  </a:schemeClr>
                </a:solidFill>
              </a:rPr>
              <a:t>Tty_port.c</a:t>
            </a:r>
            <a:endParaRPr lang="zh-TW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214470" y="3721596"/>
            <a:ext cx="118917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tty_port_init</a:t>
            </a:r>
            <a:endParaRPr lang="zh-TW" altLang="en-US" sz="1200" dirty="0" smtClean="0"/>
          </a:p>
        </p:txBody>
      </p:sp>
      <p:cxnSp>
        <p:nvCxnSpPr>
          <p:cNvPr id="99" name="直線單箭頭接點 98"/>
          <p:cNvCxnSpPr>
            <a:stCxn id="12" idx="1"/>
            <a:endCxn id="94" idx="3"/>
          </p:cNvCxnSpPr>
          <p:nvPr/>
        </p:nvCxnSpPr>
        <p:spPr>
          <a:xfrm flipH="1">
            <a:off x="1475656" y="2821496"/>
            <a:ext cx="4176464" cy="1017985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>
            <a:endCxn id="96" idx="3"/>
          </p:cNvCxnSpPr>
          <p:nvPr/>
        </p:nvCxnSpPr>
        <p:spPr>
          <a:xfrm flipH="1" flipV="1">
            <a:off x="1403648" y="3829608"/>
            <a:ext cx="432048" cy="1260141"/>
          </a:xfrm>
          <a:prstGeom prst="straightConnector1">
            <a:avLst/>
          </a:prstGeom>
          <a:ln w="9525">
            <a:solidFill>
              <a:srgbClr val="00B05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endCxn id="96" idx="3"/>
          </p:cNvCxnSpPr>
          <p:nvPr/>
        </p:nvCxnSpPr>
        <p:spPr>
          <a:xfrm flipH="1" flipV="1">
            <a:off x="1403648" y="3829608"/>
            <a:ext cx="432049" cy="864096"/>
          </a:xfrm>
          <a:prstGeom prst="straightConnector1">
            <a:avLst/>
          </a:prstGeom>
          <a:ln w="15875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/>
          <p:cNvSpPr/>
          <p:nvPr/>
        </p:nvSpPr>
        <p:spPr>
          <a:xfrm>
            <a:off x="2627784" y="1417340"/>
            <a:ext cx="1584176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tty_register_driver</a:t>
            </a:r>
            <a:endParaRPr lang="zh-TW" altLang="en-US" sz="1200" dirty="0" smtClean="0"/>
          </a:p>
        </p:txBody>
      </p:sp>
      <p:sp>
        <p:nvSpPr>
          <p:cNvPr id="114" name="矩形 113"/>
          <p:cNvSpPr/>
          <p:nvPr/>
        </p:nvSpPr>
        <p:spPr>
          <a:xfrm>
            <a:off x="2627784" y="1633364"/>
            <a:ext cx="1584176" cy="6480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900" dirty="0" smtClean="0"/>
              <a:t>+ </a:t>
            </a:r>
            <a:r>
              <a:rPr lang="en-US" altLang="zh-TW" sz="900" dirty="0" err="1" smtClean="0"/>
              <a:t>tty_cdev_add</a:t>
            </a:r>
            <a:endParaRPr lang="en-US" altLang="zh-TW" sz="900" dirty="0" smtClean="0"/>
          </a:p>
          <a:p>
            <a:r>
              <a:rPr lang="en-US" altLang="zh-TW" sz="900" dirty="0" smtClean="0"/>
              <a:t>+ </a:t>
            </a:r>
            <a:r>
              <a:rPr lang="en-US" altLang="zh-TW" sz="900" dirty="0" err="1" smtClean="0"/>
              <a:t>tty_register_device</a:t>
            </a:r>
            <a:endParaRPr lang="en-US" altLang="zh-TW" sz="900" dirty="0" smtClean="0"/>
          </a:p>
          <a:p>
            <a:r>
              <a:rPr lang="en-US" altLang="zh-TW" sz="900" dirty="0" smtClean="0"/>
              <a:t>+ </a:t>
            </a:r>
            <a:r>
              <a:rPr lang="en-US" altLang="zh-TW" sz="900" dirty="0" err="1" smtClean="0">
                <a:solidFill>
                  <a:schemeClr val="bg1">
                    <a:lumMod val="50000"/>
                  </a:schemeClr>
                </a:solidFill>
              </a:rPr>
              <a:t>proc_tty_register_driver</a:t>
            </a:r>
            <a:endParaRPr lang="en-US" altLang="zh-TW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zh-TW" sz="1000" dirty="0" smtClean="0"/>
          </a:p>
          <a:p>
            <a:pPr algn="ctr"/>
            <a:endParaRPr lang="zh-TW" altLang="en-US" sz="1000" dirty="0" smtClean="0"/>
          </a:p>
        </p:txBody>
      </p:sp>
      <p:sp>
        <p:nvSpPr>
          <p:cNvPr id="115" name="矩形 114"/>
          <p:cNvSpPr/>
          <p:nvPr/>
        </p:nvSpPr>
        <p:spPr>
          <a:xfrm>
            <a:off x="2627784" y="2281436"/>
            <a:ext cx="1584176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 dirty="0" smtClean="0"/>
          </a:p>
        </p:txBody>
      </p:sp>
      <p:sp>
        <p:nvSpPr>
          <p:cNvPr id="116" name="矩形 115"/>
          <p:cNvSpPr/>
          <p:nvPr/>
        </p:nvSpPr>
        <p:spPr>
          <a:xfrm>
            <a:off x="539552" y="1201316"/>
            <a:ext cx="3816424" cy="1656184"/>
          </a:xfrm>
          <a:prstGeom prst="rect">
            <a:avLst/>
          </a:prstGeom>
          <a:noFill/>
          <a:ln w="22225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 useBgFill="1">
        <p:nvSpPr>
          <p:cNvPr id="117" name="文字方塊 116"/>
          <p:cNvSpPr txBox="1"/>
          <p:nvPr/>
        </p:nvSpPr>
        <p:spPr>
          <a:xfrm>
            <a:off x="2843808" y="985292"/>
            <a:ext cx="1144636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 smtClean="0">
                <a:solidFill>
                  <a:schemeClr val="accent2">
                    <a:lumMod val="75000"/>
                  </a:schemeClr>
                </a:solidFill>
              </a:rPr>
              <a:t>Tty_io.c</a:t>
            </a:r>
            <a:endParaRPr lang="zh-TW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8" name="直線單箭頭接點 117"/>
          <p:cNvCxnSpPr>
            <a:stCxn id="10" idx="1"/>
            <a:endCxn id="116" idx="3"/>
          </p:cNvCxnSpPr>
          <p:nvPr/>
        </p:nvCxnSpPr>
        <p:spPr>
          <a:xfrm flipH="1">
            <a:off x="4355976" y="1885392"/>
            <a:ext cx="2160240" cy="144016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/>
          <p:cNvCxnSpPr/>
          <p:nvPr/>
        </p:nvCxnSpPr>
        <p:spPr>
          <a:xfrm flipH="1">
            <a:off x="2627784" y="4729708"/>
            <a:ext cx="2880320" cy="216024"/>
          </a:xfrm>
          <a:prstGeom prst="straightConnector1">
            <a:avLst/>
          </a:prstGeom>
          <a:ln w="9525">
            <a:solidFill>
              <a:srgbClr val="00206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899592" y="1417340"/>
            <a:ext cx="1584176" cy="2160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tty_register_device</a:t>
            </a:r>
            <a:endParaRPr lang="zh-TW" altLang="en-US" sz="1200" dirty="0" smtClean="0"/>
          </a:p>
        </p:txBody>
      </p:sp>
      <p:sp>
        <p:nvSpPr>
          <p:cNvPr id="135" name="矩形 134"/>
          <p:cNvSpPr/>
          <p:nvPr/>
        </p:nvSpPr>
        <p:spPr>
          <a:xfrm>
            <a:off x="899592" y="1633364"/>
            <a:ext cx="1584176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900" dirty="0" smtClean="0"/>
              <a:t>+ </a:t>
            </a:r>
            <a:r>
              <a:rPr lang="en-US" altLang="zh-TW" sz="900" dirty="0" err="1" smtClean="0"/>
              <a:t>device_register</a:t>
            </a:r>
            <a:endParaRPr lang="zh-TW" altLang="en-US" sz="1000" dirty="0" smtClean="0"/>
          </a:p>
        </p:txBody>
      </p:sp>
      <p:sp>
        <p:nvSpPr>
          <p:cNvPr id="137" name="矩形 136"/>
          <p:cNvSpPr/>
          <p:nvPr/>
        </p:nvSpPr>
        <p:spPr>
          <a:xfrm>
            <a:off x="1115616" y="2065412"/>
            <a:ext cx="1152128" cy="2160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tty_cdev_add</a:t>
            </a:r>
            <a:endParaRPr lang="zh-TW" altLang="en-US" sz="1200" dirty="0" smtClean="0"/>
          </a:p>
        </p:txBody>
      </p:sp>
      <p:sp>
        <p:nvSpPr>
          <p:cNvPr id="138" name="矩形 137"/>
          <p:cNvSpPr/>
          <p:nvPr/>
        </p:nvSpPr>
        <p:spPr>
          <a:xfrm>
            <a:off x="1115616" y="2281436"/>
            <a:ext cx="1152128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900" dirty="0" smtClean="0"/>
              <a:t>+ </a:t>
            </a:r>
            <a:r>
              <a:rPr lang="en-US" altLang="zh-TW" sz="900" dirty="0" err="1" smtClean="0"/>
              <a:t>cdev_init</a:t>
            </a:r>
            <a:endParaRPr lang="en-US" altLang="zh-TW" sz="900" dirty="0" smtClean="0"/>
          </a:p>
          <a:p>
            <a:r>
              <a:rPr lang="en-US" altLang="zh-TW" sz="900" dirty="0" smtClean="0"/>
              <a:t>+ </a:t>
            </a:r>
            <a:r>
              <a:rPr lang="en-US" altLang="zh-TW" sz="900" dirty="0" err="1" smtClean="0"/>
              <a:t>cdev_add</a:t>
            </a:r>
            <a:endParaRPr lang="en-US" altLang="zh-TW" sz="1000" dirty="0" smtClean="0"/>
          </a:p>
          <a:p>
            <a:pPr algn="ctr"/>
            <a:endParaRPr lang="en-US" altLang="zh-TW" sz="1000" dirty="0" smtClean="0"/>
          </a:p>
          <a:p>
            <a:pPr algn="ctr"/>
            <a:endParaRPr lang="zh-TW" altLang="en-US" sz="1000" dirty="0" smtClean="0"/>
          </a:p>
        </p:txBody>
      </p:sp>
      <p:cxnSp>
        <p:nvCxnSpPr>
          <p:cNvPr id="141" name="直線單箭頭接點 140"/>
          <p:cNvCxnSpPr>
            <a:endCxn id="113" idx="1"/>
          </p:cNvCxnSpPr>
          <p:nvPr/>
        </p:nvCxnSpPr>
        <p:spPr>
          <a:xfrm flipV="1">
            <a:off x="1835698" y="1525352"/>
            <a:ext cx="792086" cy="3060340"/>
          </a:xfrm>
          <a:prstGeom prst="straightConnector1">
            <a:avLst/>
          </a:prstGeom>
          <a:ln w="15875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單箭頭接點 141"/>
          <p:cNvCxnSpPr>
            <a:endCxn id="113" idx="1"/>
          </p:cNvCxnSpPr>
          <p:nvPr/>
        </p:nvCxnSpPr>
        <p:spPr>
          <a:xfrm flipV="1">
            <a:off x="1835696" y="1525352"/>
            <a:ext cx="792088" cy="3456384"/>
          </a:xfrm>
          <a:prstGeom prst="straightConnector1">
            <a:avLst/>
          </a:prstGeom>
          <a:ln w="9525">
            <a:solidFill>
              <a:srgbClr val="00B05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單箭頭接點 162"/>
          <p:cNvCxnSpPr>
            <a:stCxn id="14" idx="0"/>
            <a:endCxn id="13" idx="2"/>
          </p:cNvCxnSpPr>
          <p:nvPr/>
        </p:nvCxnSpPr>
        <p:spPr>
          <a:xfrm flipV="1">
            <a:off x="7740352" y="3073524"/>
            <a:ext cx="0" cy="288032"/>
          </a:xfrm>
          <a:prstGeom prst="straightConnector1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單箭頭接點 163"/>
          <p:cNvCxnSpPr>
            <a:stCxn id="13" idx="0"/>
            <a:endCxn id="10" idx="2"/>
          </p:cNvCxnSpPr>
          <p:nvPr/>
        </p:nvCxnSpPr>
        <p:spPr>
          <a:xfrm flipH="1" flipV="1">
            <a:off x="7452320" y="2281436"/>
            <a:ext cx="288032" cy="288032"/>
          </a:xfrm>
          <a:prstGeom prst="straightConnector1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單箭頭接點 166"/>
          <p:cNvCxnSpPr>
            <a:stCxn id="12" idx="0"/>
            <a:endCxn id="10" idx="2"/>
          </p:cNvCxnSpPr>
          <p:nvPr/>
        </p:nvCxnSpPr>
        <p:spPr>
          <a:xfrm flipV="1">
            <a:off x="6300192" y="2281436"/>
            <a:ext cx="1152128" cy="288032"/>
          </a:xfrm>
          <a:prstGeom prst="straightConnector1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單箭頭接點 169"/>
          <p:cNvCxnSpPr>
            <a:stCxn id="10" idx="0"/>
            <a:endCxn id="7" idx="2"/>
          </p:cNvCxnSpPr>
          <p:nvPr/>
        </p:nvCxnSpPr>
        <p:spPr>
          <a:xfrm flipH="1" flipV="1">
            <a:off x="7020272" y="1201316"/>
            <a:ext cx="432048" cy="288032"/>
          </a:xfrm>
          <a:prstGeom prst="straightConnector1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233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/>
            <a:r>
              <a:rPr lang="en-US" altLang="zh-TW" dirty="0" smtClean="0"/>
              <a:t>Platform Device Driver</a:t>
            </a:r>
          </a:p>
        </p:txBody>
      </p:sp>
      <p:sp>
        <p:nvSpPr>
          <p:cNvPr id="12" name="矩形 11"/>
          <p:cNvSpPr/>
          <p:nvPr/>
        </p:nvSpPr>
        <p:spPr>
          <a:xfrm>
            <a:off x="5652120" y="1993404"/>
            <a:ext cx="1152128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Platform Driver</a:t>
            </a:r>
            <a:endParaRPr lang="zh-TW" altLang="en-US" sz="1400" dirty="0" smtClean="0"/>
          </a:p>
        </p:txBody>
      </p:sp>
      <p:sp>
        <p:nvSpPr>
          <p:cNvPr id="13" name="矩形 12"/>
          <p:cNvSpPr/>
          <p:nvPr/>
        </p:nvSpPr>
        <p:spPr>
          <a:xfrm>
            <a:off x="5652120" y="625252"/>
            <a:ext cx="1152128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Platform Device</a:t>
            </a:r>
            <a:endParaRPr lang="zh-TW" altLang="en-US" sz="1400" dirty="0" smtClean="0"/>
          </a:p>
        </p:txBody>
      </p:sp>
      <p:sp>
        <p:nvSpPr>
          <p:cNvPr id="14" name="矩形 13"/>
          <p:cNvSpPr/>
          <p:nvPr/>
        </p:nvSpPr>
        <p:spPr>
          <a:xfrm>
            <a:off x="4788024" y="2785492"/>
            <a:ext cx="1152128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8250 driver</a:t>
            </a:r>
            <a:endParaRPr lang="zh-TW" altLang="en-US" sz="1400" dirty="0" smtClean="0"/>
          </a:p>
        </p:txBody>
      </p:sp>
      <p:sp>
        <p:nvSpPr>
          <p:cNvPr id="54" name="矩形 53"/>
          <p:cNvSpPr/>
          <p:nvPr/>
        </p:nvSpPr>
        <p:spPr>
          <a:xfrm>
            <a:off x="4788024" y="1345332"/>
            <a:ext cx="2736304" cy="3684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Platform bus</a:t>
            </a:r>
          </a:p>
        </p:txBody>
      </p:sp>
      <p:sp>
        <p:nvSpPr>
          <p:cNvPr id="55" name="矩形 54"/>
          <p:cNvSpPr/>
          <p:nvPr/>
        </p:nvSpPr>
        <p:spPr>
          <a:xfrm>
            <a:off x="7668344" y="625252"/>
            <a:ext cx="72008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Device Tree</a:t>
            </a:r>
            <a:endParaRPr lang="zh-TW" altLang="en-US" sz="1200" dirty="0" smtClean="0"/>
          </a:p>
        </p:txBody>
      </p:sp>
      <p:cxnSp>
        <p:nvCxnSpPr>
          <p:cNvPr id="62" name="直線單箭頭接點 61"/>
          <p:cNvCxnSpPr>
            <a:stCxn id="14" idx="0"/>
            <a:endCxn id="12" idx="2"/>
          </p:cNvCxnSpPr>
          <p:nvPr/>
        </p:nvCxnSpPr>
        <p:spPr>
          <a:xfrm flipV="1">
            <a:off x="5364088" y="2497460"/>
            <a:ext cx="864096" cy="288032"/>
          </a:xfrm>
          <a:prstGeom prst="straightConnector1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2411760" y="1201316"/>
            <a:ext cx="1656184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module_platform_driver</a:t>
            </a:r>
            <a:endParaRPr lang="zh-TW" altLang="en-US" sz="1000" dirty="0" smtClean="0"/>
          </a:p>
        </p:txBody>
      </p:sp>
      <p:sp>
        <p:nvSpPr>
          <p:cNvPr id="76" name="矩形 75"/>
          <p:cNvSpPr/>
          <p:nvPr/>
        </p:nvSpPr>
        <p:spPr>
          <a:xfrm>
            <a:off x="2411760" y="1417340"/>
            <a:ext cx="165618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900" dirty="0" smtClean="0"/>
              <a:t>+</a:t>
            </a:r>
            <a:r>
              <a:rPr lang="en-US" altLang="zh-TW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900" dirty="0" err="1" smtClean="0">
                <a:solidFill>
                  <a:schemeClr val="bg1">
                    <a:lumMod val="50000"/>
                  </a:schemeClr>
                </a:solidFill>
              </a:rPr>
              <a:t>platform_driver_register</a:t>
            </a:r>
            <a:endParaRPr lang="en-US" altLang="zh-TW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 </a:t>
            </a:r>
            <a:r>
              <a:rPr lang="en-US" altLang="zh-TW" sz="900" dirty="0" err="1" smtClean="0">
                <a:solidFill>
                  <a:schemeClr val="bg1">
                    <a:lumMod val="50000"/>
                  </a:schemeClr>
                </a:solidFill>
              </a:rPr>
              <a:t>platform_driver_unregister</a:t>
            </a:r>
            <a:endParaRPr lang="en-US" altLang="zh-TW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TW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TW" sz="1000" dirty="0" smtClean="0"/>
          </a:p>
          <a:p>
            <a:endParaRPr lang="zh-TW" altLang="en-US" sz="1000" dirty="0" smtClean="0"/>
          </a:p>
        </p:txBody>
      </p:sp>
      <p:sp>
        <p:nvSpPr>
          <p:cNvPr id="77" name="矩形 76"/>
          <p:cNvSpPr/>
          <p:nvPr/>
        </p:nvSpPr>
        <p:spPr>
          <a:xfrm>
            <a:off x="2411760" y="1849388"/>
            <a:ext cx="1656184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1000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000" dirty="0" smtClean="0"/>
              <a:t> </a:t>
            </a:r>
            <a:r>
              <a:rPr lang="en-US" altLang="zh-TW" sz="1000" dirty="0" err="1" smtClean="0"/>
              <a:t>platform_driver</a:t>
            </a:r>
            <a:endParaRPr lang="en-US" altLang="zh-TW" sz="1000" dirty="0" smtClean="0"/>
          </a:p>
        </p:txBody>
      </p:sp>
      <p:cxnSp>
        <p:nvCxnSpPr>
          <p:cNvPr id="78" name="直線單箭頭接點 77"/>
          <p:cNvCxnSpPr>
            <a:stCxn id="12" idx="1"/>
            <a:endCxn id="79" idx="3"/>
          </p:cNvCxnSpPr>
          <p:nvPr/>
        </p:nvCxnSpPr>
        <p:spPr>
          <a:xfrm flipH="1" flipV="1">
            <a:off x="4139952" y="2101416"/>
            <a:ext cx="1512168" cy="144016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07504" y="985292"/>
            <a:ext cx="4032448" cy="2232248"/>
          </a:xfrm>
          <a:prstGeom prst="rect">
            <a:avLst/>
          </a:prstGeom>
          <a:noFill/>
          <a:ln w="22225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 useBgFill="1">
        <p:nvSpPr>
          <p:cNvPr id="81" name="文字方塊 80"/>
          <p:cNvSpPr txBox="1"/>
          <p:nvPr/>
        </p:nvSpPr>
        <p:spPr>
          <a:xfrm>
            <a:off x="2938387" y="769268"/>
            <a:ext cx="979756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err="1" smtClean="0">
                <a:solidFill>
                  <a:schemeClr val="accent2">
                    <a:lumMod val="75000"/>
                  </a:schemeClr>
                </a:solidFill>
              </a:rPr>
              <a:t>of_serial.c</a:t>
            </a:r>
            <a:endParaRPr lang="zh-TW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51520" y="1129308"/>
            <a:ext cx="2088232" cy="2160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of_platform_serial_probe</a:t>
            </a:r>
            <a:endParaRPr lang="zh-TW" altLang="en-US" sz="1000" dirty="0" smtClean="0"/>
          </a:p>
        </p:txBody>
      </p:sp>
      <p:sp>
        <p:nvSpPr>
          <p:cNvPr id="86" name="矩形 85"/>
          <p:cNvSpPr/>
          <p:nvPr/>
        </p:nvSpPr>
        <p:spPr>
          <a:xfrm>
            <a:off x="251520" y="1345332"/>
            <a:ext cx="2088232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1000" dirty="0" smtClean="0"/>
              <a:t>+ </a:t>
            </a:r>
            <a:r>
              <a:rPr lang="en-US" altLang="zh-TW" sz="1000" dirty="0" err="1" smtClean="0"/>
              <a:t>of_platform_serial_setup</a:t>
            </a:r>
            <a:endParaRPr lang="en-US" altLang="zh-TW" sz="1000" dirty="0" smtClean="0"/>
          </a:p>
          <a:p>
            <a:r>
              <a:rPr lang="en-US" altLang="zh-TW" sz="1000" dirty="0" smtClean="0"/>
              <a:t>+ serial8250_register_8250_port</a:t>
            </a:r>
            <a:endParaRPr lang="zh-TW" altLang="en-US" sz="1000" dirty="0" smtClean="0"/>
          </a:p>
        </p:txBody>
      </p:sp>
      <p:sp>
        <p:nvSpPr>
          <p:cNvPr id="87" name="矩形 86"/>
          <p:cNvSpPr/>
          <p:nvPr/>
        </p:nvSpPr>
        <p:spPr>
          <a:xfrm>
            <a:off x="251520" y="1921396"/>
            <a:ext cx="2088232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000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000" dirty="0" smtClean="0"/>
              <a:t> uart_8250_port</a:t>
            </a:r>
          </a:p>
        </p:txBody>
      </p:sp>
      <p:sp>
        <p:nvSpPr>
          <p:cNvPr id="92" name="矩形 91"/>
          <p:cNvSpPr/>
          <p:nvPr/>
        </p:nvSpPr>
        <p:spPr>
          <a:xfrm>
            <a:off x="6876256" y="2929508"/>
            <a:ext cx="1512168" cy="216024"/>
          </a:xfrm>
          <a:prstGeom prst="rect">
            <a:avLst/>
          </a:prstGeom>
          <a:gradFill>
            <a:gsLst>
              <a:gs pos="0">
                <a:schemeClr val="dk1">
                  <a:tint val="62000"/>
                  <a:satMod val="180000"/>
                  <a:alpha val="39000"/>
                </a:schemeClr>
              </a:gs>
              <a:gs pos="65000">
                <a:schemeClr val="dk1">
                  <a:tint val="32000"/>
                  <a:satMod val="250000"/>
                </a:schemeClr>
              </a:gs>
              <a:gs pos="100000">
                <a:schemeClr val="dk1">
                  <a:tint val="23000"/>
                  <a:satMod val="300000"/>
                </a:schemeClr>
              </a:gs>
            </a:gsLst>
          </a:gradFill>
          <a:ln w="9525">
            <a:solidFill>
              <a:schemeClr val="dk1"/>
            </a:solidFill>
            <a:prstDash val="lg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platform_device</a:t>
            </a:r>
            <a:endParaRPr lang="zh-TW" altLang="en-US" sz="1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3" name="直線單箭頭接點 92"/>
          <p:cNvCxnSpPr>
            <a:stCxn id="92" idx="1"/>
            <a:endCxn id="85" idx="3"/>
          </p:cNvCxnSpPr>
          <p:nvPr/>
        </p:nvCxnSpPr>
        <p:spPr>
          <a:xfrm flipH="1" flipV="1">
            <a:off x="2339752" y="1237320"/>
            <a:ext cx="4536504" cy="1800200"/>
          </a:xfrm>
          <a:prstGeom prst="straightConnector1">
            <a:avLst/>
          </a:prstGeom>
          <a:ln w="9525">
            <a:solidFill>
              <a:srgbClr val="00B05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251520" y="2713484"/>
            <a:ext cx="190925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of_platform_serial_setup</a:t>
            </a:r>
            <a:endParaRPr lang="zh-TW" altLang="en-US" sz="1200" dirty="0" smtClean="0"/>
          </a:p>
        </p:txBody>
      </p:sp>
      <p:sp>
        <p:nvSpPr>
          <p:cNvPr id="146" name="矩形 145"/>
          <p:cNvSpPr/>
          <p:nvPr/>
        </p:nvSpPr>
        <p:spPr>
          <a:xfrm>
            <a:off x="755576" y="2209428"/>
            <a:ext cx="1512168" cy="216024"/>
          </a:xfrm>
          <a:prstGeom prst="rect">
            <a:avLst/>
          </a:prstGeom>
          <a:gradFill>
            <a:gsLst>
              <a:gs pos="0">
                <a:schemeClr val="dk1">
                  <a:tint val="62000"/>
                  <a:satMod val="180000"/>
                  <a:alpha val="39000"/>
                </a:schemeClr>
              </a:gs>
              <a:gs pos="65000">
                <a:schemeClr val="dk1">
                  <a:tint val="32000"/>
                  <a:satMod val="250000"/>
                </a:schemeClr>
              </a:gs>
              <a:gs pos="100000">
                <a:schemeClr val="dk1">
                  <a:tint val="23000"/>
                  <a:satMod val="300000"/>
                </a:schemeClr>
              </a:gs>
            </a:gsLst>
          </a:gradFill>
          <a:ln w="9525">
            <a:solidFill>
              <a:schemeClr val="dk1"/>
            </a:solidFill>
            <a:prstDash val="lg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1000" dirty="0" err="1" smtClean="0"/>
              <a:t>uart_port</a:t>
            </a:r>
            <a:endParaRPr lang="zh-TW" altLang="en-US" sz="1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49" name="直線單箭頭接點 148"/>
          <p:cNvCxnSpPr/>
          <p:nvPr/>
        </p:nvCxnSpPr>
        <p:spPr>
          <a:xfrm>
            <a:off x="1979712" y="2353444"/>
            <a:ext cx="181066" cy="468052"/>
          </a:xfrm>
          <a:prstGeom prst="straightConnector1">
            <a:avLst/>
          </a:prstGeom>
          <a:ln w="9525">
            <a:solidFill>
              <a:srgbClr val="00B05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9"/>
          <p:cNvCxnSpPr>
            <a:endCxn id="144" idx="3"/>
          </p:cNvCxnSpPr>
          <p:nvPr/>
        </p:nvCxnSpPr>
        <p:spPr>
          <a:xfrm>
            <a:off x="1907704" y="1489348"/>
            <a:ext cx="253074" cy="1332148"/>
          </a:xfrm>
          <a:prstGeom prst="straightConnector1">
            <a:avLst/>
          </a:prstGeom>
          <a:ln w="15875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矩形 152"/>
          <p:cNvSpPr/>
          <p:nvPr/>
        </p:nvSpPr>
        <p:spPr>
          <a:xfrm>
            <a:off x="2627784" y="2065412"/>
            <a:ext cx="1656184" cy="216024"/>
          </a:xfrm>
          <a:prstGeom prst="rect">
            <a:avLst/>
          </a:prstGeom>
          <a:gradFill>
            <a:gsLst>
              <a:gs pos="0">
                <a:schemeClr val="dk1">
                  <a:tint val="62000"/>
                  <a:satMod val="180000"/>
                  <a:alpha val="39000"/>
                </a:schemeClr>
              </a:gs>
              <a:gs pos="65000">
                <a:schemeClr val="dk1">
                  <a:tint val="32000"/>
                  <a:satMod val="250000"/>
                </a:schemeClr>
              </a:gs>
              <a:gs pos="100000">
                <a:schemeClr val="dk1">
                  <a:tint val="23000"/>
                  <a:satMod val="300000"/>
                </a:schemeClr>
              </a:gs>
            </a:gsLst>
          </a:gradFill>
          <a:ln w="9525">
            <a:solidFill>
              <a:schemeClr val="dk1"/>
            </a:solidFill>
            <a:prstDash val="lg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000" dirty="0" smtClean="0"/>
              <a:t> </a:t>
            </a:r>
            <a:r>
              <a:rPr lang="en-US" altLang="zh-TW" sz="1000" dirty="0" err="1" smtClean="0"/>
              <a:t>of_device_id</a:t>
            </a:r>
            <a:endParaRPr lang="zh-TW" altLang="en-US" sz="1000" dirty="0" smtClean="0"/>
          </a:p>
        </p:txBody>
      </p:sp>
      <p:cxnSp>
        <p:nvCxnSpPr>
          <p:cNvPr id="155" name="直線單箭頭接點 154"/>
          <p:cNvCxnSpPr>
            <a:stCxn id="153" idx="3"/>
            <a:endCxn id="92" idx="1"/>
          </p:cNvCxnSpPr>
          <p:nvPr/>
        </p:nvCxnSpPr>
        <p:spPr>
          <a:xfrm>
            <a:off x="4283968" y="2173424"/>
            <a:ext cx="2592288" cy="864096"/>
          </a:xfrm>
          <a:prstGeom prst="straightConnector1">
            <a:avLst/>
          </a:prstGeom>
          <a:ln w="1905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字方塊 155"/>
          <p:cNvSpPr txBox="1"/>
          <p:nvPr/>
        </p:nvSpPr>
        <p:spPr>
          <a:xfrm>
            <a:off x="4283968" y="2497460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rgbClr val="C00000"/>
                </a:solidFill>
              </a:rPr>
              <a:t>compatible</a:t>
            </a:r>
            <a:endParaRPr lang="zh-TW" altLang="en-US" sz="1000" dirty="0">
              <a:solidFill>
                <a:srgbClr val="C00000"/>
              </a:solidFill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179512" y="3865612"/>
            <a:ext cx="1944216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000" dirty="0" smtClean="0"/>
              <a:t>serial8250_register_8250_port</a:t>
            </a:r>
            <a:endParaRPr lang="zh-TW" altLang="en-US" sz="1000" dirty="0" smtClean="0"/>
          </a:p>
        </p:txBody>
      </p:sp>
      <p:sp>
        <p:nvSpPr>
          <p:cNvPr id="160" name="矩形 159"/>
          <p:cNvSpPr/>
          <p:nvPr/>
        </p:nvSpPr>
        <p:spPr>
          <a:xfrm>
            <a:off x="107504" y="3721596"/>
            <a:ext cx="2160240" cy="504055"/>
          </a:xfrm>
          <a:prstGeom prst="rect">
            <a:avLst/>
          </a:prstGeom>
          <a:noFill/>
          <a:ln w="22225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 useBgFill="1">
        <p:nvSpPr>
          <p:cNvPr id="161" name="文字方塊 160"/>
          <p:cNvSpPr txBox="1"/>
          <p:nvPr/>
        </p:nvSpPr>
        <p:spPr>
          <a:xfrm>
            <a:off x="971600" y="3505572"/>
            <a:ext cx="1168910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accent2">
                    <a:lumMod val="75000"/>
                  </a:schemeClr>
                </a:solidFill>
              </a:rPr>
              <a:t>8250_core.c</a:t>
            </a:r>
            <a:endParaRPr lang="zh-TW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62" name="直線單箭頭接點 161"/>
          <p:cNvCxnSpPr>
            <a:endCxn id="157" idx="1"/>
          </p:cNvCxnSpPr>
          <p:nvPr/>
        </p:nvCxnSpPr>
        <p:spPr>
          <a:xfrm flipH="1">
            <a:off x="179512" y="2129036"/>
            <a:ext cx="144016" cy="1844588"/>
          </a:xfrm>
          <a:prstGeom prst="straightConnector1">
            <a:avLst/>
          </a:prstGeom>
          <a:ln w="9525">
            <a:solidFill>
              <a:srgbClr val="00B05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單箭頭接點 164"/>
          <p:cNvCxnSpPr>
            <a:endCxn id="157" idx="1"/>
          </p:cNvCxnSpPr>
          <p:nvPr/>
        </p:nvCxnSpPr>
        <p:spPr>
          <a:xfrm flipH="1">
            <a:off x="179512" y="1633364"/>
            <a:ext cx="144016" cy="2340260"/>
          </a:xfrm>
          <a:prstGeom prst="straightConnector1">
            <a:avLst/>
          </a:prstGeom>
          <a:ln w="15875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3433564"/>
            <a:ext cx="3018797" cy="133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3577580"/>
            <a:ext cx="3852097" cy="1674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9" name="矩形 168"/>
          <p:cNvSpPr/>
          <p:nvPr/>
        </p:nvSpPr>
        <p:spPr>
          <a:xfrm>
            <a:off x="2627784" y="3865612"/>
            <a:ext cx="3096344" cy="216024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70" name="矩形 169"/>
          <p:cNvSpPr/>
          <p:nvPr/>
        </p:nvSpPr>
        <p:spPr>
          <a:xfrm>
            <a:off x="6732240" y="3649588"/>
            <a:ext cx="1872208" cy="216024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71" name="矩形 170"/>
          <p:cNvSpPr/>
          <p:nvPr/>
        </p:nvSpPr>
        <p:spPr>
          <a:xfrm>
            <a:off x="2627784" y="2281436"/>
            <a:ext cx="1656184" cy="216024"/>
          </a:xfrm>
          <a:prstGeom prst="rect">
            <a:avLst/>
          </a:prstGeom>
          <a:gradFill>
            <a:gsLst>
              <a:gs pos="0">
                <a:schemeClr val="dk1">
                  <a:tint val="62000"/>
                  <a:satMod val="180000"/>
                  <a:alpha val="39000"/>
                </a:schemeClr>
              </a:gs>
              <a:gs pos="65000">
                <a:schemeClr val="dk1">
                  <a:tint val="32000"/>
                  <a:satMod val="250000"/>
                </a:schemeClr>
              </a:gs>
              <a:gs pos="100000">
                <a:schemeClr val="dk1">
                  <a:tint val="23000"/>
                  <a:satMod val="300000"/>
                </a:schemeClr>
              </a:gs>
            </a:gsLst>
          </a:gradFill>
          <a:ln w="9525">
            <a:solidFill>
              <a:schemeClr val="dk1"/>
            </a:solidFill>
            <a:prstDash val="lg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of_platform_serial_probe</a:t>
            </a:r>
            <a:endParaRPr lang="zh-TW" altLang="en-US" sz="1000" dirty="0" smtClean="0"/>
          </a:p>
        </p:txBody>
      </p:sp>
      <p:cxnSp>
        <p:nvCxnSpPr>
          <p:cNvPr id="174" name="直線單箭頭接點 173"/>
          <p:cNvCxnSpPr>
            <a:endCxn id="85" idx="3"/>
          </p:cNvCxnSpPr>
          <p:nvPr/>
        </p:nvCxnSpPr>
        <p:spPr>
          <a:xfrm flipH="1" flipV="1">
            <a:off x="2339752" y="1237320"/>
            <a:ext cx="360040" cy="1152128"/>
          </a:xfrm>
          <a:prstGeom prst="straightConnector1">
            <a:avLst/>
          </a:prstGeom>
          <a:ln w="15875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單箭頭接點 176"/>
          <p:cNvCxnSpPr>
            <a:stCxn id="55" idx="1"/>
            <a:endCxn id="13" idx="3"/>
          </p:cNvCxnSpPr>
          <p:nvPr/>
        </p:nvCxnSpPr>
        <p:spPr>
          <a:xfrm flipH="1">
            <a:off x="6804248" y="877280"/>
            <a:ext cx="864096" cy="0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233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860032" y="769268"/>
            <a:ext cx="3826768" cy="4069141"/>
          </a:xfrm>
        </p:spPr>
        <p:txBody>
          <a:bodyPr/>
          <a:lstStyle/>
          <a:p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MDK-3D Architecture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53244"/>
            <a:ext cx="4650655" cy="4721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233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http://www.cnblogs.com/cornflower/archive/2010/03/27/1698279.html</a:t>
            </a:r>
          </a:p>
          <a:p>
            <a:r>
              <a:rPr lang="en-US" altLang="zh-TW" dirty="0" smtClean="0"/>
              <a:t>root </a:t>
            </a:r>
          </a:p>
          <a:p>
            <a:r>
              <a:rPr lang="en-US" altLang="zh-TW" dirty="0" err="1" smtClean="0"/>
              <a:t>rootfstype</a:t>
            </a:r>
            <a:endParaRPr lang="en-US" altLang="zh-TW" dirty="0" smtClean="0"/>
          </a:p>
          <a:p>
            <a:r>
              <a:rPr lang="en-US" altLang="zh-TW" dirty="0" smtClean="0"/>
              <a:t>console </a:t>
            </a:r>
          </a:p>
          <a:p>
            <a:r>
              <a:rPr lang="en-US" altLang="zh-TW" dirty="0" err="1" smtClean="0"/>
              <a:t>Mem</a:t>
            </a:r>
            <a:endParaRPr lang="en-US" altLang="zh-TW" dirty="0" smtClean="0"/>
          </a:p>
          <a:p>
            <a:r>
              <a:rPr lang="en-US" altLang="zh-TW" dirty="0" err="1" smtClean="0"/>
              <a:t>ramdisk_size</a:t>
            </a:r>
            <a:endParaRPr lang="en-US" altLang="zh-TW" dirty="0" smtClean="0"/>
          </a:p>
          <a:p>
            <a:r>
              <a:rPr lang="en-US" altLang="zh-TW" dirty="0" err="1" smtClean="0"/>
              <a:t>initrd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noinitrd</a:t>
            </a:r>
            <a:endParaRPr lang="en-US" altLang="zh-TW" dirty="0" smtClean="0"/>
          </a:p>
          <a:p>
            <a:r>
              <a:rPr lang="en-US" altLang="zh-TW" dirty="0" smtClean="0"/>
              <a:t>Init</a:t>
            </a:r>
          </a:p>
          <a:p>
            <a:r>
              <a:rPr lang="en-US" altLang="zh-TW" dirty="0" err="1" smtClean="0"/>
              <a:t>Mtdparts</a:t>
            </a:r>
            <a:endParaRPr lang="en-US" altLang="zh-TW" dirty="0" smtClean="0"/>
          </a:p>
          <a:p>
            <a:r>
              <a:rPr lang="en-US" altLang="zh-TW" dirty="0" err="1" smtClean="0"/>
              <a:t>ip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bootargs</a:t>
            </a:r>
            <a:r>
              <a:rPr lang="zh-TW" altLang="en-US" dirty="0" smtClean="0"/>
              <a:t>常用參數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UART (Universal Asynchronous Receiver/Transmitter)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031" y="3862565"/>
            <a:ext cx="72008" cy="96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8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71430" y="793739"/>
            <a:ext cx="8215370" cy="4584041"/>
          </a:xfrm>
        </p:spPr>
        <p:txBody>
          <a:bodyPr/>
          <a:lstStyle/>
          <a:p>
            <a:pPr>
              <a:buNone/>
            </a:pPr>
            <a:r>
              <a:rPr lang="zh-TW" altLang="en-US" sz="1200" b="1" dirty="0" smtClean="0"/>
              <a:t>串列傳輸為</a:t>
            </a:r>
            <a:r>
              <a:rPr lang="en-US" altLang="zh-TW" sz="1200" b="1" dirty="0" smtClean="0"/>
              <a:t>CPU</a:t>
            </a:r>
            <a:r>
              <a:rPr lang="zh-TW" altLang="en-US" sz="1200" b="1" dirty="0" smtClean="0"/>
              <a:t>與周邊裝置或</a:t>
            </a:r>
            <a:r>
              <a:rPr lang="en-US" altLang="zh-TW" sz="1200" b="1" dirty="0" smtClean="0"/>
              <a:t>CPU</a:t>
            </a:r>
            <a:r>
              <a:rPr lang="zh-TW" altLang="en-US" sz="1200" b="1" dirty="0" smtClean="0"/>
              <a:t>與</a:t>
            </a:r>
            <a:r>
              <a:rPr lang="en-US" altLang="zh-TW" sz="1200" b="1" dirty="0" smtClean="0"/>
              <a:t>CPU</a:t>
            </a:r>
            <a:r>
              <a:rPr lang="zh-TW" altLang="en-US" sz="1200" b="1" dirty="0" smtClean="0"/>
              <a:t>間的資料傳輸方法之一</a:t>
            </a:r>
            <a:r>
              <a:rPr lang="zh-TW" altLang="en-US" sz="1200" dirty="0" smtClean="0"/>
              <a:t>，而</a:t>
            </a:r>
            <a:r>
              <a:rPr lang="en-US" altLang="zh-TW" sz="1200" dirty="0" smtClean="0"/>
              <a:t>USART(universal synchronous asynchronous receiver </a:t>
            </a:r>
          </a:p>
          <a:p>
            <a:pPr>
              <a:buNone/>
            </a:pPr>
            <a:r>
              <a:rPr lang="en-US" altLang="zh-TW" sz="1200" dirty="0" smtClean="0"/>
              <a:t>transmitter)</a:t>
            </a:r>
            <a:r>
              <a:rPr lang="zh-TW" altLang="en-US" sz="1200" dirty="0" smtClean="0"/>
              <a:t>，通用同步</a:t>
            </a:r>
            <a:r>
              <a:rPr lang="en-US" altLang="zh-TW" sz="1200" dirty="0" smtClean="0"/>
              <a:t>/</a:t>
            </a:r>
            <a:r>
              <a:rPr lang="zh-TW" altLang="en-US" sz="1200" dirty="0" smtClean="0"/>
              <a:t>非同步收發傳輸器，則常被用於一般的串列傳輸應用中。包括了</a:t>
            </a:r>
            <a:r>
              <a:rPr lang="en-US" altLang="zh-TW" sz="1200" dirty="0" smtClean="0">
                <a:hlinkClick r:id="rId3" tooltip="RS232"/>
              </a:rPr>
              <a:t>RS232</a:t>
            </a:r>
            <a:r>
              <a:rPr lang="zh-TW" altLang="en-US" sz="1200" dirty="0" smtClean="0"/>
              <a:t>、</a:t>
            </a:r>
            <a:r>
              <a:rPr lang="en-US" altLang="zh-TW" sz="1200" dirty="0" smtClean="0">
                <a:hlinkClick r:id="rId4" tooltip="RS449 (頁面不存在)"/>
              </a:rPr>
              <a:t>RS449</a:t>
            </a:r>
            <a:r>
              <a:rPr lang="zh-TW" altLang="en-US" sz="1200" dirty="0" smtClean="0"/>
              <a:t>、</a:t>
            </a:r>
            <a:r>
              <a:rPr lang="en-US" altLang="zh-TW" sz="1200" dirty="0" smtClean="0">
                <a:hlinkClick r:id="rId5" tooltip="RS423 (頁面不存在)"/>
              </a:rPr>
              <a:t>RS423</a:t>
            </a:r>
            <a:r>
              <a:rPr lang="zh-TW" altLang="en-US" sz="1200" dirty="0" smtClean="0"/>
              <a:t>、</a:t>
            </a:r>
            <a:r>
              <a:rPr lang="en-US" altLang="zh-TW" sz="1200" dirty="0" smtClean="0">
                <a:hlinkClick r:id="rId6" tooltip="RS422 (頁面不存在)"/>
              </a:rPr>
              <a:t>RS422</a:t>
            </a:r>
            <a:endParaRPr lang="en-US" altLang="zh-TW" sz="1200" dirty="0" smtClean="0"/>
          </a:p>
          <a:p>
            <a:pPr>
              <a:buNone/>
            </a:pPr>
            <a:r>
              <a:rPr lang="zh-TW" altLang="en-US" sz="1200" dirty="0" smtClean="0"/>
              <a:t>和</a:t>
            </a:r>
            <a:r>
              <a:rPr lang="en-US" altLang="zh-TW" sz="1200" dirty="0" smtClean="0">
                <a:hlinkClick r:id="rId7" tooltip="RS485"/>
              </a:rPr>
              <a:t>RS485</a:t>
            </a:r>
            <a:r>
              <a:rPr lang="zh-TW" altLang="en-US" sz="1200" dirty="0" smtClean="0"/>
              <a:t>等接口標準規範和匯流排標準規範。</a:t>
            </a:r>
            <a:endParaRPr lang="en-US" altLang="zh-TW" sz="1200" dirty="0" smtClean="0"/>
          </a:p>
          <a:p>
            <a:pPr>
              <a:buNone/>
            </a:pPr>
            <a:endParaRPr lang="en-US" altLang="zh-TW" sz="1200" dirty="0" smtClean="0"/>
          </a:p>
          <a:p>
            <a:pPr>
              <a:buNone/>
            </a:pPr>
            <a:endParaRPr lang="en-US" altLang="zh-TW" sz="1200" dirty="0" smtClean="0"/>
          </a:p>
          <a:p>
            <a:pPr>
              <a:buNone/>
            </a:pPr>
            <a:endParaRPr lang="en-US" altLang="zh-TW" sz="1200" dirty="0" smtClean="0"/>
          </a:p>
          <a:p>
            <a:pPr>
              <a:buNone/>
            </a:pPr>
            <a:endParaRPr lang="en-US" altLang="zh-TW" sz="1200" dirty="0" smtClean="0"/>
          </a:p>
          <a:p>
            <a:endParaRPr lang="en-US" altLang="zh-TW" sz="1200" dirty="0" smtClean="0"/>
          </a:p>
          <a:p>
            <a:pPr marL="514350" lvl="1" indent="-514350">
              <a:buClr>
                <a:srgbClr val="1273B1"/>
              </a:buClr>
            </a:pPr>
            <a:r>
              <a:rPr lang="en-US" altLang="zh-TW" sz="1200" b="1" dirty="0" smtClean="0"/>
              <a:t>NRZ</a:t>
            </a:r>
            <a:r>
              <a:rPr lang="zh-TW" altLang="en-US" sz="1200" b="1" dirty="0" smtClean="0"/>
              <a:t>標準資料格式</a:t>
            </a:r>
            <a:endParaRPr lang="en-US" altLang="zh-TW" sz="1200" b="1" dirty="0" smtClean="0"/>
          </a:p>
          <a:p>
            <a:pPr>
              <a:buNone/>
            </a:pPr>
            <a:r>
              <a:rPr lang="en-US" altLang="zh-TW" sz="1000" dirty="0" smtClean="0"/>
              <a:t>	</a:t>
            </a:r>
            <a:r>
              <a:rPr lang="zh-TW" altLang="en-US" sz="1000" dirty="0" smtClean="0"/>
              <a:t>這是一種傳送資訊的編碼方式，它以正脈波代表</a:t>
            </a:r>
            <a:r>
              <a:rPr lang="en-US" altLang="zh-TW" sz="1000" dirty="0" smtClean="0"/>
              <a:t>1</a:t>
            </a:r>
            <a:r>
              <a:rPr lang="zh-TW" altLang="en-US" sz="1000" dirty="0" smtClean="0"/>
              <a:t>，負脈波代表</a:t>
            </a:r>
            <a:r>
              <a:rPr lang="en-US" altLang="zh-TW" sz="1000" dirty="0" smtClean="0"/>
              <a:t>0</a:t>
            </a:r>
            <a:r>
              <a:rPr lang="zh-TW" altLang="en-US" sz="1000" dirty="0" smtClean="0"/>
              <a:t>，當訊號連續為’</a:t>
            </a:r>
            <a:r>
              <a:rPr lang="en-US" altLang="zh-TW" sz="1000" dirty="0" smtClean="0"/>
              <a:t>1’</a:t>
            </a:r>
            <a:r>
              <a:rPr lang="zh-TW" altLang="en-US" sz="1000" dirty="0" smtClean="0"/>
              <a:t>時，則保持正脈波，直到出現’</a:t>
            </a:r>
            <a:r>
              <a:rPr lang="en-US" altLang="zh-TW" sz="1000" dirty="0" smtClean="0"/>
              <a:t>0’</a:t>
            </a:r>
            <a:r>
              <a:rPr lang="zh-TW" altLang="en-US" sz="1000" dirty="0" smtClean="0"/>
              <a:t>為止它的特色是編碼解碼較為簡單，但缺乏同步傳輸的能力，且無法提供較佳的訊號校正能力。</a:t>
            </a:r>
            <a:endParaRPr lang="en-US" altLang="zh-TW" sz="1000" dirty="0" smtClean="0"/>
          </a:p>
          <a:p>
            <a:pPr>
              <a:buNone/>
            </a:pPr>
            <a:endParaRPr lang="en-US" altLang="zh-TW" sz="1200" dirty="0" smtClean="0"/>
          </a:p>
          <a:p>
            <a:r>
              <a:rPr lang="zh-TW" altLang="en-US" sz="1200" b="1" dirty="0" smtClean="0"/>
              <a:t>半雙工</a:t>
            </a:r>
            <a:r>
              <a:rPr lang="en-US" altLang="zh-TW" sz="1200" b="1" dirty="0" smtClean="0"/>
              <a:t>/</a:t>
            </a:r>
            <a:r>
              <a:rPr lang="zh-TW" altLang="en-US" sz="1200" b="1" dirty="0" smtClean="0"/>
              <a:t>全雙工</a:t>
            </a:r>
            <a:endParaRPr lang="en-US" altLang="zh-TW" sz="1200" b="1" dirty="0" smtClean="0"/>
          </a:p>
          <a:p>
            <a:pPr lvl="1"/>
            <a:r>
              <a:rPr lang="zh-TW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半雙工</a:t>
            </a:r>
            <a:r>
              <a:rPr lang="en-US" altLang="zh-TW" sz="1000" b="1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zh-TW" altLang="en-US" sz="1000" dirty="0" smtClean="0"/>
              <a:t>允許二台設備之間的雙向資料傳輸，但不能同時進行。因此同一時間只允許一設備傳送資料，若另一設備要傳送資料，需等原來傳送資料的設備傳送完成後再處理。例</a:t>
            </a:r>
            <a:r>
              <a:rPr lang="en-US" altLang="zh-TW" sz="1000" dirty="0" smtClean="0"/>
              <a:t>:</a:t>
            </a:r>
            <a:r>
              <a:rPr lang="zh-TW" altLang="en-US" sz="1000" dirty="0" smtClean="0"/>
              <a:t>無線電</a:t>
            </a:r>
            <a:endParaRPr lang="en-US" altLang="zh-TW" sz="1000" dirty="0" smtClean="0"/>
          </a:p>
          <a:p>
            <a:pPr lvl="1"/>
            <a:r>
              <a:rPr lang="zh-TW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全雙工</a:t>
            </a:r>
            <a:r>
              <a:rPr lang="en-US" altLang="zh-TW" sz="1000" b="1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zh-TW" altLang="en-US" sz="1000" dirty="0" smtClean="0"/>
              <a:t>允許二台設備間同時進行雙向資料傳輸。例</a:t>
            </a:r>
            <a:r>
              <a:rPr lang="en-US" altLang="zh-TW" sz="1000" dirty="0" smtClean="0"/>
              <a:t>:</a:t>
            </a:r>
            <a:r>
              <a:rPr lang="zh-TW" altLang="en-US" sz="1000" dirty="0" smtClean="0"/>
              <a:t>手機</a:t>
            </a:r>
            <a:endParaRPr lang="en-US" altLang="zh-TW" sz="1000" dirty="0" smtClean="0"/>
          </a:p>
          <a:p>
            <a:pPr lvl="1"/>
            <a:endParaRPr lang="en-US" altLang="zh-TW" sz="1000" dirty="0" smtClean="0"/>
          </a:p>
          <a:p>
            <a:r>
              <a:rPr lang="en-US" altLang="zh-TW" sz="1400" b="1" dirty="0" smtClean="0"/>
              <a:t>Synchronous </a:t>
            </a:r>
            <a:r>
              <a:rPr lang="zh-TW" altLang="en-US" sz="1400" b="1" dirty="0" smtClean="0"/>
              <a:t>同步傳輸</a:t>
            </a:r>
            <a:endParaRPr lang="en-US" altLang="zh-TW" sz="1400" b="1" dirty="0" smtClean="0"/>
          </a:p>
          <a:p>
            <a:pPr>
              <a:buNone/>
            </a:pPr>
            <a:r>
              <a:rPr lang="en-US" altLang="zh-TW" sz="1400" b="1" dirty="0" smtClean="0"/>
              <a:t>	</a:t>
            </a:r>
            <a:r>
              <a:rPr lang="zh-TW" altLang="en-US" sz="1000" b="1" dirty="0" smtClean="0">
                <a:solidFill>
                  <a:schemeClr val="tx2">
                    <a:lumMod val="75000"/>
                  </a:schemeClr>
                </a:solidFill>
              </a:rPr>
              <a:t>額外提供時脈訊號</a:t>
            </a:r>
            <a:r>
              <a:rPr lang="zh-TW" altLang="en-US" sz="1000" dirty="0" smtClean="0"/>
              <a:t>，使兩端機器在溝通時能夠藉此同步收發資料。</a:t>
            </a:r>
            <a:endParaRPr lang="en-US" altLang="zh-TW" sz="1000" b="1" dirty="0" smtClean="0"/>
          </a:p>
          <a:p>
            <a:pPr lvl="1"/>
            <a:endParaRPr lang="en-US" altLang="zh-TW" sz="1000" dirty="0" smtClean="0"/>
          </a:p>
          <a:p>
            <a:pPr lvl="1">
              <a:buNone/>
            </a:pPr>
            <a:endParaRPr lang="en-US" altLang="zh-TW" sz="1000" dirty="0" smtClean="0"/>
          </a:p>
          <a:p>
            <a:endParaRPr lang="zh-TW" altLang="en-US" sz="1400" dirty="0" smtClean="0"/>
          </a:p>
          <a:p>
            <a:pPr lvl="1">
              <a:buNone/>
            </a:pPr>
            <a:r>
              <a:rPr lang="en-US" sz="800" dirty="0" smtClean="0"/>
              <a:t>	</a:t>
            </a:r>
            <a:endParaRPr lang="en-US" sz="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</a:t>
            </a:r>
            <a:endParaRPr lang="en-US" dirty="0"/>
          </a:p>
        </p:txBody>
      </p:sp>
      <p:pic>
        <p:nvPicPr>
          <p:cNvPr id="1026" name="Picture 2" descr="H:\src\150px-RS-232.jpe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15816" y="1561356"/>
            <a:ext cx="1224309" cy="922313"/>
          </a:xfrm>
          <a:prstGeom prst="rect">
            <a:avLst/>
          </a:prstGeom>
          <a:noFill/>
        </p:spPr>
      </p:pic>
      <p:pic>
        <p:nvPicPr>
          <p:cNvPr id="1027" name="Picture 3" descr="H:\src\sc78961_conn_cW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0" y="1561356"/>
            <a:ext cx="1479996" cy="986664"/>
          </a:xfrm>
          <a:prstGeom prst="rect">
            <a:avLst/>
          </a:prstGeom>
          <a:noFill/>
        </p:spPr>
      </p:pic>
      <p:pic>
        <p:nvPicPr>
          <p:cNvPr id="4" name="Picture 2" descr="H:\Diary - socle\diary_doc\src\pic\20150813001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60032" y="4009628"/>
            <a:ext cx="3813451" cy="12250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4233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7544" y="2713484"/>
            <a:ext cx="8215370" cy="2556972"/>
          </a:xfrm>
        </p:spPr>
        <p:txBody>
          <a:bodyPr/>
          <a:lstStyle/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Start Bit </a:t>
            </a:r>
            <a:r>
              <a:rPr lang="en-US" sz="1600" dirty="0" smtClean="0"/>
              <a:t>: 1 bit, always low.</a:t>
            </a:r>
          </a:p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Data Bit </a:t>
            </a:r>
            <a:r>
              <a:rPr lang="en-US" sz="1600" dirty="0" smtClean="0"/>
              <a:t>: 5~8 Bit</a:t>
            </a:r>
          </a:p>
          <a:p>
            <a:r>
              <a:rPr lang="en-US" altLang="zh-TW" sz="1600" b="1" dirty="0" smtClean="0">
                <a:solidFill>
                  <a:schemeClr val="tx2">
                    <a:lumMod val="75000"/>
                  </a:schemeClr>
                </a:solidFill>
              </a:rPr>
              <a:t>Parity Bit</a:t>
            </a:r>
            <a:r>
              <a:rPr lang="en-US" altLang="zh-TW" sz="1600" b="1" dirty="0" smtClean="0"/>
              <a:t> </a:t>
            </a:r>
            <a:r>
              <a:rPr lang="en-US" altLang="zh-TW" sz="1600" dirty="0" smtClean="0"/>
              <a:t>: None/Even/Odd, three options.</a:t>
            </a:r>
            <a:endParaRPr lang="en-US" sz="1600" dirty="0" smtClean="0"/>
          </a:p>
          <a:p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Stop Bit </a:t>
            </a:r>
            <a:r>
              <a:rPr lang="en-US" sz="1600" dirty="0" smtClean="0"/>
              <a:t>: 1/1.5/2 Bit, always high.</a:t>
            </a:r>
          </a:p>
          <a:p>
            <a:r>
              <a:rPr lang="zh-TW" altLang="en-US" sz="1600" b="1" dirty="0" smtClean="0">
                <a:solidFill>
                  <a:schemeClr val="tx2">
                    <a:lumMod val="75000"/>
                  </a:schemeClr>
                </a:solidFill>
              </a:rPr>
              <a:t>常用設定 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N81, baud rate : 115200.</a:t>
            </a:r>
            <a:endParaRPr lang="en-US" sz="1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Uart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Packet Frame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879249"/>
            <a:ext cx="4403402" cy="1618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2411760" y="2785492"/>
            <a:ext cx="1080120" cy="216024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" name="矩形 7"/>
          <p:cNvSpPr/>
          <p:nvPr/>
        </p:nvSpPr>
        <p:spPr>
          <a:xfrm>
            <a:off x="1907704" y="3073524"/>
            <a:ext cx="864096" cy="216024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9" name="矩形 8"/>
          <p:cNvSpPr/>
          <p:nvPr/>
        </p:nvSpPr>
        <p:spPr>
          <a:xfrm>
            <a:off x="1979712" y="3361556"/>
            <a:ext cx="1584176" cy="216024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" name="矩形 9"/>
          <p:cNvSpPr/>
          <p:nvPr/>
        </p:nvSpPr>
        <p:spPr>
          <a:xfrm>
            <a:off x="1907704" y="3649588"/>
            <a:ext cx="2304256" cy="216024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3059832" y="2137420"/>
            <a:ext cx="144016" cy="648072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2843808" y="2209428"/>
            <a:ext cx="1080120" cy="936104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2996208" y="2281436"/>
            <a:ext cx="1575792" cy="1016496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4211960" y="2209428"/>
            <a:ext cx="1008112" cy="1440160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364088" y="1057300"/>
            <a:ext cx="864096" cy="864096"/>
          </a:xfrm>
          <a:prstGeom prst="rect">
            <a:avLst/>
          </a:prstGeom>
          <a:noFill/>
          <a:ln w="1587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42337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sz="half" idx="2"/>
          </p:nvPr>
        </p:nvGraphicFramePr>
        <p:xfrm>
          <a:off x="1115616" y="3145532"/>
          <a:ext cx="6572248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62"/>
                <a:gridCol w="1643062"/>
                <a:gridCol w="1911574"/>
                <a:gridCol w="137455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型號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FIFO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Max.</a:t>
                      </a:r>
                      <a:r>
                        <a:rPr lang="en-US" altLang="zh-TW" baseline="0" dirty="0" smtClean="0"/>
                        <a:t> Baud Rate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8250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 byte buffer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19.2kb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16450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 byte buffer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38.4kb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16450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是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8250A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的快速版。加快了处理器存取它的速度</a:t>
                      </a:r>
                      <a:endParaRPr lang="zh-TW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16550A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 byte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115.2kb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Pin compatible</a:t>
                      </a:r>
                      <a:r>
                        <a:rPr lang="en-US" altLang="zh-TW" sz="1200" baseline="0" dirty="0" smtClean="0"/>
                        <a:t> with 16450</a:t>
                      </a:r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dirty="0" smtClean="0"/>
              <a:t>8250/16450/16550</a:t>
            </a:r>
            <a:endParaRPr lang="zh-TW" altLang="en-US" dirty="0"/>
          </a:p>
        </p:txBody>
      </p:sp>
      <p:sp>
        <p:nvSpPr>
          <p:cNvPr id="6" name="內容版面配置區 1"/>
          <p:cNvSpPr txBox="1">
            <a:spLocks/>
          </p:cNvSpPr>
          <p:nvPr/>
        </p:nvSpPr>
        <p:spPr>
          <a:xfrm>
            <a:off x="471430" y="793739"/>
            <a:ext cx="8215370" cy="2783841"/>
          </a:xfrm>
          <a:prstGeom prst="rect">
            <a:avLst/>
          </a:prstGeom>
        </p:spPr>
        <p:txBody>
          <a:bodyPr/>
          <a:lstStyle/>
          <a:p>
            <a:pPr marL="514350" lvl="0" indent="-514350" fontAlgn="base"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Font typeface="Arial" pitchFamily="34" charset="0"/>
              <a:buChar char="•"/>
            </a:pPr>
            <a:r>
              <a:rPr lang="en-US" altLang="zh-TW" sz="1600" b="1" dirty="0" smtClean="0"/>
              <a:t>8250</a:t>
            </a:r>
            <a:r>
              <a:rPr lang="en-US" altLang="zh-TW" sz="1600" dirty="0" smtClean="0"/>
              <a:t>, </a:t>
            </a:r>
            <a:r>
              <a:rPr lang="en-US" altLang="zh-TW" sz="1600" b="1" dirty="0" smtClean="0"/>
              <a:t>16450</a:t>
            </a:r>
            <a:r>
              <a:rPr lang="en-US" altLang="zh-TW" sz="1600" dirty="0" smtClean="0"/>
              <a:t> and </a:t>
            </a:r>
            <a:r>
              <a:rPr lang="en-US" altLang="zh-TW" sz="1600" b="1" dirty="0" smtClean="0"/>
              <a:t>16550</a:t>
            </a:r>
            <a:r>
              <a:rPr lang="en-US" altLang="zh-TW" sz="1600" dirty="0" smtClean="0"/>
              <a:t> are all common types of UARTs. </a:t>
            </a:r>
          </a:p>
          <a:p>
            <a:pPr marL="514350" lvl="0" indent="-514350" fontAlgn="base"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Font typeface="Arial" pitchFamily="34" charset="0"/>
              <a:buChar char="•"/>
            </a:pPr>
            <a:r>
              <a:rPr lang="en-US" altLang="zh-TW" sz="1600" dirty="0" smtClean="0"/>
              <a:t>The </a:t>
            </a:r>
            <a:r>
              <a:rPr lang="en-US" altLang="zh-TW" sz="1600" b="1" dirty="0" smtClean="0"/>
              <a:t>8250</a:t>
            </a:r>
            <a:r>
              <a:rPr lang="en-US" altLang="zh-TW" sz="1600" dirty="0" smtClean="0"/>
              <a:t> is an old chip which cannot run at high speed. </a:t>
            </a:r>
          </a:p>
          <a:p>
            <a:pPr marL="514350" lvl="0" indent="-514350" fontAlgn="base"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Font typeface="Arial" pitchFamily="34" charset="0"/>
              <a:buChar char="•"/>
            </a:pPr>
            <a:r>
              <a:rPr lang="en-US" altLang="zh-TW" sz="1600" dirty="0" smtClean="0"/>
              <a:t>The </a:t>
            </a:r>
            <a:r>
              <a:rPr lang="en-US" altLang="zh-TW" sz="1600" b="1" dirty="0" smtClean="0"/>
              <a:t>16450</a:t>
            </a:r>
            <a:r>
              <a:rPr lang="en-US" altLang="zh-TW" sz="1600" dirty="0" smtClean="0"/>
              <a:t> is similar to the 8250 except that it supports data communications at higher speeds. </a:t>
            </a:r>
          </a:p>
          <a:p>
            <a:pPr marL="514350" lvl="0" indent="-514350" fontAlgn="base">
              <a:spcBef>
                <a:spcPct val="20000"/>
              </a:spcBef>
              <a:spcAft>
                <a:spcPct val="0"/>
              </a:spcAft>
              <a:buClr>
                <a:srgbClr val="1273B1"/>
              </a:buClr>
              <a:buFont typeface="Arial" pitchFamily="34" charset="0"/>
              <a:buChar char="•"/>
            </a:pPr>
            <a:r>
              <a:rPr lang="en-US" altLang="zh-TW" sz="1600" dirty="0" smtClean="0"/>
              <a:t>The </a:t>
            </a:r>
            <a:r>
              <a:rPr lang="en-US" altLang="zh-TW" sz="1600" b="1" dirty="0" smtClean="0"/>
              <a:t>16550</a:t>
            </a:r>
            <a:r>
              <a:rPr lang="en-US" altLang="zh-TW" sz="1600" dirty="0" smtClean="0"/>
              <a:t> is pin-compatible with the 16450 and, by default, runs in 16450 mode. This makes it compatible with software which is not 16550-aware. If your software is 16550-aware, it can turn on a special mode in which the 16550 buffers all data with 16-byte internal buffers.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Linux Device Driver - </a:t>
            </a:r>
            <a:r>
              <a:rPr lang="en-US" altLang="zh-TW" dirty="0" err="1" smtClean="0"/>
              <a:t>Uart</a:t>
            </a:r>
            <a:endParaRPr lang="en-US" altLang="zh-TW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031" y="3862565"/>
            <a:ext cx="72008" cy="96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801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sz="1600" dirty="0" smtClean="0"/>
              <a:t>終端是一種字元裝置（</a:t>
            </a:r>
            <a:r>
              <a:rPr lang="en-US" altLang="zh-TW" sz="1600" dirty="0" smtClean="0"/>
              <a:t>Char Device</a:t>
            </a:r>
            <a:r>
              <a:rPr lang="zh-TW" altLang="en-US" sz="1600" dirty="0" smtClean="0"/>
              <a:t>），它有多種類型，通常使用</a:t>
            </a:r>
            <a:r>
              <a:rPr lang="en-US" altLang="zh-TW" sz="1600" dirty="0" err="1" smtClean="0"/>
              <a:t>tty</a:t>
            </a:r>
            <a:r>
              <a:rPr lang="zh-TW" altLang="en-US" sz="1600" dirty="0" smtClean="0"/>
              <a:t>（</a:t>
            </a:r>
            <a:r>
              <a:rPr lang="en-US" altLang="zh-TW" sz="1600" dirty="0" smtClean="0"/>
              <a:t>Teletype</a:t>
            </a:r>
            <a:r>
              <a:rPr lang="zh-TW" altLang="en-US" sz="1600" dirty="0" smtClean="0"/>
              <a:t>）來簡稱各種類型的終端設備。設備名放在特殊檔案目錄</a:t>
            </a:r>
            <a:r>
              <a:rPr lang="en-US" altLang="zh-TW" sz="1600" dirty="0" smtClean="0"/>
              <a:t>/dev/</a:t>
            </a:r>
            <a:r>
              <a:rPr lang="zh-TW" altLang="en-US" sz="1600" dirty="0" smtClean="0"/>
              <a:t>下，終端特殊設備檔案一般有以下幾種</a:t>
            </a:r>
            <a:r>
              <a:rPr lang="en-US" altLang="zh-TW" sz="1600" dirty="0" smtClean="0"/>
              <a:t>︰</a:t>
            </a:r>
          </a:p>
          <a:p>
            <a:pPr lvl="1"/>
            <a:r>
              <a:rPr lang="zh-TW" altLang="en-US" sz="1400" b="1" dirty="0" smtClean="0">
                <a:solidFill>
                  <a:srgbClr val="FF0000"/>
                </a:solidFill>
              </a:rPr>
              <a:t>串行端口終端（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/dev/</a:t>
            </a:r>
            <a:r>
              <a:rPr lang="en-US" altLang="zh-TW" sz="1400" b="1" dirty="0" err="1" smtClean="0">
                <a:solidFill>
                  <a:srgbClr val="FF0000"/>
                </a:solidFill>
              </a:rPr>
              <a:t>ttySn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） </a:t>
            </a:r>
            <a:endParaRPr lang="en-US" altLang="zh-TW" sz="1400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sz="1400" dirty="0" smtClean="0"/>
              <a:t>偽終端（</a:t>
            </a:r>
            <a:r>
              <a:rPr lang="en-US" altLang="zh-TW" sz="1400" dirty="0" smtClean="0"/>
              <a:t>/dev/</a:t>
            </a:r>
            <a:r>
              <a:rPr lang="en-US" altLang="zh-TW" sz="1400" dirty="0" err="1" smtClean="0"/>
              <a:t>pty</a:t>
            </a:r>
            <a:r>
              <a:rPr lang="en-US" altLang="zh-TW" sz="1400" dirty="0" smtClean="0"/>
              <a:t>/</a:t>
            </a:r>
            <a:r>
              <a:rPr lang="zh-TW" altLang="en-US" sz="1400" dirty="0" smtClean="0"/>
              <a:t>）</a:t>
            </a:r>
            <a:endParaRPr lang="en-US" sz="1400" dirty="0" smtClean="0"/>
          </a:p>
          <a:p>
            <a:pPr lvl="1"/>
            <a:r>
              <a:rPr lang="zh-TW" altLang="en-US" sz="1400" dirty="0" smtClean="0"/>
              <a:t>控制終端（</a:t>
            </a:r>
            <a:r>
              <a:rPr lang="en-US" altLang="zh-TW" sz="1400" dirty="0" smtClean="0"/>
              <a:t>/dev/</a:t>
            </a:r>
            <a:r>
              <a:rPr lang="en-US" altLang="zh-TW" sz="1400" dirty="0" err="1" smtClean="0"/>
              <a:t>tty</a:t>
            </a:r>
            <a:r>
              <a:rPr lang="zh-TW" altLang="en-US" sz="1400" dirty="0" smtClean="0"/>
              <a:t>）</a:t>
            </a:r>
            <a:endParaRPr lang="en-US" altLang="zh-TW" sz="1400" dirty="0" smtClean="0"/>
          </a:p>
          <a:p>
            <a:pPr lvl="1"/>
            <a:r>
              <a:rPr lang="zh-TW" altLang="en-US" sz="1400" dirty="0" smtClean="0"/>
              <a:t>控制台終端（</a:t>
            </a:r>
            <a:r>
              <a:rPr lang="en-US" altLang="zh-TW" sz="1400" dirty="0" smtClean="0"/>
              <a:t>/dev/</a:t>
            </a:r>
            <a:r>
              <a:rPr lang="en-US" altLang="zh-TW" sz="1400" dirty="0" err="1" smtClean="0"/>
              <a:t>ttyn</a:t>
            </a:r>
            <a:r>
              <a:rPr lang="en-US" altLang="zh-TW" sz="1400" dirty="0" smtClean="0"/>
              <a:t>, /dev/console</a:t>
            </a:r>
            <a:r>
              <a:rPr lang="zh-TW" altLang="en-US" sz="1400" dirty="0" smtClean="0"/>
              <a:t>）</a:t>
            </a:r>
            <a:endParaRPr lang="en-US" altLang="zh-TW" sz="1400" dirty="0" smtClean="0"/>
          </a:p>
          <a:p>
            <a:pPr lvl="1"/>
            <a:r>
              <a:rPr lang="zh-TW" altLang="en-US" sz="1400" dirty="0" smtClean="0"/>
              <a:t>其它類型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TTY - Teletype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4932040" y="1633364"/>
            <a:ext cx="3672408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User</a:t>
            </a:r>
            <a:endParaRPr lang="zh-TW" altLang="en-US" dirty="0" smtClean="0"/>
          </a:p>
        </p:txBody>
      </p:sp>
      <p:sp>
        <p:nvSpPr>
          <p:cNvPr id="5" name="矩形 4"/>
          <p:cNvSpPr/>
          <p:nvPr/>
        </p:nvSpPr>
        <p:spPr>
          <a:xfrm>
            <a:off x="4932040" y="2137420"/>
            <a:ext cx="3672408" cy="1728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Linux</a:t>
            </a:r>
          </a:p>
          <a:p>
            <a:r>
              <a:rPr lang="en-US" altLang="zh-TW" dirty="0" smtClean="0"/>
              <a:t>Kernel</a:t>
            </a:r>
            <a:endParaRPr lang="zh-TW" altLang="en-US" dirty="0" smtClean="0"/>
          </a:p>
        </p:txBody>
      </p:sp>
      <p:sp>
        <p:nvSpPr>
          <p:cNvPr id="6" name="矩形 5"/>
          <p:cNvSpPr/>
          <p:nvPr/>
        </p:nvSpPr>
        <p:spPr>
          <a:xfrm>
            <a:off x="4932040" y="3937620"/>
            <a:ext cx="3672408" cy="720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Driver</a:t>
            </a:r>
            <a:endParaRPr lang="zh-TW" altLang="en-US" dirty="0" smtClean="0"/>
          </a:p>
        </p:txBody>
      </p:sp>
      <p:sp>
        <p:nvSpPr>
          <p:cNvPr id="7" name="矩形 6"/>
          <p:cNvSpPr/>
          <p:nvPr/>
        </p:nvSpPr>
        <p:spPr>
          <a:xfrm>
            <a:off x="6372200" y="1705372"/>
            <a:ext cx="1944216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User-Space</a:t>
            </a:r>
            <a:endParaRPr lang="zh-TW" altLang="en-US" dirty="0" smtClean="0"/>
          </a:p>
        </p:txBody>
      </p:sp>
      <p:sp>
        <p:nvSpPr>
          <p:cNvPr id="8" name="矩形 7"/>
          <p:cNvSpPr/>
          <p:nvPr/>
        </p:nvSpPr>
        <p:spPr>
          <a:xfrm>
            <a:off x="6372200" y="2209428"/>
            <a:ext cx="1944216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TTY Core</a:t>
            </a:r>
            <a:endParaRPr lang="zh-TW" altLang="en-US" dirty="0" smtClean="0"/>
          </a:p>
        </p:txBody>
      </p:sp>
      <p:sp>
        <p:nvSpPr>
          <p:cNvPr id="9" name="矩形 8"/>
          <p:cNvSpPr/>
          <p:nvPr/>
        </p:nvSpPr>
        <p:spPr>
          <a:xfrm>
            <a:off x="6372200" y="3073524"/>
            <a:ext cx="1944216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Serial Core</a:t>
            </a:r>
            <a:endParaRPr lang="zh-TW" altLang="en-US" dirty="0" smtClean="0"/>
          </a:p>
        </p:txBody>
      </p:sp>
      <p:sp>
        <p:nvSpPr>
          <p:cNvPr id="10" name="矩形 9"/>
          <p:cNvSpPr/>
          <p:nvPr/>
        </p:nvSpPr>
        <p:spPr>
          <a:xfrm>
            <a:off x="6372200" y="4009628"/>
            <a:ext cx="1944216" cy="5760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8250</a:t>
            </a:r>
            <a:endParaRPr lang="zh-TW" altLang="en-US" dirty="0" smtClean="0"/>
          </a:p>
        </p:txBody>
      </p:sp>
      <p:sp>
        <p:nvSpPr>
          <p:cNvPr id="29" name="上-下雙向箭號 28"/>
          <p:cNvSpPr/>
          <p:nvPr/>
        </p:nvSpPr>
        <p:spPr>
          <a:xfrm>
            <a:off x="6012160" y="1993404"/>
            <a:ext cx="144016" cy="2376264"/>
          </a:xfrm>
          <a:prstGeom prst="upDownArrow">
            <a:avLst/>
          </a:prstGeom>
          <a:solidFill>
            <a:srgbClr val="FF3399"/>
          </a:solidFill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30" name="矩形 29"/>
          <p:cNvSpPr/>
          <p:nvPr/>
        </p:nvSpPr>
        <p:spPr>
          <a:xfrm>
            <a:off x="7812360" y="2785492"/>
            <a:ext cx="1008112" cy="3600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TTY driver</a:t>
            </a:r>
            <a:endParaRPr lang="zh-TW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xmlns="" val="24233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dirty="0" smtClean="0"/>
              <a:t>TTY Device/Driver</a:t>
            </a:r>
            <a:endParaRPr lang="en-US" dirty="0"/>
          </a:p>
        </p:txBody>
      </p:sp>
      <p:sp>
        <p:nvSpPr>
          <p:cNvPr id="54" name="矩形 53"/>
          <p:cNvSpPr/>
          <p:nvPr/>
        </p:nvSpPr>
        <p:spPr>
          <a:xfrm>
            <a:off x="5724128" y="553244"/>
            <a:ext cx="3240360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User</a:t>
            </a:r>
            <a:endParaRPr lang="zh-TW" altLang="en-US" dirty="0" smtClean="0"/>
          </a:p>
        </p:txBody>
      </p:sp>
      <p:sp>
        <p:nvSpPr>
          <p:cNvPr id="55" name="矩形 54"/>
          <p:cNvSpPr/>
          <p:nvPr/>
        </p:nvSpPr>
        <p:spPr>
          <a:xfrm>
            <a:off x="5724128" y="1057300"/>
            <a:ext cx="3240360" cy="1728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Linux</a:t>
            </a:r>
          </a:p>
          <a:p>
            <a:r>
              <a:rPr lang="en-US" altLang="zh-TW" dirty="0" smtClean="0"/>
              <a:t>Kernel</a:t>
            </a:r>
            <a:endParaRPr lang="zh-TW" altLang="en-US" dirty="0" smtClean="0"/>
          </a:p>
        </p:txBody>
      </p:sp>
      <p:sp>
        <p:nvSpPr>
          <p:cNvPr id="62" name="矩形 61"/>
          <p:cNvSpPr/>
          <p:nvPr/>
        </p:nvSpPr>
        <p:spPr>
          <a:xfrm>
            <a:off x="5724128" y="2857500"/>
            <a:ext cx="3240360" cy="720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Driver</a:t>
            </a:r>
            <a:endParaRPr lang="zh-TW" altLang="en-US" dirty="0" smtClean="0"/>
          </a:p>
        </p:txBody>
      </p:sp>
      <p:sp>
        <p:nvSpPr>
          <p:cNvPr id="63" name="矩形 62"/>
          <p:cNvSpPr/>
          <p:nvPr/>
        </p:nvSpPr>
        <p:spPr>
          <a:xfrm>
            <a:off x="6893199" y="625252"/>
            <a:ext cx="1715485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User-Space</a:t>
            </a:r>
            <a:endParaRPr lang="zh-TW" altLang="en-US" dirty="0" smtClean="0"/>
          </a:p>
        </p:txBody>
      </p:sp>
      <p:sp>
        <p:nvSpPr>
          <p:cNvPr id="65" name="矩形 64"/>
          <p:cNvSpPr/>
          <p:nvPr/>
        </p:nvSpPr>
        <p:spPr>
          <a:xfrm>
            <a:off x="6893199" y="1129308"/>
            <a:ext cx="1715485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TTY Core</a:t>
            </a:r>
            <a:endParaRPr lang="zh-TW" altLang="en-US" dirty="0" smtClean="0"/>
          </a:p>
        </p:txBody>
      </p:sp>
      <p:sp>
        <p:nvSpPr>
          <p:cNvPr id="66" name="矩形 65"/>
          <p:cNvSpPr/>
          <p:nvPr/>
        </p:nvSpPr>
        <p:spPr>
          <a:xfrm>
            <a:off x="6893199" y="1993404"/>
            <a:ext cx="1715485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Serial Core</a:t>
            </a:r>
            <a:endParaRPr lang="zh-TW" altLang="en-US" dirty="0" smtClean="0"/>
          </a:p>
        </p:txBody>
      </p:sp>
      <p:sp>
        <p:nvSpPr>
          <p:cNvPr id="67" name="矩形 66"/>
          <p:cNvSpPr/>
          <p:nvPr/>
        </p:nvSpPr>
        <p:spPr>
          <a:xfrm>
            <a:off x="6893199" y="2929508"/>
            <a:ext cx="1715485" cy="5760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8250</a:t>
            </a:r>
            <a:endParaRPr lang="zh-TW" altLang="en-US" dirty="0" smtClean="0"/>
          </a:p>
        </p:txBody>
      </p:sp>
      <p:sp>
        <p:nvSpPr>
          <p:cNvPr id="123" name="矩形 122"/>
          <p:cNvSpPr/>
          <p:nvPr/>
        </p:nvSpPr>
        <p:spPr>
          <a:xfrm>
            <a:off x="2051720" y="3433564"/>
            <a:ext cx="1584176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serial8250_init</a:t>
            </a:r>
            <a:endParaRPr lang="zh-TW" altLang="en-US" sz="1200" dirty="0" smtClean="0"/>
          </a:p>
        </p:txBody>
      </p:sp>
      <p:sp>
        <p:nvSpPr>
          <p:cNvPr id="124" name="矩形 123"/>
          <p:cNvSpPr/>
          <p:nvPr/>
        </p:nvSpPr>
        <p:spPr>
          <a:xfrm>
            <a:off x="2051720" y="3649588"/>
            <a:ext cx="1584176" cy="1008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900" dirty="0" smtClean="0"/>
              <a:t>+</a:t>
            </a:r>
            <a:r>
              <a:rPr lang="en-US" altLang="zh-TW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serial8250_isa_init_ports</a:t>
            </a:r>
          </a:p>
          <a:p>
            <a:r>
              <a:rPr lang="en-US" altLang="zh-TW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  <a:r>
              <a:rPr lang="en-US" altLang="zh-TW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uart_register_driver</a:t>
            </a:r>
            <a:endParaRPr lang="en-US" altLang="zh-TW" sz="9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TW" sz="900" dirty="0" smtClean="0"/>
              <a:t>+</a:t>
            </a:r>
            <a:r>
              <a:rPr lang="en-US" altLang="zh-TW" sz="900" dirty="0" err="1" smtClean="0">
                <a:solidFill>
                  <a:schemeClr val="bg1">
                    <a:lumMod val="50000"/>
                  </a:schemeClr>
                </a:solidFill>
              </a:rPr>
              <a:t>platform_device_add</a:t>
            </a:r>
            <a:endParaRPr lang="en-US" altLang="zh-TW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sz="900" dirty="0" smtClean="0"/>
              <a:t>+</a:t>
            </a: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serial8250_register_ports</a:t>
            </a:r>
          </a:p>
          <a:p>
            <a:r>
              <a:rPr lang="en-US" altLang="zh-TW" sz="900" dirty="0" smtClean="0"/>
              <a:t>+</a:t>
            </a:r>
            <a:r>
              <a:rPr lang="en-US" altLang="zh-TW" sz="900" dirty="0" err="1" smtClean="0">
                <a:solidFill>
                  <a:schemeClr val="bg1">
                    <a:lumMod val="50000"/>
                  </a:schemeClr>
                </a:solidFill>
              </a:rPr>
              <a:t>platform_driver_register</a:t>
            </a:r>
            <a:endParaRPr lang="en-US" altLang="zh-TW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TW" sz="1000" dirty="0" smtClean="0"/>
          </a:p>
          <a:p>
            <a:endParaRPr lang="zh-TW" altLang="en-US" sz="1000" dirty="0" smtClean="0"/>
          </a:p>
        </p:txBody>
      </p:sp>
      <p:sp>
        <p:nvSpPr>
          <p:cNvPr id="125" name="矩形 124"/>
          <p:cNvSpPr/>
          <p:nvPr/>
        </p:nvSpPr>
        <p:spPr>
          <a:xfrm>
            <a:off x="2051720" y="4441676"/>
            <a:ext cx="1584176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TW" sz="1000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000" dirty="0" smtClean="0"/>
              <a:t> </a:t>
            </a:r>
            <a:r>
              <a:rPr lang="en-US" altLang="zh-TW" sz="1000" dirty="0" err="1" smtClean="0"/>
              <a:t>uart_driver</a:t>
            </a:r>
            <a:endParaRPr lang="zh-TW" altLang="en-US" sz="1000" dirty="0" smtClean="0"/>
          </a:p>
        </p:txBody>
      </p:sp>
      <p:sp>
        <p:nvSpPr>
          <p:cNvPr id="127" name="矩形 126"/>
          <p:cNvSpPr/>
          <p:nvPr/>
        </p:nvSpPr>
        <p:spPr>
          <a:xfrm>
            <a:off x="323528" y="3217540"/>
            <a:ext cx="3384376" cy="2016224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 useBgFill="1">
        <p:nvSpPr>
          <p:cNvPr id="128" name="文字方塊 127"/>
          <p:cNvSpPr txBox="1"/>
          <p:nvPr/>
        </p:nvSpPr>
        <p:spPr>
          <a:xfrm>
            <a:off x="2250962" y="3053779"/>
            <a:ext cx="1168910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accent2">
                    <a:lumMod val="75000"/>
                  </a:schemeClr>
                </a:solidFill>
              </a:rPr>
              <a:t>8250_core.c</a:t>
            </a:r>
            <a:endParaRPr lang="zh-TW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395536" y="4441676"/>
            <a:ext cx="1584176" cy="2160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serial8250_isa_init_ports</a:t>
            </a:r>
            <a:endParaRPr lang="zh-TW" altLang="en-US" sz="1000" dirty="0" smtClean="0"/>
          </a:p>
        </p:txBody>
      </p:sp>
      <p:sp>
        <p:nvSpPr>
          <p:cNvPr id="131" name="矩形 130"/>
          <p:cNvSpPr/>
          <p:nvPr/>
        </p:nvSpPr>
        <p:spPr>
          <a:xfrm>
            <a:off x="395536" y="4657700"/>
            <a:ext cx="1584176" cy="2160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sz="1000" dirty="0" smtClean="0"/>
          </a:p>
          <a:p>
            <a:pPr algn="ctr"/>
            <a:endParaRPr lang="zh-TW" altLang="en-US" sz="1000" dirty="0" smtClean="0"/>
          </a:p>
        </p:txBody>
      </p:sp>
      <p:sp>
        <p:nvSpPr>
          <p:cNvPr id="132" name="矩形 131"/>
          <p:cNvSpPr/>
          <p:nvPr/>
        </p:nvSpPr>
        <p:spPr>
          <a:xfrm>
            <a:off x="395536" y="4873724"/>
            <a:ext cx="1584176" cy="2160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000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000" dirty="0" smtClean="0"/>
              <a:t> uart_8250_port</a:t>
            </a:r>
          </a:p>
        </p:txBody>
      </p:sp>
      <p:sp>
        <p:nvSpPr>
          <p:cNvPr id="133" name="矩形 132"/>
          <p:cNvSpPr/>
          <p:nvPr/>
        </p:nvSpPr>
        <p:spPr>
          <a:xfrm>
            <a:off x="755576" y="5017740"/>
            <a:ext cx="1296144" cy="216024"/>
          </a:xfrm>
          <a:prstGeom prst="rect">
            <a:avLst/>
          </a:prstGeom>
          <a:gradFill>
            <a:gsLst>
              <a:gs pos="0">
                <a:schemeClr val="dk1">
                  <a:tint val="62000"/>
                  <a:satMod val="180000"/>
                  <a:alpha val="39000"/>
                </a:schemeClr>
              </a:gs>
              <a:gs pos="65000">
                <a:schemeClr val="dk1">
                  <a:tint val="32000"/>
                  <a:satMod val="250000"/>
                </a:schemeClr>
              </a:gs>
              <a:gs pos="100000">
                <a:schemeClr val="dk1">
                  <a:tint val="23000"/>
                  <a:satMod val="300000"/>
                </a:schemeClr>
              </a:gs>
            </a:gsLst>
          </a:gradFill>
          <a:ln w="9525">
            <a:solidFill>
              <a:schemeClr val="dk1"/>
            </a:solidFill>
            <a:prstDash val="lg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uart_port</a:t>
            </a:r>
            <a:endParaRPr lang="zh-TW" altLang="en-US" sz="1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4103440" y="3721596"/>
            <a:ext cx="1764704" cy="1440160"/>
          </a:xfrm>
          <a:prstGeom prst="rect">
            <a:avLst/>
          </a:prstGeom>
          <a:noFill/>
          <a:ln w="22225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 useBgFill="1">
        <p:nvSpPr>
          <p:cNvPr id="140" name="文字方塊 139"/>
          <p:cNvSpPr txBox="1"/>
          <p:nvPr/>
        </p:nvSpPr>
        <p:spPr>
          <a:xfrm>
            <a:off x="4283968" y="3505572"/>
            <a:ext cx="1275075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 smtClean="0">
                <a:solidFill>
                  <a:schemeClr val="accent2">
                    <a:lumMod val="75000"/>
                  </a:schemeClr>
                </a:solidFill>
              </a:rPr>
              <a:t>Serial_core.c</a:t>
            </a:r>
            <a:endParaRPr lang="zh-TW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4226784" y="3865612"/>
            <a:ext cx="1533855" cy="216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uart_register_driver</a:t>
            </a:r>
            <a:endParaRPr lang="zh-TW" altLang="en-US" sz="1200" dirty="0" smtClean="0"/>
          </a:p>
        </p:txBody>
      </p:sp>
      <p:sp>
        <p:nvSpPr>
          <p:cNvPr id="144" name="矩形 143"/>
          <p:cNvSpPr/>
          <p:nvPr/>
        </p:nvSpPr>
        <p:spPr>
          <a:xfrm>
            <a:off x="4226784" y="4081636"/>
            <a:ext cx="1533855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900" dirty="0" smtClean="0"/>
              <a:t>+</a:t>
            </a: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900" dirty="0" err="1" smtClean="0">
                <a:solidFill>
                  <a:schemeClr val="bg1">
                    <a:lumMod val="50000"/>
                  </a:schemeClr>
                </a:solidFill>
              </a:rPr>
              <a:t>alloc_tty_driver</a:t>
            </a:r>
            <a:endParaRPr lang="en-US" altLang="zh-TW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sz="900" dirty="0" smtClean="0"/>
              <a:t>+ </a:t>
            </a:r>
            <a:r>
              <a:rPr lang="en-US" altLang="zh-TW" sz="900" dirty="0" err="1" smtClean="0"/>
              <a:t>tty_register_driver</a:t>
            </a:r>
            <a:endParaRPr lang="en-US" altLang="zh-TW" sz="900" dirty="0" smtClean="0"/>
          </a:p>
          <a:p>
            <a:r>
              <a:rPr lang="en-US" altLang="zh-TW" sz="900" dirty="0" smtClean="0"/>
              <a:t>+ </a:t>
            </a:r>
            <a:r>
              <a:rPr lang="en-US" altLang="zh-TW" sz="900" dirty="0" err="1" smtClean="0"/>
              <a:t>tty_port_init</a:t>
            </a:r>
            <a:endParaRPr lang="en-US" altLang="zh-TW" sz="900" dirty="0" smtClean="0"/>
          </a:p>
          <a:p>
            <a:pPr algn="ctr"/>
            <a:endParaRPr lang="en-US" altLang="zh-TW" sz="1000" dirty="0" smtClean="0"/>
          </a:p>
          <a:p>
            <a:pPr algn="ctr"/>
            <a:endParaRPr lang="zh-TW" altLang="en-US" sz="1000" dirty="0" smtClean="0"/>
          </a:p>
        </p:txBody>
      </p:sp>
      <p:sp>
        <p:nvSpPr>
          <p:cNvPr id="145" name="矩形 144"/>
          <p:cNvSpPr/>
          <p:nvPr/>
        </p:nvSpPr>
        <p:spPr>
          <a:xfrm>
            <a:off x="4226784" y="4657700"/>
            <a:ext cx="1533855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800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800" dirty="0" smtClean="0"/>
              <a:t> </a:t>
            </a:r>
            <a:r>
              <a:rPr lang="en-US" altLang="zh-TW" sz="800" dirty="0" err="1" smtClean="0"/>
              <a:t>tty_driver</a:t>
            </a:r>
            <a:endParaRPr lang="en-US" altLang="zh-TW" sz="800" dirty="0" smtClean="0"/>
          </a:p>
          <a:p>
            <a:r>
              <a:rPr lang="en-US" altLang="zh-TW" sz="800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800" dirty="0" smtClean="0"/>
              <a:t> </a:t>
            </a:r>
            <a:r>
              <a:rPr lang="en-US" altLang="zh-TW" sz="800" dirty="0" err="1" smtClean="0"/>
              <a:t>tty_port</a:t>
            </a:r>
            <a:endParaRPr lang="en-US" altLang="zh-TW" sz="800" dirty="0" smtClean="0"/>
          </a:p>
        </p:txBody>
      </p:sp>
      <p:sp>
        <p:nvSpPr>
          <p:cNvPr id="150" name="矩形 149"/>
          <p:cNvSpPr/>
          <p:nvPr/>
        </p:nvSpPr>
        <p:spPr>
          <a:xfrm>
            <a:off x="1979712" y="5089748"/>
            <a:ext cx="1152128" cy="216024"/>
          </a:xfrm>
          <a:prstGeom prst="rect">
            <a:avLst/>
          </a:prstGeom>
          <a:gradFill>
            <a:gsLst>
              <a:gs pos="0">
                <a:schemeClr val="dk1">
                  <a:tint val="62000"/>
                  <a:satMod val="180000"/>
                  <a:alpha val="39000"/>
                </a:schemeClr>
              </a:gs>
              <a:gs pos="65000">
                <a:schemeClr val="dk1">
                  <a:tint val="32000"/>
                  <a:satMod val="250000"/>
                </a:schemeClr>
              </a:gs>
              <a:gs pos="100000">
                <a:schemeClr val="dk1">
                  <a:tint val="23000"/>
                  <a:satMod val="300000"/>
                </a:schemeClr>
              </a:gs>
            </a:gsLst>
          </a:gradFill>
          <a:ln w="9525">
            <a:solidFill>
              <a:schemeClr val="dk1"/>
            </a:solidFill>
            <a:prstDash val="lg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zh-TW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uart_ops</a:t>
            </a:r>
            <a:endParaRPr lang="zh-TW" altLang="en-US" sz="1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4139952" y="913284"/>
            <a:ext cx="1368152" cy="484311"/>
          </a:xfrm>
          <a:prstGeom prst="rect">
            <a:avLst/>
          </a:prstGeom>
          <a:noFill/>
          <a:ln w="22225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 useBgFill="1">
        <p:nvSpPr>
          <p:cNvPr id="153" name="文字方塊 152"/>
          <p:cNvSpPr txBox="1"/>
          <p:nvPr/>
        </p:nvSpPr>
        <p:spPr>
          <a:xfrm>
            <a:off x="4355976" y="677515"/>
            <a:ext cx="988549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 smtClean="0">
                <a:solidFill>
                  <a:schemeClr val="accent2">
                    <a:lumMod val="75000"/>
                  </a:schemeClr>
                </a:solidFill>
              </a:rPr>
              <a:t>Tty_port.c</a:t>
            </a:r>
            <a:endParaRPr lang="zh-TW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4246918" y="1037555"/>
            <a:ext cx="118917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tty_port_init</a:t>
            </a:r>
            <a:endParaRPr lang="zh-TW" altLang="en-US" sz="1200" dirty="0" smtClean="0"/>
          </a:p>
        </p:txBody>
      </p:sp>
      <p:sp>
        <p:nvSpPr>
          <p:cNvPr id="158" name="矩形 157"/>
          <p:cNvSpPr/>
          <p:nvPr/>
        </p:nvSpPr>
        <p:spPr>
          <a:xfrm>
            <a:off x="2267744" y="913284"/>
            <a:ext cx="1584176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tty_register_driver</a:t>
            </a:r>
            <a:endParaRPr lang="zh-TW" altLang="en-US" sz="1200" dirty="0" smtClean="0"/>
          </a:p>
        </p:txBody>
      </p:sp>
      <p:sp>
        <p:nvSpPr>
          <p:cNvPr id="159" name="矩形 158"/>
          <p:cNvSpPr/>
          <p:nvPr/>
        </p:nvSpPr>
        <p:spPr>
          <a:xfrm>
            <a:off x="2267744" y="1129308"/>
            <a:ext cx="1584176" cy="6480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900" dirty="0" smtClean="0"/>
              <a:t>+ </a:t>
            </a:r>
            <a:r>
              <a:rPr lang="en-US" altLang="zh-TW" sz="900" dirty="0" err="1" smtClean="0"/>
              <a:t>tty_cdev_add</a:t>
            </a:r>
            <a:endParaRPr lang="en-US" altLang="zh-TW" sz="900" dirty="0" smtClean="0"/>
          </a:p>
          <a:p>
            <a:r>
              <a:rPr lang="en-US" altLang="zh-TW" sz="900" dirty="0" smtClean="0"/>
              <a:t>+ </a:t>
            </a:r>
            <a:r>
              <a:rPr lang="en-US" altLang="zh-TW" sz="900" dirty="0" err="1" smtClean="0"/>
              <a:t>tty_register_device</a:t>
            </a:r>
            <a:endParaRPr lang="en-US" altLang="zh-TW" sz="900" dirty="0" smtClean="0"/>
          </a:p>
          <a:p>
            <a:r>
              <a:rPr lang="en-US" altLang="zh-TW" sz="900" dirty="0" smtClean="0"/>
              <a:t>+ </a:t>
            </a:r>
            <a:r>
              <a:rPr lang="en-US" altLang="zh-TW" sz="900" dirty="0" err="1" smtClean="0">
                <a:solidFill>
                  <a:schemeClr val="bg1">
                    <a:lumMod val="50000"/>
                  </a:schemeClr>
                </a:solidFill>
              </a:rPr>
              <a:t>proc_tty_register_driver</a:t>
            </a:r>
            <a:endParaRPr lang="en-US" altLang="zh-TW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zh-TW" sz="1000" dirty="0" smtClean="0"/>
          </a:p>
          <a:p>
            <a:pPr algn="ctr"/>
            <a:endParaRPr lang="zh-TW" altLang="en-US" sz="1000" dirty="0" smtClean="0"/>
          </a:p>
        </p:txBody>
      </p:sp>
      <p:sp>
        <p:nvSpPr>
          <p:cNvPr id="160" name="矩形 159"/>
          <p:cNvSpPr/>
          <p:nvPr/>
        </p:nvSpPr>
        <p:spPr>
          <a:xfrm>
            <a:off x="2267744" y="1777380"/>
            <a:ext cx="1584176" cy="2160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 dirty="0" smtClean="0"/>
          </a:p>
        </p:txBody>
      </p:sp>
      <p:sp>
        <p:nvSpPr>
          <p:cNvPr id="161" name="矩形 160"/>
          <p:cNvSpPr/>
          <p:nvPr/>
        </p:nvSpPr>
        <p:spPr>
          <a:xfrm>
            <a:off x="179512" y="697260"/>
            <a:ext cx="3816424" cy="1656184"/>
          </a:xfrm>
          <a:prstGeom prst="rect">
            <a:avLst/>
          </a:prstGeom>
          <a:noFill/>
          <a:ln w="22225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 useBgFill="1">
        <p:nvSpPr>
          <p:cNvPr id="162" name="文字方塊 161"/>
          <p:cNvSpPr txBox="1"/>
          <p:nvPr/>
        </p:nvSpPr>
        <p:spPr>
          <a:xfrm>
            <a:off x="2339752" y="481236"/>
            <a:ext cx="85660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 smtClean="0">
                <a:solidFill>
                  <a:schemeClr val="accent2">
                    <a:lumMod val="75000"/>
                  </a:schemeClr>
                </a:solidFill>
              </a:rPr>
              <a:t>Tty_io.c</a:t>
            </a:r>
            <a:endParaRPr lang="zh-TW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539552" y="913284"/>
            <a:ext cx="1584176" cy="2160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tty_register_device</a:t>
            </a:r>
            <a:endParaRPr lang="zh-TW" altLang="en-US" sz="1200" dirty="0" smtClean="0"/>
          </a:p>
        </p:txBody>
      </p:sp>
      <p:sp>
        <p:nvSpPr>
          <p:cNvPr id="169" name="矩形 168"/>
          <p:cNvSpPr/>
          <p:nvPr/>
        </p:nvSpPr>
        <p:spPr>
          <a:xfrm>
            <a:off x="539552" y="1129308"/>
            <a:ext cx="1584176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900" dirty="0" smtClean="0"/>
              <a:t>+ </a:t>
            </a:r>
            <a:r>
              <a:rPr lang="en-US" altLang="zh-TW" sz="900" dirty="0" err="1" smtClean="0"/>
              <a:t>device_register</a:t>
            </a:r>
            <a:endParaRPr lang="zh-TW" altLang="en-US" sz="1000" dirty="0" smtClean="0"/>
          </a:p>
        </p:txBody>
      </p:sp>
      <p:sp>
        <p:nvSpPr>
          <p:cNvPr id="171" name="矩形 170"/>
          <p:cNvSpPr/>
          <p:nvPr/>
        </p:nvSpPr>
        <p:spPr>
          <a:xfrm>
            <a:off x="755576" y="1561356"/>
            <a:ext cx="1152128" cy="2160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tty_cdev_add</a:t>
            </a:r>
            <a:endParaRPr lang="zh-TW" altLang="en-US" sz="1200" dirty="0" smtClean="0"/>
          </a:p>
        </p:txBody>
      </p:sp>
      <p:sp>
        <p:nvSpPr>
          <p:cNvPr id="172" name="矩形 171"/>
          <p:cNvSpPr/>
          <p:nvPr/>
        </p:nvSpPr>
        <p:spPr>
          <a:xfrm>
            <a:off x="755576" y="1777380"/>
            <a:ext cx="1152128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sz="900" dirty="0" smtClean="0"/>
              <a:t>+ </a:t>
            </a:r>
            <a:r>
              <a:rPr lang="en-US" altLang="zh-TW" sz="900" dirty="0" err="1" smtClean="0"/>
              <a:t>cdev_init</a:t>
            </a:r>
            <a:endParaRPr lang="en-US" altLang="zh-TW" sz="900" dirty="0" smtClean="0"/>
          </a:p>
          <a:p>
            <a:r>
              <a:rPr lang="en-US" altLang="zh-TW" sz="900" dirty="0" smtClean="0"/>
              <a:t>+ </a:t>
            </a:r>
            <a:r>
              <a:rPr lang="en-US" altLang="zh-TW" sz="900" dirty="0" err="1" smtClean="0"/>
              <a:t>cdev_add</a:t>
            </a:r>
            <a:endParaRPr lang="en-US" altLang="zh-TW" sz="1000" dirty="0" smtClean="0"/>
          </a:p>
          <a:p>
            <a:pPr algn="ctr"/>
            <a:endParaRPr lang="en-US" altLang="zh-TW" sz="1000" dirty="0" smtClean="0"/>
          </a:p>
          <a:p>
            <a:pPr algn="ctr"/>
            <a:endParaRPr lang="zh-TW" altLang="en-US" sz="1000" dirty="0" smtClean="0"/>
          </a:p>
        </p:txBody>
      </p:sp>
      <p:sp>
        <p:nvSpPr>
          <p:cNvPr id="175" name="矩形 174"/>
          <p:cNvSpPr/>
          <p:nvPr/>
        </p:nvSpPr>
        <p:spPr>
          <a:xfrm>
            <a:off x="8028384" y="1705372"/>
            <a:ext cx="1008112" cy="3600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TTY driver</a:t>
            </a:r>
            <a:endParaRPr lang="zh-TW" altLang="en-US" sz="1400" dirty="0" smtClean="0"/>
          </a:p>
        </p:txBody>
      </p:sp>
      <p:cxnSp>
        <p:nvCxnSpPr>
          <p:cNvPr id="176" name="直線單箭頭接點 175"/>
          <p:cNvCxnSpPr>
            <a:stCxn id="67" idx="1"/>
            <a:endCxn id="127" idx="3"/>
          </p:cNvCxnSpPr>
          <p:nvPr/>
        </p:nvCxnSpPr>
        <p:spPr>
          <a:xfrm flipH="1">
            <a:off x="3707904" y="3217540"/>
            <a:ext cx="3185295" cy="1008112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單箭頭接點 179"/>
          <p:cNvCxnSpPr>
            <a:stCxn id="66" idx="1"/>
            <a:endCxn id="139" idx="3"/>
          </p:cNvCxnSpPr>
          <p:nvPr/>
        </p:nvCxnSpPr>
        <p:spPr>
          <a:xfrm flipH="1">
            <a:off x="5868144" y="2353444"/>
            <a:ext cx="1025055" cy="2088232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單箭頭接點 184"/>
          <p:cNvCxnSpPr>
            <a:stCxn id="133" idx="3"/>
            <a:endCxn id="125" idx="2"/>
          </p:cNvCxnSpPr>
          <p:nvPr/>
        </p:nvCxnSpPr>
        <p:spPr>
          <a:xfrm flipV="1">
            <a:off x="2051720" y="4729708"/>
            <a:ext cx="792088" cy="396044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單箭頭接點 189"/>
          <p:cNvCxnSpPr>
            <a:stCxn id="125" idx="3"/>
          </p:cNvCxnSpPr>
          <p:nvPr/>
        </p:nvCxnSpPr>
        <p:spPr>
          <a:xfrm>
            <a:off x="3635896" y="4585692"/>
            <a:ext cx="648072" cy="216024"/>
          </a:xfrm>
          <a:prstGeom prst="straightConnector1">
            <a:avLst/>
          </a:prstGeom>
          <a:ln w="19050">
            <a:solidFill>
              <a:srgbClr val="FF3399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單箭頭接點 191"/>
          <p:cNvCxnSpPr>
            <a:stCxn id="175" idx="1"/>
            <a:endCxn id="152" idx="3"/>
          </p:cNvCxnSpPr>
          <p:nvPr/>
        </p:nvCxnSpPr>
        <p:spPr>
          <a:xfrm flipH="1" flipV="1">
            <a:off x="5508104" y="1155440"/>
            <a:ext cx="2520280" cy="729952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單箭頭接點 211"/>
          <p:cNvCxnSpPr>
            <a:endCxn id="125" idx="2"/>
          </p:cNvCxnSpPr>
          <p:nvPr/>
        </p:nvCxnSpPr>
        <p:spPr>
          <a:xfrm flipH="1" flipV="1">
            <a:off x="2843808" y="4729708"/>
            <a:ext cx="1440160" cy="216024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單箭頭接點 215"/>
          <p:cNvCxnSpPr>
            <a:endCxn id="154" idx="2"/>
          </p:cNvCxnSpPr>
          <p:nvPr/>
        </p:nvCxnSpPr>
        <p:spPr>
          <a:xfrm flipH="1" flipV="1">
            <a:off x="4841507" y="1253579"/>
            <a:ext cx="90533" cy="3692154"/>
          </a:xfrm>
          <a:prstGeom prst="straightConnector1">
            <a:avLst/>
          </a:prstGeom>
          <a:ln w="15875">
            <a:solidFill>
              <a:srgbClr val="00B05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單箭頭接點 219"/>
          <p:cNvCxnSpPr/>
          <p:nvPr/>
        </p:nvCxnSpPr>
        <p:spPr>
          <a:xfrm flipH="1">
            <a:off x="7380312" y="4009628"/>
            <a:ext cx="576064" cy="0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文字方塊 221"/>
          <p:cNvSpPr txBox="1"/>
          <p:nvPr/>
        </p:nvSpPr>
        <p:spPr>
          <a:xfrm>
            <a:off x="7956376" y="3865612"/>
            <a:ext cx="916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Pointer link</a:t>
            </a:r>
            <a:endParaRPr lang="zh-TW" altLang="en-US" sz="1200" dirty="0"/>
          </a:p>
        </p:txBody>
      </p:sp>
      <p:cxnSp>
        <p:nvCxnSpPr>
          <p:cNvPr id="223" name="直線單箭頭接點 222"/>
          <p:cNvCxnSpPr/>
          <p:nvPr/>
        </p:nvCxnSpPr>
        <p:spPr>
          <a:xfrm flipH="1">
            <a:off x="7380312" y="4236685"/>
            <a:ext cx="576064" cy="0"/>
          </a:xfrm>
          <a:prstGeom prst="straightConnector1">
            <a:avLst/>
          </a:prstGeom>
          <a:ln w="19050">
            <a:solidFill>
              <a:srgbClr val="00B05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文字方塊 223"/>
          <p:cNvSpPr txBox="1"/>
          <p:nvPr/>
        </p:nvSpPr>
        <p:spPr>
          <a:xfrm>
            <a:off x="7956376" y="4092669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Real Argument</a:t>
            </a:r>
            <a:endParaRPr lang="zh-TW" altLang="en-US" sz="1200" dirty="0"/>
          </a:p>
        </p:txBody>
      </p:sp>
      <p:cxnSp>
        <p:nvCxnSpPr>
          <p:cNvPr id="226" name="直線單箭頭接點 225"/>
          <p:cNvCxnSpPr>
            <a:stCxn id="125" idx="3"/>
            <a:endCxn id="143" idx="1"/>
          </p:cNvCxnSpPr>
          <p:nvPr/>
        </p:nvCxnSpPr>
        <p:spPr>
          <a:xfrm flipV="1">
            <a:off x="3635896" y="3973624"/>
            <a:ext cx="590888" cy="612068"/>
          </a:xfrm>
          <a:prstGeom prst="straightConnector1">
            <a:avLst/>
          </a:prstGeom>
          <a:ln w="15875">
            <a:solidFill>
              <a:srgbClr val="00B05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單箭頭接點 228"/>
          <p:cNvCxnSpPr>
            <a:endCxn id="158" idx="3"/>
          </p:cNvCxnSpPr>
          <p:nvPr/>
        </p:nvCxnSpPr>
        <p:spPr>
          <a:xfrm flipH="1" flipV="1">
            <a:off x="3851920" y="1021296"/>
            <a:ext cx="442188" cy="3791782"/>
          </a:xfrm>
          <a:prstGeom prst="straightConnector1">
            <a:avLst/>
          </a:prstGeom>
          <a:ln w="15875">
            <a:solidFill>
              <a:srgbClr val="00B05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單箭頭接點 231"/>
          <p:cNvCxnSpPr/>
          <p:nvPr/>
        </p:nvCxnSpPr>
        <p:spPr>
          <a:xfrm flipH="1">
            <a:off x="7380312" y="4441676"/>
            <a:ext cx="576064" cy="0"/>
          </a:xfrm>
          <a:prstGeom prst="straightConnector1">
            <a:avLst/>
          </a:prstGeom>
          <a:ln w="19050">
            <a:solidFill>
              <a:srgbClr val="FF3399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文字方塊 232"/>
          <p:cNvSpPr txBox="1"/>
          <p:nvPr/>
        </p:nvSpPr>
        <p:spPr>
          <a:xfrm>
            <a:off x="7956376" y="4297660"/>
            <a:ext cx="796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Set Value</a:t>
            </a:r>
            <a:endParaRPr lang="zh-TW" altLang="en-US" sz="1200" dirty="0"/>
          </a:p>
        </p:txBody>
      </p:sp>
      <p:cxnSp>
        <p:nvCxnSpPr>
          <p:cNvPr id="234" name="直線單箭頭接點 233"/>
          <p:cNvCxnSpPr>
            <a:endCxn id="161" idx="3"/>
          </p:cNvCxnSpPr>
          <p:nvPr/>
        </p:nvCxnSpPr>
        <p:spPr>
          <a:xfrm flipH="1">
            <a:off x="3995936" y="1489348"/>
            <a:ext cx="2880320" cy="36004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233798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2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0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8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3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6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9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6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9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000"/>
                            </p:stCondLst>
                            <p:childTnLst>
                              <p:par>
                                <p:cTn id="13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3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6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24" grpId="0" animBg="1"/>
      <p:bldP spid="125" grpId="0" animBg="1"/>
      <p:bldP spid="127" grpId="0" animBg="1"/>
      <p:bldP spid="128" grpId="0" animBg="1"/>
      <p:bldP spid="129" grpId="0" animBg="1"/>
      <p:bldP spid="131" grpId="0" animBg="1"/>
      <p:bldP spid="132" grpId="0" animBg="1"/>
      <p:bldP spid="133" grpId="1" animBg="1"/>
      <p:bldP spid="139" grpId="0" animBg="1"/>
      <p:bldP spid="140" grpId="0" animBg="1"/>
      <p:bldP spid="143" grpId="0" animBg="1"/>
      <p:bldP spid="144" grpId="0" animBg="1"/>
      <p:bldP spid="145" grpId="0" animBg="1"/>
      <p:bldP spid="150" grpId="1" animBg="1"/>
      <p:bldP spid="152" grpId="0" animBg="1"/>
      <p:bldP spid="153" grpId="0" animBg="1"/>
      <p:bldP spid="154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8" grpId="0" animBg="1"/>
      <p:bldP spid="169" grpId="0" animBg="1"/>
      <p:bldP spid="171" grpId="0" animBg="1"/>
      <p:bldP spid="172" grpId="0" animBg="1"/>
    </p:bldLst>
  </p:timing>
</p:sld>
</file>

<file path=ppt/theme/theme1.xml><?xml version="1.0" encoding="utf-8"?>
<a:theme xmlns:a="http://schemas.openxmlformats.org/drawingml/2006/main" name="Socle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Futura Bk BT"/>
        <a:ea typeface="微軟正黑體"/>
        <a:cs typeface=""/>
      </a:majorFont>
      <a:minorFont>
        <a:latin typeface="Futura Bk BT"/>
        <a:ea typeface="微軟正黑體"/>
        <a:cs typeface="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11771</TotalTime>
  <Words>1130</Words>
  <Application>Microsoft Office PowerPoint</Application>
  <PresentationFormat>如螢幕大小 (16:10)</PresentationFormat>
  <Paragraphs>332</Paragraphs>
  <Slides>25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4" baseType="lpstr">
      <vt:lpstr>Arial</vt:lpstr>
      <vt:lpstr>新細明體</vt:lpstr>
      <vt:lpstr>Futura Bk BT</vt:lpstr>
      <vt:lpstr>Arial Unicode MS</vt:lpstr>
      <vt:lpstr>微軟正黑體</vt:lpstr>
      <vt:lpstr>Wingdings</vt:lpstr>
      <vt:lpstr>Calibri</vt:lpstr>
      <vt:lpstr>Futura LT Book</vt:lpstr>
      <vt:lpstr>Socle佈景主題</vt:lpstr>
      <vt:lpstr>Linux Serial Uart Device Driver </vt:lpstr>
      <vt:lpstr>OUTLINE</vt:lpstr>
      <vt:lpstr>UART (Universal Asynchronous Receiver/Transmitter)</vt:lpstr>
      <vt:lpstr>UART</vt:lpstr>
      <vt:lpstr>Uart Packet Frame</vt:lpstr>
      <vt:lpstr>8250/16450/16550</vt:lpstr>
      <vt:lpstr>Linux Device Driver - Uart</vt:lpstr>
      <vt:lpstr>TTY - Teletype</vt:lpstr>
      <vt:lpstr>TTY Device/Driver</vt:lpstr>
      <vt:lpstr>Platform Device/Driver</vt:lpstr>
      <vt:lpstr>Platform Device Driver</vt:lpstr>
      <vt:lpstr>Uart Driver – 8250 Driver </vt:lpstr>
      <vt:lpstr>MDK-3D - UART</vt:lpstr>
      <vt:lpstr>UART(16550)</vt:lpstr>
      <vt:lpstr>MDK-3D Serial Device Tree</vt:lpstr>
      <vt:lpstr>Device Tree : reg</vt:lpstr>
      <vt:lpstr>Device Tree : reg-shift</vt:lpstr>
      <vt:lpstr>投影片 18</vt:lpstr>
      <vt:lpstr>投影片 19</vt:lpstr>
      <vt:lpstr>投影片 20</vt:lpstr>
      <vt:lpstr>Linux Device Driver - Uart</vt:lpstr>
      <vt:lpstr>TTY Device/Driver</vt:lpstr>
      <vt:lpstr>Platform Device Driver</vt:lpstr>
      <vt:lpstr>MDK-3D Architecture</vt:lpstr>
      <vt:lpstr>bootargs常用參數</vt:lpstr>
    </vt:vector>
  </TitlesOfParts>
  <Company>socle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Socle PPT Template</dc:title>
  <dc:creator>Final</dc:creator>
  <cp:lastModifiedBy>LENOVO USER</cp:lastModifiedBy>
  <cp:revision>1188</cp:revision>
  <dcterms:created xsi:type="dcterms:W3CDTF">2014-03-21T11:14:59Z</dcterms:created>
  <dcterms:modified xsi:type="dcterms:W3CDTF">2015-11-11T09:01:31Z</dcterms:modified>
</cp:coreProperties>
</file>