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8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2489C4-4276-404E-8912-F0F8090B3F27}" v="351" dt="2023-05-23T23:38:54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A13C77B-70EC-427E-91BC-F24E456C44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F03710-4D21-4187-AF6A-CD406EC8A5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42C34-3ADE-4FD4-9C00-531CE095E69B}" type="datetimeFigureOut">
              <a:rPr lang="es-ES" smtClean="0"/>
              <a:t>23/05/2023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2E1D92-BF6C-48F2-B7D3-811E819390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63B743-1197-4765-A3A6-7FD28E7E03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83AD3-42F6-4CDF-8BC5-4B952907523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534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32EAB-D150-4754-B6B6-D45B2A209BBC}" type="datetimeFigureOut">
              <a:rPr lang="es-ES" noProof="0" smtClean="0"/>
              <a:t>23/05/2023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A8F9B-0A3B-447F-9BEC-7A5FC4ECC70F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40627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A8F9B-0A3B-447F-9BEC-7A5FC4ECC70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873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4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0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5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0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83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0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9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7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7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711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69" r:id="rId2"/>
    <p:sldLayoutId id="2147483670" r:id="rId3"/>
    <p:sldLayoutId id="2147483671" r:id="rId4"/>
    <p:sldLayoutId id="2147483672" r:id="rId5"/>
    <p:sldLayoutId id="2147483676" r:id="rId6"/>
    <p:sldLayoutId id="2147483662" r:id="rId7"/>
    <p:sldLayoutId id="2147483675" r:id="rId8"/>
    <p:sldLayoutId id="2147483664" r:id="rId9"/>
    <p:sldLayoutId id="2147483665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7FE6556-505F-B1F4-055B-B8F3183FCE05}"/>
              </a:ext>
            </a:extLst>
          </p:cNvPr>
          <p:cNvSpPr txBox="1"/>
          <p:nvPr/>
        </p:nvSpPr>
        <p:spPr>
          <a:xfrm>
            <a:off x="6858000" y="753765"/>
            <a:ext cx="4572000" cy="305623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800" b="1" dirty="0"/>
              <a:t>Development of a Database for HIV and </a:t>
            </a:r>
            <a:r>
              <a:rPr lang="en-US" sz="2800" b="1" dirty="0" err="1"/>
              <a:t>PrEP</a:t>
            </a:r>
            <a:r>
              <a:rPr lang="en-US" sz="2800" b="1" dirty="0"/>
              <a:t> Patients</a:t>
            </a:r>
            <a:endParaRPr lang="en-US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7999" y="4571999"/>
            <a:ext cx="4571999" cy="152400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algn="l"/>
            <a:r>
              <a:rPr lang="en-US" dirty="0"/>
              <a:t>By Jose Fuentes</a:t>
            </a:r>
          </a:p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CST3504 - E310</a:t>
            </a:r>
          </a:p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New York City College of Technology</a:t>
            </a: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DE82CFAC-2476-8CE4-C781-6BF95A53D2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89" r="9" b="9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20092-2236-5A77-91FA-D4711051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23" y="441132"/>
            <a:ext cx="10668000" cy="1524000"/>
          </a:xfrm>
        </p:spPr>
        <p:txBody>
          <a:bodyPr/>
          <a:lstStyle/>
          <a:p>
            <a:r>
              <a:rPr lang="es-ES" dirty="0" err="1"/>
              <a:t>Imprementling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Script</a:t>
            </a:r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018BFE44-48C6-5695-A053-3CCBB0CDC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729" y="1825415"/>
            <a:ext cx="5296172" cy="4658910"/>
          </a:xfrm>
        </p:spPr>
      </p:pic>
      <p:pic>
        <p:nvPicPr>
          <p:cNvPr id="5" name="Imagen 5" descr="Interfaz de usuario gráfica, Texto, Correo electrónico&#10;&#10;Descripción generada automáticamente">
            <a:extLst>
              <a:ext uri="{FF2B5EF4-FFF2-40B4-BE49-F238E27FC236}">
                <a16:creationId xmlns:a16="http://schemas.microsoft.com/office/drawing/2014/main" id="{AFCE87EA-789B-5D50-5D7C-CD71CD4DB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305" y="1762373"/>
            <a:ext cx="4569372" cy="4654495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67892037-8035-DCCD-93B5-604297CA0764}"/>
              </a:ext>
            </a:extLst>
          </p:cNvPr>
          <p:cNvSpPr/>
          <p:nvPr/>
        </p:nvSpPr>
        <p:spPr>
          <a:xfrm>
            <a:off x="5912069" y="4154870"/>
            <a:ext cx="959068" cy="3284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277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FC97B-040C-A9A6-0AFC-84192BDE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81" y="285283"/>
            <a:ext cx="10668000" cy="1524000"/>
          </a:xfrm>
        </p:spPr>
        <p:txBody>
          <a:bodyPr/>
          <a:lstStyle/>
          <a:p>
            <a:r>
              <a:rPr lang="es-ES" dirty="0" err="1"/>
              <a:t>Inserting</a:t>
            </a:r>
            <a:r>
              <a:rPr lang="es-ES" dirty="0"/>
              <a:t> Data in tables</a:t>
            </a:r>
          </a:p>
        </p:txBody>
      </p:sp>
      <p:pic>
        <p:nvPicPr>
          <p:cNvPr id="4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E8EB54BC-CA11-0D24-D88F-DC60BBDF4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931" y="1669409"/>
            <a:ext cx="5154344" cy="4631743"/>
          </a:xfrm>
        </p:spPr>
      </p:pic>
      <p:pic>
        <p:nvPicPr>
          <p:cNvPr id="5" name="Imagen 5" descr="Tabla&#10;&#10;Descripción generada automáticamente">
            <a:extLst>
              <a:ext uri="{FF2B5EF4-FFF2-40B4-BE49-F238E27FC236}">
                <a16:creationId xmlns:a16="http://schemas.microsoft.com/office/drawing/2014/main" id="{F8DBDAA7-A1BF-CD7F-E826-E6A4C2A80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179" y="1395990"/>
            <a:ext cx="2829912" cy="1025563"/>
          </a:xfrm>
          <a:prstGeom prst="rect">
            <a:avLst/>
          </a:prstGeom>
        </p:spPr>
      </p:pic>
      <p:pic>
        <p:nvPicPr>
          <p:cNvPr id="6" name="Imagen 6" descr="Tabla&#10;&#10;Descripción generada automáticamente">
            <a:extLst>
              <a:ext uri="{FF2B5EF4-FFF2-40B4-BE49-F238E27FC236}">
                <a16:creationId xmlns:a16="http://schemas.microsoft.com/office/drawing/2014/main" id="{7DF89064-C5AC-C8D0-0F95-10A18F700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757" y="2570682"/>
            <a:ext cx="3081581" cy="697098"/>
          </a:xfrm>
          <a:prstGeom prst="rect">
            <a:avLst/>
          </a:prstGeom>
        </p:spPr>
      </p:pic>
      <p:pic>
        <p:nvPicPr>
          <p:cNvPr id="7" name="Imagen 7" descr="Tabla&#10;&#10;Descripción generada automáticamente">
            <a:extLst>
              <a:ext uri="{FF2B5EF4-FFF2-40B4-BE49-F238E27FC236}">
                <a16:creationId xmlns:a16="http://schemas.microsoft.com/office/drawing/2014/main" id="{157E80D3-376D-D24E-7AD2-04003E341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936" y="3367269"/>
            <a:ext cx="3930842" cy="697098"/>
          </a:xfrm>
          <a:prstGeom prst="rect">
            <a:avLst/>
          </a:prstGeom>
        </p:spPr>
      </p:pic>
      <p:pic>
        <p:nvPicPr>
          <p:cNvPr id="8" name="Imagen 8" descr="Tabla&#10;&#10;Descripción generada automáticamente">
            <a:extLst>
              <a:ext uri="{FF2B5EF4-FFF2-40B4-BE49-F238E27FC236}">
                <a16:creationId xmlns:a16="http://schemas.microsoft.com/office/drawing/2014/main" id="{1290469F-42BC-CB18-8402-C219BDAFE0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6782" y="5164346"/>
            <a:ext cx="2743200" cy="998933"/>
          </a:xfrm>
          <a:prstGeom prst="rect">
            <a:avLst/>
          </a:prstGeom>
        </p:spPr>
      </p:pic>
      <p:pic>
        <p:nvPicPr>
          <p:cNvPr id="9" name="Imagen 9" descr="Tabla&#10;&#10;Descripción generada automáticamente">
            <a:extLst>
              <a:ext uri="{FF2B5EF4-FFF2-40B4-BE49-F238E27FC236}">
                <a16:creationId xmlns:a16="http://schemas.microsoft.com/office/drawing/2014/main" id="{DE98E425-C9D6-DAF3-CEC0-8E40EFAC77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5179" y="4129228"/>
            <a:ext cx="2743200" cy="954815"/>
          </a:xfrm>
          <a:prstGeom prst="rect">
            <a:avLst/>
          </a:prstGeom>
        </p:spPr>
      </p:pic>
      <p:sp>
        <p:nvSpPr>
          <p:cNvPr id="10" name="Cerrar llave 9">
            <a:extLst>
              <a:ext uri="{FF2B5EF4-FFF2-40B4-BE49-F238E27FC236}">
                <a16:creationId xmlns:a16="http://schemas.microsoft.com/office/drawing/2014/main" id="{8FA93429-688D-EE9C-436C-EE47EC4DECB2}"/>
              </a:ext>
            </a:extLst>
          </p:cNvPr>
          <p:cNvSpPr/>
          <p:nvPr/>
        </p:nvSpPr>
        <p:spPr>
          <a:xfrm>
            <a:off x="5937662" y="1422564"/>
            <a:ext cx="445324" cy="53438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2703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2E5FA-70B3-547A-E209-B42554DC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Testing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 </a:t>
            </a:r>
            <a:r>
              <a:rPr lang="es-ES" dirty="0" err="1"/>
              <a:t>Code</a:t>
            </a:r>
          </a:p>
        </p:txBody>
      </p:sp>
      <p:pic>
        <p:nvPicPr>
          <p:cNvPr id="4" name="Imagen 4" descr="Tabla&#10;&#10;Descripción generada automáticamente">
            <a:extLst>
              <a:ext uri="{FF2B5EF4-FFF2-40B4-BE49-F238E27FC236}">
                <a16:creationId xmlns:a16="http://schemas.microsoft.com/office/drawing/2014/main" id="{B229FC20-BC23-AD60-BF1B-3DBEDC292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432" y="2048494"/>
            <a:ext cx="4813318" cy="3818083"/>
          </a:xfrm>
        </p:spPr>
      </p:pic>
      <p:pic>
        <p:nvPicPr>
          <p:cNvPr id="5" name="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B0BA9A27-4C98-84C1-0837-7F0CBF773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621" y="2053315"/>
            <a:ext cx="2743200" cy="1454981"/>
          </a:xfrm>
          <a:prstGeom prst="rect">
            <a:avLst/>
          </a:prstGeom>
        </p:spPr>
      </p:pic>
      <p:pic>
        <p:nvPicPr>
          <p:cNvPr id="6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BEA15F42-0644-D7D1-D41A-829286E9D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205" y="3874806"/>
            <a:ext cx="2743200" cy="18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06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15154-56DE-1EC9-67A5-6F986A47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Testing</a:t>
            </a:r>
            <a:r>
              <a:rPr lang="es-ES" dirty="0"/>
              <a:t> 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</p:txBody>
      </p:sp>
      <p:pic>
        <p:nvPicPr>
          <p:cNvPr id="4" name="Imagen 4" descr="Tabla&#10;&#10;Descripción generada automáticamente">
            <a:extLst>
              <a:ext uri="{FF2B5EF4-FFF2-40B4-BE49-F238E27FC236}">
                <a16:creationId xmlns:a16="http://schemas.microsoft.com/office/drawing/2014/main" id="{AAA7D229-4781-B9D6-1655-F6BFCC42C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2350" y="2323379"/>
            <a:ext cx="5067300" cy="3743325"/>
          </a:xfrm>
        </p:spPr>
      </p:pic>
    </p:spTree>
    <p:extLst>
      <p:ext uri="{BB962C8B-B14F-4D97-AF65-F5344CB8AC3E}">
        <p14:creationId xmlns:p14="http://schemas.microsoft.com/office/powerpoint/2010/main" val="3242488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50397-9122-ABE1-0538-C6AED7EF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Conclusion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8FBFF-C9D8-267C-8A4D-E45F614DC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database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for</a:t>
            </a:r>
            <a:r>
              <a:rPr lang="es-ES" dirty="0">
                <a:ea typeface="+mn-lt"/>
                <a:cs typeface="+mn-lt"/>
              </a:rPr>
              <a:t> HIV and PrEP </a:t>
            </a:r>
            <a:r>
              <a:rPr lang="es-ES" dirty="0" err="1">
                <a:ea typeface="+mn-lt"/>
                <a:cs typeface="+mn-lt"/>
              </a:rPr>
              <a:t>patients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will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improve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our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patient</a:t>
            </a:r>
            <a:r>
              <a:rPr lang="es-ES" dirty="0">
                <a:ea typeface="+mn-lt"/>
                <a:cs typeface="+mn-lt"/>
              </a:rPr>
              <a:t> data </a:t>
            </a:r>
            <a:r>
              <a:rPr lang="es-ES" dirty="0" err="1">
                <a:ea typeface="+mn-lt"/>
                <a:cs typeface="+mn-lt"/>
              </a:rPr>
              <a:t>management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system</a:t>
            </a:r>
            <a:r>
              <a:rPr lang="es-ES" dirty="0">
                <a:ea typeface="+mn-lt"/>
                <a:cs typeface="+mn-lt"/>
              </a:rPr>
              <a:t>, </a:t>
            </a:r>
            <a:r>
              <a:rPr lang="es-ES" dirty="0" err="1">
                <a:ea typeface="+mn-lt"/>
                <a:cs typeface="+mn-lt"/>
              </a:rPr>
              <a:t>enable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us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provide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better</a:t>
            </a:r>
            <a:r>
              <a:rPr lang="es-ES" dirty="0">
                <a:ea typeface="+mn-lt"/>
                <a:cs typeface="+mn-lt"/>
              </a:rPr>
              <a:t> care </a:t>
            </a:r>
            <a:r>
              <a:rPr lang="es-ES" dirty="0" err="1">
                <a:ea typeface="+mn-lt"/>
                <a:cs typeface="+mn-lt"/>
              </a:rPr>
              <a:t>for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patients</a:t>
            </a:r>
            <a:r>
              <a:rPr lang="es-ES" dirty="0">
                <a:ea typeface="+mn-lt"/>
                <a:cs typeface="+mn-lt"/>
              </a:rPr>
              <a:t>, and </a:t>
            </a:r>
            <a:r>
              <a:rPr lang="es-ES" dirty="0" err="1">
                <a:ea typeface="+mn-lt"/>
                <a:cs typeface="+mn-lt"/>
              </a:rPr>
              <a:t>help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us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comply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with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healthcare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regulations</a:t>
            </a:r>
            <a:r>
              <a:rPr lang="es-ES" dirty="0">
                <a:ea typeface="+mn-lt"/>
                <a:cs typeface="+mn-lt"/>
              </a:rPr>
              <a:t>.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use </a:t>
            </a:r>
            <a:r>
              <a:rPr lang="es-ES" dirty="0" err="1">
                <a:ea typeface="+mn-lt"/>
                <a:cs typeface="+mn-lt"/>
              </a:rPr>
              <a:t>of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technology</a:t>
            </a:r>
            <a:r>
              <a:rPr lang="es-ES" dirty="0">
                <a:ea typeface="+mn-lt"/>
                <a:cs typeface="+mn-lt"/>
              </a:rPr>
              <a:t> in </a:t>
            </a:r>
            <a:r>
              <a:rPr lang="es-ES" dirty="0" err="1">
                <a:ea typeface="+mn-lt"/>
                <a:cs typeface="+mn-lt"/>
              </a:rPr>
              <a:t>healthcare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is</a:t>
            </a:r>
            <a:r>
              <a:rPr lang="es-ES" dirty="0">
                <a:ea typeface="+mn-lt"/>
                <a:cs typeface="+mn-lt"/>
              </a:rPr>
              <a:t> crucial in </a:t>
            </a:r>
            <a:r>
              <a:rPr lang="es-ES" dirty="0" err="1">
                <a:ea typeface="+mn-lt"/>
                <a:cs typeface="+mn-lt"/>
              </a:rPr>
              <a:t>improving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patient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outcomes</a:t>
            </a:r>
            <a:r>
              <a:rPr lang="es-ES" dirty="0">
                <a:ea typeface="+mn-lt"/>
                <a:cs typeface="+mn-lt"/>
              </a:rPr>
              <a:t> and </a:t>
            </a:r>
            <a:r>
              <a:rPr lang="es-ES" dirty="0" err="1">
                <a:ea typeface="+mn-lt"/>
                <a:cs typeface="+mn-lt"/>
              </a:rPr>
              <a:t>reducing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healthcare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costs</a:t>
            </a:r>
            <a:r>
              <a:rPr lang="es-ES" dirty="0">
                <a:ea typeface="+mn-lt"/>
                <a:cs typeface="+mn-lt"/>
              </a:rPr>
              <a:t>, and </a:t>
            </a:r>
            <a:r>
              <a:rPr lang="es-ES" dirty="0" err="1">
                <a:ea typeface="+mn-lt"/>
                <a:cs typeface="+mn-lt"/>
              </a:rPr>
              <a:t>we</a:t>
            </a:r>
            <a:r>
              <a:rPr lang="es-ES" dirty="0">
                <a:ea typeface="+mn-lt"/>
                <a:cs typeface="+mn-lt"/>
              </a:rPr>
              <a:t> are </a:t>
            </a:r>
            <a:r>
              <a:rPr lang="es-ES" dirty="0" err="1">
                <a:ea typeface="+mn-lt"/>
                <a:cs typeface="+mn-lt"/>
              </a:rPr>
              <a:t>committed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leveraging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achieve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our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mission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of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providing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high-quality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healthcare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services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individuals</a:t>
            </a:r>
            <a:r>
              <a:rPr lang="es-ES" dirty="0">
                <a:ea typeface="+mn-lt"/>
                <a:cs typeface="+mn-lt"/>
              </a:rPr>
              <a:t> at </a:t>
            </a:r>
            <a:r>
              <a:rPr lang="es-ES" dirty="0" err="1">
                <a:ea typeface="+mn-lt"/>
                <a:cs typeface="+mn-lt"/>
              </a:rPr>
              <a:t>risk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of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or</a:t>
            </a:r>
            <a:r>
              <a:rPr lang="es-ES" dirty="0">
                <a:ea typeface="+mn-lt"/>
                <a:cs typeface="+mn-lt"/>
              </a:rPr>
              <a:t> living </a:t>
            </a:r>
            <a:r>
              <a:rPr lang="es-ES" dirty="0" err="1">
                <a:ea typeface="+mn-lt"/>
                <a:cs typeface="+mn-lt"/>
              </a:rPr>
              <a:t>with</a:t>
            </a:r>
            <a:r>
              <a:rPr lang="es-ES" dirty="0">
                <a:ea typeface="+mn-lt"/>
                <a:cs typeface="+mn-lt"/>
              </a:rPr>
              <a:t> HIV. </a:t>
            </a:r>
            <a:r>
              <a:rPr lang="es-ES" dirty="0" err="1">
                <a:ea typeface="+mn-lt"/>
                <a:cs typeface="+mn-lt"/>
              </a:rPr>
              <a:t>We</a:t>
            </a:r>
            <a:r>
              <a:rPr lang="es-ES" dirty="0">
                <a:ea typeface="+mn-lt"/>
                <a:cs typeface="+mn-lt"/>
              </a:rPr>
              <a:t> look forward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implementing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this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database</a:t>
            </a:r>
            <a:r>
              <a:rPr lang="es-ES" dirty="0">
                <a:ea typeface="+mn-lt"/>
                <a:cs typeface="+mn-lt"/>
              </a:rPr>
              <a:t> and </a:t>
            </a:r>
            <a:r>
              <a:rPr lang="es-ES" dirty="0" err="1">
                <a:ea typeface="+mn-lt"/>
                <a:cs typeface="+mn-lt"/>
              </a:rPr>
              <a:t>working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with</a:t>
            </a:r>
            <a:r>
              <a:rPr lang="es-ES" dirty="0">
                <a:ea typeface="+mn-lt"/>
                <a:cs typeface="+mn-lt"/>
              </a:rPr>
              <a:t> care </a:t>
            </a:r>
            <a:r>
              <a:rPr lang="es-ES" dirty="0" err="1">
                <a:ea typeface="+mn-lt"/>
                <a:cs typeface="+mn-lt"/>
              </a:rPr>
              <a:t>team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members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ensure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its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success</a:t>
            </a:r>
            <a:r>
              <a:rPr lang="es-ES" dirty="0">
                <a:ea typeface="+mn-lt"/>
                <a:cs typeface="+mn-lt"/>
              </a:rPr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58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A5047-E1F1-AE3B-0230-056FC8A6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Business </a:t>
            </a:r>
            <a:r>
              <a:rPr lang="es-ES" dirty="0" err="1"/>
              <a:t>Description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1B8D7C-58BD-7CDD-A44E-F49F1445A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project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will</a:t>
            </a:r>
            <a:r>
              <a:rPr lang="es-ES" dirty="0">
                <a:ea typeface="+mn-lt"/>
                <a:cs typeface="+mn-lt"/>
              </a:rPr>
              <a:t> be </a:t>
            </a:r>
            <a:r>
              <a:rPr lang="es-ES" dirty="0" err="1">
                <a:ea typeface="+mn-lt"/>
                <a:cs typeface="+mn-lt"/>
              </a:rPr>
              <a:t>executed</a:t>
            </a:r>
            <a:r>
              <a:rPr lang="es-ES" dirty="0">
                <a:ea typeface="+mn-lt"/>
                <a:cs typeface="+mn-lt"/>
              </a:rPr>
              <a:t> in a </a:t>
            </a:r>
            <a:r>
              <a:rPr lang="es-ES" dirty="0" err="1">
                <a:ea typeface="+mn-lt"/>
                <a:cs typeface="+mn-lt"/>
              </a:rPr>
              <a:t>community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healthcare</a:t>
            </a:r>
            <a:r>
              <a:rPr lang="es-ES" dirty="0">
                <a:ea typeface="+mn-lt"/>
                <a:cs typeface="+mn-lt"/>
              </a:rPr>
              <a:t> center </a:t>
            </a:r>
            <a:r>
              <a:rPr lang="es-ES" dirty="0" err="1">
                <a:ea typeface="+mn-lt"/>
                <a:cs typeface="+mn-lt"/>
              </a:rPr>
              <a:t>that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provides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primary</a:t>
            </a:r>
            <a:r>
              <a:rPr lang="es-ES" dirty="0">
                <a:ea typeface="+mn-lt"/>
                <a:cs typeface="+mn-lt"/>
              </a:rPr>
              <a:t> care </a:t>
            </a:r>
            <a:r>
              <a:rPr lang="es-ES" dirty="0" err="1">
                <a:ea typeface="+mn-lt"/>
                <a:cs typeface="+mn-lt"/>
              </a:rPr>
              <a:t>services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people</a:t>
            </a:r>
            <a:r>
              <a:rPr lang="es-ES" dirty="0">
                <a:ea typeface="+mn-lt"/>
                <a:cs typeface="+mn-lt"/>
              </a:rPr>
              <a:t>; in </a:t>
            </a:r>
            <a:r>
              <a:rPr lang="es-ES" dirty="0" err="1">
                <a:ea typeface="+mn-lt"/>
                <a:cs typeface="+mn-lt"/>
              </a:rPr>
              <a:t>this</a:t>
            </a:r>
            <a:r>
              <a:rPr lang="es-ES" dirty="0">
                <a:ea typeface="+mn-lt"/>
                <a:cs typeface="+mn-lt"/>
              </a:rPr>
              <a:t> case </a:t>
            </a:r>
            <a:r>
              <a:rPr lang="es-ES" dirty="0" err="1">
                <a:ea typeface="+mn-lt"/>
                <a:cs typeface="+mn-lt"/>
              </a:rPr>
              <a:t>this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project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will</a:t>
            </a:r>
            <a:r>
              <a:rPr lang="es-ES" dirty="0">
                <a:ea typeface="+mn-lt"/>
                <a:cs typeface="+mn-lt"/>
              </a:rPr>
              <a:t> be </a:t>
            </a:r>
            <a:r>
              <a:rPr lang="es-ES" dirty="0" err="1">
                <a:ea typeface="+mn-lt"/>
                <a:cs typeface="+mn-lt"/>
              </a:rPr>
              <a:t>focus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those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individuals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who</a:t>
            </a:r>
            <a:r>
              <a:rPr lang="es-ES" dirty="0">
                <a:ea typeface="+mn-lt"/>
                <a:cs typeface="+mn-lt"/>
              </a:rPr>
              <a:t> are at </a:t>
            </a:r>
            <a:r>
              <a:rPr lang="es-ES" dirty="0" err="1">
                <a:ea typeface="+mn-lt"/>
                <a:cs typeface="+mn-lt"/>
              </a:rPr>
              <a:t>risk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of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getting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or</a:t>
            </a:r>
            <a:r>
              <a:rPr lang="es-ES" dirty="0">
                <a:ea typeface="+mn-lt"/>
                <a:cs typeface="+mn-lt"/>
              </a:rPr>
              <a:t> living </a:t>
            </a:r>
            <a:r>
              <a:rPr lang="es-ES" dirty="0" err="1">
                <a:ea typeface="+mn-lt"/>
                <a:cs typeface="+mn-lt"/>
              </a:rPr>
              <a:t>with</a:t>
            </a:r>
            <a:r>
              <a:rPr lang="es-ES" dirty="0">
                <a:ea typeface="+mn-lt"/>
                <a:cs typeface="+mn-lt"/>
              </a:rPr>
              <a:t> HIV. </a:t>
            </a:r>
            <a:r>
              <a:rPr lang="es-ES" dirty="0" err="1">
                <a:ea typeface="+mn-lt"/>
                <a:cs typeface="+mn-lt"/>
              </a:rPr>
              <a:t>For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those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persons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risk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of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getting</a:t>
            </a:r>
            <a:r>
              <a:rPr lang="es-ES" dirty="0">
                <a:ea typeface="+mn-lt"/>
                <a:cs typeface="+mn-lt"/>
              </a:rPr>
              <a:t> HIV </a:t>
            </a:r>
            <a:r>
              <a:rPr lang="es-ES" dirty="0" err="1">
                <a:ea typeface="+mn-lt"/>
                <a:cs typeface="+mn-lt"/>
              </a:rPr>
              <a:t>there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is</a:t>
            </a:r>
            <a:r>
              <a:rPr lang="es-ES" dirty="0">
                <a:ea typeface="+mn-lt"/>
                <a:cs typeface="+mn-lt"/>
              </a:rPr>
              <a:t> a </a:t>
            </a:r>
            <a:r>
              <a:rPr lang="es-ES" dirty="0" err="1">
                <a:ea typeface="+mn-lt"/>
                <a:cs typeface="+mn-lt"/>
              </a:rPr>
              <a:t>biotechnology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knows</a:t>
            </a:r>
            <a:r>
              <a:rPr lang="es-ES" dirty="0">
                <a:ea typeface="+mn-lt"/>
                <a:cs typeface="+mn-lt"/>
              </a:rPr>
              <a:t> a Pre-</a:t>
            </a:r>
            <a:r>
              <a:rPr lang="es-ES" dirty="0" err="1">
                <a:ea typeface="+mn-lt"/>
                <a:cs typeface="+mn-lt"/>
              </a:rPr>
              <a:t>Exposure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Prophylaxis</a:t>
            </a:r>
            <a:r>
              <a:rPr lang="es-ES" dirty="0">
                <a:ea typeface="+mn-lt"/>
                <a:cs typeface="+mn-lt"/>
              </a:rPr>
              <a:t> (PrEP) </a:t>
            </a:r>
            <a:r>
              <a:rPr lang="es-ES" dirty="0" err="1">
                <a:ea typeface="+mn-lt"/>
                <a:cs typeface="+mn-lt"/>
              </a:rPr>
              <a:t>services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that</a:t>
            </a:r>
            <a:r>
              <a:rPr lang="es-ES" dirty="0">
                <a:ea typeface="+mn-lt"/>
                <a:cs typeface="+mn-lt"/>
              </a:rPr>
              <a:t> can be </a:t>
            </a:r>
            <a:r>
              <a:rPr lang="es-ES" dirty="0" err="1">
                <a:ea typeface="+mn-lt"/>
                <a:cs typeface="+mn-lt"/>
              </a:rPr>
              <a:t>provided</a:t>
            </a:r>
            <a:r>
              <a:rPr lang="es-ES" dirty="0">
                <a:ea typeface="+mn-lt"/>
                <a:cs typeface="+mn-lt"/>
              </a:rPr>
              <a:t>. </a:t>
            </a:r>
            <a:r>
              <a:rPr lang="es-ES" dirty="0" err="1">
                <a:ea typeface="+mn-lt"/>
                <a:cs typeface="+mn-lt"/>
              </a:rPr>
              <a:t>There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is</a:t>
            </a:r>
            <a:r>
              <a:rPr lang="es-ES" dirty="0">
                <a:ea typeface="+mn-lt"/>
                <a:cs typeface="+mn-lt"/>
              </a:rPr>
              <a:t> a </a:t>
            </a:r>
            <a:r>
              <a:rPr lang="es-ES" dirty="0" err="1">
                <a:ea typeface="+mn-lt"/>
                <a:cs typeface="+mn-lt"/>
              </a:rPr>
              <a:t>need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improve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patient</a:t>
            </a:r>
            <a:r>
              <a:rPr lang="es-ES" dirty="0">
                <a:ea typeface="+mn-lt"/>
                <a:cs typeface="+mn-lt"/>
              </a:rPr>
              <a:t> data </a:t>
            </a:r>
            <a:r>
              <a:rPr lang="es-ES" dirty="0" err="1">
                <a:ea typeface="+mn-lt"/>
                <a:cs typeface="+mn-lt"/>
              </a:rPr>
              <a:t>management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system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better</a:t>
            </a:r>
            <a:r>
              <a:rPr lang="es-ES" dirty="0">
                <a:ea typeface="+mn-lt"/>
                <a:cs typeface="+mn-lt"/>
              </a:rPr>
              <a:t> serve </a:t>
            </a:r>
            <a:r>
              <a:rPr lang="es-ES" dirty="0" err="1">
                <a:ea typeface="+mn-lt"/>
                <a:cs typeface="+mn-lt"/>
              </a:rPr>
              <a:t>patients</a:t>
            </a:r>
            <a:r>
              <a:rPr lang="es-ES" dirty="0">
                <a:ea typeface="+mn-lt"/>
                <a:cs typeface="+mn-lt"/>
              </a:rPr>
              <a:t> and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comply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with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healthcare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regulations</a:t>
            </a:r>
            <a:r>
              <a:rPr lang="es-ES" dirty="0">
                <a:ea typeface="+mn-lt"/>
                <a:cs typeface="+mn-lt"/>
              </a:rPr>
              <a:t>. </a:t>
            </a:r>
          </a:p>
          <a:p>
            <a:pPr marL="0" indent="0">
              <a:buNone/>
            </a:pPr>
            <a:endParaRPr lang="es-E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dirty="0" err="1">
                <a:ea typeface="+mn-lt"/>
                <a:cs typeface="+mn-lt"/>
              </a:rPr>
              <a:t>Mission</a:t>
            </a:r>
            <a:r>
              <a:rPr lang="es-ES" dirty="0">
                <a:ea typeface="+mn-lt"/>
                <a:cs typeface="+mn-lt"/>
              </a:rPr>
              <a:t>: </a:t>
            </a:r>
            <a:r>
              <a:rPr lang="es-ES" dirty="0" err="1">
                <a:ea typeface="+mn-lt"/>
                <a:cs typeface="+mn-lt"/>
              </a:rPr>
              <a:t>Our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mission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provide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highest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quality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healthcare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services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our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patients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by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leveraging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technology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improve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patient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outcomes</a:t>
            </a:r>
            <a:r>
              <a:rPr lang="es-ES" dirty="0">
                <a:ea typeface="+mn-lt"/>
                <a:cs typeface="+mn-lt"/>
              </a:rPr>
              <a:t>, reduce </a:t>
            </a:r>
            <a:r>
              <a:rPr lang="es-ES" dirty="0" err="1">
                <a:ea typeface="+mn-lt"/>
                <a:cs typeface="+mn-lt"/>
              </a:rPr>
              <a:t>healthcare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costs</a:t>
            </a:r>
            <a:r>
              <a:rPr lang="es-ES" dirty="0">
                <a:ea typeface="+mn-lt"/>
                <a:cs typeface="+mn-lt"/>
              </a:rPr>
              <a:t>, and </a:t>
            </a:r>
            <a:r>
              <a:rPr lang="es-ES" dirty="0" err="1">
                <a:ea typeface="+mn-lt"/>
                <a:cs typeface="+mn-lt"/>
              </a:rPr>
              <a:t>increase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operational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efficiency</a:t>
            </a:r>
            <a:r>
              <a:rPr lang="es-ES" dirty="0">
                <a:ea typeface="+mn-lt"/>
                <a:cs typeface="+mn-lt"/>
              </a:rPr>
              <a:t>. 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087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11AB-BCC5-AAD3-05E9-3F5CBDD7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600" dirty="0" err="1">
                <a:ea typeface="+mj-lt"/>
                <a:cs typeface="+mj-lt"/>
              </a:rPr>
              <a:t>Information</a:t>
            </a:r>
            <a:r>
              <a:rPr lang="es-ES" sz="2600" dirty="0">
                <a:ea typeface="+mj-lt"/>
                <a:cs typeface="+mj-lt"/>
              </a:rPr>
              <a:t> </a:t>
            </a:r>
            <a:r>
              <a:rPr lang="es-ES" sz="2600" dirty="0" err="1">
                <a:ea typeface="+mj-lt"/>
                <a:cs typeface="+mj-lt"/>
              </a:rPr>
              <a:t>Systems</a:t>
            </a:r>
            <a:r>
              <a:rPr lang="es-ES" sz="2600" dirty="0">
                <a:ea typeface="+mj-lt"/>
                <a:cs typeface="+mj-lt"/>
              </a:rPr>
              <a:t> </a:t>
            </a:r>
            <a:r>
              <a:rPr lang="es-ES" sz="2600" dirty="0" err="1">
                <a:ea typeface="+mj-lt"/>
                <a:cs typeface="+mj-lt"/>
              </a:rPr>
              <a:t>Architecture</a:t>
            </a:r>
            <a:r>
              <a:rPr lang="es-ES" sz="2600" dirty="0">
                <a:ea typeface="+mj-lt"/>
                <a:cs typeface="+mj-lt"/>
              </a:rPr>
              <a:t>: 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37BD2E-5917-9049-AFAF-D3C903358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proposed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database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will</a:t>
            </a:r>
            <a:r>
              <a:rPr lang="es-ES" dirty="0">
                <a:ea typeface="+mn-lt"/>
                <a:cs typeface="+mn-lt"/>
              </a:rPr>
              <a:t> be </a:t>
            </a:r>
            <a:r>
              <a:rPr lang="es-ES" dirty="0" err="1">
                <a:ea typeface="+mn-lt"/>
                <a:cs typeface="+mn-lt"/>
              </a:rPr>
              <a:t>based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client</a:t>
            </a:r>
            <a:r>
              <a:rPr lang="es-ES" dirty="0">
                <a:ea typeface="+mn-lt"/>
                <a:cs typeface="+mn-lt"/>
              </a:rPr>
              <a:t>-server </a:t>
            </a:r>
            <a:r>
              <a:rPr lang="es-ES" dirty="0" err="1">
                <a:ea typeface="+mn-lt"/>
                <a:cs typeface="+mn-lt"/>
              </a:rPr>
              <a:t>architecture</a:t>
            </a:r>
            <a:r>
              <a:rPr lang="es-ES" dirty="0">
                <a:ea typeface="+mn-lt"/>
                <a:cs typeface="+mn-lt"/>
              </a:rPr>
              <a:t>, </a:t>
            </a:r>
            <a:r>
              <a:rPr lang="es-ES" dirty="0" err="1">
                <a:ea typeface="+mn-lt"/>
                <a:cs typeface="+mn-lt"/>
              </a:rPr>
              <a:t>with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server hosting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database</a:t>
            </a:r>
            <a:r>
              <a:rPr lang="es-ES" dirty="0">
                <a:ea typeface="+mn-lt"/>
                <a:cs typeface="+mn-lt"/>
              </a:rPr>
              <a:t> and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client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accessing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database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through</a:t>
            </a:r>
            <a:r>
              <a:rPr lang="es-ES" dirty="0">
                <a:ea typeface="+mn-lt"/>
                <a:cs typeface="+mn-lt"/>
              </a:rPr>
              <a:t> a </a:t>
            </a:r>
            <a:r>
              <a:rPr lang="es-ES" dirty="0" err="1">
                <a:ea typeface="+mn-lt"/>
                <a:cs typeface="+mn-lt"/>
              </a:rPr>
              <a:t>user</a:t>
            </a:r>
            <a:r>
              <a:rPr lang="es-ES" dirty="0">
                <a:ea typeface="+mn-lt"/>
                <a:cs typeface="+mn-lt"/>
              </a:rPr>
              <a:t> interface.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database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will</a:t>
            </a:r>
            <a:r>
              <a:rPr lang="es-ES" dirty="0">
                <a:ea typeface="+mn-lt"/>
                <a:cs typeface="+mn-lt"/>
              </a:rPr>
              <a:t> be </a:t>
            </a:r>
            <a:r>
              <a:rPr lang="es-ES" dirty="0" err="1">
                <a:ea typeface="+mn-lt"/>
                <a:cs typeface="+mn-lt"/>
              </a:rPr>
              <a:t>developed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using</a:t>
            </a:r>
            <a:r>
              <a:rPr lang="es-ES" dirty="0">
                <a:ea typeface="+mn-lt"/>
                <a:cs typeface="+mn-lt"/>
              </a:rPr>
              <a:t> a </a:t>
            </a:r>
            <a:r>
              <a:rPr lang="es-ES" dirty="0" err="1">
                <a:ea typeface="+mn-lt"/>
                <a:cs typeface="+mn-lt"/>
              </a:rPr>
              <a:t>secure</a:t>
            </a:r>
            <a:r>
              <a:rPr lang="es-ES" dirty="0">
                <a:ea typeface="+mn-lt"/>
                <a:cs typeface="+mn-lt"/>
              </a:rPr>
              <a:t> and </a:t>
            </a:r>
            <a:r>
              <a:rPr lang="es-ES" dirty="0" err="1">
                <a:ea typeface="+mn-lt"/>
                <a:cs typeface="+mn-lt"/>
              </a:rPr>
              <a:t>scalable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platform</a:t>
            </a:r>
            <a:r>
              <a:rPr lang="es-ES" dirty="0">
                <a:ea typeface="+mn-lt"/>
                <a:cs typeface="+mn-lt"/>
              </a:rPr>
              <a:t>, </a:t>
            </a:r>
            <a:r>
              <a:rPr lang="es-ES" dirty="0" err="1">
                <a:ea typeface="+mn-lt"/>
                <a:cs typeface="+mn-lt"/>
              </a:rPr>
              <a:t>such</a:t>
            </a:r>
            <a:r>
              <a:rPr lang="es-ES" dirty="0">
                <a:ea typeface="+mn-lt"/>
                <a:cs typeface="+mn-lt"/>
              </a:rPr>
              <a:t> as Oracle.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user</a:t>
            </a:r>
            <a:r>
              <a:rPr lang="es-ES" dirty="0">
                <a:ea typeface="+mn-lt"/>
                <a:cs typeface="+mn-lt"/>
              </a:rPr>
              <a:t> interface </a:t>
            </a:r>
            <a:r>
              <a:rPr lang="es-ES" dirty="0" err="1">
                <a:ea typeface="+mn-lt"/>
                <a:cs typeface="+mn-lt"/>
              </a:rPr>
              <a:t>will</a:t>
            </a:r>
            <a:r>
              <a:rPr lang="es-ES" dirty="0">
                <a:ea typeface="+mn-lt"/>
                <a:cs typeface="+mn-lt"/>
              </a:rPr>
              <a:t> be </a:t>
            </a:r>
            <a:r>
              <a:rPr lang="es-ES" dirty="0" err="1">
                <a:ea typeface="+mn-lt"/>
                <a:cs typeface="+mn-lt"/>
              </a:rPr>
              <a:t>developed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using</a:t>
            </a:r>
            <a:r>
              <a:rPr lang="es-ES" dirty="0">
                <a:ea typeface="+mn-lt"/>
                <a:cs typeface="+mn-lt"/>
              </a:rPr>
              <a:t> a web-</a:t>
            </a:r>
            <a:r>
              <a:rPr lang="es-ES" dirty="0" err="1">
                <a:ea typeface="+mn-lt"/>
                <a:cs typeface="+mn-lt"/>
              </a:rPr>
              <a:t>based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platform</a:t>
            </a:r>
            <a:r>
              <a:rPr lang="es-ES" dirty="0">
                <a:ea typeface="+mn-lt"/>
                <a:cs typeface="+mn-lt"/>
              </a:rPr>
              <a:t>, and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database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will</a:t>
            </a:r>
            <a:r>
              <a:rPr lang="es-ES" dirty="0">
                <a:ea typeface="+mn-lt"/>
                <a:cs typeface="+mn-lt"/>
              </a:rPr>
              <a:t> be </a:t>
            </a:r>
            <a:r>
              <a:rPr lang="es-ES" dirty="0" err="1">
                <a:ea typeface="+mn-lt"/>
                <a:cs typeface="+mn-lt"/>
              </a:rPr>
              <a:t>hosted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on</a:t>
            </a:r>
            <a:r>
              <a:rPr lang="es-ES" dirty="0">
                <a:ea typeface="+mn-lt"/>
                <a:cs typeface="+mn-lt"/>
              </a:rPr>
              <a:t> a </a:t>
            </a:r>
            <a:r>
              <a:rPr lang="es-ES" dirty="0" err="1">
                <a:ea typeface="+mn-lt"/>
                <a:cs typeface="+mn-lt"/>
              </a:rPr>
              <a:t>secure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cloud-based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platform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ensure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high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availability</a:t>
            </a:r>
            <a:r>
              <a:rPr lang="es-ES" dirty="0">
                <a:ea typeface="+mn-lt"/>
                <a:cs typeface="+mn-lt"/>
              </a:rPr>
              <a:t> and </a:t>
            </a:r>
            <a:r>
              <a:rPr lang="es-ES" dirty="0" err="1">
                <a:ea typeface="+mn-lt"/>
                <a:cs typeface="+mn-lt"/>
              </a:rPr>
              <a:t>disaster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recovery</a:t>
            </a:r>
            <a:r>
              <a:rPr lang="es-ES" dirty="0">
                <a:ea typeface="+mn-lt"/>
                <a:cs typeface="+mn-lt"/>
              </a:rPr>
              <a:t>. </a:t>
            </a:r>
            <a:endParaRPr lang="es-E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088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9F088-D628-470F-95A2-4C6B48B7C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922" y="35842"/>
            <a:ext cx="10668000" cy="1524000"/>
          </a:xfrm>
        </p:spPr>
        <p:txBody>
          <a:bodyPr/>
          <a:lstStyle/>
          <a:p>
            <a:r>
              <a:rPr lang="en-US" dirty="0"/>
              <a:t>Software use in the healthcare facility.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43833F-97FC-4437-8CCD-C414A4C2E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270" y="1144068"/>
            <a:ext cx="5084580" cy="3817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446D23-DE86-4F79-9ECC-D0B676CEA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135" y="5020729"/>
            <a:ext cx="2228850" cy="1743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A3D213-6374-4F5D-8815-0E698281A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580" y="1293677"/>
            <a:ext cx="5627342" cy="427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8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FA52A-B558-64AB-F74D-8E0CAB6D7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34537"/>
            <a:ext cx="10668000" cy="1524000"/>
          </a:xfrm>
        </p:spPr>
        <p:txBody>
          <a:bodyPr/>
          <a:lstStyle/>
          <a:p>
            <a:r>
              <a:rPr lang="es-ES" sz="2800" b="1" err="1">
                <a:ea typeface="+mj-lt"/>
                <a:cs typeface="+mj-lt"/>
              </a:rPr>
              <a:t>The</a:t>
            </a:r>
            <a:r>
              <a:rPr lang="es-ES" sz="2800" b="1" dirty="0">
                <a:ea typeface="+mj-lt"/>
                <a:cs typeface="+mj-lt"/>
              </a:rPr>
              <a:t> </a:t>
            </a:r>
            <a:r>
              <a:rPr lang="es-ES" sz="2800" b="1" err="1">
                <a:ea typeface="+mj-lt"/>
                <a:cs typeface="+mj-lt"/>
              </a:rPr>
              <a:t>objectives</a:t>
            </a:r>
            <a:r>
              <a:rPr lang="es-ES" sz="2800" b="1" dirty="0">
                <a:ea typeface="+mj-lt"/>
                <a:cs typeface="+mj-lt"/>
              </a:rPr>
              <a:t> </a:t>
            </a:r>
            <a:r>
              <a:rPr lang="es-ES" sz="2800" b="1" err="1">
                <a:ea typeface="+mj-lt"/>
                <a:cs typeface="+mj-lt"/>
              </a:rPr>
              <a:t>of</a:t>
            </a:r>
            <a:r>
              <a:rPr lang="es-ES" sz="2800" b="1" dirty="0">
                <a:ea typeface="+mj-lt"/>
                <a:cs typeface="+mj-lt"/>
              </a:rPr>
              <a:t> </a:t>
            </a:r>
            <a:r>
              <a:rPr lang="es-ES" sz="2800" b="1" err="1">
                <a:ea typeface="+mj-lt"/>
                <a:cs typeface="+mj-lt"/>
              </a:rPr>
              <a:t>this</a:t>
            </a:r>
            <a:r>
              <a:rPr lang="es-ES" sz="2800" b="1" dirty="0">
                <a:ea typeface="+mj-lt"/>
                <a:cs typeface="+mj-lt"/>
              </a:rPr>
              <a:t> </a:t>
            </a:r>
            <a:r>
              <a:rPr lang="es-ES" sz="2800" b="1" err="1">
                <a:ea typeface="+mj-lt"/>
                <a:cs typeface="+mj-lt"/>
              </a:rPr>
              <a:t>project</a:t>
            </a:r>
            <a:r>
              <a:rPr lang="es-ES" sz="2800" b="1" dirty="0">
                <a:ea typeface="+mj-lt"/>
                <a:cs typeface="+mj-lt"/>
              </a:rPr>
              <a:t> are</a:t>
            </a:r>
            <a:endParaRPr lang="es-ES" sz="28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2CED4F-E3A1-967A-FF84-D63AB1C0A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985" y="2058537"/>
            <a:ext cx="10668000" cy="38180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1600" dirty="0">
                <a:ea typeface="+mn-lt"/>
                <a:cs typeface="+mn-lt"/>
              </a:rPr>
              <a:t> </a:t>
            </a:r>
            <a:r>
              <a:rPr lang="es-ES" sz="1600" err="1">
                <a:ea typeface="+mn-lt"/>
                <a:cs typeface="+mn-lt"/>
              </a:rPr>
              <a:t>To</a:t>
            </a:r>
            <a:r>
              <a:rPr lang="es-ES" sz="1600" dirty="0">
                <a:ea typeface="+mn-lt"/>
                <a:cs typeface="+mn-lt"/>
              </a:rPr>
              <a:t> </a:t>
            </a:r>
            <a:r>
              <a:rPr lang="es-ES" sz="1600" err="1">
                <a:ea typeface="+mn-lt"/>
                <a:cs typeface="+mn-lt"/>
              </a:rPr>
              <a:t>create</a:t>
            </a:r>
            <a:r>
              <a:rPr lang="es-ES" sz="1600" dirty="0">
                <a:ea typeface="+mn-lt"/>
                <a:cs typeface="+mn-lt"/>
              </a:rPr>
              <a:t> a comprehensive </a:t>
            </a:r>
            <a:r>
              <a:rPr lang="es-ES" sz="1600" err="1">
                <a:ea typeface="+mn-lt"/>
                <a:cs typeface="+mn-lt"/>
              </a:rPr>
              <a:t>database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that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tracks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the</a:t>
            </a:r>
            <a:r>
              <a:rPr lang="es-ES" sz="1600" dirty="0">
                <a:ea typeface="+mn-lt"/>
                <a:cs typeface="+mn-lt"/>
              </a:rPr>
              <a:t> medical histories and </a:t>
            </a:r>
            <a:r>
              <a:rPr lang="es-ES" sz="1600" err="1">
                <a:ea typeface="+mn-lt"/>
                <a:cs typeface="+mn-lt"/>
              </a:rPr>
              <a:t>treatment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plans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for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patients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with</a:t>
            </a:r>
            <a:r>
              <a:rPr lang="es-ES" sz="1600" dirty="0">
                <a:ea typeface="+mn-lt"/>
                <a:cs typeface="+mn-lt"/>
              </a:rPr>
              <a:t> HIV and </a:t>
            </a:r>
            <a:r>
              <a:rPr lang="es-ES" sz="1600" err="1">
                <a:ea typeface="+mn-lt"/>
                <a:cs typeface="+mn-lt"/>
              </a:rPr>
              <a:t>those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taking</a:t>
            </a:r>
            <a:r>
              <a:rPr lang="es-ES" sz="1600" dirty="0">
                <a:ea typeface="+mn-lt"/>
                <a:cs typeface="+mn-lt"/>
              </a:rPr>
              <a:t> PrEP. </a:t>
            </a:r>
            <a:endParaRPr lang="es-ES" sz="160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r>
              <a:rPr lang="es-ES" sz="1600" dirty="0">
                <a:ea typeface="+mn-lt"/>
                <a:cs typeface="+mn-lt"/>
              </a:rPr>
              <a:t>Monitor </a:t>
            </a:r>
            <a:r>
              <a:rPr lang="es-ES" sz="1600" err="1">
                <a:ea typeface="+mn-lt"/>
                <a:cs typeface="+mn-lt"/>
              </a:rPr>
              <a:t>patient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adherence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to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medication</a:t>
            </a:r>
            <a:r>
              <a:rPr lang="es-ES" sz="1600" dirty="0">
                <a:ea typeface="+mn-lt"/>
                <a:cs typeface="+mn-lt"/>
              </a:rPr>
              <a:t> and </a:t>
            </a:r>
            <a:r>
              <a:rPr lang="es-ES" sz="1600" err="1">
                <a:ea typeface="+mn-lt"/>
                <a:cs typeface="+mn-lt"/>
              </a:rPr>
              <a:t>treatment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plans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to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improve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treatment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outcomes</a:t>
            </a:r>
            <a:r>
              <a:rPr lang="es-ES" sz="1600" dirty="0">
                <a:ea typeface="+mn-lt"/>
                <a:cs typeface="+mn-lt"/>
              </a:rPr>
              <a:t>. </a:t>
            </a:r>
            <a:endParaRPr lang="es-ES" sz="160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r>
              <a:rPr lang="es-ES" sz="1600" err="1">
                <a:ea typeface="+mn-lt"/>
                <a:cs typeface="+mn-lt"/>
              </a:rPr>
              <a:t>Facilitate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patient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referrals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between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healthcare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providers</a:t>
            </a:r>
            <a:r>
              <a:rPr lang="es-ES" sz="1600" dirty="0">
                <a:ea typeface="+mn-lt"/>
                <a:cs typeface="+mn-lt"/>
              </a:rPr>
              <a:t>. </a:t>
            </a:r>
            <a:endParaRPr lang="es-ES" sz="160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r>
              <a:rPr lang="es-ES" sz="1600" err="1">
                <a:ea typeface="+mn-lt"/>
                <a:cs typeface="+mn-lt"/>
              </a:rPr>
              <a:t>Identify</a:t>
            </a:r>
            <a:r>
              <a:rPr lang="es-ES" sz="1600" dirty="0">
                <a:ea typeface="+mn-lt"/>
                <a:cs typeface="+mn-lt"/>
              </a:rPr>
              <a:t> and </a:t>
            </a:r>
            <a:r>
              <a:rPr lang="es-ES" sz="1600" err="1">
                <a:ea typeface="+mn-lt"/>
                <a:cs typeface="+mn-lt"/>
              </a:rPr>
              <a:t>address</a:t>
            </a:r>
            <a:r>
              <a:rPr lang="es-ES" sz="1600" dirty="0">
                <a:ea typeface="+mn-lt"/>
                <a:cs typeface="+mn-lt"/>
              </a:rPr>
              <a:t> social </a:t>
            </a:r>
            <a:r>
              <a:rPr lang="es-ES" sz="1600" err="1">
                <a:ea typeface="+mn-lt"/>
                <a:cs typeface="+mn-lt"/>
              </a:rPr>
              <a:t>determinants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of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health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that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may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impact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patient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health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outcomes</a:t>
            </a:r>
            <a:r>
              <a:rPr lang="es-ES" sz="1600" dirty="0">
                <a:ea typeface="+mn-lt"/>
                <a:cs typeface="+mn-lt"/>
              </a:rPr>
              <a:t>.  </a:t>
            </a:r>
            <a:r>
              <a:rPr lang="es-ES" sz="1600" err="1">
                <a:ea typeface="+mn-lt"/>
                <a:cs typeface="+mn-lt"/>
              </a:rPr>
              <a:t>Track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patient</a:t>
            </a:r>
            <a:r>
              <a:rPr lang="es-ES" sz="1600" dirty="0">
                <a:ea typeface="+mn-lt"/>
                <a:cs typeface="+mn-lt"/>
              </a:rPr>
              <a:t> STI </a:t>
            </a:r>
            <a:r>
              <a:rPr lang="es-ES" sz="1600" err="1">
                <a:ea typeface="+mn-lt"/>
                <a:cs typeface="+mn-lt"/>
              </a:rPr>
              <a:t>testing</a:t>
            </a:r>
            <a:r>
              <a:rPr lang="es-ES" sz="1600" dirty="0">
                <a:ea typeface="+mn-lt"/>
                <a:cs typeface="+mn-lt"/>
              </a:rPr>
              <a:t> and </a:t>
            </a:r>
            <a:r>
              <a:rPr lang="es-ES" sz="1600" err="1">
                <a:ea typeface="+mn-lt"/>
                <a:cs typeface="+mn-lt"/>
              </a:rPr>
              <a:t>treatment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history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to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inform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treatment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decisions</a:t>
            </a:r>
            <a:r>
              <a:rPr lang="es-ES" sz="1600" dirty="0">
                <a:ea typeface="+mn-lt"/>
                <a:cs typeface="+mn-lt"/>
              </a:rPr>
              <a:t> and </a:t>
            </a:r>
            <a:r>
              <a:rPr lang="es-ES" sz="1600" err="1">
                <a:ea typeface="+mn-lt"/>
                <a:cs typeface="+mn-lt"/>
              </a:rPr>
              <a:t>prevention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strategies</a:t>
            </a:r>
            <a:r>
              <a:rPr lang="es-ES" sz="1600" dirty="0">
                <a:ea typeface="+mn-lt"/>
                <a:cs typeface="+mn-lt"/>
              </a:rPr>
              <a:t>. </a:t>
            </a:r>
            <a:endParaRPr lang="es-ES" sz="160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r>
              <a:rPr lang="es-ES" sz="1600" err="1">
                <a:ea typeface="+mn-lt"/>
                <a:cs typeface="+mn-lt"/>
              </a:rPr>
              <a:t>Identify</a:t>
            </a:r>
            <a:r>
              <a:rPr lang="es-ES" sz="1600" dirty="0">
                <a:ea typeface="+mn-lt"/>
                <a:cs typeface="+mn-lt"/>
              </a:rPr>
              <a:t> and </a:t>
            </a:r>
            <a:r>
              <a:rPr lang="es-ES" sz="1600" err="1">
                <a:ea typeface="+mn-lt"/>
                <a:cs typeface="+mn-lt"/>
              </a:rPr>
              <a:t>track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patient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risk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behaviors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to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develop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targeted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interventions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to</a:t>
            </a:r>
            <a:r>
              <a:rPr lang="es-ES" sz="1600" dirty="0">
                <a:ea typeface="+mn-lt"/>
                <a:cs typeface="+mn-lt"/>
              </a:rPr>
              <a:t> reduce </a:t>
            </a:r>
            <a:r>
              <a:rPr lang="es-ES" sz="1600" err="1">
                <a:ea typeface="+mn-lt"/>
                <a:cs typeface="+mn-lt"/>
              </a:rPr>
              <a:t>the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risk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of</a:t>
            </a:r>
            <a:r>
              <a:rPr lang="es-ES" sz="1600" dirty="0">
                <a:ea typeface="+mn-lt"/>
                <a:cs typeface="+mn-lt"/>
              </a:rPr>
              <a:t> STI and HIV </a:t>
            </a:r>
            <a:r>
              <a:rPr lang="es-ES" sz="1600" err="1">
                <a:ea typeface="+mn-lt"/>
                <a:cs typeface="+mn-lt"/>
              </a:rPr>
              <a:t>transmission</a:t>
            </a:r>
            <a:r>
              <a:rPr lang="es-ES" sz="1600" dirty="0">
                <a:ea typeface="+mn-lt"/>
                <a:cs typeface="+mn-lt"/>
              </a:rPr>
              <a:t>. </a:t>
            </a:r>
            <a:endParaRPr lang="es-ES" sz="160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r>
              <a:rPr lang="es-ES" sz="1600" err="1">
                <a:ea typeface="+mn-lt"/>
                <a:cs typeface="+mn-lt"/>
              </a:rPr>
              <a:t>Provide</a:t>
            </a:r>
            <a:r>
              <a:rPr lang="es-ES" sz="1600" dirty="0">
                <a:ea typeface="+mn-lt"/>
                <a:cs typeface="+mn-lt"/>
              </a:rPr>
              <a:t> a </a:t>
            </a:r>
            <a:r>
              <a:rPr lang="es-ES" sz="1600" err="1">
                <a:ea typeface="+mn-lt"/>
                <a:cs typeface="+mn-lt"/>
              </a:rPr>
              <a:t>user-friendly</a:t>
            </a:r>
            <a:r>
              <a:rPr lang="es-ES" sz="1600" dirty="0">
                <a:ea typeface="+mn-lt"/>
                <a:cs typeface="+mn-lt"/>
              </a:rPr>
              <a:t> interface </a:t>
            </a:r>
            <a:r>
              <a:rPr lang="es-ES" sz="1600" err="1">
                <a:ea typeface="+mn-lt"/>
                <a:cs typeface="+mn-lt"/>
              </a:rPr>
              <a:t>for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healthcare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providers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to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access</a:t>
            </a:r>
            <a:r>
              <a:rPr lang="es-ES" sz="1600" dirty="0">
                <a:ea typeface="+mn-lt"/>
                <a:cs typeface="+mn-lt"/>
              </a:rPr>
              <a:t> and </a:t>
            </a:r>
            <a:r>
              <a:rPr lang="es-ES" sz="1600" err="1">
                <a:ea typeface="+mn-lt"/>
                <a:cs typeface="+mn-lt"/>
              </a:rPr>
              <a:t>update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patient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information</a:t>
            </a:r>
            <a:r>
              <a:rPr lang="es-ES" sz="1600" dirty="0">
                <a:ea typeface="+mn-lt"/>
                <a:cs typeface="+mn-lt"/>
              </a:rPr>
              <a:t> in a </a:t>
            </a:r>
            <a:r>
              <a:rPr lang="es-ES" sz="1600" err="1">
                <a:ea typeface="+mn-lt"/>
                <a:cs typeface="+mn-lt"/>
              </a:rPr>
              <a:t>timely</a:t>
            </a:r>
            <a:r>
              <a:rPr lang="es-ES" sz="1600" dirty="0">
                <a:ea typeface="+mn-lt"/>
                <a:cs typeface="+mn-lt"/>
              </a:rPr>
              <a:t> and </a:t>
            </a:r>
            <a:r>
              <a:rPr lang="es-ES" sz="1600" err="1">
                <a:ea typeface="+mn-lt"/>
                <a:cs typeface="+mn-lt"/>
              </a:rPr>
              <a:t>efficient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manner</a:t>
            </a:r>
            <a:r>
              <a:rPr lang="es-ES" sz="1600" dirty="0">
                <a:ea typeface="+mn-lt"/>
                <a:cs typeface="+mn-lt"/>
              </a:rPr>
              <a:t>. </a:t>
            </a:r>
            <a:endParaRPr lang="es-ES" sz="160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r>
              <a:rPr lang="es-ES" sz="1600" err="1">
                <a:ea typeface="+mn-lt"/>
                <a:cs typeface="+mn-lt"/>
              </a:rPr>
              <a:t>Maintain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patient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privacy</a:t>
            </a:r>
            <a:r>
              <a:rPr lang="es-ES" sz="1600" dirty="0">
                <a:ea typeface="+mn-lt"/>
                <a:cs typeface="+mn-lt"/>
              </a:rPr>
              <a:t> and </a:t>
            </a:r>
            <a:r>
              <a:rPr lang="es-ES" sz="1600" err="1">
                <a:ea typeface="+mn-lt"/>
                <a:cs typeface="+mn-lt"/>
              </a:rPr>
              <a:t>security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by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implementing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appropriate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security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measures</a:t>
            </a:r>
            <a:r>
              <a:rPr lang="es-ES" sz="1600" dirty="0">
                <a:ea typeface="+mn-lt"/>
                <a:cs typeface="+mn-lt"/>
              </a:rPr>
              <a:t> and </a:t>
            </a:r>
            <a:r>
              <a:rPr lang="es-ES" sz="1600" err="1">
                <a:ea typeface="+mn-lt"/>
                <a:cs typeface="+mn-lt"/>
              </a:rPr>
              <a:t>adhering</a:t>
            </a:r>
            <a:r>
              <a:rPr lang="es-ES" sz="1600" dirty="0">
                <a:ea typeface="+mn-lt"/>
                <a:cs typeface="+mn-lt"/>
              </a:rPr>
              <a:t> </a:t>
            </a:r>
            <a:r>
              <a:rPr lang="es-ES" sz="1600" err="1">
                <a:ea typeface="+mn-lt"/>
                <a:cs typeface="+mn-lt"/>
              </a:rPr>
              <a:t>to</a:t>
            </a:r>
            <a:r>
              <a:rPr lang="es-ES" sz="1600" dirty="0">
                <a:ea typeface="+mn-lt"/>
                <a:cs typeface="+mn-lt"/>
              </a:rPr>
              <a:t> HIPAA </a:t>
            </a:r>
            <a:r>
              <a:rPr lang="es-ES" sz="1600" err="1">
                <a:ea typeface="+mn-lt"/>
                <a:cs typeface="+mn-lt"/>
              </a:rPr>
              <a:t>regulations</a:t>
            </a:r>
            <a:r>
              <a:rPr lang="es-ES" sz="1600" dirty="0">
                <a:ea typeface="+mn-lt"/>
                <a:cs typeface="+mn-lt"/>
              </a:rPr>
              <a:t>. </a:t>
            </a:r>
            <a:endParaRPr lang="es-ES" sz="160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CB70CE-C934-DFEA-B128-8736825B8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2400" dirty="0" err="1"/>
              <a:t>Logical</a:t>
            </a:r>
            <a:r>
              <a:rPr lang="es-ES" sz="2400" dirty="0"/>
              <a:t> </a:t>
            </a:r>
            <a:r>
              <a:rPr lang="es-ES" sz="2400" dirty="0" err="1"/>
              <a:t>Diagram</a:t>
            </a:r>
            <a:endParaRPr lang="es-ES" sz="2400" dirty="0"/>
          </a:p>
          <a:p>
            <a:endParaRPr lang="es-ES" sz="2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B83C03-FA05-1A58-CF23-F5A9320B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s-ES" sz="3200"/>
              <a:t>Data Diagrams</a:t>
            </a:r>
          </a:p>
        </p:txBody>
      </p: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292991EC-7C07-4200-4AD4-001DE418D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725" y="2006787"/>
            <a:ext cx="8290034" cy="408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72A6D-3047-8B47-BD92-6E5C889A8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276" y="538655"/>
            <a:ext cx="10668000" cy="1524000"/>
          </a:xfrm>
        </p:spPr>
        <p:txBody>
          <a:bodyPr/>
          <a:lstStyle/>
          <a:p>
            <a:r>
              <a:rPr lang="es-ES" dirty="0" err="1"/>
              <a:t>Relational</a:t>
            </a:r>
            <a:r>
              <a:rPr lang="es-ES" dirty="0"/>
              <a:t> </a:t>
            </a:r>
            <a:r>
              <a:rPr lang="es-ES" dirty="0" err="1"/>
              <a:t>Diagram</a:t>
            </a:r>
          </a:p>
        </p:txBody>
      </p: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C5E6C109-A416-2A3C-3FEE-FA4E288A0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817" y="1799897"/>
            <a:ext cx="8939227" cy="4225358"/>
          </a:xfrm>
        </p:spPr>
      </p:pic>
    </p:spTree>
    <p:extLst>
      <p:ext uri="{BB962C8B-B14F-4D97-AF65-F5344CB8AC3E}">
        <p14:creationId xmlns:p14="http://schemas.microsoft.com/office/powerpoint/2010/main" val="347963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FA867-0A9F-B8A2-E32D-7501C99D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Explanation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process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1709B4-6124-0684-A2B4-84A723343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 err="1">
                <a:solidFill>
                  <a:srgbClr val="FFFFFF">
                    <a:alpha val="70000"/>
                  </a:srgbClr>
                </a:solidFill>
              </a:rPr>
              <a:t>To</a:t>
            </a:r>
            <a:r>
              <a:rPr lang="es-E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s-ES" dirty="0" err="1">
                <a:solidFill>
                  <a:srgbClr val="FFFFFF">
                    <a:alpha val="70000"/>
                  </a:srgbClr>
                </a:solidFill>
              </a:rPr>
              <a:t>generate</a:t>
            </a:r>
            <a:r>
              <a:rPr lang="es-ES" dirty="0">
                <a:solidFill>
                  <a:srgbClr val="FFFFFF">
                    <a:alpha val="70000"/>
                  </a:srgbClr>
                </a:solidFill>
              </a:rPr>
              <a:t> DDL in Data </a:t>
            </a:r>
            <a:r>
              <a:rPr lang="es-ES" dirty="0" err="1">
                <a:solidFill>
                  <a:srgbClr val="FFFFFF">
                    <a:alpha val="70000"/>
                  </a:srgbClr>
                </a:solidFill>
              </a:rPr>
              <a:t>modeler</a:t>
            </a:r>
            <a:r>
              <a:rPr lang="es-ES" dirty="0">
                <a:solidFill>
                  <a:srgbClr val="FFFFFF">
                    <a:alpha val="70000"/>
                  </a:srgbClr>
                </a:solidFill>
              </a:rPr>
              <a:t>.</a:t>
            </a:r>
          </a:p>
          <a:p>
            <a:r>
              <a:rPr lang="es-ES" dirty="0" err="1">
                <a:solidFill>
                  <a:srgbClr val="FFFFFF">
                    <a:alpha val="70000"/>
                  </a:srgbClr>
                </a:solidFill>
              </a:rPr>
              <a:t>To</a:t>
            </a:r>
            <a:r>
              <a:rPr lang="es-ES" dirty="0">
                <a:solidFill>
                  <a:srgbClr val="FFFFFF">
                    <a:alpha val="70000"/>
                  </a:srgbClr>
                </a:solidFill>
              </a:rPr>
              <a:t> alter </a:t>
            </a:r>
            <a:r>
              <a:rPr lang="es-ES" dirty="0" err="1">
                <a:solidFill>
                  <a:srgbClr val="FFFFFF">
                    <a:alpha val="70000"/>
                  </a:srgbClr>
                </a:solidFill>
              </a:rPr>
              <a:t>the</a:t>
            </a:r>
            <a:r>
              <a:rPr lang="es-ES" dirty="0">
                <a:solidFill>
                  <a:srgbClr val="FFFFFF">
                    <a:alpha val="70000"/>
                  </a:srgbClr>
                </a:solidFill>
              </a:rPr>
              <a:t> Data </a:t>
            </a:r>
            <a:r>
              <a:rPr lang="es-ES" dirty="0" err="1">
                <a:solidFill>
                  <a:srgbClr val="FFFFFF">
                    <a:alpha val="70000"/>
                  </a:srgbClr>
                </a:solidFill>
              </a:rPr>
              <a:t>format</a:t>
            </a:r>
            <a:endParaRPr lang="es-ES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es-ES" dirty="0" err="1">
                <a:solidFill>
                  <a:srgbClr val="FFFFFF">
                    <a:alpha val="70000"/>
                  </a:srgbClr>
                </a:solidFill>
              </a:rPr>
              <a:t>To</a:t>
            </a:r>
            <a:r>
              <a:rPr lang="es-E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s-ES" dirty="0" err="1">
                <a:solidFill>
                  <a:srgbClr val="FFFFFF">
                    <a:alpha val="70000"/>
                  </a:srgbClr>
                </a:solidFill>
              </a:rPr>
              <a:t>create</a:t>
            </a:r>
            <a:r>
              <a:rPr lang="es-ES" dirty="0">
                <a:solidFill>
                  <a:srgbClr val="FFFFFF">
                    <a:alpha val="70000"/>
                  </a:srgbClr>
                </a:solidFill>
              </a:rPr>
              <a:t> tables </a:t>
            </a:r>
          </a:p>
          <a:p>
            <a:r>
              <a:rPr lang="es-ES" dirty="0" err="1">
                <a:solidFill>
                  <a:srgbClr val="FFFFFF">
                    <a:alpha val="70000"/>
                  </a:srgbClr>
                </a:solidFill>
              </a:rPr>
              <a:t>To</a:t>
            </a:r>
            <a:r>
              <a:rPr lang="es-E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s-ES" dirty="0" err="1">
                <a:solidFill>
                  <a:srgbClr val="FFFFFF">
                    <a:alpha val="70000"/>
                  </a:srgbClr>
                </a:solidFill>
              </a:rPr>
              <a:t>insert</a:t>
            </a:r>
            <a:r>
              <a:rPr lang="es-ES" dirty="0">
                <a:solidFill>
                  <a:srgbClr val="FFFFFF">
                    <a:alpha val="70000"/>
                  </a:srgbClr>
                </a:solidFill>
              </a:rPr>
              <a:t> data in tables</a:t>
            </a:r>
          </a:p>
          <a:p>
            <a:r>
              <a:rPr lang="es-ES" dirty="0" err="1">
                <a:solidFill>
                  <a:srgbClr val="FFFFFF">
                    <a:alpha val="70000"/>
                  </a:srgbClr>
                </a:solidFill>
              </a:rPr>
              <a:t>Testing</a:t>
            </a:r>
            <a:r>
              <a:rPr lang="es-E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s-ES" dirty="0" err="1">
                <a:solidFill>
                  <a:srgbClr val="FFFFFF">
                    <a:alpha val="70000"/>
                  </a:srgbClr>
                </a:solidFill>
              </a:rPr>
              <a:t>the</a:t>
            </a:r>
            <a:r>
              <a:rPr lang="es-ES" dirty="0">
                <a:solidFill>
                  <a:srgbClr val="FFFFFF">
                    <a:alpha val="70000"/>
                  </a:srgbClr>
                </a:solidFill>
              </a:rPr>
              <a:t> data </a:t>
            </a:r>
            <a:r>
              <a:rPr lang="es-ES" dirty="0" err="1">
                <a:solidFill>
                  <a:srgbClr val="FFFFFF">
                    <a:alpha val="70000"/>
                  </a:srgbClr>
                </a:solidFill>
              </a:rPr>
              <a:t>inserted</a:t>
            </a:r>
            <a:r>
              <a:rPr lang="es-ES" dirty="0">
                <a:solidFill>
                  <a:srgbClr val="FFFFFF">
                    <a:alpha val="70000"/>
                  </a:srgbClr>
                </a:solidFill>
              </a:rPr>
              <a:t>.</a:t>
            </a:r>
          </a:p>
          <a:p>
            <a:endParaRPr lang="es-E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757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6285-8A8E-4322-87E4-C510F5C6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668" y="236289"/>
            <a:ext cx="10668000" cy="1524000"/>
          </a:xfrm>
        </p:spPr>
        <p:txBody>
          <a:bodyPr/>
          <a:lstStyle/>
          <a:p>
            <a:r>
              <a:rPr lang="en-US" dirty="0"/>
              <a:t>DDL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F62288-D0EC-4248-B1FE-6E4DA5DA9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424" y="727969"/>
            <a:ext cx="3528979" cy="58597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7BD60B-5DDB-4D11-9A34-953193009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099" y="727968"/>
            <a:ext cx="3528979" cy="585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0724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28311B"/>
      </a:dk2>
      <a:lt2>
        <a:srgbClr val="F3F0F0"/>
      </a:lt2>
      <a:accent1>
        <a:srgbClr val="21B1BA"/>
      </a:accent1>
      <a:accent2>
        <a:srgbClr val="14B87D"/>
      </a:accent2>
      <a:accent3>
        <a:srgbClr val="21BA43"/>
      </a:accent3>
      <a:accent4>
        <a:srgbClr val="34B914"/>
      </a:accent4>
      <a:accent5>
        <a:srgbClr val="79B220"/>
      </a:accent5>
      <a:accent6>
        <a:srgbClr val="A9A512"/>
      </a:accent6>
      <a:hlink>
        <a:srgbClr val="C3534C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42</TotalTime>
  <Words>324</Words>
  <Application>Microsoft Office PowerPoint</Application>
  <PresentationFormat>Widescreen</PresentationFormat>
  <Paragraphs>36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Avenir Next LT Pro Light</vt:lpstr>
      <vt:lpstr>Calibri</vt:lpstr>
      <vt:lpstr>Sitka Subheading</vt:lpstr>
      <vt:lpstr>PebbleVTI</vt:lpstr>
      <vt:lpstr>PowerPoint Presentation</vt:lpstr>
      <vt:lpstr>Business Description</vt:lpstr>
      <vt:lpstr>Information Systems Architecture: </vt:lpstr>
      <vt:lpstr>Software use in the healthcare facility.</vt:lpstr>
      <vt:lpstr>The objectives of this project are</vt:lpstr>
      <vt:lpstr>Data Diagrams</vt:lpstr>
      <vt:lpstr>Relational Diagram</vt:lpstr>
      <vt:lpstr>Explanation of the process</vt:lpstr>
      <vt:lpstr>DDL</vt:lpstr>
      <vt:lpstr>Imprementling the Script</vt:lpstr>
      <vt:lpstr>Inserting Data in tables</vt:lpstr>
      <vt:lpstr>Testing the Code</vt:lpstr>
      <vt:lpstr>Testing the data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Antwi </cp:lastModifiedBy>
  <cp:revision>158</cp:revision>
  <dcterms:created xsi:type="dcterms:W3CDTF">2023-05-23T22:41:58Z</dcterms:created>
  <dcterms:modified xsi:type="dcterms:W3CDTF">2023-05-24T00:48:33Z</dcterms:modified>
</cp:coreProperties>
</file>