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iRQzgmludsGNeBm1y5IoXnDzN1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735c931a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g1735c931a1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2"/>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dk1"/>
              </a:buClr>
              <a:buSzPts val="1800"/>
              <a:buChar char="●"/>
              <a:defRPr>
                <a:solidFill>
                  <a:schemeClr val="dk1"/>
                </a:solidFill>
              </a:defRPr>
            </a:lvl1pPr>
            <a:lvl2pPr marL="914400" lvl="1" indent="-317500" algn="l">
              <a:lnSpc>
                <a:spcPct val="115000"/>
              </a:lnSpc>
              <a:spcBef>
                <a:spcPts val="0"/>
              </a:spcBef>
              <a:spcAft>
                <a:spcPts val="0"/>
              </a:spcAft>
              <a:buClr>
                <a:schemeClr val="dk1"/>
              </a:buClr>
              <a:buSzPts val="1400"/>
              <a:buChar char="○"/>
              <a:defRPr>
                <a:solidFill>
                  <a:schemeClr val="dk1"/>
                </a:solidFill>
              </a:defRPr>
            </a:lvl2pPr>
            <a:lvl3pPr marL="1371600" lvl="2" indent="-317500" algn="l">
              <a:lnSpc>
                <a:spcPct val="115000"/>
              </a:lnSpc>
              <a:spcBef>
                <a:spcPts val="0"/>
              </a:spcBef>
              <a:spcAft>
                <a:spcPts val="0"/>
              </a:spcAft>
              <a:buClr>
                <a:schemeClr val="dk1"/>
              </a:buClr>
              <a:buSzPts val="1400"/>
              <a:buChar char="■"/>
              <a:defRPr>
                <a:solidFill>
                  <a:schemeClr val="dk1"/>
                </a:solidFill>
              </a:defRPr>
            </a:lvl3pPr>
            <a:lvl4pPr marL="1828800" lvl="3" indent="-317500" algn="l">
              <a:lnSpc>
                <a:spcPct val="115000"/>
              </a:lnSpc>
              <a:spcBef>
                <a:spcPts val="0"/>
              </a:spcBef>
              <a:spcAft>
                <a:spcPts val="0"/>
              </a:spcAft>
              <a:buClr>
                <a:schemeClr val="dk1"/>
              </a:buClr>
              <a:buSzPts val="1400"/>
              <a:buChar char="●"/>
              <a:defRPr>
                <a:solidFill>
                  <a:schemeClr val="dk1"/>
                </a:solidFill>
              </a:defRPr>
            </a:lvl4pPr>
            <a:lvl5pPr marL="2286000" lvl="4" indent="-317500" algn="l">
              <a:lnSpc>
                <a:spcPct val="115000"/>
              </a:lnSpc>
              <a:spcBef>
                <a:spcPts val="0"/>
              </a:spcBef>
              <a:spcAft>
                <a:spcPts val="0"/>
              </a:spcAft>
              <a:buClr>
                <a:schemeClr val="dk1"/>
              </a:buClr>
              <a:buSzPts val="1400"/>
              <a:buChar char="○"/>
              <a:defRPr>
                <a:solidFill>
                  <a:schemeClr val="dk1"/>
                </a:solidFill>
              </a:defRPr>
            </a:lvl5pPr>
            <a:lvl6pPr marL="2743200" lvl="5" indent="-317500" algn="l">
              <a:lnSpc>
                <a:spcPct val="115000"/>
              </a:lnSpc>
              <a:spcBef>
                <a:spcPts val="0"/>
              </a:spcBef>
              <a:spcAft>
                <a:spcPts val="0"/>
              </a:spcAft>
              <a:buClr>
                <a:schemeClr val="dk1"/>
              </a:buClr>
              <a:buSzPts val="1400"/>
              <a:buChar char="■"/>
              <a:defRPr>
                <a:solidFill>
                  <a:schemeClr val="dk1"/>
                </a:solidFill>
              </a:defRPr>
            </a:lvl6pPr>
            <a:lvl7pPr marL="3200400" lvl="6" indent="-317500" algn="l">
              <a:lnSpc>
                <a:spcPct val="115000"/>
              </a:lnSpc>
              <a:spcBef>
                <a:spcPts val="0"/>
              </a:spcBef>
              <a:spcAft>
                <a:spcPts val="0"/>
              </a:spcAft>
              <a:buClr>
                <a:schemeClr val="dk1"/>
              </a:buClr>
              <a:buSzPts val="1400"/>
              <a:buChar char="●"/>
              <a:defRPr>
                <a:solidFill>
                  <a:schemeClr val="dk1"/>
                </a:solidFill>
              </a:defRPr>
            </a:lvl7pPr>
            <a:lvl8pPr marL="3657600" lvl="7" indent="-317500" algn="l">
              <a:lnSpc>
                <a:spcPct val="115000"/>
              </a:lnSpc>
              <a:spcBef>
                <a:spcPts val="0"/>
              </a:spcBef>
              <a:spcAft>
                <a:spcPts val="0"/>
              </a:spcAft>
              <a:buClr>
                <a:schemeClr val="dk1"/>
              </a:buClr>
              <a:buSzPts val="1400"/>
              <a:buChar char="○"/>
              <a:defRPr>
                <a:solidFill>
                  <a:schemeClr val="dk1"/>
                </a:solidFill>
              </a:defRPr>
            </a:lvl8pPr>
            <a:lvl9pPr marL="4114800" lvl="8" indent="-317500" algn="l">
              <a:lnSpc>
                <a:spcPct val="115000"/>
              </a:lnSpc>
              <a:spcBef>
                <a:spcPts val="0"/>
              </a:spcBef>
              <a:spcAft>
                <a:spcPts val="0"/>
              </a:spcAft>
              <a:buClr>
                <a:schemeClr val="dk1"/>
              </a:buClr>
              <a:buSzPts val="1400"/>
              <a:buChar char="■"/>
              <a:defRPr>
                <a:solidFill>
                  <a:schemeClr val="dk1"/>
                </a:solidFill>
              </a:defRPr>
            </a:lvl9pPr>
          </a:lstStyle>
          <a:p>
            <a:endParaRPr/>
          </a:p>
        </p:txBody>
      </p:sp>
      <p:sp>
        <p:nvSpPr>
          <p:cNvPr id="40" name="Google Shape;4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lt2"/>
              </a:buClr>
              <a:buSzPts val="1800"/>
              <a:buFont typeface="Arial"/>
              <a:buChar char="●"/>
              <a:defRPr sz="1800" b="0" i="0" u="none" strike="noStrike" cap="none">
                <a:solidFill>
                  <a:schemeClr val="lt2"/>
                </a:solidFill>
                <a:latin typeface="Arial"/>
                <a:ea typeface="Arial"/>
                <a:cs typeface="Arial"/>
                <a:sym typeface="Arial"/>
              </a:defRPr>
            </a:lvl1pPr>
            <a:lvl2pPr marL="914400" marR="0" lvl="1"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2pPr>
            <a:lvl3pPr marL="1371600" marR="0" lvl="2"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3pPr>
            <a:lvl4pPr marL="1828800" marR="0" lvl="3"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4pPr>
            <a:lvl5pPr marL="2286000" marR="0" lvl="4"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5pPr>
            <a:lvl6pPr marL="2743200" marR="0" lvl="5"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6pPr>
            <a:lvl7pPr marL="3200400" marR="0" lvl="6"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7pPr>
            <a:lvl8pPr marL="3657600" marR="0" lvl="7"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8pPr>
            <a:lvl9pPr marL="4114800" marR="0" lvl="8" indent="-317500" algn="l" rtl="0">
              <a:lnSpc>
                <a:spcPct val="115000"/>
              </a:lnSpc>
              <a:spcBef>
                <a:spcPts val="0"/>
              </a:spcBef>
              <a:spcAft>
                <a:spcPts val="0"/>
              </a:spcAft>
              <a:buClr>
                <a:schemeClr val="lt2"/>
              </a:buClr>
              <a:buSzPts val="1400"/>
              <a:buFont typeface="Arial"/>
              <a:buChar char="■"/>
              <a:defRPr sz="1400" b="0" i="0" u="none" strike="noStrike" cap="none">
                <a:solidFill>
                  <a:schemeClr val="lt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icroserviceit.com.br/en/ambiente-clou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1270650"/>
            <a:ext cx="8520600" cy="2052600"/>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111111"/>
              <a:buNone/>
            </a:pPr>
            <a:r>
              <a:rPr lang="pt-BR" dirty="0"/>
              <a:t>Práticas </a:t>
            </a:r>
            <a:r>
              <a:rPr lang="pt-BR" dirty="0" err="1"/>
              <a:t>DevOps</a:t>
            </a:r>
            <a:r>
              <a:rPr lang="pt-BR" dirty="0"/>
              <a:t> com Docker e Monitoramento do Ambiente</a:t>
            </a:r>
            <a:endParaRPr dirty="0"/>
          </a:p>
          <a:p>
            <a:pPr marL="0" lvl="0" indent="0" algn="ctr" rtl="0">
              <a:lnSpc>
                <a:spcPct val="100000"/>
              </a:lnSpc>
              <a:spcBef>
                <a:spcPts val="0"/>
              </a:spcBef>
              <a:spcAft>
                <a:spcPts val="0"/>
              </a:spcAft>
              <a:buSzPct val="111111"/>
              <a:buNone/>
            </a:pPr>
            <a:r>
              <a:rPr lang="pt-BR" dirty="0"/>
              <a:t>Dia 01</a:t>
            </a:r>
            <a:endParaRPr dirty="0"/>
          </a:p>
          <a:p>
            <a:pPr marL="0" lvl="0" indent="0" algn="ctr" rtl="0">
              <a:lnSpc>
                <a:spcPct val="100000"/>
              </a:lnSpc>
              <a:spcBef>
                <a:spcPts val="0"/>
              </a:spcBef>
              <a:spcAft>
                <a:spcPts val="0"/>
              </a:spcAft>
              <a:buSzPct val="111111"/>
              <a:buNone/>
            </a:pPr>
            <a:r>
              <a:rPr lang="pt-BR" dirty="0"/>
              <a:t>Docker</a:t>
            </a:r>
            <a:endParaRPr dirty="0"/>
          </a:p>
        </p:txBody>
      </p:sp>
      <p:sp>
        <p:nvSpPr>
          <p:cNvPr id="55" name="Google Shape;55;p1"/>
          <p:cNvSpPr txBox="1">
            <a:spLocks noGrp="1"/>
          </p:cNvSpPr>
          <p:nvPr>
            <p:ph type="subTitle" idx="1"/>
          </p:nvPr>
        </p:nvSpPr>
        <p:spPr>
          <a:xfrm>
            <a:off x="273425" y="3417575"/>
            <a:ext cx="85206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endParaRPr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Arquitetura</a:t>
            </a:r>
            <a:endParaRPr/>
          </a:p>
        </p:txBody>
      </p:sp>
      <p:sp>
        <p:nvSpPr>
          <p:cNvPr id="110" name="Google Shape;110;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pt-BR" sz="1850">
                <a:solidFill>
                  <a:schemeClr val="dk1"/>
                </a:solidFill>
                <a:highlight>
                  <a:schemeClr val="lt1"/>
                </a:highlight>
              </a:rPr>
              <a:t>O Docker usa uma arquitetura cliente-servidor. O </a:t>
            </a:r>
            <a:r>
              <a:rPr lang="pt-BR" sz="1850" i="1">
                <a:solidFill>
                  <a:schemeClr val="dk1"/>
                </a:solidFill>
                <a:highlight>
                  <a:schemeClr val="lt1"/>
                </a:highlight>
              </a:rPr>
              <a:t>cliente</a:t>
            </a:r>
            <a:r>
              <a:rPr lang="pt-BR" sz="1850">
                <a:solidFill>
                  <a:schemeClr val="dk1"/>
                </a:solidFill>
                <a:highlight>
                  <a:schemeClr val="lt1"/>
                </a:highlight>
              </a:rPr>
              <a:t> Docker conversa com o </a:t>
            </a:r>
            <a:r>
              <a:rPr lang="pt-BR" sz="1850" i="1">
                <a:solidFill>
                  <a:schemeClr val="dk1"/>
                </a:solidFill>
                <a:highlight>
                  <a:schemeClr val="lt1"/>
                </a:highlight>
              </a:rPr>
              <a:t>daemon</a:t>
            </a:r>
            <a:r>
              <a:rPr lang="pt-BR" sz="1850">
                <a:solidFill>
                  <a:schemeClr val="dk1"/>
                </a:solidFill>
                <a:highlight>
                  <a:schemeClr val="lt1"/>
                </a:highlight>
              </a:rPr>
              <a:t> do Docker , que faz o trabalho pesado de construir, executar e distribuir seus containers Docker. O cliente e o daemon do Docker </a:t>
            </a:r>
            <a:r>
              <a:rPr lang="pt-BR" sz="1850" i="1">
                <a:solidFill>
                  <a:schemeClr val="dk1"/>
                </a:solidFill>
                <a:highlight>
                  <a:schemeClr val="lt1"/>
                </a:highlight>
              </a:rPr>
              <a:t>podem</a:t>
            </a:r>
            <a:r>
              <a:rPr lang="pt-BR" sz="1850">
                <a:solidFill>
                  <a:schemeClr val="dk1"/>
                </a:solidFill>
                <a:highlight>
                  <a:schemeClr val="lt1"/>
                </a:highlight>
              </a:rPr>
              <a:t> ser executados no mesmo sistema ou você pode conectar um cliente do Docker a um daemon remoto do Docker. O cliente Docker e o daemon se comunicam usando uma API REST, em soquetes UNIX ou uma interface de rede. Outro cliente do Docker é o Docker Compose, que permite trabalhar com aplicativos que consistem em um conjunto de contêineres.</a:t>
            </a:r>
            <a:endParaRPr sz="26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16" name="Google Shape;116;p11"/>
          <p:cNvSpPr txBox="1">
            <a:spLocks noGrp="1"/>
          </p:cNvSpPr>
          <p:nvPr>
            <p:ph type="body" idx="1"/>
          </p:nvPr>
        </p:nvSpPr>
        <p:spPr>
          <a:xfrm>
            <a:off x="0" y="74550"/>
            <a:ext cx="9144000" cy="49821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17" name="Google Shape;117;p11"/>
          <p:cNvPicPr preferRelativeResize="0"/>
          <p:nvPr/>
        </p:nvPicPr>
        <p:blipFill rotWithShape="1">
          <a:blip r:embed="rId3">
            <a:alphaModFix/>
          </a:blip>
          <a:srcRect/>
          <a:stretch/>
        </p:blipFill>
        <p:spPr>
          <a:xfrm>
            <a:off x="374138" y="320450"/>
            <a:ext cx="8395723" cy="438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1735c931a1c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Docker</a:t>
            </a:r>
            <a:endParaRPr/>
          </a:p>
        </p:txBody>
      </p:sp>
      <p:sp>
        <p:nvSpPr>
          <p:cNvPr id="123" name="Google Shape;123;g1735c931a1c_0_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pt-BR">
                <a:solidFill>
                  <a:schemeClr val="dk1"/>
                </a:solidFill>
              </a:rPr>
              <a:t>Chegou a hora de colocar a mão na massa…</a:t>
            </a:r>
            <a:endParaRPr>
              <a:solidFill>
                <a:schemeClr val="dk1"/>
              </a:solidFill>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Docker</a:t>
            </a:r>
            <a:endParaRPr/>
          </a:p>
          <a:p>
            <a:pPr marL="0" lvl="0" indent="0" algn="l" rtl="0">
              <a:lnSpc>
                <a:spcPct val="100000"/>
              </a:lnSpc>
              <a:spcBef>
                <a:spcPts val="0"/>
              </a:spcBef>
              <a:spcAft>
                <a:spcPts val="0"/>
              </a:spcAft>
              <a:buSzPct val="111111"/>
              <a:buNone/>
            </a:pPr>
            <a:endParaRPr/>
          </a:p>
        </p:txBody>
      </p:sp>
      <p:sp>
        <p:nvSpPr>
          <p:cNvPr id="61" name="Google Shape;6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pt-BR">
                <a:solidFill>
                  <a:schemeClr val="dk1"/>
                </a:solidFill>
              </a:rPr>
              <a:t>Docker, o que é?</a:t>
            </a:r>
            <a:endParaRPr>
              <a:solidFill>
                <a:schemeClr val="dk1"/>
              </a:solidFill>
            </a:endParaRPr>
          </a:p>
          <a:p>
            <a:pPr marL="0" lvl="0" indent="0" algn="l" rtl="0">
              <a:lnSpc>
                <a:spcPct val="115000"/>
              </a:lnSpc>
              <a:spcBef>
                <a:spcPts val="1200"/>
              </a:spcBef>
              <a:spcAft>
                <a:spcPts val="1200"/>
              </a:spcAft>
              <a:buSzPts val="1800"/>
              <a:buNone/>
            </a:pPr>
            <a:r>
              <a:rPr lang="pt-BR">
                <a:solidFill>
                  <a:schemeClr val="dk1"/>
                </a:solidFill>
              </a:rPr>
              <a:t>Dito de forma direta, o Docker é uma forma de virtualizar aplicações no conceito de “containers”, trazendo da web ou de seu repositório interno uma imagem completa, incluindo todas as dependências necessárias para executar sua aplicação. Sim, você leu certo: todas as dependências, incluindo as referentes ao sistema operacional, são consideradas. </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Docker</a:t>
            </a:r>
            <a:endParaRPr/>
          </a:p>
          <a:p>
            <a:pPr marL="0" lvl="0" indent="0" algn="l" rtl="0">
              <a:lnSpc>
                <a:spcPct val="100000"/>
              </a:lnSpc>
              <a:spcBef>
                <a:spcPts val="0"/>
              </a:spcBef>
              <a:spcAft>
                <a:spcPts val="0"/>
              </a:spcAft>
              <a:buSzPct val="111111"/>
              <a:buNone/>
            </a:pPr>
            <a:endParaRPr/>
          </a:p>
        </p:txBody>
      </p:sp>
      <p:sp>
        <p:nvSpPr>
          <p:cNvPr id="67" name="Google Shape;67;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pt-BR">
                <a:solidFill>
                  <a:schemeClr val="dk1"/>
                </a:solidFill>
              </a:rPr>
              <a:t>É interessante mencionar que a tecnologia surgiu como um projeto de software de código aberto. Nessa perspectiva, cada container criado atua como uma máquina virtual flexível. Com isso, a equipe de TI pode migrar, copiar ou implementar ambientes de trabalho com facilidade, garantindo melhor desempenho para as </a:t>
            </a:r>
            <a:r>
              <a:rPr lang="pt-BR">
                <a:solidFill>
                  <a:schemeClr val="dk1"/>
                </a:solidFill>
                <a:uFill>
                  <a:noFill/>
                </a:uFill>
                <a:hlinkClick r:id="rId3">
                  <a:extLst>
                    <a:ext uri="{A12FA001-AC4F-418D-AE19-62706E023703}">
                      <ahyp:hlinkClr xmlns:ahyp="http://schemas.microsoft.com/office/drawing/2018/hyperlinkcolor" val="tx"/>
                    </a:ext>
                  </a:extLst>
                </a:hlinkClick>
              </a:rPr>
              <a:t>aplicações baseadas em nuvem</a:t>
            </a:r>
            <a:r>
              <a:rPr lang="pt-BR">
                <a:solidFill>
                  <a:schemeClr val="dk1"/>
                </a:solidFill>
              </a:rPr>
              <a:t>.</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Docker</a:t>
            </a:r>
            <a:endParaRPr/>
          </a:p>
          <a:p>
            <a:pPr marL="0" lvl="0" indent="0" algn="l" rtl="0">
              <a:lnSpc>
                <a:spcPct val="100000"/>
              </a:lnSpc>
              <a:spcBef>
                <a:spcPts val="0"/>
              </a:spcBef>
              <a:spcAft>
                <a:spcPts val="0"/>
              </a:spcAft>
              <a:buSzPct val="111111"/>
              <a:buNone/>
            </a:pPr>
            <a:endParaRPr/>
          </a:p>
        </p:txBody>
      </p:sp>
      <p:sp>
        <p:nvSpPr>
          <p:cNvPr id="73" name="Google Shape;73;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1400"/>
              </a:spcBef>
              <a:spcAft>
                <a:spcPts val="0"/>
              </a:spcAft>
              <a:buSzPts val="1800"/>
              <a:buNone/>
            </a:pPr>
            <a:r>
              <a:rPr lang="pt-BR">
                <a:solidFill>
                  <a:schemeClr val="dk1"/>
                </a:solidFill>
              </a:rPr>
              <a:t>A comunidade Docker </a:t>
            </a:r>
            <a:endParaRPr>
              <a:solidFill>
                <a:schemeClr val="dk1"/>
              </a:solidFill>
            </a:endParaRPr>
          </a:p>
          <a:p>
            <a:pPr marL="0" lvl="0" indent="0" algn="l" rtl="0">
              <a:lnSpc>
                <a:spcPct val="115000"/>
              </a:lnSpc>
              <a:spcBef>
                <a:spcPts val="400"/>
              </a:spcBef>
              <a:spcAft>
                <a:spcPts val="0"/>
              </a:spcAft>
              <a:buSzPts val="1800"/>
              <a:buNone/>
            </a:pPr>
            <a:r>
              <a:rPr lang="pt-BR">
                <a:solidFill>
                  <a:schemeClr val="dk1"/>
                </a:solidFill>
              </a:rPr>
              <a:t>É comum que os softwares de código aberto contem com uma comunidade de profissionais de TI para discutir pontos de melhoria e manutenção, certo? </a:t>
            </a:r>
            <a:endParaRPr>
              <a:solidFill>
                <a:schemeClr val="dk1"/>
              </a:solidFill>
            </a:endParaRPr>
          </a:p>
          <a:p>
            <a:pPr marL="0" lvl="0" indent="0" algn="l" rtl="0">
              <a:lnSpc>
                <a:spcPct val="115000"/>
              </a:lnSpc>
              <a:spcBef>
                <a:spcPts val="1100"/>
              </a:spcBef>
              <a:spcAft>
                <a:spcPts val="0"/>
              </a:spcAft>
              <a:buSzPts val="1800"/>
              <a:buNone/>
            </a:pPr>
            <a:r>
              <a:rPr lang="pt-BR">
                <a:solidFill>
                  <a:schemeClr val="dk1"/>
                </a:solidFill>
              </a:rPr>
              <a:t>Com o Docker, não é diferente. A tecnologia possui um grupo de voluntários que discutem a criação de recursos e atualizações contínuas para o recurso em fóruns online. Com o papel desses profissionais, é possível manter a ferramenta em constante evolução. </a:t>
            </a:r>
            <a:endParaRPr>
              <a:solidFill>
                <a:schemeClr val="dk1"/>
              </a:solidFill>
            </a:endParaRPr>
          </a:p>
          <a:p>
            <a:pPr marL="0" lvl="0" indent="0" algn="l" rtl="0">
              <a:lnSpc>
                <a:spcPct val="115000"/>
              </a:lnSpc>
              <a:spcBef>
                <a:spcPts val="1100"/>
              </a:spcBef>
              <a:spcAft>
                <a:spcPts val="1200"/>
              </a:spcAft>
              <a:buSzPts val="18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Docker</a:t>
            </a:r>
            <a:endParaRPr/>
          </a:p>
          <a:p>
            <a:pPr marL="0" lvl="0" indent="0" algn="l" rtl="0">
              <a:lnSpc>
                <a:spcPct val="100000"/>
              </a:lnSpc>
              <a:spcBef>
                <a:spcPts val="0"/>
              </a:spcBef>
              <a:spcAft>
                <a:spcPts val="0"/>
              </a:spcAft>
              <a:buSzPct val="111111"/>
              <a:buNone/>
            </a:pPr>
            <a:endParaRPr/>
          </a:p>
        </p:txBody>
      </p:sp>
      <p:sp>
        <p:nvSpPr>
          <p:cNvPr id="79" name="Google Shape;79;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20000"/>
              </a:lnSpc>
              <a:spcBef>
                <a:spcPts val="1400"/>
              </a:spcBef>
              <a:spcAft>
                <a:spcPts val="0"/>
              </a:spcAft>
              <a:buSzPts val="1800"/>
              <a:buNone/>
            </a:pPr>
            <a:r>
              <a:rPr lang="pt-BR">
                <a:solidFill>
                  <a:schemeClr val="dk1"/>
                </a:solidFill>
              </a:rPr>
              <a:t>A Docker Inc. </a:t>
            </a:r>
            <a:endParaRPr>
              <a:solidFill>
                <a:schemeClr val="dk1"/>
              </a:solidFill>
            </a:endParaRPr>
          </a:p>
          <a:p>
            <a:pPr marL="0" lvl="0" indent="0" algn="l" rtl="0">
              <a:lnSpc>
                <a:spcPct val="115000"/>
              </a:lnSpc>
              <a:spcBef>
                <a:spcPts val="400"/>
              </a:spcBef>
              <a:spcAft>
                <a:spcPts val="0"/>
              </a:spcAft>
              <a:buSzPts val="1800"/>
              <a:buNone/>
            </a:pPr>
            <a:r>
              <a:rPr lang="pt-BR">
                <a:solidFill>
                  <a:schemeClr val="dk1"/>
                </a:solidFill>
              </a:rPr>
              <a:t>Além da comunidade </a:t>
            </a:r>
            <a:r>
              <a:rPr lang="pt-BR" i="1">
                <a:solidFill>
                  <a:schemeClr val="dk1"/>
                </a:solidFill>
              </a:rPr>
              <a:t>open source</a:t>
            </a:r>
            <a:r>
              <a:rPr lang="pt-BR">
                <a:solidFill>
                  <a:schemeClr val="dk1"/>
                </a:solidFill>
              </a:rPr>
              <a:t>, existe uma empresa totalmente voltada ao suporte e à manutenção da tecnologia. Trata-se da Docker Inc., que auxilia o grupo de voluntários no apoio às melhorias do sistema. </a:t>
            </a:r>
            <a:endParaRPr>
              <a:solidFill>
                <a:schemeClr val="dk1"/>
              </a:solidFill>
            </a:endParaRPr>
          </a:p>
          <a:p>
            <a:pPr marL="0" lvl="0" indent="0" algn="l" rtl="0">
              <a:lnSpc>
                <a:spcPct val="115000"/>
              </a:lnSpc>
              <a:spcBef>
                <a:spcPts val="1100"/>
              </a:spcBef>
              <a:spcAft>
                <a:spcPts val="12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Docker</a:t>
            </a:r>
            <a:endParaRPr/>
          </a:p>
          <a:p>
            <a:pPr marL="0" lvl="0" indent="0" algn="l" rtl="0">
              <a:lnSpc>
                <a:spcPct val="100000"/>
              </a:lnSpc>
              <a:spcBef>
                <a:spcPts val="0"/>
              </a:spcBef>
              <a:spcAft>
                <a:spcPts val="0"/>
              </a:spcAft>
              <a:buSzPct val="111111"/>
              <a:buNone/>
            </a:pPr>
            <a:endParaRPr/>
          </a:p>
        </p:txBody>
      </p:sp>
      <p:sp>
        <p:nvSpPr>
          <p:cNvPr id="85" name="Google Shape;85;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20000"/>
              </a:lnSpc>
              <a:spcBef>
                <a:spcPts val="1800"/>
              </a:spcBef>
              <a:spcAft>
                <a:spcPts val="0"/>
              </a:spcAft>
              <a:buSzPct val="111801"/>
              <a:buNone/>
            </a:pPr>
            <a:r>
              <a:rPr lang="pt-BR" sz="2300">
                <a:solidFill>
                  <a:schemeClr val="dk1"/>
                </a:solidFill>
              </a:rPr>
              <a:t>Como o Docker funciona na prática?  </a:t>
            </a:r>
            <a:endParaRPr sz="2300">
              <a:solidFill>
                <a:schemeClr val="dk1"/>
              </a:solidFill>
            </a:endParaRPr>
          </a:p>
          <a:p>
            <a:pPr marL="0" lvl="0" indent="0" algn="l" rtl="0">
              <a:lnSpc>
                <a:spcPct val="115000"/>
              </a:lnSpc>
              <a:spcBef>
                <a:spcPts val="400"/>
              </a:spcBef>
              <a:spcAft>
                <a:spcPts val="0"/>
              </a:spcAft>
              <a:buSzPct val="111801"/>
              <a:buNone/>
            </a:pPr>
            <a:r>
              <a:rPr lang="pt-BR" sz="2300">
                <a:solidFill>
                  <a:schemeClr val="dk1"/>
                </a:solidFill>
              </a:rPr>
              <a:t>Com o objetivo de permitir a execução independente dos processos, o Docker se utiliza do kernel (núcleo) do Linux e seus recursos – a exemplo do </a:t>
            </a:r>
            <a:r>
              <a:rPr lang="pt-BR" sz="2300" i="1">
                <a:solidFill>
                  <a:schemeClr val="dk1"/>
                </a:solidFill>
              </a:rPr>
              <a:t>namespaces</a:t>
            </a:r>
            <a:r>
              <a:rPr lang="pt-BR" sz="2300">
                <a:solidFill>
                  <a:schemeClr val="dk1"/>
                </a:solidFill>
              </a:rPr>
              <a:t> e do </a:t>
            </a:r>
            <a:r>
              <a:rPr lang="pt-BR" sz="2300" i="1">
                <a:solidFill>
                  <a:schemeClr val="dk1"/>
                </a:solidFill>
              </a:rPr>
              <a:t>Cgroups</a:t>
            </a:r>
            <a:r>
              <a:rPr lang="pt-BR" sz="2300">
                <a:solidFill>
                  <a:schemeClr val="dk1"/>
                </a:solidFill>
              </a:rPr>
              <a:t> – para isolar essas operações. </a:t>
            </a:r>
            <a:endParaRPr sz="2300">
              <a:solidFill>
                <a:schemeClr val="dk1"/>
              </a:solidFill>
            </a:endParaRPr>
          </a:p>
          <a:p>
            <a:pPr marL="0" lvl="0" indent="0" algn="l" rtl="0">
              <a:lnSpc>
                <a:spcPct val="115000"/>
              </a:lnSpc>
              <a:spcBef>
                <a:spcPts val="1100"/>
              </a:spcBef>
              <a:spcAft>
                <a:spcPts val="0"/>
              </a:spcAft>
              <a:buSzPct val="111801"/>
              <a:buNone/>
            </a:pPr>
            <a:r>
              <a:rPr lang="pt-BR" sz="2300">
                <a:solidFill>
                  <a:schemeClr val="dk1"/>
                </a:solidFill>
              </a:rPr>
              <a:t>Nessa perspectiva, o propósito dos containers é justamente este: criar a independência para permitir a execução de múltiplas aplicações e processos de forma separada. A partir daí, é possível ter um melhor aproveitamento da infraestrutura, assim como garantir a mesma segurança que se teria em sistemas isolados. </a:t>
            </a:r>
            <a:endParaRPr sz="2300">
              <a:solidFill>
                <a:schemeClr val="dk1"/>
              </a:solidFill>
            </a:endParaRPr>
          </a:p>
          <a:p>
            <a:pPr marL="0" lvl="0" indent="0" algn="l" rtl="0">
              <a:lnSpc>
                <a:spcPct val="115000"/>
              </a:lnSpc>
              <a:spcBef>
                <a:spcPts val="1100"/>
              </a:spcBef>
              <a:spcAft>
                <a:spcPts val="0"/>
              </a:spcAft>
              <a:buSzPct val="142857"/>
              <a:buNone/>
            </a:pPr>
            <a:endParaRPr/>
          </a:p>
          <a:p>
            <a:pPr marL="0" lvl="0" indent="0" algn="l" rtl="0">
              <a:lnSpc>
                <a:spcPct val="115000"/>
              </a:lnSpc>
              <a:spcBef>
                <a:spcPts val="1200"/>
              </a:spcBef>
              <a:spcAft>
                <a:spcPts val="0"/>
              </a:spcAft>
              <a:buSzPct val="142857"/>
              <a:buNone/>
            </a:pPr>
            <a:endParaRPr/>
          </a:p>
          <a:p>
            <a:pPr marL="0" lvl="0" indent="0" algn="l" rtl="0">
              <a:lnSpc>
                <a:spcPct val="115000"/>
              </a:lnSpc>
              <a:spcBef>
                <a:spcPts val="1200"/>
              </a:spcBef>
              <a:spcAft>
                <a:spcPts val="1200"/>
              </a:spcAft>
              <a:buSzPct val="142857"/>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Docker</a:t>
            </a:r>
            <a:endParaRPr/>
          </a:p>
          <a:p>
            <a:pPr marL="0" lvl="0" indent="0" algn="l" rtl="0">
              <a:lnSpc>
                <a:spcPct val="100000"/>
              </a:lnSpc>
              <a:spcBef>
                <a:spcPts val="0"/>
              </a:spcBef>
              <a:spcAft>
                <a:spcPts val="0"/>
              </a:spcAft>
              <a:buSzPct val="111111"/>
              <a:buNone/>
            </a:pPr>
            <a:endParaRPr/>
          </a:p>
        </p:txBody>
      </p:sp>
      <p:sp>
        <p:nvSpPr>
          <p:cNvPr id="91" name="Google Shape;91;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pt-BR" sz="1600">
                <a:solidFill>
                  <a:schemeClr val="dk1"/>
                </a:solidFill>
              </a:rPr>
              <a:t>É importante acrescentar que o Docker, tal como outros recursos de container, oferece um modelo de implantação baseado em imagem. Essa funcionalidade facilita o compartilhamento de serviços, aplicações e todas as suas dependências, como já ressaltamos acima. </a:t>
            </a:r>
            <a:endParaRPr sz="1600">
              <a:solidFill>
                <a:schemeClr val="dk1"/>
              </a:solidFill>
            </a:endParaRPr>
          </a:p>
          <a:p>
            <a:pPr marL="0" lvl="0" indent="0" algn="l" rtl="0">
              <a:lnSpc>
                <a:spcPct val="115000"/>
              </a:lnSpc>
              <a:spcBef>
                <a:spcPts val="1100"/>
              </a:spcBef>
              <a:spcAft>
                <a:spcPts val="0"/>
              </a:spcAft>
              <a:buSzPts val="1800"/>
              <a:buNone/>
            </a:pPr>
            <a:r>
              <a:rPr lang="pt-BR" sz="1600">
                <a:solidFill>
                  <a:schemeClr val="dk1"/>
                </a:solidFill>
              </a:rPr>
              <a:t>Vale notar, ainda, que o Docker também conta com um recurso de automação para implantar as aplicações no próprio ambiente do container. Dessa forma, o ambiente de TI ganha em rapidez e controle sobre as diferentes versões e distribuições dos serviços. </a:t>
            </a:r>
            <a:endParaRPr sz="1600">
              <a:solidFill>
                <a:schemeClr val="dk1"/>
              </a:solidFill>
            </a:endParaRPr>
          </a:p>
          <a:p>
            <a:pPr marL="0" lvl="0" indent="0" algn="l" rtl="0">
              <a:lnSpc>
                <a:spcPct val="115000"/>
              </a:lnSpc>
              <a:spcBef>
                <a:spcPts val="1100"/>
              </a:spcBef>
              <a:spcAft>
                <a:spcPts val="0"/>
              </a:spcAft>
              <a:buSzPts val="1800"/>
              <a:buNone/>
            </a:pPr>
            <a:endParaRPr sz="1100">
              <a:solidFill>
                <a:srgbClr val="000000"/>
              </a:solidFill>
            </a:endParaRPr>
          </a:p>
          <a:p>
            <a:pPr marL="0" lvl="0" indent="0" algn="l" rtl="0">
              <a:lnSpc>
                <a:spcPct val="115000"/>
              </a:lnSpc>
              <a:spcBef>
                <a:spcPts val="0"/>
              </a:spcBef>
              <a:spcAft>
                <a:spcPts val="1200"/>
              </a:spcAft>
              <a:buSzPts val="1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Docker</a:t>
            </a:r>
            <a:endParaRPr/>
          </a:p>
          <a:p>
            <a:pPr marL="0" lvl="0" indent="0" algn="l" rtl="0">
              <a:lnSpc>
                <a:spcPct val="100000"/>
              </a:lnSpc>
              <a:spcBef>
                <a:spcPts val="0"/>
              </a:spcBef>
              <a:spcAft>
                <a:spcPts val="0"/>
              </a:spcAft>
              <a:buSzPct val="111111"/>
              <a:buNone/>
            </a:pPr>
            <a:endParaRPr/>
          </a:p>
        </p:txBody>
      </p:sp>
      <p:sp>
        <p:nvSpPr>
          <p:cNvPr id="97" name="Google Shape;9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20000"/>
              </a:lnSpc>
              <a:spcBef>
                <a:spcPts val="1800"/>
              </a:spcBef>
              <a:spcAft>
                <a:spcPts val="0"/>
              </a:spcAft>
              <a:buSzPts val="1800"/>
              <a:buNone/>
            </a:pPr>
            <a:r>
              <a:rPr lang="pt-BR" sz="1600">
                <a:solidFill>
                  <a:schemeClr val="dk1"/>
                </a:solidFill>
              </a:rPr>
              <a:t>Docker e Máquina Virtual (VM): qual é a diferença? </a:t>
            </a:r>
            <a:endParaRPr sz="1600">
              <a:solidFill>
                <a:schemeClr val="dk1"/>
              </a:solidFill>
            </a:endParaRPr>
          </a:p>
          <a:p>
            <a:pPr marL="0" lvl="0" indent="0" algn="l" rtl="0">
              <a:lnSpc>
                <a:spcPct val="115000"/>
              </a:lnSpc>
              <a:spcBef>
                <a:spcPts val="400"/>
              </a:spcBef>
              <a:spcAft>
                <a:spcPts val="0"/>
              </a:spcAft>
              <a:buSzPts val="1800"/>
              <a:buNone/>
            </a:pPr>
            <a:r>
              <a:rPr lang="pt-BR" sz="1600">
                <a:solidFill>
                  <a:schemeClr val="dk1"/>
                </a:solidFill>
              </a:rPr>
              <a:t>A essa altura, é provável que essa dúvida tenha surgido! Pois bem, é bem simples: uma VM (máquina virtual) obriga a equipe a gerenciar todo o ambiente relacionado ao servidor. Isso abrange: </a:t>
            </a:r>
            <a:endParaRPr sz="1600">
              <a:solidFill>
                <a:schemeClr val="dk1"/>
              </a:solidFill>
            </a:endParaRPr>
          </a:p>
          <a:p>
            <a:pPr marL="457200" lvl="0" indent="-330200" algn="l" rtl="0">
              <a:lnSpc>
                <a:spcPct val="115000"/>
              </a:lnSpc>
              <a:spcBef>
                <a:spcPts val="1100"/>
              </a:spcBef>
              <a:spcAft>
                <a:spcPts val="0"/>
              </a:spcAft>
              <a:buClr>
                <a:schemeClr val="dk1"/>
              </a:buClr>
              <a:buSzPts val="1600"/>
              <a:buChar char="●"/>
            </a:pPr>
            <a:r>
              <a:rPr lang="pt-BR" sz="1600">
                <a:solidFill>
                  <a:schemeClr val="dk1"/>
                </a:solidFill>
              </a:rPr>
              <a:t>a configuração de sistema operacional;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pt-BR" sz="1600">
                <a:solidFill>
                  <a:schemeClr val="dk1"/>
                </a:solidFill>
              </a:rPr>
              <a:t>atualizações do sistema operacional;</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pt-BR" sz="1600" i="1">
                <a:solidFill>
                  <a:schemeClr val="dk1"/>
                </a:solidFill>
              </a:rPr>
              <a:t>patches</a:t>
            </a:r>
            <a:r>
              <a:rPr lang="pt-BR" sz="1600">
                <a:solidFill>
                  <a:schemeClr val="dk1"/>
                </a:solidFill>
              </a:rPr>
              <a:t> de segurança;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pt-BR" sz="1600" i="1">
                <a:solidFill>
                  <a:schemeClr val="dk1"/>
                </a:solidFill>
              </a:rPr>
              <a:t>patches</a:t>
            </a:r>
            <a:r>
              <a:rPr lang="pt-BR" sz="1600">
                <a:solidFill>
                  <a:schemeClr val="dk1"/>
                </a:solidFill>
              </a:rPr>
              <a:t> da aplicação;</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pt-BR" sz="1600">
                <a:solidFill>
                  <a:schemeClr val="dk1"/>
                </a:solidFill>
              </a:rPr>
              <a:t>backup do sistema operacional; </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pt-BR" sz="1600">
                <a:solidFill>
                  <a:schemeClr val="dk1"/>
                </a:solidFill>
              </a:rPr>
              <a:t>backup da aplicação</a:t>
            </a:r>
            <a:endParaRPr sz="1600">
              <a:solidFill>
                <a:schemeClr val="dk1"/>
              </a:solidFill>
            </a:endParaRPr>
          </a:p>
          <a:p>
            <a:pPr marL="0" lvl="0" indent="0" algn="l" rtl="0">
              <a:lnSpc>
                <a:spcPct val="115000"/>
              </a:lnSpc>
              <a:spcBef>
                <a:spcPts val="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pt-BR"/>
              <a:t>Docker</a:t>
            </a:r>
            <a:endParaRPr/>
          </a:p>
          <a:p>
            <a:pPr marL="0" lvl="0" indent="0" algn="l" rtl="0">
              <a:lnSpc>
                <a:spcPct val="100000"/>
              </a:lnSpc>
              <a:spcBef>
                <a:spcPts val="0"/>
              </a:spcBef>
              <a:spcAft>
                <a:spcPts val="0"/>
              </a:spcAft>
              <a:buSzPct val="111111"/>
              <a:buNone/>
            </a:pPr>
            <a:endParaRPr/>
          </a:p>
        </p:txBody>
      </p:sp>
      <p:sp>
        <p:nvSpPr>
          <p:cNvPr id="103" name="Google Shape;103;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104" name="Google Shape;104;p9"/>
          <p:cNvPicPr preferRelativeResize="0"/>
          <p:nvPr/>
        </p:nvPicPr>
        <p:blipFill rotWithShape="1">
          <a:blip r:embed="rId3">
            <a:alphaModFix/>
          </a:blip>
          <a:srcRect/>
          <a:stretch/>
        </p:blipFill>
        <p:spPr>
          <a:xfrm>
            <a:off x="1284448" y="1139000"/>
            <a:ext cx="6044053" cy="34433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643</Words>
  <Application>Microsoft Office PowerPoint</Application>
  <PresentationFormat>Apresentação na tela (16:9)</PresentationFormat>
  <Paragraphs>37</Paragraphs>
  <Slides>12</Slides>
  <Notes>12</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12</vt:i4>
      </vt:variant>
    </vt:vector>
  </HeadingPairs>
  <TitlesOfParts>
    <vt:vector size="14" baseType="lpstr">
      <vt:lpstr>Arial</vt:lpstr>
      <vt:lpstr>Simple Dark</vt:lpstr>
      <vt:lpstr>Práticas DevOps com Docker e Monitoramento do Ambiente Dia 01 Docker</vt:lpstr>
      <vt:lpstr>Docker </vt:lpstr>
      <vt:lpstr>Docker </vt:lpstr>
      <vt:lpstr>Docker </vt:lpstr>
      <vt:lpstr>Docker </vt:lpstr>
      <vt:lpstr>Docker </vt:lpstr>
      <vt:lpstr>Docker </vt:lpstr>
      <vt:lpstr>Docker </vt:lpstr>
      <vt:lpstr>Docker </vt:lpstr>
      <vt:lpstr>Arquitetura</vt:lpstr>
      <vt:lpstr>Apresentação do PowerPoint</vt:lpstr>
      <vt:lpstr>Docker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Gabriel</cp:lastModifiedBy>
  <cp:revision>1</cp:revision>
  <dcterms:modified xsi:type="dcterms:W3CDTF">2024-10-22T01:03:18Z</dcterms:modified>
</cp:coreProperties>
</file>