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4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7" roundtripDataSignature="AMtx7mhFcJmO2TA0Gq984tEL8sLQPsuyA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3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2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2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0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3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3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hat.com/en/topics/devops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>
            <a:spLocks noGrp="1"/>
          </p:cNvSpPr>
          <p:nvPr>
            <p:ph type="ctrTitle"/>
          </p:nvPr>
        </p:nvSpPr>
        <p:spPr>
          <a:xfrm>
            <a:off x="311708" y="12546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 dirty="0"/>
              <a:t>Práticas </a:t>
            </a:r>
            <a:r>
              <a:rPr lang="pt-BR" dirty="0" err="1"/>
              <a:t>DevOps</a:t>
            </a:r>
            <a:r>
              <a:rPr lang="pt-BR" dirty="0"/>
              <a:t> com Docker e Monitoramento do Ambiente</a:t>
            </a: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 dirty="0"/>
              <a:t>Dia 01</a:t>
            </a:r>
            <a:endParaRPr dirty="0"/>
          </a:p>
        </p:txBody>
      </p:sp>
      <p:sp>
        <p:nvSpPr>
          <p:cNvPr id="55" name="Google Shape;55;p1"/>
          <p:cNvSpPr txBox="1">
            <a:spLocks noGrp="1"/>
          </p:cNvSpPr>
          <p:nvPr>
            <p:ph type="subTitle" idx="1"/>
          </p:nvPr>
        </p:nvSpPr>
        <p:spPr>
          <a:xfrm>
            <a:off x="311700" y="326627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dirty="0"/>
              <a:t> </a:t>
            </a:r>
            <a:r>
              <a:rPr lang="pt-BR" dirty="0">
                <a:solidFill>
                  <a:schemeClr val="dk1"/>
                </a:solidFill>
              </a:rPr>
              <a:t>  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SRE</a:t>
            </a:r>
            <a:endParaRPr/>
          </a:p>
        </p:txBody>
      </p:sp>
      <p:sp>
        <p:nvSpPr>
          <p:cNvPr id="115" name="Google Shape;115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>
                <a:solidFill>
                  <a:schemeClr val="dk1"/>
                </a:solidFill>
              </a:rPr>
              <a:t>Mas o que é SRE?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pt-BR">
                <a:solidFill>
                  <a:schemeClr val="dk1"/>
                </a:solidFill>
              </a:rPr>
              <a:t>Tenho certeza que você já ouviu falar esse termo…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SRE</a:t>
            </a:r>
            <a:endParaRPr/>
          </a:p>
        </p:txBody>
      </p:sp>
      <p:sp>
        <p:nvSpPr>
          <p:cNvPr id="121" name="Google Shape;121;p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pt-BR" b="1" dirty="0">
                <a:solidFill>
                  <a:schemeClr val="tx1"/>
                </a:solidFill>
              </a:rPr>
              <a:t>SRE</a:t>
            </a:r>
            <a:r>
              <a:rPr lang="pt-BR" dirty="0">
                <a:solidFill>
                  <a:schemeClr val="tx1"/>
                </a:solidFill>
              </a:rPr>
              <a:t> é uma disciplina criada pelo Google que aplica princípios de engenharia de software às operações de sistemas.</a:t>
            </a:r>
            <a:endParaRPr lang="pt-BR" dirty="0">
              <a:solidFill>
                <a:schemeClr val="tx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SRE</a:t>
            </a:r>
            <a:endParaRPr/>
          </a:p>
        </p:txBody>
      </p:sp>
      <p:sp>
        <p:nvSpPr>
          <p:cNvPr id="127" name="Google Shape;127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buNone/>
            </a:pPr>
            <a:r>
              <a:rPr lang="pt-BR" sz="1600" dirty="0">
                <a:solidFill>
                  <a:schemeClr val="tx1"/>
                </a:solidFill>
              </a:rPr>
              <a:t>Seu foco principal é: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600" b="1" dirty="0">
                <a:solidFill>
                  <a:schemeClr val="tx1"/>
                </a:solidFill>
              </a:rPr>
              <a:t>Confiabilidade (</a:t>
            </a:r>
            <a:r>
              <a:rPr lang="pt-BR" sz="1600" b="1" dirty="0" err="1">
                <a:solidFill>
                  <a:schemeClr val="tx1"/>
                </a:solidFill>
              </a:rPr>
              <a:t>reliability</a:t>
            </a:r>
            <a:r>
              <a:rPr lang="pt-BR" sz="1600" b="1" dirty="0">
                <a:solidFill>
                  <a:schemeClr val="tx1"/>
                </a:solidFill>
              </a:rPr>
              <a:t>)</a:t>
            </a:r>
            <a:r>
              <a:rPr lang="pt-BR" sz="1600" dirty="0">
                <a:solidFill>
                  <a:schemeClr val="tx1"/>
                </a:solidFill>
              </a:rPr>
              <a:t> do sistema em produção.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600" b="1" dirty="0">
                <a:solidFill>
                  <a:schemeClr val="tx1"/>
                </a:solidFill>
              </a:rPr>
              <a:t>Equilíbrio entre inovação e estabilidade</a:t>
            </a:r>
            <a:r>
              <a:rPr lang="pt-BR" sz="1600" dirty="0">
                <a:solidFill>
                  <a:schemeClr val="tx1"/>
                </a:solidFill>
              </a:rPr>
              <a:t>, definindo um "nível aceitável de risco".</a:t>
            </a:r>
          </a:p>
          <a:p>
            <a:pPr>
              <a:buNone/>
            </a:pPr>
            <a:r>
              <a:rPr lang="pt-BR" sz="1600" dirty="0">
                <a:solidFill>
                  <a:schemeClr val="tx1"/>
                </a:solidFill>
              </a:rPr>
              <a:t>🔑 </a:t>
            </a:r>
            <a:r>
              <a:rPr lang="pt-BR" sz="1600" i="1" dirty="0">
                <a:solidFill>
                  <a:schemeClr val="tx1"/>
                </a:solidFill>
              </a:rPr>
              <a:t>Pilares do SRE</a:t>
            </a:r>
            <a:r>
              <a:rPr lang="pt-BR" sz="1600" dirty="0">
                <a:solidFill>
                  <a:schemeClr val="tx1"/>
                </a:solidFill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600" b="1" dirty="0" err="1">
                <a:solidFill>
                  <a:schemeClr val="tx1"/>
                </a:solidFill>
              </a:rPr>
              <a:t>SLOs</a:t>
            </a:r>
            <a:r>
              <a:rPr lang="pt-BR" sz="1600" b="1" dirty="0">
                <a:solidFill>
                  <a:schemeClr val="tx1"/>
                </a:solidFill>
              </a:rPr>
              <a:t>/</a:t>
            </a:r>
            <a:r>
              <a:rPr lang="pt-BR" sz="1600" b="1" dirty="0" err="1">
                <a:solidFill>
                  <a:schemeClr val="tx1"/>
                </a:solidFill>
              </a:rPr>
              <a:t>SLIs</a:t>
            </a:r>
            <a:r>
              <a:rPr lang="pt-BR" sz="1600" b="1" dirty="0">
                <a:solidFill>
                  <a:schemeClr val="tx1"/>
                </a:solidFill>
              </a:rPr>
              <a:t>/</a:t>
            </a:r>
            <a:r>
              <a:rPr lang="pt-BR" sz="1600" b="1" dirty="0" err="1">
                <a:solidFill>
                  <a:schemeClr val="tx1"/>
                </a:solidFill>
              </a:rPr>
              <a:t>SLAs</a:t>
            </a:r>
            <a:r>
              <a:rPr lang="pt-BR" sz="1600" dirty="0">
                <a:solidFill>
                  <a:schemeClr val="tx1"/>
                </a:solidFill>
              </a:rPr>
              <a:t>: objetivos e indicadores de disponibilidade e desempenho.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600" b="1" dirty="0">
                <a:solidFill>
                  <a:schemeClr val="tx1"/>
                </a:solidFill>
              </a:rPr>
              <a:t>Erro orçamentário (</a:t>
            </a:r>
            <a:r>
              <a:rPr lang="pt-BR" sz="1600" b="1" dirty="0" err="1">
                <a:solidFill>
                  <a:schemeClr val="tx1"/>
                </a:solidFill>
              </a:rPr>
              <a:t>error</a:t>
            </a:r>
            <a:r>
              <a:rPr lang="pt-BR" sz="1600" b="1" dirty="0">
                <a:solidFill>
                  <a:schemeClr val="tx1"/>
                </a:solidFill>
              </a:rPr>
              <a:t> budget)</a:t>
            </a:r>
            <a:r>
              <a:rPr lang="pt-BR" sz="1600" dirty="0">
                <a:solidFill>
                  <a:schemeClr val="tx1"/>
                </a:solidFill>
              </a:rPr>
              <a:t>: quanto de falha é tolerável antes de interromper novos lançamentos.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600" b="1" dirty="0">
                <a:solidFill>
                  <a:schemeClr val="tx1"/>
                </a:solidFill>
              </a:rPr>
              <a:t>Automatização de tarefas operacionais</a:t>
            </a:r>
            <a:r>
              <a:rPr lang="pt-BR" sz="1600" dirty="0">
                <a:solidFill>
                  <a:schemeClr val="tx1"/>
                </a:solidFill>
              </a:rPr>
              <a:t> (reduzir trabalho manual).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600" b="1" dirty="0">
                <a:solidFill>
                  <a:schemeClr val="tx1"/>
                </a:solidFill>
              </a:rPr>
              <a:t>Gestão de incidentes e </a:t>
            </a:r>
            <a:r>
              <a:rPr lang="pt-BR" sz="1600" b="1" dirty="0" err="1">
                <a:solidFill>
                  <a:schemeClr val="tx1"/>
                </a:solidFill>
              </a:rPr>
              <a:t>pós-mortem</a:t>
            </a:r>
            <a:r>
              <a:rPr lang="pt-BR" sz="1600" b="1" dirty="0">
                <a:solidFill>
                  <a:schemeClr val="tx1"/>
                </a:solidFill>
              </a:rPr>
              <a:t> sem culpa</a:t>
            </a:r>
            <a:r>
              <a:rPr lang="pt-BR" sz="1600" dirty="0">
                <a:solidFill>
                  <a:schemeClr val="tx1"/>
                </a:solidFill>
              </a:rPr>
              <a:t> (</a:t>
            </a:r>
            <a:r>
              <a:rPr lang="pt-BR" sz="1600" dirty="0" err="1">
                <a:solidFill>
                  <a:schemeClr val="tx1"/>
                </a:solidFill>
              </a:rPr>
              <a:t>blameless</a:t>
            </a:r>
            <a:r>
              <a:rPr lang="pt-BR" sz="1600" dirty="0">
                <a:solidFill>
                  <a:schemeClr val="tx1"/>
                </a:solidFill>
              </a:rPr>
              <a:t> </a:t>
            </a:r>
            <a:r>
              <a:rPr lang="pt-BR" sz="1600" dirty="0" err="1">
                <a:solidFill>
                  <a:schemeClr val="tx1"/>
                </a:solidFill>
              </a:rPr>
              <a:t>postmortems</a:t>
            </a:r>
            <a:r>
              <a:rPr lang="pt-BR" sz="1600" dirty="0">
                <a:solidFill>
                  <a:schemeClr val="tx1"/>
                </a:solidFill>
              </a:rPr>
              <a:t>).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SRE</a:t>
            </a:r>
            <a:endParaRPr/>
          </a:p>
        </p:txBody>
      </p:sp>
      <p:sp>
        <p:nvSpPr>
          <p:cNvPr id="133" name="Google Shape;133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>
                <a:solidFill>
                  <a:schemeClr val="dk1"/>
                </a:solidFill>
                <a:highlight>
                  <a:schemeClr val="lt1"/>
                </a:highlight>
              </a:rPr>
              <a:t>O conceito de engenharia de confiabilidade do site vem da equipe de engenharia do Google e é creditado a Ben Treynor Sloss. 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>
                <a:solidFill>
                  <a:schemeClr val="dk1"/>
                </a:solidFill>
                <a:highlight>
                  <a:schemeClr val="lt1"/>
                </a:highlight>
              </a:rPr>
              <a:t>O SRE ajuda as equipes a encontrar um equilíbrio entre lançar novos recursos e garantir que sejam confiáveis ​​para os usuários.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>
                <a:solidFill>
                  <a:schemeClr val="dk1"/>
                </a:solidFill>
                <a:highlight>
                  <a:schemeClr val="lt1"/>
                </a:highlight>
              </a:rPr>
              <a:t>Padronização e automação são 2 componentes importantes do modelo SRE. 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>
                <a:solidFill>
                  <a:schemeClr val="dk1"/>
                </a:solidFill>
                <a:highlight>
                  <a:schemeClr val="lt1"/>
                </a:highlight>
              </a:rPr>
              <a:t>Os engenheiros de confiabilidade do local devem estar sempre procurando maneiras de aprimorar e automatizar as tarefas de operações.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SRE</a:t>
            </a:r>
            <a:endParaRPr/>
          </a:p>
        </p:txBody>
      </p:sp>
      <p:sp>
        <p:nvSpPr>
          <p:cNvPr id="139" name="Google Shape;139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pt-BR" sz="1500">
                <a:solidFill>
                  <a:schemeClr val="dk1"/>
                </a:solidFill>
                <a:highlight>
                  <a:schemeClr val="lt1"/>
                </a:highlight>
              </a:rPr>
              <a:t>Dessa forma, o SRE ajuda a melhorar a confiabilidade de um sistema hoje, ao mesmo tempo em que o melhora à medida que cresce ao longo do tempo.</a:t>
            </a:r>
            <a:r>
              <a:rPr lang="pt-BR" sz="1500">
                <a:solidFill>
                  <a:srgbClr val="151515"/>
                </a:solidFill>
                <a:highlight>
                  <a:srgbClr val="FFFFFF"/>
                </a:highlight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DevOps x SRE</a:t>
            </a:r>
            <a:endParaRPr/>
          </a:p>
        </p:txBody>
      </p:sp>
      <p:sp>
        <p:nvSpPr>
          <p:cNvPr id="145" name="Google Shape;145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buNone/>
            </a:pPr>
            <a:r>
              <a:rPr lang="pt-BR" dirty="0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	</a:t>
            </a:r>
            <a:r>
              <a:rPr lang="pt-BR" dirty="0" err="1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DevOps</a:t>
            </a:r>
            <a:r>
              <a:rPr lang="pt-BR" dirty="0">
                <a:solidFill>
                  <a:schemeClr val="dk1"/>
                </a:solidFill>
                <a:highlight>
                  <a:schemeClr val="lt1"/>
                </a:highlight>
              </a:rPr>
              <a:t> é uma abordagem de cultura e está em constante evolução, </a:t>
            </a:r>
            <a:r>
              <a:rPr lang="pt-BR" b="1" dirty="0">
                <a:solidFill>
                  <a:schemeClr val="dk1"/>
                </a:solidFill>
                <a:highlight>
                  <a:schemeClr val="lt1"/>
                </a:highlight>
              </a:rPr>
              <a:t>SRE</a:t>
            </a:r>
            <a:r>
              <a:rPr lang="pt-BR" dirty="0">
                <a:solidFill>
                  <a:schemeClr val="dk1"/>
                </a:solidFill>
                <a:highlight>
                  <a:schemeClr val="lt1"/>
                </a:highlight>
              </a:rPr>
              <a:t> por um outro lado </a:t>
            </a:r>
            <a:r>
              <a:rPr lang="pt-BR" dirty="0">
                <a:solidFill>
                  <a:schemeClr val="tx1"/>
                </a:solidFill>
              </a:rPr>
              <a:t>utiliza </a:t>
            </a:r>
            <a:r>
              <a:rPr lang="pt-BR" b="1" dirty="0">
                <a:solidFill>
                  <a:schemeClr val="tx1"/>
                </a:solidFill>
              </a:rPr>
              <a:t>vários princípios do </a:t>
            </a:r>
            <a:r>
              <a:rPr lang="pt-BR" b="1" dirty="0" err="1">
                <a:solidFill>
                  <a:schemeClr val="tx1"/>
                </a:solidFill>
              </a:rPr>
              <a:t>DevOps</a:t>
            </a:r>
            <a:r>
              <a:rPr lang="pt-BR" dirty="0">
                <a:solidFill>
                  <a:schemeClr val="tx1"/>
                </a:solidFill>
              </a:rPr>
              <a:t>, mas com foco mais profundo em </a:t>
            </a:r>
            <a:r>
              <a:rPr lang="pt-BR" b="1" dirty="0">
                <a:solidFill>
                  <a:schemeClr val="tx1"/>
                </a:solidFill>
              </a:rPr>
              <a:t>confiabilidade, automação e engenharia de sistemas em produção</a:t>
            </a:r>
            <a:r>
              <a:rPr lang="pt-BR" dirty="0">
                <a:solidFill>
                  <a:schemeClr val="tx1"/>
                </a:solidFill>
              </a:rPr>
              <a:t>.</a:t>
            </a:r>
          </a:p>
          <a:p>
            <a:pPr marL="114300" indent="0">
              <a:buNone/>
            </a:pPr>
            <a:r>
              <a:rPr lang="pt-BR" dirty="0">
                <a:solidFill>
                  <a:schemeClr val="tx1"/>
                </a:solidFill>
              </a:rPr>
              <a:t>     Na prática, </a:t>
            </a:r>
            <a:r>
              <a:rPr lang="pt-BR" b="1" dirty="0">
                <a:solidFill>
                  <a:schemeClr val="tx1"/>
                </a:solidFill>
              </a:rPr>
              <a:t>SRE é considerado uma forma de aplicar </a:t>
            </a:r>
            <a:r>
              <a:rPr lang="pt-BR" b="1" dirty="0" err="1">
                <a:solidFill>
                  <a:schemeClr val="tx1"/>
                </a:solidFill>
              </a:rPr>
              <a:t>DevOps</a:t>
            </a:r>
            <a:r>
              <a:rPr lang="pt-BR" b="1" dirty="0">
                <a:solidFill>
                  <a:schemeClr val="tx1"/>
                </a:solidFill>
              </a:rPr>
              <a:t> com uma abordagem mais prescritiva e baseada em métricas</a:t>
            </a:r>
            <a:r>
              <a:rPr lang="pt-BR" dirty="0">
                <a:solidFill>
                  <a:schemeClr val="tx1"/>
                </a:solidFill>
              </a:rPr>
              <a:t>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endParaRPr sz="2100" dirty="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DevOps x SRE</a:t>
            </a:r>
            <a:endParaRPr/>
          </a:p>
        </p:txBody>
      </p:sp>
      <p:sp>
        <p:nvSpPr>
          <p:cNvPr id="163" name="Google Shape;163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buNone/>
            </a:pPr>
            <a:r>
              <a:rPr lang="pt-BR" b="1" dirty="0">
                <a:solidFill>
                  <a:schemeClr val="tx1"/>
                </a:solidFill>
              </a:rPr>
              <a:t>📌 Diferença principal: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 err="1">
                <a:solidFill>
                  <a:schemeClr val="tx1"/>
                </a:solidFill>
              </a:rPr>
              <a:t>DevOps</a:t>
            </a:r>
            <a:r>
              <a:rPr lang="pt-BR" dirty="0">
                <a:solidFill>
                  <a:schemeClr val="tx1"/>
                </a:solidFill>
              </a:rPr>
              <a:t> é uma filosofia mais </a:t>
            </a:r>
            <a:r>
              <a:rPr lang="pt-BR" b="1" dirty="0">
                <a:solidFill>
                  <a:schemeClr val="tx1"/>
                </a:solidFill>
              </a:rPr>
              <a:t>ampla e cultural</a:t>
            </a:r>
            <a:r>
              <a:rPr lang="pt-BR" dirty="0">
                <a:solidFill>
                  <a:schemeClr val="tx1"/>
                </a:solidFill>
              </a:rPr>
              <a:t>, enquanto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tx1"/>
                </a:solidFill>
              </a:rPr>
              <a:t>SRE</a:t>
            </a:r>
            <a:r>
              <a:rPr lang="pt-BR" dirty="0">
                <a:solidFill>
                  <a:schemeClr val="tx1"/>
                </a:solidFill>
              </a:rPr>
              <a:t> é uma </a:t>
            </a:r>
            <a:r>
              <a:rPr lang="pt-BR" b="1" dirty="0">
                <a:solidFill>
                  <a:schemeClr val="tx1"/>
                </a:solidFill>
              </a:rPr>
              <a:t>disciplina prática</a:t>
            </a:r>
            <a:r>
              <a:rPr lang="pt-BR" dirty="0">
                <a:solidFill>
                  <a:schemeClr val="tx1"/>
                </a:solidFill>
              </a:rPr>
              <a:t>, com métodos claros (como orçamentos de erro, </a:t>
            </a:r>
            <a:r>
              <a:rPr lang="pt-BR" dirty="0" err="1">
                <a:solidFill>
                  <a:schemeClr val="tx1"/>
                </a:solidFill>
              </a:rPr>
              <a:t>SLIs</a:t>
            </a:r>
            <a:r>
              <a:rPr lang="pt-BR" dirty="0">
                <a:solidFill>
                  <a:schemeClr val="tx1"/>
                </a:solidFill>
              </a:rPr>
              <a:t>/</a:t>
            </a:r>
            <a:r>
              <a:rPr lang="pt-BR" dirty="0" err="1">
                <a:solidFill>
                  <a:schemeClr val="tx1"/>
                </a:solidFill>
              </a:rPr>
              <a:t>SLOs</a:t>
            </a:r>
            <a:r>
              <a:rPr lang="pt-BR" dirty="0">
                <a:solidFill>
                  <a:schemeClr val="tx1"/>
                </a:solidFill>
              </a:rPr>
              <a:t>, eliminação de </a:t>
            </a:r>
            <a:r>
              <a:rPr lang="pt-BR" dirty="0" err="1">
                <a:solidFill>
                  <a:schemeClr val="tx1"/>
                </a:solidFill>
              </a:rPr>
              <a:t>toil</a:t>
            </a:r>
            <a:r>
              <a:rPr lang="pt-BR" dirty="0">
                <a:solidFill>
                  <a:schemeClr val="tx1"/>
                </a:solidFill>
              </a:rPr>
              <a:t>).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Entendendo DevOps</a:t>
            </a:r>
            <a:endParaRPr/>
          </a:p>
        </p:txBody>
      </p:sp>
      <p:sp>
        <p:nvSpPr>
          <p:cNvPr id="61" name="Google Shape;61;p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dirty="0" err="1">
                <a:solidFill>
                  <a:schemeClr val="dk1"/>
                </a:solidFill>
              </a:rPr>
              <a:t>DevOps</a:t>
            </a:r>
            <a:r>
              <a:rPr lang="pt-BR" dirty="0">
                <a:solidFill>
                  <a:schemeClr val="dk1"/>
                </a:solidFill>
              </a:rPr>
              <a:t> é a união de práticas, ferramentas, metodologias e filosofias culturais das áreas de Desenvolvimento de Softwares, Operações em Infraestrutura e </a:t>
            </a:r>
            <a:r>
              <a:rPr lang="pt-BR" i="1" dirty="0" err="1">
                <a:solidFill>
                  <a:schemeClr val="dk1"/>
                </a:solidFill>
              </a:rPr>
              <a:t>Sysadmin</a:t>
            </a:r>
            <a:r>
              <a:rPr lang="pt-BR" dirty="0">
                <a:solidFill>
                  <a:schemeClr val="dk1"/>
                </a:solidFill>
              </a:rPr>
              <a:t>, além de </a:t>
            </a:r>
            <a:r>
              <a:rPr lang="pt-BR" i="1" dirty="0" err="1">
                <a:solidFill>
                  <a:schemeClr val="dk1"/>
                </a:solidFill>
              </a:rPr>
              <a:t>Quality</a:t>
            </a:r>
            <a:r>
              <a:rPr lang="pt-BR" i="1" dirty="0">
                <a:solidFill>
                  <a:schemeClr val="dk1"/>
                </a:solidFill>
              </a:rPr>
              <a:t> </a:t>
            </a:r>
            <a:r>
              <a:rPr lang="pt-BR" i="1" dirty="0" err="1">
                <a:solidFill>
                  <a:schemeClr val="dk1"/>
                </a:solidFill>
              </a:rPr>
              <a:t>Assurance</a:t>
            </a:r>
            <a:r>
              <a:rPr lang="pt-BR" dirty="0">
                <a:solidFill>
                  <a:schemeClr val="dk1"/>
                </a:solidFill>
              </a:rPr>
              <a:t>, ou Controle de Qualidade.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SzPts val="1800"/>
              <a:buNone/>
            </a:pPr>
            <a:r>
              <a:rPr lang="pt-BR" dirty="0">
                <a:solidFill>
                  <a:schemeClr val="dk1"/>
                </a:solidFill>
              </a:rPr>
              <a:t>O </a:t>
            </a:r>
            <a:r>
              <a:rPr lang="pt-BR" dirty="0" err="1">
                <a:solidFill>
                  <a:schemeClr val="dk1"/>
                </a:solidFill>
              </a:rPr>
              <a:t>DevOps</a:t>
            </a:r>
            <a:r>
              <a:rPr lang="pt-BR" dirty="0">
                <a:solidFill>
                  <a:schemeClr val="dk1"/>
                </a:solidFill>
              </a:rPr>
              <a:t> é uma filosofia cultura e está em constante evolução e um conjunto de práticas que promovem Integração entre times, automação de processos CI/CD cultura entre outros.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DevOps</a:t>
            </a:r>
            <a:endParaRPr/>
          </a:p>
        </p:txBody>
      </p:sp>
      <p:sp>
        <p:nvSpPr>
          <p:cNvPr id="73" name="Google Shape;73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rPr lang="pt-BR" dirty="0">
                <a:solidFill>
                  <a:schemeClr val="dk1"/>
                </a:solidFill>
              </a:rPr>
              <a:t>Para isso, o </a:t>
            </a:r>
            <a:r>
              <a:rPr lang="pt-BR" dirty="0" err="1">
                <a:solidFill>
                  <a:schemeClr val="dk1"/>
                </a:solidFill>
              </a:rPr>
              <a:t>DevOps</a:t>
            </a:r>
            <a:r>
              <a:rPr lang="pt-BR" dirty="0">
                <a:solidFill>
                  <a:schemeClr val="dk1"/>
                </a:solidFill>
              </a:rPr>
              <a:t> utiliza workflows aprimorados e automação. Veja quais são os 7 passos da cultura </a:t>
            </a:r>
            <a:r>
              <a:rPr lang="pt-BR" dirty="0" err="1">
                <a:solidFill>
                  <a:schemeClr val="dk1"/>
                </a:solidFill>
              </a:rPr>
              <a:t>DevOps</a:t>
            </a:r>
            <a:r>
              <a:rPr lang="pt-BR" dirty="0">
                <a:solidFill>
                  <a:schemeClr val="dk1"/>
                </a:solidFill>
              </a:rPr>
              <a:t> embora não é uma listagem oficial:</a:t>
            </a:r>
            <a:endParaRPr dirty="0">
              <a:solidFill>
                <a:schemeClr val="dk1"/>
              </a:solidFill>
            </a:endParaRPr>
          </a:p>
          <a:p>
            <a:pPr marL="571500" lvl="0" indent="-228600" algn="l" rtl="0">
              <a:lnSpc>
                <a:spcPct val="14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 dirty="0">
                <a:solidFill>
                  <a:schemeClr val="dk1"/>
                </a:solidFill>
              </a:rPr>
              <a:t>Construir;</a:t>
            </a:r>
            <a:endParaRPr dirty="0">
              <a:solidFill>
                <a:schemeClr val="dk1"/>
              </a:solidFill>
            </a:endParaRPr>
          </a:p>
          <a:p>
            <a:pPr marL="571500" lvl="0" indent="-2286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 dirty="0">
                <a:solidFill>
                  <a:schemeClr val="dk1"/>
                </a:solidFill>
              </a:rPr>
              <a:t>Testar;</a:t>
            </a:r>
            <a:endParaRPr dirty="0">
              <a:solidFill>
                <a:schemeClr val="dk1"/>
              </a:solidFill>
            </a:endParaRPr>
          </a:p>
          <a:p>
            <a:pPr marL="571500" lvl="0" indent="-2286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 dirty="0">
                <a:solidFill>
                  <a:schemeClr val="dk1"/>
                </a:solidFill>
              </a:rPr>
              <a:t>Empacotar;</a:t>
            </a:r>
            <a:endParaRPr dirty="0">
              <a:solidFill>
                <a:schemeClr val="dk1"/>
              </a:solidFill>
            </a:endParaRPr>
          </a:p>
          <a:p>
            <a:pPr marL="571500" lvl="0" indent="-2286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 dirty="0">
                <a:solidFill>
                  <a:schemeClr val="dk1"/>
                </a:solidFill>
              </a:rPr>
              <a:t>Provisionar;</a:t>
            </a:r>
            <a:endParaRPr dirty="0">
              <a:solidFill>
                <a:schemeClr val="dk1"/>
              </a:solidFill>
            </a:endParaRPr>
          </a:p>
          <a:p>
            <a:pPr marL="571500" lvl="0" indent="-2286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 dirty="0">
                <a:solidFill>
                  <a:schemeClr val="dk1"/>
                </a:solidFill>
              </a:rPr>
              <a:t>Cuidar da segurança;</a:t>
            </a:r>
            <a:endParaRPr dirty="0">
              <a:solidFill>
                <a:schemeClr val="dk1"/>
              </a:solidFill>
            </a:endParaRPr>
          </a:p>
          <a:p>
            <a:pPr marL="571500" lvl="0" indent="-2286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 dirty="0">
                <a:solidFill>
                  <a:schemeClr val="dk1"/>
                </a:solidFill>
              </a:rPr>
              <a:t>Fazer o </a:t>
            </a:r>
            <a:r>
              <a:rPr lang="pt-BR" dirty="0" err="1">
                <a:solidFill>
                  <a:schemeClr val="dk1"/>
                </a:solidFill>
              </a:rPr>
              <a:t>deploy</a:t>
            </a:r>
            <a:r>
              <a:rPr lang="pt-BR" dirty="0">
                <a:solidFill>
                  <a:schemeClr val="dk1"/>
                </a:solidFill>
              </a:rPr>
              <a:t>;</a:t>
            </a:r>
            <a:endParaRPr dirty="0">
              <a:solidFill>
                <a:schemeClr val="dk1"/>
              </a:solidFill>
            </a:endParaRPr>
          </a:p>
          <a:p>
            <a:pPr marL="571500" lvl="0" indent="-2286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 dirty="0">
                <a:solidFill>
                  <a:schemeClr val="dk1"/>
                </a:solidFill>
              </a:rPr>
              <a:t>Monitorar.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0000"/>
              </a:lnSpc>
              <a:spcBef>
                <a:spcPts val="3400"/>
              </a:spcBef>
              <a:spcAft>
                <a:spcPts val="900"/>
              </a:spcAft>
              <a:buSzPct val="111110"/>
              <a:buNone/>
            </a:pPr>
            <a:r>
              <a:rPr lang="pt-BR" sz="2800"/>
              <a:t>Qual a importância do DevOps para uma empresa?</a:t>
            </a:r>
            <a:endParaRPr sz="3800"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SzPts val="1800"/>
              <a:buNone/>
            </a:pPr>
            <a:r>
              <a:rPr lang="pt-BR" dirty="0">
                <a:solidFill>
                  <a:schemeClr val="dk1"/>
                </a:solidFill>
              </a:rPr>
              <a:t>Quando o </a:t>
            </a:r>
            <a:r>
              <a:rPr lang="pt-BR" dirty="0" err="1">
                <a:solidFill>
                  <a:schemeClr val="dk1"/>
                </a:solidFill>
              </a:rPr>
              <a:t>DevOps</a:t>
            </a:r>
            <a:r>
              <a:rPr lang="pt-BR" dirty="0">
                <a:solidFill>
                  <a:schemeClr val="dk1"/>
                </a:solidFill>
              </a:rPr>
              <a:t> é implementado em uma empresa de tecnologia, como uma startup, os produtos ficam melhores e com mais agilidade.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Por que isso acontece?</a:t>
            </a:r>
            <a:endParaRPr/>
          </a:p>
        </p:txBody>
      </p:sp>
      <p:sp>
        <p:nvSpPr>
          <p:cNvPr id="85" name="Google Shape;85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rPr lang="pt-BR">
                <a:solidFill>
                  <a:schemeClr val="dk1"/>
                </a:solidFill>
              </a:rPr>
              <a:t>I</a:t>
            </a:r>
            <a:r>
              <a:rPr lang="pt-BR" sz="1650">
                <a:solidFill>
                  <a:schemeClr val="dk1"/>
                </a:solidFill>
              </a:rPr>
              <a:t>sso acontece porque o sistema DevOps utiliza o seguinte formato para seu modelo de operação:</a:t>
            </a:r>
            <a:endParaRPr sz="1650">
              <a:solidFill>
                <a:schemeClr val="dk1"/>
              </a:solidFill>
            </a:endParaRPr>
          </a:p>
          <a:p>
            <a:pPr marL="571500" lvl="0" indent="-22860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650"/>
              <a:buNone/>
            </a:pPr>
            <a:r>
              <a:rPr lang="pt-BR" sz="1650">
                <a:solidFill>
                  <a:schemeClr val="dk1"/>
                </a:solidFill>
              </a:rPr>
              <a:t>Criação e aplicação de testes com ferramentas de automação de forma extensiva;</a:t>
            </a:r>
            <a:endParaRPr sz="1650">
              <a:solidFill>
                <a:schemeClr val="dk1"/>
              </a:solidFill>
            </a:endParaRPr>
          </a:p>
          <a:p>
            <a:pPr marL="571500" lvl="0" indent="-22860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None/>
            </a:pPr>
            <a:r>
              <a:rPr lang="pt-BR" sz="1650">
                <a:solidFill>
                  <a:schemeClr val="dk1"/>
                </a:solidFill>
              </a:rPr>
              <a:t>Qualidade e velocidade fazem parte da entrega de valor;</a:t>
            </a:r>
            <a:endParaRPr sz="1650">
              <a:solidFill>
                <a:schemeClr val="dk1"/>
              </a:solidFill>
            </a:endParaRPr>
          </a:p>
          <a:p>
            <a:pPr marL="571500" lvl="0" indent="-22860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None/>
            </a:pPr>
            <a:r>
              <a:rPr lang="pt-BR" sz="1650">
                <a:solidFill>
                  <a:schemeClr val="dk1"/>
                </a:solidFill>
              </a:rPr>
              <a:t>Os </a:t>
            </a:r>
            <a:r>
              <a:rPr lang="pt-BR" sz="1650" i="1">
                <a:solidFill>
                  <a:schemeClr val="dk1"/>
                </a:solidFill>
              </a:rPr>
              <a:t>downtimes</a:t>
            </a:r>
            <a:r>
              <a:rPr lang="pt-BR" sz="1650">
                <a:solidFill>
                  <a:schemeClr val="dk1"/>
                </a:solidFill>
              </a:rPr>
              <a:t>, quando as aplicações ficam fora do ar, são reduzidos aos menores níveis possíveis;</a:t>
            </a:r>
            <a:endParaRPr sz="1650">
              <a:solidFill>
                <a:schemeClr val="dk1"/>
              </a:solidFill>
            </a:endParaRPr>
          </a:p>
          <a:p>
            <a:pPr marL="571500" lvl="0" indent="-22860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None/>
            </a:pPr>
            <a:r>
              <a:rPr lang="pt-BR" sz="1650">
                <a:solidFill>
                  <a:schemeClr val="dk1"/>
                </a:solidFill>
              </a:rPr>
              <a:t>Diminuição da perda de tempo para lidar com falhas;</a:t>
            </a:r>
            <a:endParaRPr sz="1650">
              <a:solidFill>
                <a:schemeClr val="dk1"/>
              </a:solidFill>
            </a:endParaRPr>
          </a:p>
          <a:p>
            <a:pPr marL="571500" lvl="0" indent="-22860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None/>
            </a:pPr>
            <a:r>
              <a:rPr lang="pt-BR" sz="1650">
                <a:solidFill>
                  <a:schemeClr val="dk1"/>
                </a:solidFill>
              </a:rPr>
              <a:t>Afinamento maior entre o setor de operações e o de desenvolvimento.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Como isso acontece?</a:t>
            </a:r>
            <a:endParaRPr/>
          </a:p>
        </p:txBody>
      </p:sp>
      <p:sp>
        <p:nvSpPr>
          <p:cNvPr id="91" name="Google Shape;91;p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rPr lang="pt-BR">
                <a:solidFill>
                  <a:schemeClr val="dk1"/>
                </a:solidFill>
              </a:rPr>
              <a:t>Em uma empresa de tecnologia com DevOps, a equipe de infraestrutura e os/as desenvolvedores/as de softwares ficam mais bem integrados.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rPr lang="pt-BR">
                <a:solidFill>
                  <a:schemeClr val="dk1"/>
                </a:solidFill>
              </a:rPr>
              <a:t>Em um ambiente de Tecnologia da Informação tradicional, a equipe de operações/infraestrutura tem que manter o ambiente estável, enquanto o time de dev é pressionado para que as aplicações tenham todas as funcionalidades.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SzPts val="1800"/>
              <a:buNone/>
            </a:pPr>
            <a:r>
              <a:rPr lang="pt-BR">
                <a:solidFill>
                  <a:schemeClr val="dk1"/>
                </a:solidFill>
              </a:rPr>
              <a:t>Sem o DevOps, eles/as atuam como se estivessem em confronto, um time cobrando o outro – e a empresa pressionando todos/as.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0000"/>
              </a:lnSpc>
              <a:spcBef>
                <a:spcPts val="3400"/>
              </a:spcBef>
              <a:spcAft>
                <a:spcPts val="900"/>
              </a:spcAft>
              <a:buSzPct val="111110"/>
              <a:buNone/>
            </a:pPr>
            <a:r>
              <a:rPr lang="pt-BR" sz="2800" dirty="0"/>
              <a:t>Principais benefícios da </a:t>
            </a:r>
            <a:r>
              <a:rPr lang="pt-BR" dirty="0"/>
              <a:t>cultura</a:t>
            </a:r>
            <a:r>
              <a:rPr lang="pt-BR" sz="2800" dirty="0"/>
              <a:t> </a:t>
            </a:r>
            <a:r>
              <a:rPr lang="pt-BR" sz="2800" dirty="0" err="1"/>
              <a:t>DevOps</a:t>
            </a:r>
            <a:endParaRPr sz="3800" dirty="0"/>
          </a:p>
        </p:txBody>
      </p:sp>
      <p:sp>
        <p:nvSpPr>
          <p:cNvPr id="97" name="Google Shape;97;p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SzPts val="1800"/>
              <a:buNone/>
            </a:pPr>
            <a:r>
              <a:rPr lang="pt-BR">
                <a:solidFill>
                  <a:schemeClr val="dk1"/>
                </a:solidFill>
              </a:rPr>
              <a:t>Os benefícios da prática DevOps são inúmeros, principalmente por se tratar de um método ágil que elimina a perda de tempo com formalismos que atrapalham os/as desenvolvedores/as quando estão trabalhando com softwares e performance.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endParaRPr/>
          </a:p>
        </p:txBody>
      </p:sp>
      <p:sp>
        <p:nvSpPr>
          <p:cNvPr id="103" name="Google Shape;103;p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rPr lang="pt-BR" sz="1550" dirty="0">
                <a:solidFill>
                  <a:schemeClr val="dk1"/>
                </a:solidFill>
              </a:rPr>
              <a:t>No ambiente de trabalho, os benefícios são imensos, pois evita que os projetos atrasem e garante mais produtividade e proatividade para todos/as os/as envolvidos/as, além de proporcionar também: </a:t>
            </a:r>
            <a:endParaRPr sz="1550" dirty="0">
              <a:solidFill>
                <a:schemeClr val="dk1"/>
              </a:solidFill>
            </a:endParaRPr>
          </a:p>
          <a:p>
            <a:pPr marL="571500" lvl="0" indent="-22860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550"/>
              <a:buNone/>
            </a:pPr>
            <a:r>
              <a:rPr lang="pt-BR" sz="1550" dirty="0">
                <a:solidFill>
                  <a:schemeClr val="dk1"/>
                </a:solidFill>
              </a:rPr>
              <a:t>Mudanças culturais focadas no produto;</a:t>
            </a:r>
            <a:endParaRPr sz="1550" dirty="0">
              <a:solidFill>
                <a:schemeClr val="dk1"/>
              </a:solidFill>
            </a:endParaRPr>
          </a:p>
          <a:p>
            <a:pPr marL="571500" lvl="0" indent="-22860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None/>
            </a:pPr>
            <a:r>
              <a:rPr lang="pt-BR" sz="1550" dirty="0">
                <a:solidFill>
                  <a:schemeClr val="dk1"/>
                </a:solidFill>
              </a:rPr>
              <a:t>Construção automatizada;</a:t>
            </a:r>
            <a:endParaRPr sz="1550" dirty="0">
              <a:solidFill>
                <a:schemeClr val="dk1"/>
              </a:solidFill>
            </a:endParaRPr>
          </a:p>
          <a:p>
            <a:pPr marL="571500" lvl="0" indent="-22860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None/>
            </a:pPr>
            <a:r>
              <a:rPr lang="pt-BR" sz="1550" dirty="0">
                <a:solidFill>
                  <a:schemeClr val="dk1"/>
                </a:solidFill>
              </a:rPr>
              <a:t>Equipes multifuncionais;</a:t>
            </a:r>
            <a:endParaRPr sz="1550" dirty="0">
              <a:solidFill>
                <a:schemeClr val="dk1"/>
              </a:solidFill>
            </a:endParaRPr>
          </a:p>
          <a:p>
            <a:pPr marL="571500" lvl="0" indent="-22860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None/>
            </a:pPr>
            <a:r>
              <a:rPr lang="pt-BR" sz="1550" dirty="0">
                <a:solidFill>
                  <a:schemeClr val="dk1"/>
                </a:solidFill>
              </a:rPr>
              <a:t>Entrega contínua;</a:t>
            </a:r>
            <a:endParaRPr sz="1550" dirty="0">
              <a:solidFill>
                <a:schemeClr val="dk1"/>
              </a:solidFill>
            </a:endParaRPr>
          </a:p>
          <a:p>
            <a:pPr marL="571500" lvl="0" indent="-22860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None/>
            </a:pPr>
            <a:r>
              <a:rPr lang="pt-BR" sz="1550" dirty="0">
                <a:solidFill>
                  <a:schemeClr val="dk1"/>
                </a:solidFill>
              </a:rPr>
              <a:t>Pessoas felizes com o set de ferramentas de programação;</a:t>
            </a:r>
            <a:endParaRPr sz="1550" dirty="0">
              <a:solidFill>
                <a:schemeClr val="dk1"/>
              </a:solidFill>
            </a:endParaRPr>
          </a:p>
          <a:p>
            <a:pPr marL="571500" lvl="0" indent="-22860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None/>
            </a:pPr>
            <a:r>
              <a:rPr lang="pt-BR" sz="1550" dirty="0">
                <a:solidFill>
                  <a:schemeClr val="dk1"/>
                </a:solidFill>
              </a:rPr>
              <a:t>Testes de implantação que melhoram os resultados;</a:t>
            </a:r>
            <a:endParaRPr sz="1550" dirty="0">
              <a:solidFill>
                <a:schemeClr val="dk1"/>
              </a:solidFill>
            </a:endParaRPr>
          </a:p>
          <a:p>
            <a:pPr marL="571500" lvl="0" indent="-22860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None/>
            </a:pPr>
            <a:r>
              <a:rPr lang="pt-BR" sz="1550" dirty="0">
                <a:solidFill>
                  <a:schemeClr val="dk1"/>
                </a:solidFill>
              </a:rPr>
              <a:t>Um time realmente voltado para o objetivo dos negócios.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endParaRPr/>
          </a:p>
        </p:txBody>
      </p:sp>
      <p:sp>
        <p:nvSpPr>
          <p:cNvPr id="109" name="Google Shape;109;p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rPr lang="pt-BR">
                <a:solidFill>
                  <a:schemeClr val="dk1"/>
                </a:solidFill>
              </a:rPr>
              <a:t>O DevOps busca a otimização do tempo, usando automação, inovações e muita tecnologia para automatizar processos.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rPr lang="pt-BR">
                <a:solidFill>
                  <a:schemeClr val="dk1"/>
                </a:solidFill>
              </a:rPr>
              <a:t>Com o uso das ferramentas adequadas, uma equipe de DevOps pode manejar diversos projetos ao mesmo tempo, sem perder a qualidade.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SzPts val="1800"/>
              <a:buNone/>
            </a:pPr>
            <a:r>
              <a:rPr lang="pt-BR">
                <a:solidFill>
                  <a:schemeClr val="dk1"/>
                </a:solidFill>
              </a:rPr>
              <a:t>Outra vantagem do DevOps é que ele é voltado para implementações escalonáveis, sendo essencial para empresas que querem crescer mais rapidamente.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869</Words>
  <Application>Microsoft Office PowerPoint</Application>
  <PresentationFormat>Apresentação na tela (16:9)</PresentationFormat>
  <Paragraphs>73</Paragraphs>
  <Slides>16</Slides>
  <Notes>16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8" baseType="lpstr">
      <vt:lpstr>Arial</vt:lpstr>
      <vt:lpstr>Simple Dark</vt:lpstr>
      <vt:lpstr>  Práticas DevOps com Docker e Monitoramento do Ambiente Dia 01</vt:lpstr>
      <vt:lpstr>Entendendo DevOps</vt:lpstr>
      <vt:lpstr>DevOps</vt:lpstr>
      <vt:lpstr>Qual a importância do DevOps para uma empresa?</vt:lpstr>
      <vt:lpstr>Por que isso acontece?</vt:lpstr>
      <vt:lpstr>Como isso acontece?</vt:lpstr>
      <vt:lpstr>Principais benefícios da cultura DevOps</vt:lpstr>
      <vt:lpstr>Apresentação do PowerPoint</vt:lpstr>
      <vt:lpstr>Apresentação do PowerPoint</vt:lpstr>
      <vt:lpstr>SRE</vt:lpstr>
      <vt:lpstr>SRE</vt:lpstr>
      <vt:lpstr>SRE</vt:lpstr>
      <vt:lpstr>SRE</vt:lpstr>
      <vt:lpstr>SRE</vt:lpstr>
      <vt:lpstr>DevOps x SRE</vt:lpstr>
      <vt:lpstr>DevOps x SRE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Gabriel</cp:lastModifiedBy>
  <cp:revision>2</cp:revision>
  <dcterms:modified xsi:type="dcterms:W3CDTF">2025-05-04T22:53:23Z</dcterms:modified>
</cp:coreProperties>
</file>