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7" r:id="rId6"/>
    <p:sldId id="258" r:id="rId7"/>
    <p:sldId id="263" r:id="rId8"/>
    <p:sldId id="260" r:id="rId9"/>
    <p:sldId id="261" r:id="rId10"/>
    <p:sldId id="266" r:id="rId11"/>
    <p:sldId id="267" r:id="rId12"/>
    <p:sldId id="269" r:id="rId13"/>
    <p:sldId id="270" r:id="rId14"/>
    <p:sldId id="274" r:id="rId15"/>
    <p:sldId id="259" r:id="rId16"/>
    <p:sldId id="265" r:id="rId17"/>
    <p:sldId id="264" r:id="rId18"/>
    <p:sldId id="268" r:id="rId19"/>
    <p:sldId id="271" r:id="rId20"/>
    <p:sldId id="273"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586F9-B335-ABF7-8A42-15EFAA8D39AD}" v="21" dt="2021-12-10T20:12:01.299"/>
    <p1510:client id="{12EBE33B-D535-4B13-B8F5-9BD4F9643574}" v="239" dt="2021-12-10T21:55:31.963"/>
    <p1510:client id="{23EF5AD7-DFE9-43FD-A9E6-2917C0F02593}" v="68" dt="2021-12-10T20:51:27.498"/>
    <p1510:client id="{8B433E97-FD1F-42DD-9191-F4C2D415471B}" v="61" dt="2021-12-10T21:14:06.587"/>
    <p1510:client id="{B2EEDF2B-FD0B-5CAC-E9A2-22F758859695}" v="5" dt="2021-12-10T20:42:13.129"/>
    <p1510:client id="{C6BBC8F6-E743-2AE2-A341-29E16DC07C18}" v="17" dt="2021-12-10T20:14:03.9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468" y="-1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0A943-F64B-4A00-A881-C6D4FCEFC56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D96F8FF-B010-4A55-8F65-B5AE98E46FB8}">
      <dgm:prSet/>
      <dgm:spPr/>
      <dgm:t>
        <a:bodyPr/>
        <a:lstStyle/>
        <a:p>
          <a:r>
            <a:rPr lang="es-PE"/>
            <a:t>En cuanto al funcionamiento del sistema se pretende que el sistema sea una página web y se busca un sistema el cual pueda ser utilizado por diferentes personas en un mismo computador o varios.</a:t>
          </a:r>
          <a:endParaRPr lang="en-US"/>
        </a:p>
      </dgm:t>
    </dgm:pt>
    <dgm:pt modelId="{E30A3509-DAF6-4A12-8284-9B602C2C100B}" type="parTrans" cxnId="{1A68D3F4-1AC4-4C80-BAA9-5C5565A46FB6}">
      <dgm:prSet/>
      <dgm:spPr/>
      <dgm:t>
        <a:bodyPr/>
        <a:lstStyle/>
        <a:p>
          <a:endParaRPr lang="en-US"/>
        </a:p>
      </dgm:t>
    </dgm:pt>
    <dgm:pt modelId="{73AC9B26-7739-4725-9DE6-59693CDAB1EA}" type="sibTrans" cxnId="{1A68D3F4-1AC4-4C80-BAA9-5C5565A46FB6}">
      <dgm:prSet/>
      <dgm:spPr/>
      <dgm:t>
        <a:bodyPr/>
        <a:lstStyle/>
        <a:p>
          <a:endParaRPr lang="en-US"/>
        </a:p>
      </dgm:t>
    </dgm:pt>
    <dgm:pt modelId="{34F68BFD-E58D-4ED7-BD16-8484C4EDD80D}">
      <dgm:prSet/>
      <dgm:spPr/>
      <dgm:t>
        <a:bodyPr/>
        <a:lstStyle/>
        <a:p>
          <a:r>
            <a:rPr lang="es-PE"/>
            <a:t>Este sistema realizara el registro de boletas las cuales podrán ser de ayuda para la veterinaria la cual requiera de una revisión de las salidas que se realizaron en determinada fecha.</a:t>
          </a:r>
          <a:endParaRPr lang="en-US"/>
        </a:p>
      </dgm:t>
    </dgm:pt>
    <dgm:pt modelId="{171C91F0-5F04-4295-986F-2BA00B43E7B5}" type="parTrans" cxnId="{B0100224-1FBA-4EED-8392-5AE1F15A4F2D}">
      <dgm:prSet/>
      <dgm:spPr/>
      <dgm:t>
        <a:bodyPr/>
        <a:lstStyle/>
        <a:p>
          <a:endParaRPr lang="en-US"/>
        </a:p>
      </dgm:t>
    </dgm:pt>
    <dgm:pt modelId="{D92FFB80-3CF1-491A-ADDF-DD98E07DFAA3}" type="sibTrans" cxnId="{B0100224-1FBA-4EED-8392-5AE1F15A4F2D}">
      <dgm:prSet/>
      <dgm:spPr/>
      <dgm:t>
        <a:bodyPr/>
        <a:lstStyle/>
        <a:p>
          <a:endParaRPr lang="en-US"/>
        </a:p>
      </dgm:t>
    </dgm:pt>
    <dgm:pt modelId="{DE96279C-B237-4D52-89FA-9B3C367688A8}" type="pres">
      <dgm:prSet presAssocID="{6D90A943-F64B-4A00-A881-C6D4FCEFC56B}" presName="linear" presStyleCnt="0">
        <dgm:presLayoutVars>
          <dgm:animLvl val="lvl"/>
          <dgm:resizeHandles val="exact"/>
        </dgm:presLayoutVars>
      </dgm:prSet>
      <dgm:spPr/>
    </dgm:pt>
    <dgm:pt modelId="{5E4700FA-D134-4D83-B91B-8A2913CDADE6}" type="pres">
      <dgm:prSet presAssocID="{4D96F8FF-B010-4A55-8F65-B5AE98E46FB8}" presName="parentText" presStyleLbl="node1" presStyleIdx="0" presStyleCnt="2">
        <dgm:presLayoutVars>
          <dgm:chMax val="0"/>
          <dgm:bulletEnabled val="1"/>
        </dgm:presLayoutVars>
      </dgm:prSet>
      <dgm:spPr/>
    </dgm:pt>
    <dgm:pt modelId="{2599E264-E5F4-4328-AEAA-8B72144B5F94}" type="pres">
      <dgm:prSet presAssocID="{73AC9B26-7739-4725-9DE6-59693CDAB1EA}" presName="spacer" presStyleCnt="0"/>
      <dgm:spPr/>
    </dgm:pt>
    <dgm:pt modelId="{C8CF50BE-8D6B-485E-A1F3-AF5F57F11829}" type="pres">
      <dgm:prSet presAssocID="{34F68BFD-E58D-4ED7-BD16-8484C4EDD80D}" presName="parentText" presStyleLbl="node1" presStyleIdx="1" presStyleCnt="2">
        <dgm:presLayoutVars>
          <dgm:chMax val="0"/>
          <dgm:bulletEnabled val="1"/>
        </dgm:presLayoutVars>
      </dgm:prSet>
      <dgm:spPr/>
    </dgm:pt>
  </dgm:ptLst>
  <dgm:cxnLst>
    <dgm:cxn modelId="{B0100224-1FBA-4EED-8392-5AE1F15A4F2D}" srcId="{6D90A943-F64B-4A00-A881-C6D4FCEFC56B}" destId="{34F68BFD-E58D-4ED7-BD16-8484C4EDD80D}" srcOrd="1" destOrd="0" parTransId="{171C91F0-5F04-4295-986F-2BA00B43E7B5}" sibTransId="{D92FFB80-3CF1-491A-ADDF-DD98E07DFAA3}"/>
    <dgm:cxn modelId="{86B90A36-B6D6-4B35-A952-655B757FDBEB}" type="presOf" srcId="{6D90A943-F64B-4A00-A881-C6D4FCEFC56B}" destId="{DE96279C-B237-4D52-89FA-9B3C367688A8}" srcOrd="0" destOrd="0" presId="urn:microsoft.com/office/officeart/2005/8/layout/vList2"/>
    <dgm:cxn modelId="{41DC8A68-017E-4B77-B463-81ED8DA9986B}" type="presOf" srcId="{4D96F8FF-B010-4A55-8F65-B5AE98E46FB8}" destId="{5E4700FA-D134-4D83-B91B-8A2913CDADE6}" srcOrd="0" destOrd="0" presId="urn:microsoft.com/office/officeart/2005/8/layout/vList2"/>
    <dgm:cxn modelId="{76356EB6-354B-4B23-9E0F-76D31FA54708}" type="presOf" srcId="{34F68BFD-E58D-4ED7-BD16-8484C4EDD80D}" destId="{C8CF50BE-8D6B-485E-A1F3-AF5F57F11829}" srcOrd="0" destOrd="0" presId="urn:microsoft.com/office/officeart/2005/8/layout/vList2"/>
    <dgm:cxn modelId="{1A68D3F4-1AC4-4C80-BAA9-5C5565A46FB6}" srcId="{6D90A943-F64B-4A00-A881-C6D4FCEFC56B}" destId="{4D96F8FF-B010-4A55-8F65-B5AE98E46FB8}" srcOrd="0" destOrd="0" parTransId="{E30A3509-DAF6-4A12-8284-9B602C2C100B}" sibTransId="{73AC9B26-7739-4725-9DE6-59693CDAB1EA}"/>
    <dgm:cxn modelId="{B710B58F-64A5-4582-BF22-93C6668B80B8}" type="presParOf" srcId="{DE96279C-B237-4D52-89FA-9B3C367688A8}" destId="{5E4700FA-D134-4D83-B91B-8A2913CDADE6}" srcOrd="0" destOrd="0" presId="urn:microsoft.com/office/officeart/2005/8/layout/vList2"/>
    <dgm:cxn modelId="{0CCFDB35-B356-4EC3-AAB7-DCC2AE155E9B}" type="presParOf" srcId="{DE96279C-B237-4D52-89FA-9B3C367688A8}" destId="{2599E264-E5F4-4328-AEAA-8B72144B5F94}" srcOrd="1" destOrd="0" presId="urn:microsoft.com/office/officeart/2005/8/layout/vList2"/>
    <dgm:cxn modelId="{D9C061DF-F062-4F53-84CF-F1374AB18870}" type="presParOf" srcId="{DE96279C-B237-4D52-89FA-9B3C367688A8}" destId="{C8CF50BE-8D6B-485E-A1F3-AF5F57F1182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1E5B2-D5C0-47BB-9893-428DAB58189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B97EEBA3-B51E-4660-A35A-4723E9FC5856}">
      <dgm:prSet/>
      <dgm:spPr>
        <a:solidFill>
          <a:schemeClr val="accent1">
            <a:lumMod val="20000"/>
            <a:lumOff val="80000"/>
          </a:schemeClr>
        </a:solidFill>
      </dgm:spPr>
      <dgm:t>
        <a:bodyPr/>
        <a:lstStyle/>
        <a:p>
          <a:pPr algn="ctr"/>
          <a:r>
            <a:rPr lang="es-PE"/>
            <a:t>Beneficios Tangibles:</a:t>
          </a:r>
          <a:endParaRPr lang="en-US"/>
        </a:p>
      </dgm:t>
    </dgm:pt>
    <dgm:pt modelId="{E47916AE-57EA-4C6B-AE41-7BE26C7F53EC}" type="parTrans" cxnId="{AE0CFD4A-925D-4E01-AF67-7C2CF649A8FB}">
      <dgm:prSet/>
      <dgm:spPr/>
      <dgm:t>
        <a:bodyPr/>
        <a:lstStyle/>
        <a:p>
          <a:endParaRPr lang="en-US"/>
        </a:p>
      </dgm:t>
    </dgm:pt>
    <dgm:pt modelId="{81BCE186-2CCE-4073-A144-65D7ED71D739}" type="sibTrans" cxnId="{AE0CFD4A-925D-4E01-AF67-7C2CF649A8FB}">
      <dgm:prSet/>
      <dgm:spPr/>
      <dgm:t>
        <a:bodyPr/>
        <a:lstStyle/>
        <a:p>
          <a:endParaRPr lang="en-US"/>
        </a:p>
      </dgm:t>
    </dgm:pt>
    <dgm:pt modelId="{D28602A7-FDF5-4677-8EF5-0C4B55EB9177}">
      <dgm:prSet/>
      <dgm:spPr/>
      <dgm:t>
        <a:bodyPr/>
        <a:lstStyle/>
        <a:p>
          <a:r>
            <a:rPr lang="es-PE"/>
            <a:t>Reducción de tiempo en consultas.</a:t>
          </a:r>
          <a:endParaRPr lang="en-US"/>
        </a:p>
      </dgm:t>
    </dgm:pt>
    <dgm:pt modelId="{B55953DA-6ADD-41DC-BB90-1FC5C8AC93C8}" type="parTrans" cxnId="{A060A041-BE5C-4DF2-8C2A-4D878A03BBE6}">
      <dgm:prSet/>
      <dgm:spPr/>
      <dgm:t>
        <a:bodyPr/>
        <a:lstStyle/>
        <a:p>
          <a:endParaRPr lang="en-US"/>
        </a:p>
      </dgm:t>
    </dgm:pt>
    <dgm:pt modelId="{B4910682-971C-4569-8264-258D1EB03EAD}" type="sibTrans" cxnId="{A060A041-BE5C-4DF2-8C2A-4D878A03BBE6}">
      <dgm:prSet/>
      <dgm:spPr/>
      <dgm:t>
        <a:bodyPr/>
        <a:lstStyle/>
        <a:p>
          <a:endParaRPr lang="en-US"/>
        </a:p>
      </dgm:t>
    </dgm:pt>
    <dgm:pt modelId="{DDE9D2DE-4F52-4235-BBF7-DE8FE1BCA77B}">
      <dgm:prSet/>
      <dgm:spPr/>
      <dgm:t>
        <a:bodyPr/>
        <a:lstStyle/>
        <a:p>
          <a:r>
            <a:rPr lang="es-PE"/>
            <a:t>Reducir de pérdidas de productos.</a:t>
          </a:r>
          <a:endParaRPr lang="en-US"/>
        </a:p>
      </dgm:t>
    </dgm:pt>
    <dgm:pt modelId="{CBFAA6AE-0DF1-4710-A9B5-397A5044E0D2}" type="parTrans" cxnId="{6589A38D-463C-467A-B9B3-ADF3D607824D}">
      <dgm:prSet/>
      <dgm:spPr/>
      <dgm:t>
        <a:bodyPr/>
        <a:lstStyle/>
        <a:p>
          <a:endParaRPr lang="en-US"/>
        </a:p>
      </dgm:t>
    </dgm:pt>
    <dgm:pt modelId="{071155EC-2E62-45E5-A948-439563416F18}" type="sibTrans" cxnId="{6589A38D-463C-467A-B9B3-ADF3D607824D}">
      <dgm:prSet/>
      <dgm:spPr/>
      <dgm:t>
        <a:bodyPr/>
        <a:lstStyle/>
        <a:p>
          <a:endParaRPr lang="en-US"/>
        </a:p>
      </dgm:t>
    </dgm:pt>
    <dgm:pt modelId="{9CF9EAE6-F0F7-4B01-A8CE-7A5A9D8B1872}">
      <dgm:prSet/>
      <dgm:spPr/>
      <dgm:t>
        <a:bodyPr/>
        <a:lstStyle/>
        <a:p>
          <a:r>
            <a:rPr lang="es-PE"/>
            <a:t>Ahorra el tiempo y esfuerzo de los trabajadores.</a:t>
          </a:r>
          <a:endParaRPr lang="en-US"/>
        </a:p>
      </dgm:t>
    </dgm:pt>
    <dgm:pt modelId="{DE76DEC7-2B50-4B41-8CC4-324F2AC43089}" type="parTrans" cxnId="{A330E002-A474-4AF0-9786-FBBDB7D0309A}">
      <dgm:prSet/>
      <dgm:spPr/>
      <dgm:t>
        <a:bodyPr/>
        <a:lstStyle/>
        <a:p>
          <a:endParaRPr lang="en-US"/>
        </a:p>
      </dgm:t>
    </dgm:pt>
    <dgm:pt modelId="{F2A97AF6-5D4B-4DD9-8484-7E1B8AC78BB2}" type="sibTrans" cxnId="{A330E002-A474-4AF0-9786-FBBDB7D0309A}">
      <dgm:prSet/>
      <dgm:spPr/>
      <dgm:t>
        <a:bodyPr/>
        <a:lstStyle/>
        <a:p>
          <a:endParaRPr lang="en-US"/>
        </a:p>
      </dgm:t>
    </dgm:pt>
    <dgm:pt modelId="{F0712E13-F222-4624-BB28-781176B5AC4F}">
      <dgm:prSet/>
      <dgm:spPr/>
      <dgm:t>
        <a:bodyPr/>
        <a:lstStyle/>
        <a:p>
          <a:r>
            <a:rPr lang="es-PE"/>
            <a:t>La administración del administrador de tiempo será más eficiente.</a:t>
          </a:r>
          <a:endParaRPr lang="en-US"/>
        </a:p>
      </dgm:t>
    </dgm:pt>
    <dgm:pt modelId="{F2643CFE-4B03-4672-9C46-1E114FC5B6C2}" type="parTrans" cxnId="{B1BA735E-C854-4EC6-8D81-31C962016F85}">
      <dgm:prSet/>
      <dgm:spPr/>
      <dgm:t>
        <a:bodyPr/>
        <a:lstStyle/>
        <a:p>
          <a:endParaRPr lang="en-US"/>
        </a:p>
      </dgm:t>
    </dgm:pt>
    <dgm:pt modelId="{2282CDEC-0F75-4726-8D37-43AAA37A05FC}" type="sibTrans" cxnId="{B1BA735E-C854-4EC6-8D81-31C962016F85}">
      <dgm:prSet/>
      <dgm:spPr/>
      <dgm:t>
        <a:bodyPr/>
        <a:lstStyle/>
        <a:p>
          <a:endParaRPr lang="en-US"/>
        </a:p>
      </dgm:t>
    </dgm:pt>
    <dgm:pt modelId="{060EF41D-7262-4AF1-B9A6-256E8DC33DED}">
      <dgm:prSet/>
      <dgm:spPr/>
      <dgm:t>
        <a:bodyPr/>
        <a:lstStyle/>
        <a:p>
          <a:r>
            <a:rPr lang="es-PE"/>
            <a:t>Reducción del tiempo en el que la empresa realiza el conteo de stock para su verificación.</a:t>
          </a:r>
        </a:p>
      </dgm:t>
    </dgm:pt>
    <dgm:pt modelId="{08479304-80FA-4AB9-9CDF-65181440377B}" type="parTrans" cxnId="{075FD501-0879-4C4E-934E-8BC3F3D2FCE9}">
      <dgm:prSet/>
      <dgm:spPr/>
      <dgm:t>
        <a:bodyPr/>
        <a:lstStyle/>
        <a:p>
          <a:endParaRPr lang="es-PE"/>
        </a:p>
      </dgm:t>
    </dgm:pt>
    <dgm:pt modelId="{CF1E6318-9648-41E1-A4F1-91C5532DDB1E}" type="sibTrans" cxnId="{075FD501-0879-4C4E-934E-8BC3F3D2FCE9}">
      <dgm:prSet/>
      <dgm:spPr/>
      <dgm:t>
        <a:bodyPr/>
        <a:lstStyle/>
        <a:p>
          <a:endParaRPr lang="es-PE"/>
        </a:p>
      </dgm:t>
    </dgm:pt>
    <dgm:pt modelId="{D8DB4C06-DA58-49D5-AD09-38825B711C69}">
      <dgm:prSet/>
      <dgm:spPr>
        <a:solidFill>
          <a:schemeClr val="accent1">
            <a:lumMod val="20000"/>
            <a:lumOff val="80000"/>
          </a:schemeClr>
        </a:solidFill>
      </dgm:spPr>
      <dgm:t>
        <a:bodyPr/>
        <a:lstStyle/>
        <a:p>
          <a:pPr algn="ctr"/>
          <a:r>
            <a:rPr lang="es-PE"/>
            <a:t>Beneficios Intangibles:</a:t>
          </a:r>
          <a:endParaRPr lang="en-US"/>
        </a:p>
      </dgm:t>
    </dgm:pt>
    <dgm:pt modelId="{23FB03C9-980D-4103-95AA-B1AF266F3B61}" type="parTrans" cxnId="{D582A7C6-3B16-47FA-B33A-5CA0690C3DA1}">
      <dgm:prSet/>
      <dgm:spPr/>
      <dgm:t>
        <a:bodyPr/>
        <a:lstStyle/>
        <a:p>
          <a:endParaRPr lang="es-PE"/>
        </a:p>
      </dgm:t>
    </dgm:pt>
    <dgm:pt modelId="{A90CCA6A-57E8-4655-ADF2-7ECA62B2C037}" type="sibTrans" cxnId="{D582A7C6-3B16-47FA-B33A-5CA0690C3DA1}">
      <dgm:prSet/>
      <dgm:spPr/>
      <dgm:t>
        <a:bodyPr/>
        <a:lstStyle/>
        <a:p>
          <a:endParaRPr lang="es-PE"/>
        </a:p>
      </dgm:t>
    </dgm:pt>
    <dgm:pt modelId="{CCA36E0F-ECAF-4610-BC7A-B75CF45C1CA3}" type="pres">
      <dgm:prSet presAssocID="{BA21E5B2-D5C0-47BB-9893-428DAB58189A}" presName="linear" presStyleCnt="0">
        <dgm:presLayoutVars>
          <dgm:animLvl val="lvl"/>
          <dgm:resizeHandles val="exact"/>
        </dgm:presLayoutVars>
      </dgm:prSet>
      <dgm:spPr/>
    </dgm:pt>
    <dgm:pt modelId="{39FBC3D8-1E76-4209-8A3C-00588E4094BD}" type="pres">
      <dgm:prSet presAssocID="{B97EEBA3-B51E-4660-A35A-4723E9FC5856}" presName="parentText" presStyleLbl="node1" presStyleIdx="0" presStyleCnt="7">
        <dgm:presLayoutVars>
          <dgm:chMax val="0"/>
          <dgm:bulletEnabled val="1"/>
        </dgm:presLayoutVars>
      </dgm:prSet>
      <dgm:spPr/>
    </dgm:pt>
    <dgm:pt modelId="{B07688E3-694F-4917-9D11-01E72F22745A}" type="pres">
      <dgm:prSet presAssocID="{81BCE186-2CCE-4073-A144-65D7ED71D739}" presName="spacer" presStyleCnt="0"/>
      <dgm:spPr/>
    </dgm:pt>
    <dgm:pt modelId="{97B32BCC-31D3-4993-89F5-758FF347A99F}" type="pres">
      <dgm:prSet presAssocID="{D28602A7-FDF5-4677-8EF5-0C4B55EB9177}" presName="parentText" presStyleLbl="node1" presStyleIdx="1" presStyleCnt="7">
        <dgm:presLayoutVars>
          <dgm:chMax val="0"/>
          <dgm:bulletEnabled val="1"/>
        </dgm:presLayoutVars>
      </dgm:prSet>
      <dgm:spPr/>
    </dgm:pt>
    <dgm:pt modelId="{CCE06653-FAB4-40A9-A3AC-E687FEEB5420}" type="pres">
      <dgm:prSet presAssocID="{B4910682-971C-4569-8264-258D1EB03EAD}" presName="spacer" presStyleCnt="0"/>
      <dgm:spPr/>
    </dgm:pt>
    <dgm:pt modelId="{F5749485-ED77-4B36-9E05-25793BC0DE5E}" type="pres">
      <dgm:prSet presAssocID="{DDE9D2DE-4F52-4235-BBF7-DE8FE1BCA77B}" presName="parentText" presStyleLbl="node1" presStyleIdx="2" presStyleCnt="7">
        <dgm:presLayoutVars>
          <dgm:chMax val="0"/>
          <dgm:bulletEnabled val="1"/>
        </dgm:presLayoutVars>
      </dgm:prSet>
      <dgm:spPr/>
    </dgm:pt>
    <dgm:pt modelId="{C6D013EE-BEF6-4418-8FDA-6F0B9DD9F01C}" type="pres">
      <dgm:prSet presAssocID="{071155EC-2E62-45E5-A948-439563416F18}" presName="spacer" presStyleCnt="0"/>
      <dgm:spPr/>
    </dgm:pt>
    <dgm:pt modelId="{EE3EF3C7-83AD-42DB-B541-7588F834AA88}" type="pres">
      <dgm:prSet presAssocID="{060EF41D-7262-4AF1-B9A6-256E8DC33DED}" presName="parentText" presStyleLbl="node1" presStyleIdx="3" presStyleCnt="7">
        <dgm:presLayoutVars>
          <dgm:chMax val="0"/>
          <dgm:bulletEnabled val="1"/>
        </dgm:presLayoutVars>
      </dgm:prSet>
      <dgm:spPr/>
    </dgm:pt>
    <dgm:pt modelId="{E8B89E10-7D30-4644-89DA-99ABF2B99B1E}" type="pres">
      <dgm:prSet presAssocID="{CF1E6318-9648-41E1-A4F1-91C5532DDB1E}" presName="spacer" presStyleCnt="0"/>
      <dgm:spPr/>
    </dgm:pt>
    <dgm:pt modelId="{6CC65C36-7461-4B95-9F00-74BB3B759AA6}" type="pres">
      <dgm:prSet presAssocID="{D8DB4C06-DA58-49D5-AD09-38825B711C69}" presName="parentText" presStyleLbl="node1" presStyleIdx="4" presStyleCnt="7">
        <dgm:presLayoutVars>
          <dgm:chMax val="0"/>
          <dgm:bulletEnabled val="1"/>
        </dgm:presLayoutVars>
      </dgm:prSet>
      <dgm:spPr/>
    </dgm:pt>
    <dgm:pt modelId="{C19E5DCC-E88E-4297-92F4-CB527C8BBD24}" type="pres">
      <dgm:prSet presAssocID="{A90CCA6A-57E8-4655-ADF2-7ECA62B2C037}" presName="spacer" presStyleCnt="0"/>
      <dgm:spPr/>
    </dgm:pt>
    <dgm:pt modelId="{FA664B99-CFC3-4EE4-A56B-4DEBA658E79B}" type="pres">
      <dgm:prSet presAssocID="{9CF9EAE6-F0F7-4B01-A8CE-7A5A9D8B1872}" presName="parentText" presStyleLbl="node1" presStyleIdx="5" presStyleCnt="7">
        <dgm:presLayoutVars>
          <dgm:chMax val="0"/>
          <dgm:bulletEnabled val="1"/>
        </dgm:presLayoutVars>
      </dgm:prSet>
      <dgm:spPr/>
    </dgm:pt>
    <dgm:pt modelId="{EAC9AA08-013B-40AE-B284-C338A4F8B63A}" type="pres">
      <dgm:prSet presAssocID="{F2A97AF6-5D4B-4DD9-8484-7E1B8AC78BB2}" presName="spacer" presStyleCnt="0"/>
      <dgm:spPr/>
    </dgm:pt>
    <dgm:pt modelId="{4CC6CA8B-C568-438F-A3E7-85A0B1F8DDFB}" type="pres">
      <dgm:prSet presAssocID="{F0712E13-F222-4624-BB28-781176B5AC4F}" presName="parentText" presStyleLbl="node1" presStyleIdx="6" presStyleCnt="7">
        <dgm:presLayoutVars>
          <dgm:chMax val="0"/>
          <dgm:bulletEnabled val="1"/>
        </dgm:presLayoutVars>
      </dgm:prSet>
      <dgm:spPr/>
    </dgm:pt>
  </dgm:ptLst>
  <dgm:cxnLst>
    <dgm:cxn modelId="{075FD501-0879-4C4E-934E-8BC3F3D2FCE9}" srcId="{BA21E5B2-D5C0-47BB-9893-428DAB58189A}" destId="{060EF41D-7262-4AF1-B9A6-256E8DC33DED}" srcOrd="3" destOrd="0" parTransId="{08479304-80FA-4AB9-9CDF-65181440377B}" sibTransId="{CF1E6318-9648-41E1-A4F1-91C5532DDB1E}"/>
    <dgm:cxn modelId="{A330E002-A474-4AF0-9786-FBBDB7D0309A}" srcId="{BA21E5B2-D5C0-47BB-9893-428DAB58189A}" destId="{9CF9EAE6-F0F7-4B01-A8CE-7A5A9D8B1872}" srcOrd="5" destOrd="0" parTransId="{DE76DEC7-2B50-4B41-8CC4-324F2AC43089}" sibTransId="{F2A97AF6-5D4B-4DD9-8484-7E1B8AC78BB2}"/>
    <dgm:cxn modelId="{D609D314-78E0-4689-A542-B655C5E36FE8}" type="presOf" srcId="{DDE9D2DE-4F52-4235-BBF7-DE8FE1BCA77B}" destId="{F5749485-ED77-4B36-9E05-25793BC0DE5E}" srcOrd="0" destOrd="0" presId="urn:microsoft.com/office/officeart/2005/8/layout/vList2"/>
    <dgm:cxn modelId="{60CE7221-3E39-4B4A-9632-B9B54DD086C9}" type="presOf" srcId="{BA21E5B2-D5C0-47BB-9893-428DAB58189A}" destId="{CCA36E0F-ECAF-4610-BC7A-B75CF45C1CA3}" srcOrd="0" destOrd="0" presId="urn:microsoft.com/office/officeart/2005/8/layout/vList2"/>
    <dgm:cxn modelId="{C7A69136-FBEF-49DC-8012-DFEE2053BC23}" type="presOf" srcId="{B97EEBA3-B51E-4660-A35A-4723E9FC5856}" destId="{39FBC3D8-1E76-4209-8A3C-00588E4094BD}" srcOrd="0" destOrd="0" presId="urn:microsoft.com/office/officeart/2005/8/layout/vList2"/>
    <dgm:cxn modelId="{D935D85B-79E5-4692-8080-926839D5E50F}" type="presOf" srcId="{D8DB4C06-DA58-49D5-AD09-38825B711C69}" destId="{6CC65C36-7461-4B95-9F00-74BB3B759AA6}" srcOrd="0" destOrd="0" presId="urn:microsoft.com/office/officeart/2005/8/layout/vList2"/>
    <dgm:cxn modelId="{B1BA735E-C854-4EC6-8D81-31C962016F85}" srcId="{BA21E5B2-D5C0-47BB-9893-428DAB58189A}" destId="{F0712E13-F222-4624-BB28-781176B5AC4F}" srcOrd="6" destOrd="0" parTransId="{F2643CFE-4B03-4672-9C46-1E114FC5B6C2}" sibTransId="{2282CDEC-0F75-4726-8D37-43AAA37A05FC}"/>
    <dgm:cxn modelId="{A060A041-BE5C-4DF2-8C2A-4D878A03BBE6}" srcId="{BA21E5B2-D5C0-47BB-9893-428DAB58189A}" destId="{D28602A7-FDF5-4677-8EF5-0C4B55EB9177}" srcOrd="1" destOrd="0" parTransId="{B55953DA-6ADD-41DC-BB90-1FC5C8AC93C8}" sibTransId="{B4910682-971C-4569-8264-258D1EB03EAD}"/>
    <dgm:cxn modelId="{AE0CFD4A-925D-4E01-AF67-7C2CF649A8FB}" srcId="{BA21E5B2-D5C0-47BB-9893-428DAB58189A}" destId="{B97EEBA3-B51E-4660-A35A-4723E9FC5856}" srcOrd="0" destOrd="0" parTransId="{E47916AE-57EA-4C6B-AE41-7BE26C7F53EC}" sibTransId="{81BCE186-2CCE-4073-A144-65D7ED71D739}"/>
    <dgm:cxn modelId="{6589A38D-463C-467A-B9B3-ADF3D607824D}" srcId="{BA21E5B2-D5C0-47BB-9893-428DAB58189A}" destId="{DDE9D2DE-4F52-4235-BBF7-DE8FE1BCA77B}" srcOrd="2" destOrd="0" parTransId="{CBFAA6AE-0DF1-4710-A9B5-397A5044E0D2}" sibTransId="{071155EC-2E62-45E5-A948-439563416F18}"/>
    <dgm:cxn modelId="{139C2D99-4C06-4932-9CD3-869C07E6A328}" type="presOf" srcId="{9CF9EAE6-F0F7-4B01-A8CE-7A5A9D8B1872}" destId="{FA664B99-CFC3-4EE4-A56B-4DEBA658E79B}" srcOrd="0" destOrd="0" presId="urn:microsoft.com/office/officeart/2005/8/layout/vList2"/>
    <dgm:cxn modelId="{371998BE-EDB8-4AF8-9243-A851164A4862}" type="presOf" srcId="{F0712E13-F222-4624-BB28-781176B5AC4F}" destId="{4CC6CA8B-C568-438F-A3E7-85A0B1F8DDFB}" srcOrd="0" destOrd="0" presId="urn:microsoft.com/office/officeart/2005/8/layout/vList2"/>
    <dgm:cxn modelId="{D582A7C6-3B16-47FA-B33A-5CA0690C3DA1}" srcId="{BA21E5B2-D5C0-47BB-9893-428DAB58189A}" destId="{D8DB4C06-DA58-49D5-AD09-38825B711C69}" srcOrd="4" destOrd="0" parTransId="{23FB03C9-980D-4103-95AA-B1AF266F3B61}" sibTransId="{A90CCA6A-57E8-4655-ADF2-7ECA62B2C037}"/>
    <dgm:cxn modelId="{1A045BCC-3103-4DA4-8BF3-80197B98AD61}" type="presOf" srcId="{D28602A7-FDF5-4677-8EF5-0C4B55EB9177}" destId="{97B32BCC-31D3-4993-89F5-758FF347A99F}" srcOrd="0" destOrd="0" presId="urn:microsoft.com/office/officeart/2005/8/layout/vList2"/>
    <dgm:cxn modelId="{AB47BCDD-A7CE-41F5-9C51-20F63073F41B}" type="presOf" srcId="{060EF41D-7262-4AF1-B9A6-256E8DC33DED}" destId="{EE3EF3C7-83AD-42DB-B541-7588F834AA88}" srcOrd="0" destOrd="0" presId="urn:microsoft.com/office/officeart/2005/8/layout/vList2"/>
    <dgm:cxn modelId="{62EF2904-EE64-445B-9920-9EDEDF062DC7}" type="presParOf" srcId="{CCA36E0F-ECAF-4610-BC7A-B75CF45C1CA3}" destId="{39FBC3D8-1E76-4209-8A3C-00588E4094BD}" srcOrd="0" destOrd="0" presId="urn:microsoft.com/office/officeart/2005/8/layout/vList2"/>
    <dgm:cxn modelId="{02BD70F7-8DE8-426E-9D71-2DE8CECE688F}" type="presParOf" srcId="{CCA36E0F-ECAF-4610-BC7A-B75CF45C1CA3}" destId="{B07688E3-694F-4917-9D11-01E72F22745A}" srcOrd="1" destOrd="0" presId="urn:microsoft.com/office/officeart/2005/8/layout/vList2"/>
    <dgm:cxn modelId="{429633EE-86C8-4819-A26C-475A9A77211E}" type="presParOf" srcId="{CCA36E0F-ECAF-4610-BC7A-B75CF45C1CA3}" destId="{97B32BCC-31D3-4993-89F5-758FF347A99F}" srcOrd="2" destOrd="0" presId="urn:microsoft.com/office/officeart/2005/8/layout/vList2"/>
    <dgm:cxn modelId="{E0F4014A-BF0C-4558-8120-8C9DB69D6D7C}" type="presParOf" srcId="{CCA36E0F-ECAF-4610-BC7A-B75CF45C1CA3}" destId="{CCE06653-FAB4-40A9-A3AC-E687FEEB5420}" srcOrd="3" destOrd="0" presId="urn:microsoft.com/office/officeart/2005/8/layout/vList2"/>
    <dgm:cxn modelId="{F59C10A2-1660-403F-9493-F6F23FE72AF4}" type="presParOf" srcId="{CCA36E0F-ECAF-4610-BC7A-B75CF45C1CA3}" destId="{F5749485-ED77-4B36-9E05-25793BC0DE5E}" srcOrd="4" destOrd="0" presId="urn:microsoft.com/office/officeart/2005/8/layout/vList2"/>
    <dgm:cxn modelId="{60D4F34D-E89D-4232-BC16-E22869DFC23C}" type="presParOf" srcId="{CCA36E0F-ECAF-4610-BC7A-B75CF45C1CA3}" destId="{C6D013EE-BEF6-4418-8FDA-6F0B9DD9F01C}" srcOrd="5" destOrd="0" presId="urn:microsoft.com/office/officeart/2005/8/layout/vList2"/>
    <dgm:cxn modelId="{5732C334-D1D0-4FC6-B6DC-4DD221A603DE}" type="presParOf" srcId="{CCA36E0F-ECAF-4610-BC7A-B75CF45C1CA3}" destId="{EE3EF3C7-83AD-42DB-B541-7588F834AA88}" srcOrd="6" destOrd="0" presId="urn:microsoft.com/office/officeart/2005/8/layout/vList2"/>
    <dgm:cxn modelId="{580BF6D0-EFBC-4E53-8620-292CD6EC50F5}" type="presParOf" srcId="{CCA36E0F-ECAF-4610-BC7A-B75CF45C1CA3}" destId="{E8B89E10-7D30-4644-89DA-99ABF2B99B1E}" srcOrd="7" destOrd="0" presId="urn:microsoft.com/office/officeart/2005/8/layout/vList2"/>
    <dgm:cxn modelId="{CE659BAA-9E8E-4390-9F70-7166FCF5C3EA}" type="presParOf" srcId="{CCA36E0F-ECAF-4610-BC7A-B75CF45C1CA3}" destId="{6CC65C36-7461-4B95-9F00-74BB3B759AA6}" srcOrd="8" destOrd="0" presId="urn:microsoft.com/office/officeart/2005/8/layout/vList2"/>
    <dgm:cxn modelId="{7D03CD6E-5158-4E25-9584-5C2C87AAECE2}" type="presParOf" srcId="{CCA36E0F-ECAF-4610-BC7A-B75CF45C1CA3}" destId="{C19E5DCC-E88E-4297-92F4-CB527C8BBD24}" srcOrd="9" destOrd="0" presId="urn:microsoft.com/office/officeart/2005/8/layout/vList2"/>
    <dgm:cxn modelId="{D50CE936-6120-4B84-AB78-C49A2AF36D50}" type="presParOf" srcId="{CCA36E0F-ECAF-4610-BC7A-B75CF45C1CA3}" destId="{FA664B99-CFC3-4EE4-A56B-4DEBA658E79B}" srcOrd="10" destOrd="0" presId="urn:microsoft.com/office/officeart/2005/8/layout/vList2"/>
    <dgm:cxn modelId="{8DE60A92-7499-4F50-BFBB-FF7DDA9CFF26}" type="presParOf" srcId="{CCA36E0F-ECAF-4610-BC7A-B75CF45C1CA3}" destId="{EAC9AA08-013B-40AE-B284-C338A4F8B63A}" srcOrd="11" destOrd="0" presId="urn:microsoft.com/office/officeart/2005/8/layout/vList2"/>
    <dgm:cxn modelId="{9177AA2F-3131-4CFB-99DE-B1A2558AB7DE}" type="presParOf" srcId="{CCA36E0F-ECAF-4610-BC7A-B75CF45C1CA3}" destId="{4CC6CA8B-C568-438F-A3E7-85A0B1F8DDF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700FA-D134-4D83-B91B-8A2913CDADE6}">
      <dsp:nvSpPr>
        <dsp:cNvPr id="0" name=""/>
        <dsp:cNvSpPr/>
      </dsp:nvSpPr>
      <dsp:spPr>
        <a:xfrm>
          <a:off x="0" y="239564"/>
          <a:ext cx="6253721" cy="2251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PE" sz="2600" kern="1200"/>
            <a:t>En cuanto al funcionamiento del sistema se pretende que el sistema sea una página web y se busca un sistema el cual pueda ser utilizado por diferentes personas en un mismo computador o varios.</a:t>
          </a:r>
          <a:endParaRPr lang="en-US" sz="2600" kern="1200"/>
        </a:p>
      </dsp:txBody>
      <dsp:txXfrm>
        <a:off x="109889" y="349453"/>
        <a:ext cx="6033943" cy="2031302"/>
      </dsp:txXfrm>
    </dsp:sp>
    <dsp:sp modelId="{C8CF50BE-8D6B-485E-A1F3-AF5F57F11829}">
      <dsp:nvSpPr>
        <dsp:cNvPr id="0" name=""/>
        <dsp:cNvSpPr/>
      </dsp:nvSpPr>
      <dsp:spPr>
        <a:xfrm>
          <a:off x="0" y="2565524"/>
          <a:ext cx="6253721" cy="2251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PE" sz="2600" kern="1200"/>
            <a:t>Este sistema realizara el registro de boletas las cuales podrán ser de ayuda para la veterinaria la cual requiera de una revisión de las salidas que se realizaron en determinada fecha.</a:t>
          </a:r>
          <a:endParaRPr lang="en-US" sz="2600" kern="1200"/>
        </a:p>
      </dsp:txBody>
      <dsp:txXfrm>
        <a:off x="109889" y="2675413"/>
        <a:ext cx="6033943" cy="2031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BC3D8-1E76-4209-8A3C-00588E4094BD}">
      <dsp:nvSpPr>
        <dsp:cNvPr id="0" name=""/>
        <dsp:cNvSpPr/>
      </dsp:nvSpPr>
      <dsp:spPr>
        <a:xfrm>
          <a:off x="0" y="17558"/>
          <a:ext cx="6253721" cy="675327"/>
        </a:xfrm>
        <a:prstGeom prst="roundRect">
          <a:avLst/>
        </a:prstGeom>
        <a:solidFill>
          <a:schemeClr val="accent1">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PE" sz="1700" kern="1200"/>
            <a:t>Beneficios Tangibles:</a:t>
          </a:r>
          <a:endParaRPr lang="en-US" sz="1700" kern="1200"/>
        </a:p>
      </dsp:txBody>
      <dsp:txXfrm>
        <a:off x="32967" y="50525"/>
        <a:ext cx="6187787" cy="609393"/>
      </dsp:txXfrm>
    </dsp:sp>
    <dsp:sp modelId="{97B32BCC-31D3-4993-89F5-758FF347A99F}">
      <dsp:nvSpPr>
        <dsp:cNvPr id="0" name=""/>
        <dsp:cNvSpPr/>
      </dsp:nvSpPr>
      <dsp:spPr>
        <a:xfrm>
          <a:off x="0" y="741845"/>
          <a:ext cx="6253721"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E" sz="1700" kern="1200"/>
            <a:t>Reducción de tiempo en consultas.</a:t>
          </a:r>
          <a:endParaRPr lang="en-US" sz="1700" kern="1200"/>
        </a:p>
      </dsp:txBody>
      <dsp:txXfrm>
        <a:off x="32967" y="774812"/>
        <a:ext cx="6187787" cy="609393"/>
      </dsp:txXfrm>
    </dsp:sp>
    <dsp:sp modelId="{F5749485-ED77-4B36-9E05-25793BC0DE5E}">
      <dsp:nvSpPr>
        <dsp:cNvPr id="0" name=""/>
        <dsp:cNvSpPr/>
      </dsp:nvSpPr>
      <dsp:spPr>
        <a:xfrm>
          <a:off x="0" y="1466133"/>
          <a:ext cx="6253721"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E" sz="1700" kern="1200"/>
            <a:t>Reducir de pérdidas de productos.</a:t>
          </a:r>
          <a:endParaRPr lang="en-US" sz="1700" kern="1200"/>
        </a:p>
      </dsp:txBody>
      <dsp:txXfrm>
        <a:off x="32967" y="1499100"/>
        <a:ext cx="6187787" cy="609393"/>
      </dsp:txXfrm>
    </dsp:sp>
    <dsp:sp modelId="{EE3EF3C7-83AD-42DB-B541-7588F834AA88}">
      <dsp:nvSpPr>
        <dsp:cNvPr id="0" name=""/>
        <dsp:cNvSpPr/>
      </dsp:nvSpPr>
      <dsp:spPr>
        <a:xfrm>
          <a:off x="0" y="2190421"/>
          <a:ext cx="6253721"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E" sz="1700" kern="1200"/>
            <a:t>Reducción del tiempo en el que la empresa realiza el conteo de stock para su verificación.</a:t>
          </a:r>
        </a:p>
      </dsp:txBody>
      <dsp:txXfrm>
        <a:off x="32967" y="2223388"/>
        <a:ext cx="6187787" cy="609393"/>
      </dsp:txXfrm>
    </dsp:sp>
    <dsp:sp modelId="{6CC65C36-7461-4B95-9F00-74BB3B759AA6}">
      <dsp:nvSpPr>
        <dsp:cNvPr id="0" name=""/>
        <dsp:cNvSpPr/>
      </dsp:nvSpPr>
      <dsp:spPr>
        <a:xfrm>
          <a:off x="0" y="2914708"/>
          <a:ext cx="6253721" cy="675327"/>
        </a:xfrm>
        <a:prstGeom prst="roundRect">
          <a:avLst/>
        </a:prstGeom>
        <a:solidFill>
          <a:schemeClr val="accent1">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PE" sz="1700" kern="1200"/>
            <a:t>Beneficios Intangibles:</a:t>
          </a:r>
          <a:endParaRPr lang="en-US" sz="1700" kern="1200"/>
        </a:p>
      </dsp:txBody>
      <dsp:txXfrm>
        <a:off x="32967" y="2947675"/>
        <a:ext cx="6187787" cy="609393"/>
      </dsp:txXfrm>
    </dsp:sp>
    <dsp:sp modelId="{FA664B99-CFC3-4EE4-A56B-4DEBA658E79B}">
      <dsp:nvSpPr>
        <dsp:cNvPr id="0" name=""/>
        <dsp:cNvSpPr/>
      </dsp:nvSpPr>
      <dsp:spPr>
        <a:xfrm>
          <a:off x="0" y="3638996"/>
          <a:ext cx="6253721"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E" sz="1700" kern="1200"/>
            <a:t>Ahorra el tiempo y esfuerzo de los trabajadores.</a:t>
          </a:r>
          <a:endParaRPr lang="en-US" sz="1700" kern="1200"/>
        </a:p>
      </dsp:txBody>
      <dsp:txXfrm>
        <a:off x="32967" y="3671963"/>
        <a:ext cx="6187787" cy="609393"/>
      </dsp:txXfrm>
    </dsp:sp>
    <dsp:sp modelId="{4CC6CA8B-C568-438F-A3E7-85A0B1F8DDFB}">
      <dsp:nvSpPr>
        <dsp:cNvPr id="0" name=""/>
        <dsp:cNvSpPr/>
      </dsp:nvSpPr>
      <dsp:spPr>
        <a:xfrm>
          <a:off x="0" y="4363284"/>
          <a:ext cx="6253721"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PE" sz="1700" kern="1200"/>
            <a:t>La administración del administrador de tiempo será más eficiente.</a:t>
          </a:r>
          <a:endParaRPr lang="en-US" sz="1700" kern="1200"/>
        </a:p>
      </dsp:txBody>
      <dsp:txXfrm>
        <a:off x="32967" y="4396251"/>
        <a:ext cx="6187787" cy="6093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6612F-7D46-47E1-ADF3-069425E7BD69}" type="datetimeFigureOut">
              <a:rPr lang="es-PE" smtClean="0"/>
              <a:t>10/12/2021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84571-61E0-4F10-A6B2-249F565A3F2C}" type="slidenum">
              <a:rPr lang="es-PE" smtClean="0"/>
              <a:t>‹Nº›</a:t>
            </a:fld>
            <a:endParaRPr lang="es-PE"/>
          </a:p>
        </p:txBody>
      </p:sp>
    </p:spTree>
    <p:extLst>
      <p:ext uri="{BB962C8B-B14F-4D97-AF65-F5344CB8AC3E}">
        <p14:creationId xmlns:p14="http://schemas.microsoft.com/office/powerpoint/2010/main" val="357528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F0784571-61E0-4F10-A6B2-249F565A3F2C}" type="slidenum">
              <a:rPr lang="es-PE" smtClean="0"/>
              <a:t>15</a:t>
            </a:fld>
            <a:endParaRPr lang="es-PE"/>
          </a:p>
        </p:txBody>
      </p:sp>
    </p:spTree>
    <p:extLst>
      <p:ext uri="{BB962C8B-B14F-4D97-AF65-F5344CB8AC3E}">
        <p14:creationId xmlns:p14="http://schemas.microsoft.com/office/powerpoint/2010/main" val="78336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C853E-E0E6-4D2E-ACDD-69C56DCEEC7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8A186751-EDDC-4535-92AB-CBE887544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FE2F2F2-2137-4101-8ADE-B9314102BDC4}"/>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5" name="Marcador de pie de página 4">
            <a:extLst>
              <a:ext uri="{FF2B5EF4-FFF2-40B4-BE49-F238E27FC236}">
                <a16:creationId xmlns:a16="http://schemas.microsoft.com/office/drawing/2014/main" id="{00EAD170-8253-4714-B598-76109785B0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0D627DD-2FCE-44E5-BD13-FCC776468F74}"/>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328825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5214F-861E-44DC-AE96-251A4536D0D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D0327E4-464A-4DC6-9B4B-DC215183CFE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58F167C-AD8C-4870-B52E-4FEF8EF1F61F}"/>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5" name="Marcador de pie de página 4">
            <a:extLst>
              <a:ext uri="{FF2B5EF4-FFF2-40B4-BE49-F238E27FC236}">
                <a16:creationId xmlns:a16="http://schemas.microsoft.com/office/drawing/2014/main" id="{732726AD-4C52-42F3-982C-FEBD56BDF42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4871819-DF19-41CF-AEB1-92C3F6B29670}"/>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110962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A7D0D83-E833-43B4-9EE2-C474FA56846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9E8A20B-44B6-4E2D-9301-551750FF5DC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754379F-6304-4317-816D-ED30ABC7CC74}"/>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5" name="Marcador de pie de página 4">
            <a:extLst>
              <a:ext uri="{FF2B5EF4-FFF2-40B4-BE49-F238E27FC236}">
                <a16:creationId xmlns:a16="http://schemas.microsoft.com/office/drawing/2014/main" id="{A47CE4AC-74C0-48A3-B07E-CF19C910556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EC1BB22-EA4E-419C-8ECD-896B133BDD9C}"/>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400485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sp>
        <p:nvSpPr>
          <p:cNvPr id="20" name="Google Shape;20;p4"/>
          <p:cNvSpPr/>
          <p:nvPr/>
        </p:nvSpPr>
        <p:spPr>
          <a:xfrm>
            <a:off x="1271985" y="-9767"/>
            <a:ext cx="9648033" cy="6877533"/>
          </a:xfrm>
          <a:custGeom>
            <a:avLst/>
            <a:gdLst/>
            <a:ahLst/>
            <a:cxnLst/>
            <a:rect l="l" t="t" r="r" b="b"/>
            <a:pathLst>
              <a:path w="289441" h="206326" extrusionOk="0">
                <a:moveTo>
                  <a:pt x="0" y="206326"/>
                </a:moveTo>
                <a:lnTo>
                  <a:pt x="90725" y="0"/>
                </a:lnTo>
                <a:lnTo>
                  <a:pt x="289441" y="0"/>
                </a:lnTo>
                <a:lnTo>
                  <a:pt x="199009" y="206033"/>
                </a:lnTo>
                <a:close/>
              </a:path>
            </a:pathLst>
          </a:custGeom>
          <a:solidFill>
            <a:srgbClr val="18171D">
              <a:alpha val="86030"/>
            </a:srgbClr>
          </a:solidFill>
          <a:ln>
            <a:noFill/>
          </a:ln>
        </p:spPr>
      </p:sp>
      <p:sp>
        <p:nvSpPr>
          <p:cNvPr id="21" name="Google Shape;21;p4"/>
          <p:cNvSpPr txBox="1">
            <a:spLocks noGrp="1"/>
          </p:cNvSpPr>
          <p:nvPr>
            <p:ph type="body" idx="1"/>
          </p:nvPr>
        </p:nvSpPr>
        <p:spPr>
          <a:xfrm>
            <a:off x="4188832" y="911633"/>
            <a:ext cx="3814400" cy="5034800"/>
          </a:xfrm>
          <a:prstGeom prst="rect">
            <a:avLst/>
          </a:prstGeom>
        </p:spPr>
        <p:txBody>
          <a:bodyPr spcFirstLastPara="1" wrap="square" lIns="0" tIns="0" rIns="0" bIns="0" anchor="ctr" anchorCtr="0">
            <a:noAutofit/>
          </a:bodyPr>
          <a:lstStyle>
            <a:lvl1pPr marL="609585" lvl="0" indent="-507987" algn="ctr" rtl="0">
              <a:spcBef>
                <a:spcPts val="800"/>
              </a:spcBef>
              <a:spcAft>
                <a:spcPts val="0"/>
              </a:spcAft>
              <a:buSzPts val="2400"/>
              <a:buChar char="╸"/>
              <a:defRPr/>
            </a:lvl1pPr>
            <a:lvl2pPr marL="1219170" lvl="1" indent="-507987" algn="ctr" rtl="0">
              <a:spcBef>
                <a:spcPts val="0"/>
              </a:spcBef>
              <a:spcAft>
                <a:spcPts val="0"/>
              </a:spcAft>
              <a:buSzPts val="2400"/>
              <a:buChar char="-"/>
              <a:defRPr/>
            </a:lvl2pPr>
            <a:lvl3pPr marL="1828754" lvl="2" indent="-507987" algn="ctr" rtl="0">
              <a:spcBef>
                <a:spcPts val="0"/>
              </a:spcBef>
              <a:spcAft>
                <a:spcPts val="0"/>
              </a:spcAft>
              <a:buSzPts val="2400"/>
              <a:buChar char="-"/>
              <a:defRPr/>
            </a:lvl3pPr>
            <a:lvl4pPr marL="2438339" lvl="3" indent="-507987" algn="ctr" rtl="0">
              <a:spcBef>
                <a:spcPts val="0"/>
              </a:spcBef>
              <a:spcAft>
                <a:spcPts val="0"/>
              </a:spcAft>
              <a:buSzPts val="2400"/>
              <a:buChar char="-"/>
              <a:defRPr/>
            </a:lvl4pPr>
            <a:lvl5pPr marL="3047924" lvl="4" indent="-507987" algn="ctr" rtl="0">
              <a:spcBef>
                <a:spcPts val="0"/>
              </a:spcBef>
              <a:spcAft>
                <a:spcPts val="0"/>
              </a:spcAft>
              <a:buSzPts val="2400"/>
              <a:buChar char="○"/>
              <a:defRPr/>
            </a:lvl5pPr>
            <a:lvl6pPr marL="3657509" lvl="5" indent="-507987" algn="ctr" rtl="0">
              <a:spcBef>
                <a:spcPts val="0"/>
              </a:spcBef>
              <a:spcAft>
                <a:spcPts val="0"/>
              </a:spcAft>
              <a:buSzPts val="2400"/>
              <a:buChar char="■"/>
              <a:defRPr/>
            </a:lvl6pPr>
            <a:lvl7pPr marL="4267093" lvl="6" indent="-507987" algn="ctr" rtl="0">
              <a:spcBef>
                <a:spcPts val="0"/>
              </a:spcBef>
              <a:spcAft>
                <a:spcPts val="0"/>
              </a:spcAft>
              <a:buSzPts val="2400"/>
              <a:buChar char="●"/>
              <a:defRPr/>
            </a:lvl7pPr>
            <a:lvl8pPr marL="4876678" lvl="7" indent="-507987" algn="ctr" rtl="0">
              <a:spcBef>
                <a:spcPts val="0"/>
              </a:spcBef>
              <a:spcAft>
                <a:spcPts val="0"/>
              </a:spcAft>
              <a:buSzPts val="2400"/>
              <a:buChar char="○"/>
              <a:defRPr/>
            </a:lvl8pPr>
            <a:lvl9pPr marL="5486263" lvl="8" indent="-507987" algn="ctr" rtl="0">
              <a:spcBef>
                <a:spcPts val="0"/>
              </a:spcBef>
              <a:spcAft>
                <a:spcPts val="0"/>
              </a:spcAft>
              <a:buSzPts val="2400"/>
              <a:buChar char="■"/>
              <a:defRPr/>
            </a:lvl9pPr>
          </a:lstStyle>
          <a:p>
            <a:endParaRPr/>
          </a:p>
        </p:txBody>
      </p:sp>
      <p:sp>
        <p:nvSpPr>
          <p:cNvPr id="22" name="Google Shape;22;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23" name="Google Shape;23;p4"/>
          <p:cNvSpPr/>
          <p:nvPr/>
        </p:nvSpPr>
        <p:spPr>
          <a:xfrm>
            <a:off x="2055773"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a:off x="8681229" y="2291969"/>
            <a:ext cx="1435497" cy="2318896"/>
          </a:xfrm>
          <a:custGeom>
            <a:avLst/>
            <a:gdLst/>
            <a:ahLst/>
            <a:cxnLst/>
            <a:rect l="l" t="t" r="r" b="b"/>
            <a:pathLst>
              <a:path w="875303" h="1419732" extrusionOk="0">
                <a:moveTo>
                  <a:pt x="617692" y="0"/>
                </a:moveTo>
                <a:lnTo>
                  <a:pt x="0" y="1419733"/>
                </a:lnTo>
                <a:lnTo>
                  <a:pt x="257611" y="1419733"/>
                </a:lnTo>
                <a:lnTo>
                  <a:pt x="875303" y="0"/>
                </a:lnTo>
                <a:lnTo>
                  <a:pt x="617692" y="0"/>
                </a:lnTo>
                <a:close/>
              </a:path>
            </a:pathLst>
          </a:custGeom>
          <a:solidFill>
            <a:schemeClr val="accent1"/>
          </a:solidFill>
          <a:ln>
            <a:noFill/>
          </a:ln>
          <a:effectLst>
            <a:outerShdw blurRad="71438" dist="19050" algn="bl" rotWithShape="0">
              <a:srgbClr val="000000">
                <a:alpha val="30000"/>
              </a:srgbClr>
            </a:outerShdw>
          </a:effectLst>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4562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59290-37EB-44DC-A2FE-1C0F74B4CB6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0D5ECA9-60B2-449A-8274-C07DCDCC90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6560C38-8857-4386-895E-2CD42DC14096}"/>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5" name="Marcador de pie de página 4">
            <a:extLst>
              <a:ext uri="{FF2B5EF4-FFF2-40B4-BE49-F238E27FC236}">
                <a16:creationId xmlns:a16="http://schemas.microsoft.com/office/drawing/2014/main" id="{E438C217-72B9-4732-803C-1EF918F497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611B213-02ED-4BBB-BF64-BBA78551421D}"/>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184617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6CA05-4F0A-41B5-A346-3AA25CCE769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D20BA9B-D98D-4239-80AE-5FC7FDB6C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956414-A275-4572-B15E-534EF253F2A1}"/>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5" name="Marcador de pie de página 4">
            <a:extLst>
              <a:ext uri="{FF2B5EF4-FFF2-40B4-BE49-F238E27FC236}">
                <a16:creationId xmlns:a16="http://schemas.microsoft.com/office/drawing/2014/main" id="{CD0781CC-8203-4110-A1D2-09C2C2EFC97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49442F0-A1CA-4926-8D09-52059EEF17EC}"/>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79029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F26F7-D199-4AFB-9B82-EFEADA1E362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DC3AAF7-DFB2-4BE6-BB5B-3990366280C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491B3A64-E488-42A3-9743-E645BA0354B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80CBEC9-2EBA-4FB8-B8FA-1CF3CD21A216}"/>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6" name="Marcador de pie de página 5">
            <a:extLst>
              <a:ext uri="{FF2B5EF4-FFF2-40B4-BE49-F238E27FC236}">
                <a16:creationId xmlns:a16="http://schemas.microsoft.com/office/drawing/2014/main" id="{B4B6593A-BD4C-4EF5-B3BA-4F70E9378B1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8320779-6DDE-4B30-851C-916EA51E1BBE}"/>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201340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31C31-E630-47BA-8211-040ADCE77E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3560545-B94E-4F3B-B4BD-72DEC1E40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210F5B6-8688-4628-A341-F72E2BDAD0C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D59D4E3-D707-4266-9B2B-260719E7A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8B361CF-769E-4585-A855-371B50103A1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36A1375C-33D6-427D-9A38-29EA567F392B}"/>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8" name="Marcador de pie de página 7">
            <a:extLst>
              <a:ext uri="{FF2B5EF4-FFF2-40B4-BE49-F238E27FC236}">
                <a16:creationId xmlns:a16="http://schemas.microsoft.com/office/drawing/2014/main" id="{E54C1871-466B-4317-A0C0-366C1CA234B1}"/>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D7E4B26B-C585-42D7-B670-8D52B0AD6D6C}"/>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180756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14856-FBB4-41FE-A586-ED399A3B728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DF38341-1042-4AAB-83ED-FA9413D804BD}"/>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4" name="Marcador de pie de página 3">
            <a:extLst>
              <a:ext uri="{FF2B5EF4-FFF2-40B4-BE49-F238E27FC236}">
                <a16:creationId xmlns:a16="http://schemas.microsoft.com/office/drawing/2014/main" id="{6103B2AF-3B24-47FF-8849-369A71E3DD1A}"/>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D3165F4-DB37-4FDD-8C2C-1BAF22054C7F}"/>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1645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0225EC0-85E3-4EE4-96DE-F038E9D54621}"/>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3" name="Marcador de pie de página 2">
            <a:extLst>
              <a:ext uri="{FF2B5EF4-FFF2-40B4-BE49-F238E27FC236}">
                <a16:creationId xmlns:a16="http://schemas.microsoft.com/office/drawing/2014/main" id="{7FFACBE2-593D-40EA-9112-8C11B518F6CB}"/>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F17E9C-27DB-42C7-9EE3-C56A4774123F}"/>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281348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3044A-6964-4A32-9A25-35597CF556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89245B9-36B7-4A42-ABB5-FC22EF982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8195B0B2-08C9-4F4B-BC04-D35F532C7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C086B1-A676-4D15-A949-2AB1344FD5B0}"/>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6" name="Marcador de pie de página 5">
            <a:extLst>
              <a:ext uri="{FF2B5EF4-FFF2-40B4-BE49-F238E27FC236}">
                <a16:creationId xmlns:a16="http://schemas.microsoft.com/office/drawing/2014/main" id="{935862D3-905D-4E48-8AE3-23893319201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831D871-8917-404E-AB34-38FF09FE575D}"/>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107899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FBF2E-F347-4B9B-8F62-4690DE7B85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0D766E3B-9749-4231-9DB7-F8D9A1447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04DC90E-8284-47B4-9B9A-6479406FF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F97CBFD-5B6D-4F3B-A0EA-81FC2D28C59B}"/>
              </a:ext>
            </a:extLst>
          </p:cNvPr>
          <p:cNvSpPr>
            <a:spLocks noGrp="1"/>
          </p:cNvSpPr>
          <p:nvPr>
            <p:ph type="dt" sz="half" idx="10"/>
          </p:nvPr>
        </p:nvSpPr>
        <p:spPr/>
        <p:txBody>
          <a:bodyPr/>
          <a:lstStyle/>
          <a:p>
            <a:fld id="{D6F92421-0F0C-4798-883E-C7AC6647B08B}" type="datetimeFigureOut">
              <a:rPr lang="es-PE" smtClean="0"/>
              <a:t>10/12/2021</a:t>
            </a:fld>
            <a:endParaRPr lang="es-PE"/>
          </a:p>
        </p:txBody>
      </p:sp>
      <p:sp>
        <p:nvSpPr>
          <p:cNvPr id="6" name="Marcador de pie de página 5">
            <a:extLst>
              <a:ext uri="{FF2B5EF4-FFF2-40B4-BE49-F238E27FC236}">
                <a16:creationId xmlns:a16="http://schemas.microsoft.com/office/drawing/2014/main" id="{9D9CC791-42AA-45D7-9A4C-137F172CA3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E8FD2C-0265-4613-B81E-F9B776DDCEAC}"/>
              </a:ext>
            </a:extLst>
          </p:cNvPr>
          <p:cNvSpPr>
            <a:spLocks noGrp="1"/>
          </p:cNvSpPr>
          <p:nvPr>
            <p:ph type="sldNum" sz="quarter" idx="12"/>
          </p:nvPr>
        </p:nvSpPr>
        <p:spPr/>
        <p:txBody>
          <a:bodyPr/>
          <a:lstStyle/>
          <a:p>
            <a:fld id="{CFF4D9ED-C99E-4340-B521-AB4FACDEB2AF}" type="slidenum">
              <a:rPr lang="es-PE" smtClean="0"/>
              <a:t>‹Nº›</a:t>
            </a:fld>
            <a:endParaRPr lang="es-PE"/>
          </a:p>
        </p:txBody>
      </p:sp>
    </p:spTree>
    <p:extLst>
      <p:ext uri="{BB962C8B-B14F-4D97-AF65-F5344CB8AC3E}">
        <p14:creationId xmlns:p14="http://schemas.microsoft.com/office/powerpoint/2010/main" val="4021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205A2C-CD43-4D48-A919-A9E8E9156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0E7B3A-2B6A-4507-936C-00B81BD01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84E34B6-618A-4A30-A63B-CABACE3EB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92421-0F0C-4798-883E-C7AC6647B08B}" type="datetimeFigureOut">
              <a:rPr lang="es-PE" smtClean="0"/>
              <a:t>10/12/2021</a:t>
            </a:fld>
            <a:endParaRPr lang="es-PE"/>
          </a:p>
        </p:txBody>
      </p:sp>
      <p:sp>
        <p:nvSpPr>
          <p:cNvPr id="5" name="Marcador de pie de página 4">
            <a:extLst>
              <a:ext uri="{FF2B5EF4-FFF2-40B4-BE49-F238E27FC236}">
                <a16:creationId xmlns:a16="http://schemas.microsoft.com/office/drawing/2014/main" id="{6D7A735A-8ADE-4C92-9734-5825F67FF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B5BAABCD-F0BA-450C-B242-93B78E8F1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4D9ED-C99E-4340-B521-AB4FACDEB2AF}" type="slidenum">
              <a:rPr lang="es-PE" smtClean="0"/>
              <a:t>‹Nº›</a:t>
            </a:fld>
            <a:endParaRPr lang="es-PE"/>
          </a:p>
        </p:txBody>
      </p:sp>
    </p:spTree>
    <p:extLst>
      <p:ext uri="{BB962C8B-B14F-4D97-AF65-F5344CB8AC3E}">
        <p14:creationId xmlns:p14="http://schemas.microsoft.com/office/powerpoint/2010/main" val="398509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94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4BC82D-5ECE-42F5-97C6-D80AA7DDEE4C}"/>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marL="228600" indent="220980" algn="l">
              <a:spcAft>
                <a:spcPts val="0"/>
              </a:spcAft>
            </a:pPr>
            <a:r>
              <a:rPr lang="en-US" sz="3200" u="sng" kern="1200" dirty="0">
                <a:solidFill>
                  <a:srgbClr val="FFFFFF"/>
                </a:solidFill>
                <a:effectLst/>
                <a:latin typeface="Times New Roman" panose="02020603050405020304" pitchFamily="18" charset="0"/>
                <a:cs typeface="Times New Roman" panose="02020603050405020304" pitchFamily="18" charset="0"/>
              </a:rPr>
              <a:t>Proyecto:</a:t>
            </a:r>
            <a:br>
              <a:rPr lang="en-US" sz="3200" u="sng" kern="1200" dirty="0">
                <a:solidFill>
                  <a:srgbClr val="FFFFFF"/>
                </a:solidFill>
                <a:effectLst/>
                <a:latin typeface="Times New Roman" panose="02020603050405020304" pitchFamily="18" charset="0"/>
                <a:cs typeface="Times New Roman" panose="02020603050405020304" pitchFamily="18" charset="0"/>
              </a:rPr>
            </a:br>
            <a:r>
              <a:rPr lang="en-US" sz="3600" u="sng" kern="1200" dirty="0">
                <a:solidFill>
                  <a:srgbClr val="FFFFFF"/>
                </a:solidFill>
                <a:effectLst/>
                <a:latin typeface="Times New Roman" panose="02020603050405020304" pitchFamily="18" charset="0"/>
                <a:cs typeface="Times New Roman" panose="02020603050405020304" pitchFamily="18" charset="0"/>
              </a:rPr>
              <a:t>Sistema Virtual Para Veterinaria</a:t>
            </a:r>
            <a:endParaRPr lang="en-US" sz="3200" u="sng" kern="1200" dirty="0">
              <a:solidFill>
                <a:srgbClr val="FFFFFF"/>
              </a:solidFill>
              <a:effectLst/>
              <a:latin typeface="Times New Roman" panose="02020603050405020304" pitchFamily="18" charset="0"/>
              <a:cs typeface="Times New Roman" panose="02020603050405020304" pitchFamily="18" charset="0"/>
            </a:endParaRPr>
          </a:p>
        </p:txBody>
      </p:sp>
      <p:pic>
        <p:nvPicPr>
          <p:cNvPr id="1026" name="Picture 2" descr="Consejos para mejorar las ventas de tu veterinaria">
            <a:extLst>
              <a:ext uri="{FF2B5EF4-FFF2-40B4-BE49-F238E27FC236}">
                <a16:creationId xmlns:a16="http://schemas.microsoft.com/office/drawing/2014/main" id="{7615680F-428C-4F56-953E-83698DB076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5008" y="1488268"/>
            <a:ext cx="5936343" cy="3190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0F653AAD-B399-42CA-BADD-875E3EBC03C0}"/>
              </a:ext>
            </a:extLst>
          </p:cNvPr>
          <p:cNvSpPr/>
          <p:nvPr/>
        </p:nvSpPr>
        <p:spPr>
          <a:xfrm>
            <a:off x="128530" y="5392497"/>
            <a:ext cx="5691699" cy="1283675"/>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marL="285750" indent="-285750" rtl="0" fontAlgn="base">
              <a:buFont typeface="Arial" panose="020B0604020202020204" pitchFamily="34" charset="0"/>
              <a:buChar char="•"/>
            </a:pPr>
            <a:r>
              <a:rPr lang="es-PE" sz="1600" b="0" i="0" dirty="0">
                <a:solidFill>
                  <a:schemeClr val="tx1"/>
                </a:solidFill>
                <a:effectLst/>
                <a:latin typeface="Times New Roman" panose="02020603050405020304" pitchFamily="18" charset="0"/>
              </a:rPr>
              <a:t>LOSTAUNAU LOZANO, JUAN GONZALO </a:t>
            </a:r>
            <a:r>
              <a:rPr lang="es-PE" sz="1600" b="0" i="0" dirty="0">
                <a:solidFill>
                  <a:schemeClr val="tx1"/>
                </a:solidFill>
                <a:effectLst/>
                <a:latin typeface="Calibri" panose="020F0502020204030204" pitchFamily="34" charset="0"/>
              </a:rPr>
              <a:t> </a:t>
            </a:r>
            <a:r>
              <a:rPr lang="es-PE" sz="1600" b="0" i="0" dirty="0">
                <a:solidFill>
                  <a:schemeClr val="tx1"/>
                </a:solidFill>
                <a:effectLst/>
                <a:latin typeface="Times New Roman" panose="02020603050405020304" pitchFamily="18" charset="0"/>
              </a:rPr>
              <a:t>(2019063323) </a:t>
            </a:r>
            <a:endParaRPr lang="es-PE" sz="1600" b="0" i="0" dirty="0">
              <a:solidFill>
                <a:schemeClr val="tx1"/>
              </a:solidFill>
              <a:effectLst/>
              <a:latin typeface="Segoe UI" panose="020B0502040204020203" pitchFamily="34" charset="0"/>
            </a:endParaRPr>
          </a:p>
          <a:p>
            <a:pPr marL="285750" indent="-285750" rtl="0" fontAlgn="base">
              <a:buFont typeface="Arial" panose="020B0604020202020204" pitchFamily="34" charset="0"/>
              <a:buChar char="•"/>
            </a:pPr>
            <a:r>
              <a:rPr lang="es-PE" sz="1600" b="0" i="0" dirty="0">
                <a:solidFill>
                  <a:schemeClr val="tx1"/>
                </a:solidFill>
                <a:effectLst/>
                <a:latin typeface="Times New Roman" panose="02020603050405020304" pitchFamily="18" charset="0"/>
              </a:rPr>
              <a:t>NEIRA MACHACA, JAVIER ANDRE </a:t>
            </a:r>
            <a:r>
              <a:rPr lang="es-PE" sz="1600" b="0" i="0" dirty="0">
                <a:solidFill>
                  <a:schemeClr val="tx1"/>
                </a:solidFill>
                <a:effectLst/>
                <a:latin typeface="Calibri" panose="020F0502020204030204" pitchFamily="34" charset="0"/>
              </a:rPr>
              <a:t> </a:t>
            </a:r>
            <a:r>
              <a:rPr lang="es-PE" sz="1600" b="0" i="0" dirty="0">
                <a:solidFill>
                  <a:schemeClr val="tx1"/>
                </a:solidFill>
                <a:effectLst/>
                <a:latin typeface="Times New Roman" panose="02020603050405020304" pitchFamily="18" charset="0"/>
              </a:rPr>
              <a:t>(2017057984) </a:t>
            </a:r>
            <a:endParaRPr lang="es-PE" sz="1600" b="0" i="0" dirty="0">
              <a:solidFill>
                <a:schemeClr val="tx1"/>
              </a:solidFill>
              <a:effectLst/>
              <a:latin typeface="Segoe UI" panose="020B0502040204020203" pitchFamily="34" charset="0"/>
            </a:endParaRPr>
          </a:p>
          <a:p>
            <a:pPr marL="285750" indent="-285750" rtl="0" fontAlgn="base">
              <a:buFont typeface="Arial" panose="020B0604020202020204" pitchFamily="34" charset="0"/>
              <a:buChar char="•"/>
            </a:pPr>
            <a:r>
              <a:rPr lang="es-PE" sz="1600" b="0" i="0" dirty="0">
                <a:solidFill>
                  <a:schemeClr val="tx1"/>
                </a:solidFill>
                <a:effectLst/>
                <a:latin typeface="Times New Roman" panose="02020603050405020304" pitchFamily="18" charset="0"/>
              </a:rPr>
              <a:t>SALLUCA VALERO, JHON FRANCISCO </a:t>
            </a:r>
            <a:r>
              <a:rPr lang="es-PE" sz="1600" b="0" i="0" dirty="0">
                <a:solidFill>
                  <a:schemeClr val="tx1"/>
                </a:solidFill>
                <a:effectLst/>
                <a:latin typeface="Calibri" panose="020F0502020204030204" pitchFamily="34" charset="0"/>
              </a:rPr>
              <a:t> </a:t>
            </a:r>
            <a:r>
              <a:rPr lang="es-PE" sz="1600" b="0" i="0" dirty="0">
                <a:solidFill>
                  <a:schemeClr val="tx1"/>
                </a:solidFill>
                <a:effectLst/>
                <a:latin typeface="Times New Roman" panose="02020603050405020304" pitchFamily="18" charset="0"/>
              </a:rPr>
              <a:t>(2019063633) </a:t>
            </a:r>
            <a:endParaRPr lang="es-PE" sz="1600" b="0" i="0" dirty="0">
              <a:solidFill>
                <a:schemeClr val="tx1"/>
              </a:solidFill>
              <a:effectLst/>
              <a:latin typeface="Segoe UI" panose="020B0502040204020203" pitchFamily="34" charset="0"/>
            </a:endParaRPr>
          </a:p>
          <a:p>
            <a:pPr marL="285750" indent="-285750" rtl="0" fontAlgn="base">
              <a:buFont typeface="Arial" panose="020B0604020202020204" pitchFamily="34" charset="0"/>
              <a:buChar char="•"/>
            </a:pPr>
            <a:r>
              <a:rPr lang="es-PE" sz="1600" b="0" i="0" dirty="0">
                <a:solidFill>
                  <a:schemeClr val="tx1"/>
                </a:solidFill>
                <a:effectLst/>
                <a:latin typeface="Times New Roman" panose="02020603050405020304" pitchFamily="18" charset="0"/>
              </a:rPr>
              <a:t>PAZ HUAYCHANI, FRANK KEVIN </a:t>
            </a:r>
            <a:r>
              <a:rPr lang="es-PE" sz="1600" b="0" i="0" dirty="0">
                <a:solidFill>
                  <a:schemeClr val="tx1"/>
                </a:solidFill>
                <a:effectLst/>
                <a:latin typeface="Calibri" panose="020F0502020204030204" pitchFamily="34" charset="0"/>
              </a:rPr>
              <a:t> </a:t>
            </a:r>
            <a:r>
              <a:rPr lang="es-PE" sz="1600" b="0" i="0" dirty="0">
                <a:solidFill>
                  <a:schemeClr val="tx1"/>
                </a:solidFill>
                <a:effectLst/>
                <a:latin typeface="Times New Roman" panose="02020603050405020304" pitchFamily="18" charset="0"/>
              </a:rPr>
              <a:t>(2019063321) </a:t>
            </a:r>
            <a:endParaRPr lang="es-PE" sz="1600" b="0" i="0" dirty="0">
              <a:solidFill>
                <a:schemeClr val="tx1"/>
              </a:solidFill>
              <a:effectLst/>
              <a:latin typeface="Segoe UI" panose="020B0502040204020203" pitchFamily="34" charset="0"/>
            </a:endParaRPr>
          </a:p>
          <a:p>
            <a:pPr marL="285750" indent="-285750" rtl="0" fontAlgn="base">
              <a:buFont typeface="Arial" panose="020B0604020202020204" pitchFamily="34" charset="0"/>
              <a:buChar char="•"/>
            </a:pPr>
            <a:r>
              <a:rPr lang="es-PE" sz="1600" b="0" i="0" dirty="0">
                <a:solidFill>
                  <a:schemeClr val="tx1"/>
                </a:solidFill>
                <a:effectLst/>
                <a:latin typeface="Times New Roman" panose="02020603050405020304" pitchFamily="18" charset="0"/>
              </a:rPr>
              <a:t>CONDORI RAMOS, BRAYAN FROILAN </a:t>
            </a:r>
            <a:r>
              <a:rPr lang="es-PE" sz="1600" b="0" i="0" dirty="0">
                <a:solidFill>
                  <a:schemeClr val="tx1"/>
                </a:solidFill>
                <a:effectLst/>
                <a:latin typeface="Calibri" panose="020F0502020204030204" pitchFamily="34" charset="0"/>
              </a:rPr>
              <a:t> </a:t>
            </a:r>
            <a:r>
              <a:rPr lang="es-PE" sz="1600" b="0" i="0" dirty="0">
                <a:solidFill>
                  <a:schemeClr val="tx1"/>
                </a:solidFill>
                <a:effectLst/>
                <a:latin typeface="Times New Roman" panose="02020603050405020304" pitchFamily="18" charset="0"/>
              </a:rPr>
              <a:t>(2019063319) </a:t>
            </a:r>
            <a:endParaRPr lang="es-PE" sz="1600" b="0" i="0" dirty="0">
              <a:solidFill>
                <a:schemeClr val="tx1"/>
              </a:solidFill>
              <a:effectLst/>
              <a:latin typeface="Segoe UI" panose="020B0502040204020203" pitchFamily="34" charset="0"/>
            </a:endParaRPr>
          </a:p>
        </p:txBody>
      </p:sp>
      <p:pic>
        <p:nvPicPr>
          <p:cNvPr id="7" name="Imagen 6" descr="Logotipo&#10;&#10;Descripción generada automáticamente">
            <a:extLst>
              <a:ext uri="{FF2B5EF4-FFF2-40B4-BE49-F238E27FC236}">
                <a16:creationId xmlns:a16="http://schemas.microsoft.com/office/drawing/2014/main" id="{384AF22B-DF9B-4406-BB89-9CFAA8B6678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500" b="98958" l="4410" r="94423">
                        <a14:foregroundMark x1="10506" y1="19688" x2="14656" y2="21979"/>
                        <a14:foregroundMark x1="7652" y1="16354" x2="9857" y2="18229"/>
                        <a14:foregroundMark x1="4410" y1="18958" x2="7393" y2="21458"/>
                        <a14:foregroundMark x1="7134" y1="19688" x2="7652" y2="19375"/>
                        <a14:foregroundMark x1="8431" y1="18958" x2="6096" y2="17917"/>
                        <a14:foregroundMark x1="5447" y1="17604" x2="6355" y2="17292"/>
                        <a14:foregroundMark x1="12322" y1="20313" x2="20752" y2="22083"/>
                        <a14:foregroundMark x1="20752" y1="22083" x2="27756" y2="17708"/>
                        <a14:foregroundMark x1="27756" y1="17708" x2="33593" y2="18542"/>
                        <a14:foregroundMark x1="38132" y1="18542" x2="42153" y2="18854"/>
                        <a14:foregroundMark x1="37743" y1="14271" x2="37743" y2="14271"/>
                        <a14:foregroundMark x1="37613" y1="9375" x2="37613" y2="9375"/>
                        <a14:foregroundMark x1="37743" y1="8646" x2="37743" y2="8646"/>
                        <a14:foregroundMark x1="43320" y1="4792" x2="42153" y2="3854"/>
                        <a14:foregroundMark x1="58236" y1="3125" x2="56420" y2="2813"/>
                        <a14:foregroundMark x1="41894" y1="2708" x2="41894" y2="2500"/>
                        <a14:foregroundMark x1="48508" y1="20208" x2="67834" y2="17604"/>
                        <a14:foregroundMark x1="67834" y1="17604" x2="84565" y2="21146"/>
                        <a14:foregroundMark x1="84565" y1="21146" x2="91958" y2="20625"/>
                        <a14:foregroundMark x1="94423" y1="17917" x2="92737" y2="20208"/>
                        <a14:foregroundMark x1="80545" y1="25208" x2="83009" y2="34896"/>
                        <a14:foregroundMark x1="83009" y1="34896" x2="67964" y2="83229"/>
                        <a14:foregroundMark x1="67964" y1="83229" x2="61089" y2="89688"/>
                        <a14:foregroundMark x1="61089" y1="89688" x2="51362" y2="91979"/>
                        <a14:foregroundMark x1="51362" y1="91979" x2="40208" y2="89375"/>
                        <a14:foregroundMark x1="40208" y1="89375" x2="32425" y2="84479"/>
                        <a14:foregroundMark x1="32425" y1="84479" x2="23995" y2="69688"/>
                        <a14:foregroundMark x1="23995" y1="69688" x2="21271" y2="53438"/>
                        <a14:foregroundMark x1="21271" y1="53438" x2="23217" y2="28750"/>
                        <a14:foregroundMark x1="26200" y1="44271" x2="23735" y2="53021"/>
                        <a14:foregroundMark x1="23735" y1="53021" x2="38262" y2="53542"/>
                        <a14:foregroundMark x1="38262" y1="53542" x2="38651" y2="41875"/>
                        <a14:foregroundMark x1="38651" y1="41875" x2="28405" y2="46563"/>
                        <a14:foregroundMark x1="28405" y1="46563" x2="29183" y2="53646"/>
                        <a14:foregroundMark x1="29183" y1="53646" x2="35538" y2="42292"/>
                        <a14:foregroundMark x1="35538" y1="42292" x2="30610" y2="35104"/>
                        <a14:foregroundMark x1="30610" y1="35104" x2="21530" y2="32188"/>
                        <a14:foregroundMark x1="21530" y1="32188" x2="17899" y2="40104"/>
                        <a14:foregroundMark x1="17899" y1="40104" x2="17899" y2="48333"/>
                        <a14:foregroundMark x1="17899" y1="48333" x2="13489" y2="55208"/>
                        <a14:foregroundMark x1="13489" y1="55208" x2="21530" y2="85313"/>
                        <a14:foregroundMark x1="21530" y1="85313" x2="25940" y2="91771"/>
                        <a14:foregroundMark x1="25940" y1="91771" x2="33593" y2="95833"/>
                        <a14:foregroundMark x1="33593" y1="95833" x2="52529" y2="97292"/>
                        <a14:foregroundMark x1="52529" y1="97292" x2="62646" y2="96667"/>
                        <a14:foregroundMark x1="62646" y1="96667" x2="71077" y2="93854"/>
                        <a14:foregroundMark x1="71077" y1="93854" x2="71595" y2="92604"/>
                        <a14:foregroundMark x1="69261" y1="89375" x2="60960" y2="93021"/>
                        <a14:foregroundMark x1="60960" y1="93021" x2="50973" y2="93333"/>
                        <a14:foregroundMark x1="50973" y1="93333" x2="33204" y2="85625"/>
                        <a14:foregroundMark x1="33204" y1="85625" x2="26848" y2="78646"/>
                        <a14:foregroundMark x1="21530" y1="78958" x2="26200" y2="88021"/>
                        <a14:foregroundMark x1="26200" y1="88021" x2="33463" y2="92083"/>
                        <a14:foregroundMark x1="33463" y1="92083" x2="36446" y2="92917"/>
                        <a14:foregroundMark x1="38651" y1="90104" x2="28534" y2="86875"/>
                        <a14:foregroundMark x1="21920" y1="76563" x2="21012" y2="61771"/>
                        <a14:foregroundMark x1="21012" y1="61771" x2="21012" y2="68854"/>
                        <a14:foregroundMark x1="21012" y1="68854" x2="21790" y2="60625"/>
                        <a14:foregroundMark x1="21790" y1="60625" x2="20623" y2="61771"/>
                        <a14:foregroundMark x1="24643" y1="68021" x2="22957" y2="76146"/>
                        <a14:foregroundMark x1="22957" y1="76146" x2="27886" y2="90625"/>
                        <a14:foregroundMark x1="27886" y1="90625" x2="29831" y2="87604"/>
                        <a14:foregroundMark x1="32425" y1="72188" x2="32036" y2="81875"/>
                        <a14:foregroundMark x1="32036" y1="81875" x2="36835" y2="74479"/>
                        <a14:foregroundMark x1="36835" y1="74479" x2="34371" y2="67813"/>
                        <a14:foregroundMark x1="34371" y1="67813" x2="30220" y2="78125"/>
                        <a14:foregroundMark x1="30220" y1="78125" x2="31258" y2="63021"/>
                        <a14:foregroundMark x1="31258" y1="63021" x2="26589" y2="76667"/>
                        <a14:foregroundMark x1="26589" y1="76667" x2="32944" y2="77813"/>
                        <a14:foregroundMark x1="43709" y1="68125" x2="44877" y2="75104"/>
                        <a14:foregroundMark x1="44877" y1="75104" x2="50973" y2="57708"/>
                        <a14:foregroundMark x1="50973" y1="57708" x2="46044" y2="65521"/>
                        <a14:foregroundMark x1="46044" y1="65521" x2="55253" y2="60833"/>
                        <a14:foregroundMark x1="55253" y1="60833" x2="55123" y2="60729"/>
                        <a14:foregroundMark x1="57847" y1="60729" x2="59014" y2="69167"/>
                        <a14:foregroundMark x1="59014" y1="69167" x2="64202" y2="60729"/>
                        <a14:foregroundMark x1="64202" y1="60729" x2="57847" y2="69479"/>
                        <a14:foregroundMark x1="57847" y1="69479" x2="57717" y2="62292"/>
                        <a14:foregroundMark x1="57717" y1="62292" x2="55642" y2="62708"/>
                        <a14:foregroundMark x1="41894" y1="60938" x2="42542" y2="58854"/>
                        <a14:foregroundMark x1="61219" y1="87396" x2="51881" y2="86667"/>
                        <a14:foregroundMark x1="51881" y1="86667" x2="61608" y2="82083"/>
                        <a14:foregroundMark x1="61608" y1="82083" x2="51362" y2="83125"/>
                        <a14:foregroundMark x1="51362" y1="83125" x2="50713" y2="83958"/>
                        <a14:foregroundMark x1="69520" y1="87708" x2="77432" y2="83438"/>
                        <a14:foregroundMark x1="77432" y1="83438" x2="82750" y2="76771"/>
                        <a14:foregroundMark x1="82750" y1="76771" x2="83398" y2="60938"/>
                        <a14:foregroundMark x1="83398" y1="60938" x2="83787" y2="71563"/>
                        <a14:foregroundMark x1="83787" y1="71563" x2="82101" y2="75833"/>
                        <a14:foregroundMark x1="74708" y1="82083" x2="77951" y2="75313"/>
                        <a14:foregroundMark x1="77951" y1="75313" x2="76265" y2="82188"/>
                        <a14:foregroundMark x1="76265" y1="82188" x2="76135" y2="79896"/>
                        <a14:foregroundMark x1="84565" y1="59688" x2="83398" y2="60625"/>
                        <a14:foregroundMark x1="81842" y1="54271" x2="81712" y2="60208"/>
                        <a14:foregroundMark x1="83139" y1="54792" x2="78599" y2="53646"/>
                        <a14:foregroundMark x1="75357" y1="43854" x2="71595" y2="51771"/>
                        <a14:foregroundMark x1="71595" y1="51771" x2="74838" y2="43958"/>
                        <a14:foregroundMark x1="74838" y1="43958" x2="74838" y2="52292"/>
                        <a14:foregroundMark x1="81064" y1="33333" x2="69261" y2="36563"/>
                        <a14:foregroundMark x1="58495" y1="33021" x2="50195" y2="37604"/>
                        <a14:foregroundMark x1="50195" y1="37604" x2="54864" y2="43750"/>
                        <a14:foregroundMark x1="54864" y1="43750" x2="57717" y2="36354"/>
                        <a14:foregroundMark x1="57717" y1="36354" x2="55253" y2="35729"/>
                        <a14:foregroundMark x1="27237" y1="27396" x2="35538" y2="30625"/>
                        <a14:foregroundMark x1="35538" y1="30625" x2="31258" y2="31979"/>
                        <a14:foregroundMark x1="68223" y1="31563" x2="57458" y2="31771"/>
                        <a14:foregroundMark x1="57458" y1="31771" x2="63813" y2="37396"/>
                        <a14:foregroundMark x1="63813" y1="37396" x2="69390" y2="31042"/>
                        <a14:foregroundMark x1="69390" y1="31042" x2="55512" y2="32708"/>
                        <a14:foregroundMark x1="55512" y1="32708" x2="49027" y2="37708"/>
                        <a14:foregroundMark x1="49027" y1="37708" x2="49416" y2="37917"/>
                        <a14:foregroundMark x1="46044" y1="33958" x2="37354" y2="34375"/>
                        <a14:foregroundMark x1="37354" y1="34375" x2="33593" y2="40729"/>
                        <a14:foregroundMark x1="33593" y1="40729" x2="33722" y2="40417"/>
                        <a14:foregroundMark x1="45655" y1="40625" x2="42931" y2="40208"/>
                        <a14:foregroundMark x1="59922" y1="45938" x2="59274" y2="56771"/>
                        <a14:foregroundMark x1="59274" y1="56771" x2="61738" y2="44896"/>
                        <a14:foregroundMark x1="61738" y1="44896" x2="60311" y2="52500"/>
                        <a14:foregroundMark x1="60311" y1="52500" x2="59663" y2="51979"/>
                        <a14:foregroundMark x1="41115" y1="60313" x2="40856" y2="70104"/>
                        <a14:foregroundMark x1="40856" y1="70104" x2="41115" y2="65938"/>
                        <a14:foregroundMark x1="50454" y1="44792" x2="47211" y2="49792"/>
                        <a14:foregroundMark x1="69001" y1="28646" x2="59792" y2="31771"/>
                        <a14:foregroundMark x1="59792" y1="31771" x2="59663" y2="31875"/>
                        <a14:foregroundMark x1="41505" y1="97188" x2="49546" y2="98958"/>
                        <a14:foregroundMark x1="58755" y1="18125" x2="62905" y2="10938"/>
                        <a14:foregroundMark x1="62905" y1="10938" x2="61349" y2="6667"/>
                        <a14:foregroundMark x1="43839" y1="17604" x2="44358" y2="17292"/>
                        <a14:foregroundMark x1="36835" y1="14063" x2="36835" y2="14063"/>
                        <a14:foregroundMark x1="38911" y1="14271" x2="38911" y2="14271"/>
                        <a14:foregroundMark x1="38651" y1="9167" x2="38651" y2="9167"/>
                        <a14:foregroundMark x1="57847" y1="5833" x2="58755" y2="6979"/>
                      </a14:backgroundRemoval>
                    </a14:imgEffect>
                  </a14:imgLayer>
                </a14:imgProps>
              </a:ext>
              <a:ext uri="{28A0092B-C50C-407E-A947-70E740481C1C}">
                <a14:useLocalDpi xmlns:a14="http://schemas.microsoft.com/office/drawing/2010/main" val="0"/>
              </a:ext>
            </a:extLst>
          </a:blip>
          <a:srcRect t="7976" r="2" b="1765"/>
          <a:stretch/>
        </p:blipFill>
        <p:spPr>
          <a:xfrm>
            <a:off x="10643044" y="206689"/>
            <a:ext cx="1139443" cy="1281580"/>
          </a:xfrm>
          <a:prstGeom prst="rect">
            <a:avLst/>
          </a:prstGeom>
        </p:spPr>
      </p:pic>
      <p:sp>
        <p:nvSpPr>
          <p:cNvPr id="10" name="Google Shape;87;p16">
            <a:extLst>
              <a:ext uri="{FF2B5EF4-FFF2-40B4-BE49-F238E27FC236}">
                <a16:creationId xmlns:a16="http://schemas.microsoft.com/office/drawing/2014/main" id="{3EC2CC59-7EC3-4AAE-B596-0364179C1B16}"/>
              </a:ext>
            </a:extLst>
          </p:cNvPr>
          <p:cNvSpPr txBox="1">
            <a:spLocks/>
          </p:cNvSpPr>
          <p:nvPr/>
        </p:nvSpPr>
        <p:spPr>
          <a:xfrm>
            <a:off x="4383314" y="244146"/>
            <a:ext cx="6259730" cy="975054"/>
          </a:xfrm>
          <a:prstGeom prst="rect">
            <a:avLst/>
          </a:prstGeom>
        </p:spPr>
        <p:txBody>
          <a:bodyPr spcFirstLastPara="1" vert="horz" lIns="91440" tIns="45720" rIns="91440" bIns="4572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1600" dirty="0">
                <a:latin typeface="Times New Roman" panose="02020603050405020304" pitchFamily="18" charset="0"/>
                <a:cs typeface="Times New Roman" panose="02020603050405020304" pitchFamily="18" charset="0"/>
              </a:rPr>
              <a:t>UNIVERSIDAD PRIVADA DE TACNA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FACULTAD DE INGENIERÍA</a:t>
            </a:r>
            <a:br>
              <a:rPr lang="en-US" sz="16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ESCUELA PROFESIONAL DE INGENIERÍA DE SISTEMAS</a:t>
            </a:r>
            <a:endParaRPr lang="en-US" sz="16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60B37378-9C52-4C01-9115-03EC1D230233}"/>
              </a:ext>
            </a:extLst>
          </p:cNvPr>
          <p:cNvSpPr txBox="1"/>
          <p:nvPr/>
        </p:nvSpPr>
        <p:spPr>
          <a:xfrm>
            <a:off x="128530" y="4912240"/>
            <a:ext cx="3040207" cy="369332"/>
          </a:xfrm>
          <a:prstGeom prst="rect">
            <a:avLst/>
          </a:prstGeom>
          <a:noFill/>
        </p:spPr>
        <p:txBody>
          <a:bodyPr wrap="square" rtlCol="0">
            <a:spAutoFit/>
          </a:bodyPr>
          <a:lstStyle/>
          <a:p>
            <a:r>
              <a:rPr lang="en-US" sz="1800" b="1" u="sng" dirty="0">
                <a:latin typeface="Times New Roman" panose="02020603050405020304" pitchFamily="18" charset="0"/>
                <a:cs typeface="Times New Roman" panose="02020603050405020304" pitchFamily="18" charset="0"/>
              </a:rPr>
              <a:t>EQUIPO DE TRABAJO</a:t>
            </a:r>
            <a:endParaRPr lang="es-ES" u="sng" dirty="0">
              <a:latin typeface="Times New Roman" panose="02020603050405020304" pitchFamily="18" charset="0"/>
              <a:cs typeface="Times New Roman" panose="02020603050405020304" pitchFamily="18" charset="0"/>
            </a:endParaRPr>
          </a:p>
        </p:txBody>
      </p:sp>
      <p:sp>
        <p:nvSpPr>
          <p:cNvPr id="12" name="CuadroTexto 11">
            <a:extLst>
              <a:ext uri="{FF2B5EF4-FFF2-40B4-BE49-F238E27FC236}">
                <a16:creationId xmlns:a16="http://schemas.microsoft.com/office/drawing/2014/main" id="{AE1A88C9-98BE-49B8-B793-61640EF20C3F}"/>
              </a:ext>
            </a:extLst>
          </p:cNvPr>
          <p:cNvSpPr txBox="1"/>
          <p:nvPr/>
        </p:nvSpPr>
        <p:spPr>
          <a:xfrm>
            <a:off x="6371773" y="5023165"/>
            <a:ext cx="3040207"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DOCENTE</a:t>
            </a:r>
            <a:endParaRPr lang="es-ES" u="sng" dirty="0">
              <a:latin typeface="Times New Roman" panose="02020603050405020304" pitchFamily="18" charset="0"/>
              <a:cs typeface="Times New Roman" panose="02020603050405020304" pitchFamily="18" charset="0"/>
            </a:endParaRPr>
          </a:p>
        </p:txBody>
      </p:sp>
      <p:sp>
        <p:nvSpPr>
          <p:cNvPr id="13" name="Rectángulo 12">
            <a:extLst>
              <a:ext uri="{FF2B5EF4-FFF2-40B4-BE49-F238E27FC236}">
                <a16:creationId xmlns:a16="http://schemas.microsoft.com/office/drawing/2014/main" id="{D72CF7DD-BCB0-4416-BB2C-50C4F657ECB2}"/>
              </a:ext>
            </a:extLst>
          </p:cNvPr>
          <p:cNvSpPr/>
          <p:nvPr/>
        </p:nvSpPr>
        <p:spPr>
          <a:xfrm>
            <a:off x="6096000" y="5391523"/>
            <a:ext cx="5123543" cy="399678"/>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marL="285750" indent="-285750" rtl="0" fontAlgn="base">
              <a:buFont typeface="Arial" panose="020B0604020202020204" pitchFamily="34" charset="0"/>
              <a:buChar char="•"/>
            </a:pPr>
            <a:r>
              <a:rPr lang="es-PE" sz="1800" dirty="0" err="1">
                <a:solidFill>
                  <a:schemeClr val="tx1"/>
                </a:solidFill>
                <a:effectLst/>
                <a:latin typeface="Times New Roman" panose="02020603050405020304" pitchFamily="18" charset="0"/>
                <a:ea typeface="Times New Roman" panose="02020603050405020304" pitchFamily="18" charset="0"/>
              </a:rPr>
              <a:t>Mag</a:t>
            </a:r>
            <a:r>
              <a:rPr lang="es-PE" sz="1800" dirty="0">
                <a:solidFill>
                  <a:schemeClr val="tx1"/>
                </a:solidFill>
                <a:effectLst/>
                <a:latin typeface="Times New Roman" panose="02020603050405020304" pitchFamily="18" charset="0"/>
                <a:ea typeface="Times New Roman" panose="02020603050405020304" pitchFamily="18" charset="0"/>
              </a:rPr>
              <a:t>. Elard Ricardo Rodríguez Marca</a:t>
            </a:r>
            <a:endParaRPr lang="es-PE" sz="1600" b="0" i="0" dirty="0">
              <a:solidFill>
                <a:schemeClr val="tx1"/>
              </a:solidFill>
              <a:effectLst/>
              <a:latin typeface="Segoe UI" panose="020B0502040204020203" pitchFamily="34" charset="0"/>
            </a:endParaRPr>
          </a:p>
        </p:txBody>
      </p:sp>
      <p:sp>
        <p:nvSpPr>
          <p:cNvPr id="14" name="CuadroTexto 13">
            <a:extLst>
              <a:ext uri="{FF2B5EF4-FFF2-40B4-BE49-F238E27FC236}">
                <a16:creationId xmlns:a16="http://schemas.microsoft.com/office/drawing/2014/main" id="{58383A34-11E9-4BAB-9737-FF5A578D7E24}"/>
              </a:ext>
            </a:extLst>
          </p:cNvPr>
          <p:cNvSpPr txBox="1"/>
          <p:nvPr/>
        </p:nvSpPr>
        <p:spPr>
          <a:xfrm>
            <a:off x="6371772" y="5849668"/>
            <a:ext cx="3040207"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CURSO</a:t>
            </a:r>
            <a:endParaRPr lang="es-ES" u="sng" dirty="0">
              <a:latin typeface="Times New Roman" panose="02020603050405020304" pitchFamily="18" charset="0"/>
              <a:cs typeface="Times New Roman" panose="02020603050405020304" pitchFamily="18" charset="0"/>
            </a:endParaRPr>
          </a:p>
        </p:txBody>
      </p:sp>
      <p:sp>
        <p:nvSpPr>
          <p:cNvPr id="15" name="Rectángulo 14">
            <a:extLst>
              <a:ext uri="{FF2B5EF4-FFF2-40B4-BE49-F238E27FC236}">
                <a16:creationId xmlns:a16="http://schemas.microsoft.com/office/drawing/2014/main" id="{741ABDCD-C773-49CE-87AC-04B5DB7648BE}"/>
              </a:ext>
            </a:extLst>
          </p:cNvPr>
          <p:cNvSpPr/>
          <p:nvPr/>
        </p:nvSpPr>
        <p:spPr>
          <a:xfrm>
            <a:off x="6095999" y="6278881"/>
            <a:ext cx="5123543" cy="399678"/>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marL="285750" indent="-285750">
              <a:lnSpc>
                <a:spcPct val="150000"/>
              </a:lnSpc>
              <a:spcAft>
                <a:spcPts val="800"/>
              </a:spcAft>
              <a:buFont typeface="Arial" panose="020B0604020202020204" pitchFamily="34" charset="0"/>
              <a:buChar char="•"/>
            </a:pPr>
            <a:r>
              <a:rPr lang="es-PE" sz="18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Programación III</a:t>
            </a:r>
            <a:endParaRPr lang="es-E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792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2F553B1-A9CB-4F29-AF7E-9F0B2565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F9DA08-0CE4-4948-98B8-477394AF6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D699E16-955D-4C21-9A6F-5EC2C1015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E7F99C60-B760-4AB7-82A8-8F8F2FDD1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4959C3F-33EA-40C9-80BB-83633A2FF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3DF0A6E-48CC-42CC-89F3-A3CF0ACE5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AD0BEBA-6430-4248-96E2-4AA260E0B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7AA9AA0-0631-4E81-B652-77C705B20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636E746-F461-4A3F-92A8-1EA68AFEC4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DAE3E64-EA4D-404A-8D06-3B7DA809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8EE8CDB-D942-46AD-9CDC-86B38E0399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611EA426-2A5F-4340-8805-87084F65A9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51AA85-44DE-402E-84A4-46B44C9B6A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84AD92-95E7-4884-A810-7809A6FAB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60B9762-DC9C-4D88-90FA-BE690CAAB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F037E06-DC4E-431C-B907-423E752718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6" y="1498721"/>
            <a:ext cx="304800" cy="429768"/>
            <a:chOff x="215328" y="-46937"/>
            <a:chExt cx="304800" cy="2773841"/>
          </a:xfrm>
        </p:grpSpPr>
        <p:cxnSp>
          <p:nvCxnSpPr>
            <p:cNvPr id="35" name="Straight Connector 34">
              <a:extLst>
                <a:ext uri="{FF2B5EF4-FFF2-40B4-BE49-F238E27FC236}">
                  <a16:creationId xmlns:a16="http://schemas.microsoft.com/office/drawing/2014/main" id="{3DF43A47-DC75-4E8D-8C98-DF05BDA00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0B74E8-B7E4-465A-9CD1-AC3B5853BD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9E1AA3-74FB-4B7D-9370-B0BBE544C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80CEF6-E9CF-4A32-9C91-196F0B36E6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94A4CE49-10E1-4F3D-A79B-B7E483855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A93358DA-9068-476A-8997-DC0202B78F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3" name="Straight Connector 42">
              <a:extLst>
                <a:ext uri="{FF2B5EF4-FFF2-40B4-BE49-F238E27FC236}">
                  <a16:creationId xmlns:a16="http://schemas.microsoft.com/office/drawing/2014/main" id="{702E33A8-398A-4454-B115-81C952E50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2D5C21-E297-487F-AF95-2AB7F1823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0DED81C-4C9F-4D2E-B175-5DCF7A2035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2CC3244-757D-42AE-988E-5581AB8EF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CF62808-0808-4203-9726-C870A8D1BC07}"/>
              </a:ext>
            </a:extLst>
          </p:cNvPr>
          <p:cNvSpPr>
            <a:spLocks noGrp="1"/>
          </p:cNvSpPr>
          <p:nvPr>
            <p:ph type="title"/>
          </p:nvPr>
        </p:nvSpPr>
        <p:spPr>
          <a:xfrm>
            <a:off x="630936" y="630936"/>
            <a:ext cx="4831558" cy="5558890"/>
          </a:xfrm>
          <a:noFill/>
        </p:spPr>
        <p:txBody>
          <a:bodyPr anchor="ctr">
            <a:normAutofit/>
          </a:bodyPr>
          <a:lstStyle/>
          <a:p>
            <a:r>
              <a:rPr lang="es-PE" sz="4800">
                <a:effectLst/>
                <a:latin typeface="Times New Roman" panose="02020603050405020304" pitchFamily="18" charset="0"/>
                <a:ea typeface="Calibri" panose="020F0502020204030204" pitchFamily="34" charset="0"/>
                <a:cs typeface="Arial" panose="020B0604020202020204" pitchFamily="34" charset="0"/>
              </a:rPr>
              <a:t>Resumen de capacidades</a:t>
            </a:r>
            <a:br>
              <a:rPr lang="es-ES" sz="4800">
                <a:effectLst/>
                <a:latin typeface="Calibri" panose="020F0502020204030204" pitchFamily="34" charset="0"/>
                <a:ea typeface="Calibri" panose="020F0502020204030204" pitchFamily="34" charset="0"/>
                <a:cs typeface="Arial" panose="020B0604020202020204" pitchFamily="34" charset="0"/>
              </a:rPr>
            </a:br>
            <a:endParaRPr lang="es-ES" sz="4800"/>
          </a:p>
        </p:txBody>
      </p:sp>
      <p:sp>
        <p:nvSpPr>
          <p:cNvPr id="48" name="Rectangle 47">
            <a:extLst>
              <a:ext uri="{FF2B5EF4-FFF2-40B4-BE49-F238E27FC236}">
                <a16:creationId xmlns:a16="http://schemas.microsoft.com/office/drawing/2014/main" id="{DF02D718-184F-4377-8EAA-A01904298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801066" y="497785"/>
            <a:ext cx="5678424" cy="5674840"/>
          </a:xfrm>
          <a:prstGeom prst="rect">
            <a:avLst/>
          </a:prstGeom>
          <a:gradFill flip="none" rotWithShape="1">
            <a:gsLst>
              <a:gs pos="10000">
                <a:schemeClr val="tx1">
                  <a:alpha val="20000"/>
                </a:schemeClr>
              </a:gs>
              <a:gs pos="100000">
                <a:schemeClr val="tx2">
                  <a:lumMod val="75000"/>
                  <a:alpha val="2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B5AA0ACB-8393-43E5-B03F-3A2CFACB67C4}"/>
              </a:ext>
            </a:extLst>
          </p:cNvPr>
          <p:cNvGraphicFramePr>
            <a:graphicFrameLocks noGrp="1"/>
          </p:cNvGraphicFramePr>
          <p:nvPr>
            <p:ph idx="1"/>
            <p:extLst>
              <p:ext uri="{D42A27DB-BD31-4B8C-83A1-F6EECF244321}">
                <p14:modId xmlns:p14="http://schemas.microsoft.com/office/powerpoint/2010/main" val="2849147784"/>
              </p:ext>
            </p:extLst>
          </p:nvPr>
        </p:nvGraphicFramePr>
        <p:xfrm>
          <a:off x="6041946" y="780006"/>
          <a:ext cx="5154871" cy="5178064"/>
        </p:xfrm>
        <a:graphic>
          <a:graphicData uri="http://schemas.openxmlformats.org/drawingml/2006/table">
            <a:tbl>
              <a:tblPr firstRow="1" firstCol="1" bandRow="1">
                <a:noFill/>
                <a:tableStyleId>{5C22544A-7EE6-4342-B048-85BDC9FD1C3A}</a:tableStyleId>
              </a:tblPr>
              <a:tblGrid>
                <a:gridCol w="2392725">
                  <a:extLst>
                    <a:ext uri="{9D8B030D-6E8A-4147-A177-3AD203B41FA5}">
                      <a16:colId xmlns:a16="http://schemas.microsoft.com/office/drawing/2014/main" val="3564995728"/>
                    </a:ext>
                  </a:extLst>
                </a:gridCol>
                <a:gridCol w="2762146">
                  <a:extLst>
                    <a:ext uri="{9D8B030D-6E8A-4147-A177-3AD203B41FA5}">
                      <a16:colId xmlns:a16="http://schemas.microsoft.com/office/drawing/2014/main" val="2409859546"/>
                    </a:ext>
                  </a:extLst>
                </a:gridCol>
              </a:tblGrid>
              <a:tr h="1155721">
                <a:tc>
                  <a:txBody>
                    <a:bodyPr/>
                    <a:lstStyle/>
                    <a:p>
                      <a:pPr marL="457200" algn="just">
                        <a:lnSpc>
                          <a:spcPct val="150000"/>
                        </a:lnSpc>
                      </a:pPr>
                      <a:r>
                        <a:rPr lang="es-PE" sz="2100" b="1" cap="none" spc="0">
                          <a:solidFill>
                            <a:schemeClr val="tx1"/>
                          </a:solidFill>
                          <a:effectLst/>
                        </a:rPr>
                        <a:t>Beneficio de Cliente</a:t>
                      </a:r>
                      <a:endParaRPr lang="es-ES" sz="21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4903" marR="90967" marT="24258" marB="181935" anchor="b">
                    <a:lnL w="12700" cmpd="sng">
                      <a:noFill/>
                    </a:lnL>
                    <a:lnR w="12700" cmpd="sng">
                      <a:noFill/>
                    </a:lnR>
                    <a:lnT w="9525" cap="flat" cmpd="sng" algn="ctr">
                      <a:noFill/>
                      <a:prstDash val="solid"/>
                    </a:lnT>
                    <a:lnB w="38100" cmpd="sng">
                      <a:noFill/>
                    </a:lnB>
                    <a:noFill/>
                  </a:tcPr>
                </a:tc>
                <a:tc>
                  <a:txBody>
                    <a:bodyPr/>
                    <a:lstStyle/>
                    <a:p>
                      <a:pPr marL="457200" algn="just">
                        <a:lnSpc>
                          <a:spcPct val="150000"/>
                        </a:lnSpc>
                        <a:spcAft>
                          <a:spcPts val="800"/>
                        </a:spcAft>
                      </a:pPr>
                      <a:r>
                        <a:rPr lang="es-PE" sz="2100" b="1" cap="none" spc="0">
                          <a:solidFill>
                            <a:schemeClr val="tx1"/>
                          </a:solidFill>
                          <a:effectLst/>
                        </a:rPr>
                        <a:t>Características de soporte</a:t>
                      </a:r>
                      <a:endParaRPr lang="es-ES" sz="21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4903" marR="90967" marT="24258" marB="18193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533897940"/>
                  </a:ext>
                </a:extLst>
              </a:tr>
              <a:tr h="2733296">
                <a:tc>
                  <a:txBody>
                    <a:bodyPr/>
                    <a:lstStyle/>
                    <a:p>
                      <a:pPr marL="457200" algn="just">
                        <a:lnSpc>
                          <a:spcPct val="150000"/>
                        </a:lnSpc>
                      </a:pPr>
                      <a:r>
                        <a:rPr lang="es-PE" sz="1600" b="1" cap="none" spc="0">
                          <a:solidFill>
                            <a:schemeClr val="tx1"/>
                          </a:solidFill>
                          <a:effectLst/>
                        </a:rPr>
                        <a:t>Doctor</a:t>
                      </a:r>
                      <a:endParaRPr lang="es-ES" sz="16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4903" marR="90967" marT="24258" marB="181935"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457200" algn="just">
                        <a:lnSpc>
                          <a:spcPct val="150000"/>
                        </a:lnSpc>
                      </a:pPr>
                      <a:r>
                        <a:rPr lang="es-PE" sz="1600" cap="none" spc="0">
                          <a:solidFill>
                            <a:schemeClr val="tx1"/>
                          </a:solidFill>
                          <a:effectLst/>
                        </a:rPr>
                        <a:t>Podrá visualizar el registro de los empleados, clientes, proveedores, productos, boletas y el arqueo.</a:t>
                      </a:r>
                      <a:endParaRPr lang="es-ES" sz="1600" cap="none" spc="0">
                        <a:solidFill>
                          <a:schemeClr val="tx1"/>
                        </a:solidFill>
                        <a:effectLst/>
                      </a:endParaRPr>
                    </a:p>
                    <a:p>
                      <a:pPr marL="457200" algn="just">
                        <a:lnSpc>
                          <a:spcPct val="150000"/>
                        </a:lnSpc>
                        <a:spcAft>
                          <a:spcPts val="800"/>
                        </a:spcAft>
                      </a:pPr>
                      <a:r>
                        <a:rPr lang="es-PE" sz="1600" cap="none" spc="0">
                          <a:solidFill>
                            <a:schemeClr val="tx1"/>
                          </a:solidFill>
                          <a:effectLst/>
                        </a:rPr>
                        <a:t> </a:t>
                      </a:r>
                      <a:endParaRPr lang="es-ES" sz="16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4903" marR="90967" marT="24258" marB="181935"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017655732"/>
                  </a:ext>
                </a:extLst>
              </a:tr>
              <a:tr h="1289047">
                <a:tc>
                  <a:txBody>
                    <a:bodyPr/>
                    <a:lstStyle/>
                    <a:p>
                      <a:pPr marL="457200" algn="just">
                        <a:lnSpc>
                          <a:spcPct val="150000"/>
                        </a:lnSpc>
                      </a:pPr>
                      <a:r>
                        <a:rPr lang="es-PE" sz="1600" b="1" cap="none" spc="0">
                          <a:solidFill>
                            <a:schemeClr val="tx1"/>
                          </a:solidFill>
                          <a:effectLst/>
                        </a:rPr>
                        <a:t>Asistente.</a:t>
                      </a:r>
                      <a:endParaRPr lang="es-ES" sz="16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4903" marR="90967" marT="24258" marB="18193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algn="just">
                        <a:lnSpc>
                          <a:spcPct val="150000"/>
                        </a:lnSpc>
                        <a:spcAft>
                          <a:spcPts val="800"/>
                        </a:spcAft>
                      </a:pPr>
                      <a:r>
                        <a:rPr lang="es-PE" sz="1600" cap="none" spc="0">
                          <a:solidFill>
                            <a:schemeClr val="tx1"/>
                          </a:solidFill>
                          <a:effectLst/>
                        </a:rPr>
                        <a:t>Podrán realizar entras y salidas de los productos.</a:t>
                      </a:r>
                      <a:endParaRPr lang="es-ES" sz="16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84903" marR="90967" marT="24258" marB="18193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56558825"/>
                  </a:ext>
                </a:extLst>
              </a:tr>
            </a:tbl>
          </a:graphicData>
        </a:graphic>
      </p:graphicFrame>
    </p:spTree>
    <p:extLst>
      <p:ext uri="{BB962C8B-B14F-4D97-AF65-F5344CB8AC3E}">
        <p14:creationId xmlns:p14="http://schemas.microsoft.com/office/powerpoint/2010/main" val="11097458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859B294-A4F6-4FCF-9607-95CDF89F7063}"/>
              </a:ext>
            </a:extLst>
          </p:cNvPr>
          <p:cNvPicPr>
            <a:picLocks noChangeAspect="1"/>
          </p:cNvPicPr>
          <p:nvPr/>
        </p:nvPicPr>
        <p:blipFill rotWithShape="1">
          <a:blip r:embed="rId2">
            <a:alphaModFix amt="50000"/>
          </a:blip>
          <a:srcRect/>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45D96E-77DB-404C-A000-DFE63A45E06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Requerimientos Funcionales </a:t>
            </a:r>
          </a:p>
        </p:txBody>
      </p:sp>
    </p:spTree>
    <p:extLst>
      <p:ext uri="{BB962C8B-B14F-4D97-AF65-F5344CB8AC3E}">
        <p14:creationId xmlns:p14="http://schemas.microsoft.com/office/powerpoint/2010/main" val="37551632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3">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7">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25">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27">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3" name="Rectangle 33">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37" name="Straight Connector 36">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7FBB4E3B-F29F-45FC-B6C6-A65E9CC24E18}"/>
              </a:ext>
            </a:extLst>
          </p:cNvPr>
          <p:cNvSpPr>
            <a:spLocks noGrp="1"/>
          </p:cNvSpPr>
          <p:nvPr>
            <p:ph type="title"/>
          </p:nvPr>
        </p:nvSpPr>
        <p:spPr>
          <a:xfrm>
            <a:off x="2618173" y="630936"/>
            <a:ext cx="7315200" cy="2702018"/>
          </a:xfrm>
          <a:noFill/>
        </p:spPr>
        <p:txBody>
          <a:bodyPr vert="horz" lIns="91440" tIns="45720" rIns="91440" bIns="45720" rtlCol="0" anchor="b">
            <a:normAutofit/>
          </a:bodyPr>
          <a:lstStyle/>
          <a:p>
            <a:pPr algn="ctr"/>
            <a:r>
              <a:rPr lang="en-US" sz="4800" u="sng" kern="1200">
                <a:solidFill>
                  <a:schemeClr val="bg1"/>
                </a:solidFill>
                <a:latin typeface="+mj-lt"/>
                <a:ea typeface="+mj-ea"/>
                <a:cs typeface="+mj-cs"/>
              </a:rPr>
              <a:t>Requerimientos Funcionales </a:t>
            </a:r>
          </a:p>
        </p:txBody>
      </p:sp>
      <p:graphicFrame>
        <p:nvGraphicFramePr>
          <p:cNvPr id="5" name="Tabla 4">
            <a:extLst>
              <a:ext uri="{FF2B5EF4-FFF2-40B4-BE49-F238E27FC236}">
                <a16:creationId xmlns:a16="http://schemas.microsoft.com/office/drawing/2014/main" id="{625F104B-09CB-418B-9565-761E5CFD85A4}"/>
              </a:ext>
            </a:extLst>
          </p:cNvPr>
          <p:cNvGraphicFramePr>
            <a:graphicFrameLocks noGrp="1"/>
          </p:cNvGraphicFramePr>
          <p:nvPr>
            <p:extLst>
              <p:ext uri="{D42A27DB-BD31-4B8C-83A1-F6EECF244321}">
                <p14:modId xmlns:p14="http://schemas.microsoft.com/office/powerpoint/2010/main" val="1580390098"/>
              </p:ext>
            </p:extLst>
          </p:nvPr>
        </p:nvGraphicFramePr>
        <p:xfrm>
          <a:off x="190387" y="307168"/>
          <a:ext cx="11808178" cy="6357414"/>
        </p:xfrm>
        <a:graphic>
          <a:graphicData uri="http://schemas.openxmlformats.org/drawingml/2006/table">
            <a:tbl>
              <a:tblPr firstRow="1" firstCol="1" bandRow="1">
                <a:tableStyleId>{8EC20E35-A176-4012-BC5E-935CFFF8708E}</a:tableStyleId>
              </a:tblPr>
              <a:tblGrid>
                <a:gridCol w="992652">
                  <a:extLst>
                    <a:ext uri="{9D8B030D-6E8A-4147-A177-3AD203B41FA5}">
                      <a16:colId xmlns:a16="http://schemas.microsoft.com/office/drawing/2014/main" val="2743675011"/>
                    </a:ext>
                  </a:extLst>
                </a:gridCol>
                <a:gridCol w="3341172">
                  <a:extLst>
                    <a:ext uri="{9D8B030D-6E8A-4147-A177-3AD203B41FA5}">
                      <a16:colId xmlns:a16="http://schemas.microsoft.com/office/drawing/2014/main" val="1879518149"/>
                    </a:ext>
                  </a:extLst>
                </a:gridCol>
                <a:gridCol w="6162000">
                  <a:extLst>
                    <a:ext uri="{9D8B030D-6E8A-4147-A177-3AD203B41FA5}">
                      <a16:colId xmlns:a16="http://schemas.microsoft.com/office/drawing/2014/main" val="446572014"/>
                    </a:ext>
                  </a:extLst>
                </a:gridCol>
                <a:gridCol w="1312354">
                  <a:extLst>
                    <a:ext uri="{9D8B030D-6E8A-4147-A177-3AD203B41FA5}">
                      <a16:colId xmlns:a16="http://schemas.microsoft.com/office/drawing/2014/main" val="1721988842"/>
                    </a:ext>
                  </a:extLst>
                </a:gridCol>
              </a:tblGrid>
              <a:tr h="291108">
                <a:tc>
                  <a:txBody>
                    <a:bodyPr/>
                    <a:lstStyle/>
                    <a:p>
                      <a:r>
                        <a:rPr lang="es-ES" sz="1200" kern="1200">
                          <a:effectLst/>
                        </a:rPr>
                        <a:t>Nro.</a:t>
                      </a:r>
                      <a:endParaRPr lang="es-ES" sz="1800">
                        <a:effectLst/>
                      </a:endParaRPr>
                    </a:p>
                  </a:txBody>
                  <a:tcPr marL="68003" marR="68003" marT="0" marB="0"/>
                </a:tc>
                <a:tc>
                  <a:txBody>
                    <a:bodyPr/>
                    <a:lstStyle/>
                    <a:p>
                      <a:r>
                        <a:rPr lang="es-ES" sz="1200" kern="1200">
                          <a:effectLst/>
                        </a:rPr>
                        <a:t>Requerimiento</a:t>
                      </a:r>
                      <a:endParaRPr lang="es-ES" sz="1800">
                        <a:effectLst/>
                      </a:endParaRPr>
                    </a:p>
                  </a:txBody>
                  <a:tcPr marL="68003" marR="68003" marT="0" marB="0"/>
                </a:tc>
                <a:tc>
                  <a:txBody>
                    <a:bodyPr/>
                    <a:lstStyle/>
                    <a:p>
                      <a:r>
                        <a:rPr lang="es-ES" sz="1200" kern="1200">
                          <a:effectLst/>
                        </a:rPr>
                        <a:t>Descripción </a:t>
                      </a:r>
                      <a:endParaRPr lang="es-ES" sz="1800">
                        <a:effectLst/>
                      </a:endParaRPr>
                    </a:p>
                  </a:txBody>
                  <a:tcPr marL="68003" marR="68003" marT="0" marB="0"/>
                </a:tc>
                <a:tc>
                  <a:txBody>
                    <a:bodyPr/>
                    <a:lstStyle/>
                    <a:p>
                      <a:r>
                        <a:rPr lang="es-ES" sz="1200" kern="1200">
                          <a:effectLst/>
                        </a:rPr>
                        <a:t>Prioridad</a:t>
                      </a:r>
                      <a:endParaRPr lang="es-ES" sz="1800">
                        <a:effectLst/>
                      </a:endParaRPr>
                    </a:p>
                  </a:txBody>
                  <a:tcPr marL="68003" marR="68003" marT="0" marB="0"/>
                </a:tc>
                <a:extLst>
                  <a:ext uri="{0D108BD9-81ED-4DB2-BD59-A6C34878D82A}">
                    <a16:rowId xmlns:a16="http://schemas.microsoft.com/office/drawing/2014/main" val="669733668"/>
                  </a:ext>
                </a:extLst>
              </a:tr>
              <a:tr h="291108">
                <a:tc>
                  <a:txBody>
                    <a:bodyPr/>
                    <a:lstStyle/>
                    <a:p>
                      <a:r>
                        <a:rPr lang="es-ES" sz="1200" kern="1200">
                          <a:effectLst/>
                        </a:rPr>
                        <a:t>RF1</a:t>
                      </a:r>
                      <a:endParaRPr lang="es-ES" sz="1800">
                        <a:effectLst/>
                      </a:endParaRPr>
                    </a:p>
                  </a:txBody>
                  <a:tcPr marL="68003" marR="68003" marT="0" marB="0"/>
                </a:tc>
                <a:tc>
                  <a:txBody>
                    <a:bodyPr/>
                    <a:lstStyle/>
                    <a:p>
                      <a:r>
                        <a:rPr lang="es-ES" sz="1200" kern="1200">
                          <a:effectLst/>
                        </a:rPr>
                        <a:t>Gestionar datos empleado</a:t>
                      </a:r>
                      <a:endParaRPr lang="es-ES" sz="1800">
                        <a:effectLst/>
                      </a:endParaRPr>
                    </a:p>
                  </a:txBody>
                  <a:tcPr marL="68003" marR="68003" marT="0" marB="0"/>
                </a:tc>
                <a:tc>
                  <a:txBody>
                    <a:bodyPr/>
                    <a:lstStyle/>
                    <a:p>
                      <a:r>
                        <a:rPr lang="es-ES" sz="1200" kern="1200">
                          <a:effectLst/>
                        </a:rPr>
                        <a:t>El sistema deberá permitir registrar, modificar, visualizar y consultar empleado</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2989262930"/>
                  </a:ext>
                </a:extLst>
              </a:tr>
              <a:tr h="291108">
                <a:tc>
                  <a:txBody>
                    <a:bodyPr/>
                    <a:lstStyle/>
                    <a:p>
                      <a:r>
                        <a:rPr lang="es-ES" sz="1200" kern="1200">
                          <a:effectLst/>
                        </a:rPr>
                        <a:t>RF2</a:t>
                      </a:r>
                      <a:endParaRPr lang="es-ES" sz="1800">
                        <a:effectLst/>
                      </a:endParaRPr>
                    </a:p>
                  </a:txBody>
                  <a:tcPr marL="68003" marR="68003" marT="0" marB="0"/>
                </a:tc>
                <a:tc>
                  <a:txBody>
                    <a:bodyPr/>
                    <a:lstStyle/>
                    <a:p>
                      <a:r>
                        <a:rPr lang="es-ES" sz="1200" kern="1200">
                          <a:effectLst/>
                        </a:rPr>
                        <a:t>Gestionar datos cliente</a:t>
                      </a:r>
                      <a:endParaRPr lang="es-ES" sz="1800">
                        <a:effectLst/>
                      </a:endParaRPr>
                    </a:p>
                  </a:txBody>
                  <a:tcPr marL="68003" marR="68003" marT="0" marB="0"/>
                </a:tc>
                <a:tc>
                  <a:txBody>
                    <a:bodyPr/>
                    <a:lstStyle/>
                    <a:p>
                      <a:r>
                        <a:rPr lang="es-ES" sz="1200" kern="1200">
                          <a:effectLst/>
                        </a:rPr>
                        <a:t>El sistema deberá permitir registrar, modificar, visualizar y consultar cliente</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3016958195"/>
                  </a:ext>
                </a:extLst>
              </a:tr>
              <a:tr h="525871">
                <a:tc>
                  <a:txBody>
                    <a:bodyPr/>
                    <a:lstStyle/>
                    <a:p>
                      <a:r>
                        <a:rPr lang="es-ES" sz="1200" kern="1200">
                          <a:effectLst/>
                        </a:rPr>
                        <a:t>RF3</a:t>
                      </a:r>
                      <a:endParaRPr lang="es-ES" sz="1800">
                        <a:effectLst/>
                      </a:endParaRPr>
                    </a:p>
                  </a:txBody>
                  <a:tcPr marL="68003" marR="68003" marT="0" marB="0"/>
                </a:tc>
                <a:tc>
                  <a:txBody>
                    <a:bodyPr/>
                    <a:lstStyle/>
                    <a:p>
                      <a:r>
                        <a:rPr lang="es-ES" sz="1200" kern="1200">
                          <a:effectLst/>
                        </a:rPr>
                        <a:t>Gestionar datos producto</a:t>
                      </a:r>
                      <a:endParaRPr lang="es-ES" sz="1800">
                        <a:effectLst/>
                      </a:endParaRPr>
                    </a:p>
                  </a:txBody>
                  <a:tcPr marL="68003" marR="68003" marT="0" marB="0"/>
                </a:tc>
                <a:tc>
                  <a:txBody>
                    <a:bodyPr/>
                    <a:lstStyle/>
                    <a:p>
                      <a:r>
                        <a:rPr lang="es-ES" sz="1200" kern="1200">
                          <a:effectLst/>
                        </a:rPr>
                        <a:t>El sistema deberá permitir registrar, modificar, visualizar, consultar y eliminar producto</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2650677023"/>
                  </a:ext>
                </a:extLst>
              </a:tr>
              <a:tr h="291108">
                <a:tc>
                  <a:txBody>
                    <a:bodyPr/>
                    <a:lstStyle/>
                    <a:p>
                      <a:r>
                        <a:rPr lang="es-ES" sz="1200" kern="1200">
                          <a:effectLst/>
                        </a:rPr>
                        <a:t>RF4</a:t>
                      </a:r>
                      <a:endParaRPr lang="es-ES" sz="1800">
                        <a:effectLst/>
                      </a:endParaRPr>
                    </a:p>
                  </a:txBody>
                  <a:tcPr marL="68003" marR="68003" marT="0" marB="0"/>
                </a:tc>
                <a:tc>
                  <a:txBody>
                    <a:bodyPr/>
                    <a:lstStyle/>
                    <a:p>
                      <a:r>
                        <a:rPr lang="es-ES" sz="1200" kern="1200">
                          <a:effectLst/>
                        </a:rPr>
                        <a:t>Gestionar datos proveedor</a:t>
                      </a:r>
                      <a:endParaRPr lang="es-ES" sz="1800">
                        <a:effectLst/>
                      </a:endParaRPr>
                    </a:p>
                  </a:txBody>
                  <a:tcPr marL="68003" marR="68003" marT="0" marB="0"/>
                </a:tc>
                <a:tc>
                  <a:txBody>
                    <a:bodyPr/>
                    <a:lstStyle/>
                    <a:p>
                      <a:r>
                        <a:rPr lang="es-ES" sz="1200" kern="1200">
                          <a:effectLst/>
                        </a:rPr>
                        <a:t>El sistema deberá permitir registrar, modificar, visualizar y consultar proveedor</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2186504602"/>
                  </a:ext>
                </a:extLst>
              </a:tr>
              <a:tr h="525871">
                <a:tc>
                  <a:txBody>
                    <a:bodyPr/>
                    <a:lstStyle/>
                    <a:p>
                      <a:r>
                        <a:rPr lang="es-ES" sz="1200" kern="1200">
                          <a:effectLst/>
                        </a:rPr>
                        <a:t>RF5</a:t>
                      </a:r>
                      <a:endParaRPr lang="es-ES" sz="1800">
                        <a:effectLst/>
                      </a:endParaRPr>
                    </a:p>
                  </a:txBody>
                  <a:tcPr marL="68003" marR="68003" marT="0" marB="0"/>
                </a:tc>
                <a:tc>
                  <a:txBody>
                    <a:bodyPr/>
                    <a:lstStyle/>
                    <a:p>
                      <a:r>
                        <a:rPr lang="es-ES" sz="1200" kern="1200">
                          <a:effectLst/>
                        </a:rPr>
                        <a:t>Registrar boleta de venta</a:t>
                      </a:r>
                      <a:endParaRPr lang="es-ES" sz="1800">
                        <a:effectLst/>
                      </a:endParaRPr>
                    </a:p>
                  </a:txBody>
                  <a:tcPr marL="68003" marR="68003" marT="0" marB="0"/>
                </a:tc>
                <a:tc>
                  <a:txBody>
                    <a:bodyPr/>
                    <a:lstStyle/>
                    <a:p>
                      <a:r>
                        <a:rPr lang="es-ES" sz="1200" kern="1200">
                          <a:effectLst/>
                        </a:rPr>
                        <a:t>El sistema deberá permitir registrar a boletas de venta y agregar, quitar detalle de boleta de venta</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3276444420"/>
                  </a:ext>
                </a:extLst>
              </a:tr>
              <a:tr h="291108">
                <a:tc>
                  <a:txBody>
                    <a:bodyPr/>
                    <a:lstStyle/>
                    <a:p>
                      <a:r>
                        <a:rPr lang="es-ES" sz="1200" kern="1200">
                          <a:effectLst/>
                        </a:rPr>
                        <a:t>RF6</a:t>
                      </a:r>
                      <a:endParaRPr lang="es-ES" sz="1800">
                        <a:effectLst/>
                      </a:endParaRPr>
                    </a:p>
                  </a:txBody>
                  <a:tcPr marL="68003" marR="68003" marT="0" marB="0"/>
                </a:tc>
                <a:tc>
                  <a:txBody>
                    <a:bodyPr/>
                    <a:lstStyle/>
                    <a:p>
                      <a:r>
                        <a:rPr lang="es-ES" sz="1200" kern="1200">
                          <a:effectLst/>
                        </a:rPr>
                        <a:t>Anular boleta de venta</a:t>
                      </a:r>
                      <a:endParaRPr lang="es-ES" sz="1800">
                        <a:effectLst/>
                      </a:endParaRPr>
                    </a:p>
                  </a:txBody>
                  <a:tcPr marL="68003" marR="68003" marT="0" marB="0"/>
                </a:tc>
                <a:tc>
                  <a:txBody>
                    <a:bodyPr/>
                    <a:lstStyle/>
                    <a:p>
                      <a:r>
                        <a:rPr lang="es-ES" sz="1200" kern="1200">
                          <a:effectLst/>
                        </a:rPr>
                        <a:t>El sistema deberá permitir anular boletas de venta</a:t>
                      </a:r>
                      <a:endParaRPr lang="es-ES" sz="1800">
                        <a:effectLst/>
                      </a:endParaRPr>
                    </a:p>
                  </a:txBody>
                  <a:tcPr marL="68003" marR="68003" marT="0" marB="0"/>
                </a:tc>
                <a:tc>
                  <a:txBody>
                    <a:bodyPr/>
                    <a:lstStyle/>
                    <a:p>
                      <a:r>
                        <a:rPr lang="es-ES" sz="1200" kern="1200">
                          <a:effectLst/>
                        </a:rPr>
                        <a:t>Media</a:t>
                      </a:r>
                      <a:endParaRPr lang="es-ES" sz="1800">
                        <a:effectLst/>
                      </a:endParaRPr>
                    </a:p>
                  </a:txBody>
                  <a:tcPr marL="68003" marR="68003" marT="0" marB="0"/>
                </a:tc>
                <a:extLst>
                  <a:ext uri="{0D108BD9-81ED-4DB2-BD59-A6C34878D82A}">
                    <a16:rowId xmlns:a16="http://schemas.microsoft.com/office/drawing/2014/main" val="1836173927"/>
                  </a:ext>
                </a:extLst>
              </a:tr>
              <a:tr h="291108">
                <a:tc>
                  <a:txBody>
                    <a:bodyPr/>
                    <a:lstStyle/>
                    <a:p>
                      <a:r>
                        <a:rPr lang="es-ES" sz="1200" kern="1200">
                          <a:effectLst/>
                        </a:rPr>
                        <a:t>RF7</a:t>
                      </a:r>
                      <a:endParaRPr lang="es-ES" sz="1800">
                        <a:effectLst/>
                      </a:endParaRPr>
                    </a:p>
                  </a:txBody>
                  <a:tcPr marL="68003" marR="68003" marT="0" marB="0"/>
                </a:tc>
                <a:tc>
                  <a:txBody>
                    <a:bodyPr/>
                    <a:lstStyle/>
                    <a:p>
                      <a:r>
                        <a:rPr lang="es-ES" sz="1200" kern="1200">
                          <a:effectLst/>
                        </a:rPr>
                        <a:t>Guardar boleta de compra</a:t>
                      </a:r>
                      <a:endParaRPr lang="es-ES" sz="1800">
                        <a:effectLst/>
                      </a:endParaRPr>
                    </a:p>
                  </a:txBody>
                  <a:tcPr marL="68003" marR="68003" marT="0" marB="0"/>
                </a:tc>
                <a:tc>
                  <a:txBody>
                    <a:bodyPr/>
                    <a:lstStyle/>
                    <a:p>
                      <a:r>
                        <a:rPr lang="es-ES" sz="1200" kern="1200">
                          <a:effectLst/>
                        </a:rPr>
                        <a:t>El sistema deberá permitir guardar, modificar a boletas de compra</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501586986"/>
                  </a:ext>
                </a:extLst>
              </a:tr>
              <a:tr h="291108">
                <a:tc>
                  <a:txBody>
                    <a:bodyPr/>
                    <a:lstStyle/>
                    <a:p>
                      <a:r>
                        <a:rPr lang="es-ES" sz="1200" kern="1200">
                          <a:effectLst/>
                        </a:rPr>
                        <a:t>RF8</a:t>
                      </a:r>
                      <a:endParaRPr lang="es-ES" sz="1800">
                        <a:effectLst/>
                      </a:endParaRPr>
                    </a:p>
                  </a:txBody>
                  <a:tcPr marL="68003" marR="68003" marT="0" marB="0"/>
                </a:tc>
                <a:tc>
                  <a:txBody>
                    <a:bodyPr/>
                    <a:lstStyle/>
                    <a:p>
                      <a:r>
                        <a:rPr lang="es-ES" sz="1200" kern="1200">
                          <a:effectLst/>
                        </a:rPr>
                        <a:t>Consultar de boleta de venta</a:t>
                      </a:r>
                      <a:endParaRPr lang="es-ES" sz="1800">
                        <a:effectLst/>
                      </a:endParaRPr>
                    </a:p>
                  </a:txBody>
                  <a:tcPr marL="68003" marR="68003" marT="0" marB="0"/>
                </a:tc>
                <a:tc>
                  <a:txBody>
                    <a:bodyPr/>
                    <a:lstStyle/>
                    <a:p>
                      <a:r>
                        <a:rPr lang="es-ES" sz="1200" kern="1200">
                          <a:effectLst/>
                        </a:rPr>
                        <a:t>El sistema deberá permitir Consultar boleta de venta</a:t>
                      </a:r>
                      <a:endParaRPr lang="es-ES" sz="1800">
                        <a:effectLst/>
                      </a:endParaRPr>
                    </a:p>
                  </a:txBody>
                  <a:tcPr marL="68003" marR="68003" marT="0" marB="0"/>
                </a:tc>
                <a:tc>
                  <a:txBody>
                    <a:bodyPr/>
                    <a:lstStyle/>
                    <a:p>
                      <a:r>
                        <a:rPr lang="es-ES" sz="1200" kern="1200">
                          <a:effectLst/>
                        </a:rPr>
                        <a:t>Media</a:t>
                      </a:r>
                      <a:endParaRPr lang="es-ES" sz="1800">
                        <a:effectLst/>
                      </a:endParaRPr>
                    </a:p>
                  </a:txBody>
                  <a:tcPr marL="68003" marR="68003" marT="0" marB="0"/>
                </a:tc>
                <a:extLst>
                  <a:ext uri="{0D108BD9-81ED-4DB2-BD59-A6C34878D82A}">
                    <a16:rowId xmlns:a16="http://schemas.microsoft.com/office/drawing/2014/main" val="2307134623"/>
                  </a:ext>
                </a:extLst>
              </a:tr>
              <a:tr h="291108">
                <a:tc>
                  <a:txBody>
                    <a:bodyPr/>
                    <a:lstStyle/>
                    <a:p>
                      <a:r>
                        <a:rPr lang="es-ES" sz="1200" kern="1200">
                          <a:effectLst/>
                        </a:rPr>
                        <a:t>RF9</a:t>
                      </a:r>
                      <a:endParaRPr lang="es-ES" sz="1800">
                        <a:effectLst/>
                      </a:endParaRPr>
                    </a:p>
                  </a:txBody>
                  <a:tcPr marL="68003" marR="68003" marT="0" marB="0"/>
                </a:tc>
                <a:tc>
                  <a:txBody>
                    <a:bodyPr/>
                    <a:lstStyle/>
                    <a:p>
                      <a:r>
                        <a:rPr lang="es-ES" sz="1200" kern="1200">
                          <a:effectLst/>
                        </a:rPr>
                        <a:t>Consultar un arqueo de caja</a:t>
                      </a:r>
                      <a:endParaRPr lang="es-ES" sz="1800">
                        <a:effectLst/>
                      </a:endParaRPr>
                    </a:p>
                  </a:txBody>
                  <a:tcPr marL="68003" marR="68003" marT="0" marB="0"/>
                </a:tc>
                <a:tc>
                  <a:txBody>
                    <a:bodyPr/>
                    <a:lstStyle/>
                    <a:p>
                      <a:r>
                        <a:rPr lang="es-ES" sz="1200" kern="1200">
                          <a:effectLst/>
                        </a:rPr>
                        <a:t>El sistema deberá permitir mostrar ganancias por determinada fecha</a:t>
                      </a:r>
                      <a:endParaRPr lang="es-ES" sz="1800">
                        <a:effectLst/>
                      </a:endParaRPr>
                    </a:p>
                  </a:txBody>
                  <a:tcPr marL="68003" marR="68003" marT="0" marB="0"/>
                </a:tc>
                <a:tc>
                  <a:txBody>
                    <a:bodyPr/>
                    <a:lstStyle/>
                    <a:p>
                      <a:r>
                        <a:rPr lang="es-ES" sz="1200" kern="1200">
                          <a:effectLst/>
                        </a:rPr>
                        <a:t>Media</a:t>
                      </a:r>
                      <a:endParaRPr lang="es-ES" sz="1800">
                        <a:effectLst/>
                      </a:endParaRPr>
                    </a:p>
                  </a:txBody>
                  <a:tcPr marL="68003" marR="68003" marT="0" marB="0"/>
                </a:tc>
                <a:extLst>
                  <a:ext uri="{0D108BD9-81ED-4DB2-BD59-A6C34878D82A}">
                    <a16:rowId xmlns:a16="http://schemas.microsoft.com/office/drawing/2014/main" val="2720544204"/>
                  </a:ext>
                </a:extLst>
              </a:tr>
              <a:tr h="525871">
                <a:tc>
                  <a:txBody>
                    <a:bodyPr/>
                    <a:lstStyle/>
                    <a:p>
                      <a:r>
                        <a:rPr lang="es-ES" sz="1200" kern="1200">
                          <a:effectLst/>
                        </a:rPr>
                        <a:t>RF10</a:t>
                      </a:r>
                      <a:endParaRPr lang="es-ES" sz="1800">
                        <a:effectLst/>
                      </a:endParaRPr>
                    </a:p>
                  </a:txBody>
                  <a:tcPr marL="68003" marR="68003" marT="0" marB="0"/>
                </a:tc>
                <a:tc>
                  <a:txBody>
                    <a:bodyPr/>
                    <a:lstStyle/>
                    <a:p>
                      <a:r>
                        <a:rPr lang="es-ES" sz="1200" kern="1200">
                          <a:effectLst/>
                        </a:rPr>
                        <a:t>Consultar boleta de venta por empleado</a:t>
                      </a:r>
                      <a:endParaRPr lang="es-ES" sz="1800">
                        <a:effectLst/>
                      </a:endParaRPr>
                    </a:p>
                  </a:txBody>
                  <a:tcPr marL="68003" marR="68003" marT="0" marB="0"/>
                </a:tc>
                <a:tc>
                  <a:txBody>
                    <a:bodyPr/>
                    <a:lstStyle/>
                    <a:p>
                      <a:r>
                        <a:rPr lang="es-ES" sz="1200" kern="1200">
                          <a:effectLst/>
                        </a:rPr>
                        <a:t>El sistema deberá permitir Consultar boleta de venta hechas por determinado empleado</a:t>
                      </a:r>
                      <a:endParaRPr lang="es-ES" sz="1800">
                        <a:effectLst/>
                      </a:endParaRPr>
                    </a:p>
                  </a:txBody>
                  <a:tcPr marL="68003" marR="68003" marT="0" marB="0"/>
                </a:tc>
                <a:tc>
                  <a:txBody>
                    <a:bodyPr/>
                    <a:lstStyle/>
                    <a:p>
                      <a:r>
                        <a:rPr lang="es-ES" sz="1200" kern="1200">
                          <a:effectLst/>
                        </a:rPr>
                        <a:t>Media</a:t>
                      </a:r>
                      <a:endParaRPr lang="es-ES" sz="1800">
                        <a:effectLst/>
                      </a:endParaRPr>
                    </a:p>
                  </a:txBody>
                  <a:tcPr marL="68003" marR="68003" marT="0" marB="0"/>
                </a:tc>
                <a:extLst>
                  <a:ext uri="{0D108BD9-81ED-4DB2-BD59-A6C34878D82A}">
                    <a16:rowId xmlns:a16="http://schemas.microsoft.com/office/drawing/2014/main" val="2660389313"/>
                  </a:ext>
                </a:extLst>
              </a:tr>
              <a:tr h="291108">
                <a:tc>
                  <a:txBody>
                    <a:bodyPr/>
                    <a:lstStyle/>
                    <a:p>
                      <a:r>
                        <a:rPr lang="es-ES" sz="1200" kern="1200">
                          <a:effectLst/>
                        </a:rPr>
                        <a:t>RF11</a:t>
                      </a:r>
                      <a:endParaRPr lang="es-ES" sz="1800">
                        <a:effectLst/>
                      </a:endParaRPr>
                    </a:p>
                  </a:txBody>
                  <a:tcPr marL="68003" marR="68003" marT="0" marB="0"/>
                </a:tc>
                <a:tc>
                  <a:txBody>
                    <a:bodyPr/>
                    <a:lstStyle/>
                    <a:p>
                      <a:r>
                        <a:rPr lang="es-ES" sz="1200" kern="1200">
                          <a:effectLst/>
                        </a:rPr>
                        <a:t>Consultar boleta anulada</a:t>
                      </a:r>
                      <a:endParaRPr lang="es-ES" sz="1800">
                        <a:effectLst/>
                      </a:endParaRPr>
                    </a:p>
                  </a:txBody>
                  <a:tcPr marL="68003" marR="68003" marT="0" marB="0"/>
                </a:tc>
                <a:tc>
                  <a:txBody>
                    <a:bodyPr/>
                    <a:lstStyle/>
                    <a:p>
                      <a:r>
                        <a:rPr lang="es-ES" sz="1200" kern="1200">
                          <a:effectLst/>
                        </a:rPr>
                        <a:t>El sistema deberá permitir mostrar boletas anuladas de venta</a:t>
                      </a:r>
                      <a:endParaRPr lang="es-ES" sz="1800">
                        <a:effectLst/>
                      </a:endParaRPr>
                    </a:p>
                  </a:txBody>
                  <a:tcPr marL="68003" marR="68003" marT="0" marB="0"/>
                </a:tc>
                <a:tc>
                  <a:txBody>
                    <a:bodyPr/>
                    <a:lstStyle/>
                    <a:p>
                      <a:r>
                        <a:rPr lang="es-ES" sz="1200" kern="1200">
                          <a:effectLst/>
                        </a:rPr>
                        <a:t>Media</a:t>
                      </a:r>
                      <a:endParaRPr lang="es-ES" sz="1800">
                        <a:effectLst/>
                      </a:endParaRPr>
                    </a:p>
                  </a:txBody>
                  <a:tcPr marL="68003" marR="68003" marT="0" marB="0"/>
                </a:tc>
                <a:extLst>
                  <a:ext uri="{0D108BD9-81ED-4DB2-BD59-A6C34878D82A}">
                    <a16:rowId xmlns:a16="http://schemas.microsoft.com/office/drawing/2014/main" val="3115480139"/>
                  </a:ext>
                </a:extLst>
              </a:tr>
              <a:tr h="291108">
                <a:tc>
                  <a:txBody>
                    <a:bodyPr/>
                    <a:lstStyle/>
                    <a:p>
                      <a:r>
                        <a:rPr lang="es-ES" sz="1200" kern="1200">
                          <a:effectLst/>
                        </a:rPr>
                        <a:t>RF12</a:t>
                      </a:r>
                      <a:endParaRPr lang="es-ES" sz="1800">
                        <a:effectLst/>
                      </a:endParaRPr>
                    </a:p>
                  </a:txBody>
                  <a:tcPr marL="68003" marR="68003" marT="0" marB="0"/>
                </a:tc>
                <a:tc>
                  <a:txBody>
                    <a:bodyPr/>
                    <a:lstStyle/>
                    <a:p>
                      <a:r>
                        <a:rPr lang="es-ES" sz="1200" kern="1200">
                          <a:effectLst/>
                        </a:rPr>
                        <a:t>Acceso al sistema</a:t>
                      </a:r>
                      <a:endParaRPr lang="es-ES" sz="1800">
                        <a:effectLst/>
                      </a:endParaRPr>
                    </a:p>
                  </a:txBody>
                  <a:tcPr marL="68003" marR="68003" marT="0" marB="0"/>
                </a:tc>
                <a:tc>
                  <a:txBody>
                    <a:bodyPr/>
                    <a:lstStyle/>
                    <a:p>
                      <a:r>
                        <a:rPr lang="es-ES" sz="1200" kern="1200">
                          <a:effectLst/>
                        </a:rPr>
                        <a:t>El sistema deberá permitir accesos al empleado que son los usuarios</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2054881806"/>
                  </a:ext>
                </a:extLst>
              </a:tr>
              <a:tr h="525871">
                <a:tc>
                  <a:txBody>
                    <a:bodyPr/>
                    <a:lstStyle/>
                    <a:p>
                      <a:r>
                        <a:rPr lang="es-ES" sz="1200" kern="1200">
                          <a:effectLst/>
                        </a:rPr>
                        <a:t>RF13</a:t>
                      </a:r>
                      <a:endParaRPr lang="es-ES" sz="1800">
                        <a:effectLst/>
                      </a:endParaRPr>
                    </a:p>
                  </a:txBody>
                  <a:tcPr marL="68003" marR="68003" marT="0" marB="0"/>
                </a:tc>
                <a:tc>
                  <a:txBody>
                    <a:bodyPr/>
                    <a:lstStyle/>
                    <a:p>
                      <a:r>
                        <a:rPr lang="es-ES" sz="1200" kern="1200">
                          <a:effectLst/>
                        </a:rPr>
                        <a:t>Gestionar citas</a:t>
                      </a:r>
                      <a:endParaRPr lang="es-ES" sz="1800">
                        <a:effectLst/>
                      </a:endParaRPr>
                    </a:p>
                  </a:txBody>
                  <a:tcPr marL="68003" marR="68003" marT="0" marB="0"/>
                </a:tc>
                <a:tc>
                  <a:txBody>
                    <a:bodyPr/>
                    <a:lstStyle/>
                    <a:p>
                      <a:r>
                        <a:rPr lang="es-ES" sz="1200" kern="1200">
                          <a:effectLst/>
                        </a:rPr>
                        <a:t>El sistema deberá permitir registrar, modificar, consultar, visualizar y eliminar citas de los clientes</a:t>
                      </a:r>
                      <a:endParaRPr lang="es-ES" sz="1800">
                        <a:effectLst/>
                      </a:endParaRPr>
                    </a:p>
                  </a:txBody>
                  <a:tcPr marL="68003" marR="68003" marT="0" marB="0"/>
                </a:tc>
                <a:tc>
                  <a:txBody>
                    <a:bodyPr/>
                    <a:lstStyle/>
                    <a:p>
                      <a:r>
                        <a:rPr lang="es-ES" sz="1200" kern="1200">
                          <a:effectLst/>
                        </a:rPr>
                        <a:t>Media</a:t>
                      </a:r>
                      <a:endParaRPr lang="es-ES" sz="1800">
                        <a:effectLst/>
                      </a:endParaRPr>
                    </a:p>
                  </a:txBody>
                  <a:tcPr marL="68003" marR="68003" marT="0" marB="0"/>
                </a:tc>
                <a:extLst>
                  <a:ext uri="{0D108BD9-81ED-4DB2-BD59-A6C34878D82A}">
                    <a16:rowId xmlns:a16="http://schemas.microsoft.com/office/drawing/2014/main" val="1115950988"/>
                  </a:ext>
                </a:extLst>
              </a:tr>
              <a:tr h="525871">
                <a:tc>
                  <a:txBody>
                    <a:bodyPr/>
                    <a:lstStyle/>
                    <a:p>
                      <a:r>
                        <a:rPr lang="es-ES" sz="1200" kern="1200">
                          <a:effectLst/>
                        </a:rPr>
                        <a:t>RF14</a:t>
                      </a:r>
                      <a:endParaRPr lang="es-ES" sz="1800">
                        <a:effectLst/>
                      </a:endParaRPr>
                    </a:p>
                  </a:txBody>
                  <a:tcPr marL="68003" marR="68003" marT="0" marB="0"/>
                </a:tc>
                <a:tc>
                  <a:txBody>
                    <a:bodyPr/>
                    <a:lstStyle/>
                    <a:p>
                      <a:r>
                        <a:rPr lang="es-ES" sz="1200" kern="1200">
                          <a:effectLst/>
                        </a:rPr>
                        <a:t>Gestionar registro de tratamiento </a:t>
                      </a:r>
                      <a:endParaRPr lang="es-ES" sz="1800">
                        <a:effectLst/>
                      </a:endParaRPr>
                    </a:p>
                  </a:txBody>
                  <a:tcPr marL="68003" marR="68003" marT="0" marB="0"/>
                </a:tc>
                <a:tc>
                  <a:txBody>
                    <a:bodyPr/>
                    <a:lstStyle/>
                    <a:p>
                      <a:r>
                        <a:rPr lang="es-ES" sz="1200" kern="1200">
                          <a:effectLst/>
                        </a:rPr>
                        <a:t>El sistema deberá permitir registrar, modificar, consultar, visualizar el tratamiento realizado</a:t>
                      </a:r>
                      <a:endParaRPr lang="es-ES" sz="1800">
                        <a:effectLst/>
                      </a:endParaRPr>
                    </a:p>
                  </a:txBody>
                  <a:tcPr marL="68003" marR="68003" marT="0" marB="0"/>
                </a:tc>
                <a:tc>
                  <a:txBody>
                    <a:bodyPr/>
                    <a:lstStyle/>
                    <a:p>
                      <a:r>
                        <a:rPr lang="es-ES" sz="1200" kern="1200">
                          <a:effectLst/>
                        </a:rPr>
                        <a:t>Media</a:t>
                      </a:r>
                      <a:endParaRPr lang="es-ES" sz="1800">
                        <a:effectLst/>
                      </a:endParaRPr>
                    </a:p>
                  </a:txBody>
                  <a:tcPr marL="68003" marR="68003" marT="0" marB="0"/>
                </a:tc>
                <a:extLst>
                  <a:ext uri="{0D108BD9-81ED-4DB2-BD59-A6C34878D82A}">
                    <a16:rowId xmlns:a16="http://schemas.microsoft.com/office/drawing/2014/main" val="3443703344"/>
                  </a:ext>
                </a:extLst>
              </a:tr>
              <a:tr h="525871">
                <a:tc>
                  <a:txBody>
                    <a:bodyPr/>
                    <a:lstStyle/>
                    <a:p>
                      <a:r>
                        <a:rPr lang="es-ES" sz="1200" kern="1200">
                          <a:effectLst/>
                        </a:rPr>
                        <a:t>RF15</a:t>
                      </a:r>
                      <a:endParaRPr lang="es-ES" sz="1800">
                        <a:effectLst/>
                      </a:endParaRPr>
                    </a:p>
                  </a:txBody>
                  <a:tcPr marL="68003" marR="68003" marT="0" marB="0"/>
                </a:tc>
                <a:tc>
                  <a:txBody>
                    <a:bodyPr/>
                    <a:lstStyle/>
                    <a:p>
                      <a:r>
                        <a:rPr lang="es-ES" sz="1200" kern="1200">
                          <a:effectLst/>
                        </a:rPr>
                        <a:t>Gestionar Tipo Empleado</a:t>
                      </a:r>
                      <a:endParaRPr lang="es-ES" sz="1800">
                        <a:effectLst/>
                      </a:endParaRPr>
                    </a:p>
                  </a:txBody>
                  <a:tcPr marL="68003" marR="68003" marT="0" marB="0"/>
                </a:tc>
                <a:tc>
                  <a:txBody>
                    <a:bodyPr/>
                    <a:lstStyle/>
                    <a:p>
                      <a:r>
                        <a:rPr lang="es-ES" sz="1200" kern="1200">
                          <a:effectLst/>
                        </a:rPr>
                        <a:t>El sistema deberá permitir registrar, modificar, consultar, visualizar el tipo de empleado</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1506130902"/>
                  </a:ext>
                </a:extLst>
              </a:tr>
              <a:tr h="291108">
                <a:tc>
                  <a:txBody>
                    <a:bodyPr/>
                    <a:lstStyle/>
                    <a:p>
                      <a:r>
                        <a:rPr lang="es-ES" sz="1200" kern="1200">
                          <a:effectLst/>
                        </a:rPr>
                        <a:t>RF16</a:t>
                      </a:r>
                      <a:endParaRPr lang="es-ES" sz="1800">
                        <a:effectLst/>
                      </a:endParaRPr>
                    </a:p>
                  </a:txBody>
                  <a:tcPr marL="68003" marR="68003" marT="0" marB="0"/>
                </a:tc>
                <a:tc>
                  <a:txBody>
                    <a:bodyPr/>
                    <a:lstStyle/>
                    <a:p>
                      <a:r>
                        <a:rPr lang="es-ES" sz="1200" kern="1200">
                          <a:effectLst/>
                        </a:rPr>
                        <a:t>Gestionar Usuario</a:t>
                      </a:r>
                      <a:endParaRPr lang="es-ES" sz="1800">
                        <a:effectLst/>
                      </a:endParaRPr>
                    </a:p>
                  </a:txBody>
                  <a:tcPr marL="68003" marR="68003" marT="0" marB="0"/>
                </a:tc>
                <a:tc>
                  <a:txBody>
                    <a:bodyPr/>
                    <a:lstStyle/>
                    <a:p>
                      <a:r>
                        <a:rPr lang="es-ES" sz="1200" kern="1200">
                          <a:effectLst/>
                        </a:rPr>
                        <a:t>El sistema deberá permitir registrar, modificar, consultar, visualizar los usuarios</a:t>
                      </a:r>
                      <a:endParaRPr lang="es-ES" sz="1800">
                        <a:effectLst/>
                      </a:endParaRPr>
                    </a:p>
                  </a:txBody>
                  <a:tcPr marL="68003" marR="68003" marT="0" marB="0"/>
                </a:tc>
                <a:tc>
                  <a:txBody>
                    <a:bodyPr/>
                    <a:lstStyle/>
                    <a:p>
                      <a:r>
                        <a:rPr lang="es-ES" sz="1200" kern="1200">
                          <a:effectLst/>
                        </a:rPr>
                        <a:t>Alta</a:t>
                      </a:r>
                      <a:endParaRPr lang="es-ES" sz="1800">
                        <a:effectLst/>
                      </a:endParaRPr>
                    </a:p>
                  </a:txBody>
                  <a:tcPr marL="68003" marR="68003" marT="0" marB="0"/>
                </a:tc>
                <a:extLst>
                  <a:ext uri="{0D108BD9-81ED-4DB2-BD59-A6C34878D82A}">
                    <a16:rowId xmlns:a16="http://schemas.microsoft.com/office/drawing/2014/main" val="1385920353"/>
                  </a:ext>
                </a:extLst>
              </a:tr>
            </a:tbl>
          </a:graphicData>
        </a:graphic>
      </p:graphicFrame>
    </p:spTree>
    <p:extLst>
      <p:ext uri="{BB962C8B-B14F-4D97-AF65-F5344CB8AC3E}">
        <p14:creationId xmlns:p14="http://schemas.microsoft.com/office/powerpoint/2010/main" val="182243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3" name="Oval 62">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Papel amarillo doblado como gráfico">
            <a:extLst>
              <a:ext uri="{FF2B5EF4-FFF2-40B4-BE49-F238E27FC236}">
                <a16:creationId xmlns:a16="http://schemas.microsoft.com/office/drawing/2014/main" id="{9F7EBF0B-6B27-486F-BA57-5D9BF4EC94C5}"/>
              </a:ext>
            </a:extLst>
          </p:cNvPr>
          <p:cNvPicPr>
            <a:picLocks noChangeAspect="1"/>
          </p:cNvPicPr>
          <p:nvPr/>
        </p:nvPicPr>
        <p:blipFill rotWithShape="1">
          <a:blip r:embed="rId2">
            <a:duotone>
              <a:prstClr val="black"/>
              <a:schemeClr val="bg1">
                <a:tint val="45000"/>
                <a:satMod val="400000"/>
              </a:schemeClr>
            </a:duotone>
            <a:alphaModFix amt="25000"/>
          </a:blip>
          <a:srcRect t="14396" r="-1" b="-1"/>
          <a:stretch/>
        </p:blipFill>
        <p:spPr>
          <a:xfrm>
            <a:off x="749021" y="-2704"/>
            <a:ext cx="10731726" cy="6132211"/>
          </a:xfrm>
          <a:prstGeom prst="rect">
            <a:avLst/>
          </a:prstGeom>
        </p:spPr>
      </p:pic>
      <p:sp>
        <p:nvSpPr>
          <p:cNvPr id="4" name="Título 3">
            <a:extLst>
              <a:ext uri="{FF2B5EF4-FFF2-40B4-BE49-F238E27FC236}">
                <a16:creationId xmlns:a16="http://schemas.microsoft.com/office/drawing/2014/main" id="{450FEEB8-1E8D-49B5-A47D-678A365672E7}"/>
              </a:ext>
            </a:extLst>
          </p:cNvPr>
          <p:cNvSpPr>
            <a:spLocks noGrp="1"/>
          </p:cNvSpPr>
          <p:nvPr>
            <p:ph type="title"/>
          </p:nvPr>
        </p:nvSpPr>
        <p:spPr>
          <a:xfrm>
            <a:off x="2618173" y="630936"/>
            <a:ext cx="7315200" cy="2702018"/>
          </a:xfrm>
          <a:noFill/>
        </p:spPr>
        <p:txBody>
          <a:bodyPr vert="horz" lIns="91440" tIns="45720" rIns="91440" bIns="45720" rtlCol="0" anchor="b">
            <a:normAutofit/>
          </a:bodyPr>
          <a:lstStyle/>
          <a:p>
            <a:pPr algn="ctr"/>
            <a:r>
              <a:rPr lang="en-US" sz="4800">
                <a:solidFill>
                  <a:schemeClr val="bg1"/>
                </a:solidFill>
                <a:effectLst/>
              </a:rPr>
              <a:t>Fase de Desarrollo</a:t>
            </a:r>
            <a:endParaRPr lang="en-US" sz="4800">
              <a:solidFill>
                <a:schemeClr val="bg1"/>
              </a:solidFill>
            </a:endParaRPr>
          </a:p>
        </p:txBody>
      </p:sp>
      <p:sp>
        <p:nvSpPr>
          <p:cNvPr id="72" name="Rectangle 71">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5" name="Straight Connector 74">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81" name="Straight Connector 80">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007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4B001B-DDBF-4FAB-A902-5A30B620F23E}"/>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marL="342900" lvl="0" indent="-342900">
              <a:spcAft>
                <a:spcPts val="800"/>
              </a:spcAft>
            </a:pPr>
            <a:r>
              <a:rPr lang="en-US" kern="1200">
                <a:solidFill>
                  <a:schemeClr val="bg1"/>
                </a:solidFill>
                <a:effectLst/>
                <a:latin typeface="+mj-lt"/>
                <a:ea typeface="+mj-ea"/>
                <a:cs typeface="+mj-cs"/>
              </a:rPr>
              <a:t>Diagrama de Paquetes</a:t>
            </a:r>
            <a:endParaRPr lang="en-US" kern="1200">
              <a:solidFill>
                <a:schemeClr val="bg1"/>
              </a:solidFill>
              <a:latin typeface="+mj-lt"/>
              <a:ea typeface="+mj-ea"/>
              <a:cs typeface="+mj-cs"/>
            </a:endParaRPr>
          </a:p>
        </p:txBody>
      </p:sp>
      <p:pic>
        <p:nvPicPr>
          <p:cNvPr id="4" name="Marcador de contenido 3">
            <a:extLst>
              <a:ext uri="{FF2B5EF4-FFF2-40B4-BE49-F238E27FC236}">
                <a16:creationId xmlns:a16="http://schemas.microsoft.com/office/drawing/2014/main" id="{F3F29598-1AB2-49D7-A9D5-A7040B60E2F6}"/>
              </a:ext>
            </a:extLst>
          </p:cNvPr>
          <p:cNvPicPr>
            <a:picLocks noChangeAspect="1"/>
          </p:cNvPicPr>
          <p:nvPr/>
        </p:nvPicPr>
        <p:blipFill rotWithShape="1">
          <a:blip r:embed="rId2"/>
          <a:srcRect l="5013" r="-2" b="-2"/>
          <a:stretch/>
        </p:blipFill>
        <p:spPr>
          <a:xfrm>
            <a:off x="5195454" y="1563625"/>
            <a:ext cx="6356465" cy="3730748"/>
          </a:xfrm>
          <a:prstGeom prst="rect">
            <a:avLst/>
          </a:prstGeom>
        </p:spPr>
      </p:pic>
    </p:spTree>
    <p:extLst>
      <p:ext uri="{BB962C8B-B14F-4D97-AF65-F5344CB8AC3E}">
        <p14:creationId xmlns:p14="http://schemas.microsoft.com/office/powerpoint/2010/main" val="410863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a:extLst>
              <a:ext uri="{FF2B5EF4-FFF2-40B4-BE49-F238E27FC236}">
                <a16:creationId xmlns:a16="http://schemas.microsoft.com/office/drawing/2014/main" id="{35408E6F-D879-4DEB-B0C8-5CEF13944CBB}"/>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kern="1200">
                <a:solidFill>
                  <a:schemeClr val="tx1"/>
                </a:solidFill>
                <a:latin typeface="+mj-lt"/>
                <a:ea typeface="+mj-ea"/>
                <a:cs typeface="+mj-cs"/>
              </a:rPr>
              <a:t>Casos de uso usuario</a:t>
            </a:r>
          </a:p>
        </p:txBody>
      </p:sp>
      <p:cxnSp>
        <p:nvCxnSpPr>
          <p:cNvPr id="16" name="Straight Connector 15">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Marcador de contenido 3">
            <a:extLst>
              <a:ext uri="{FF2B5EF4-FFF2-40B4-BE49-F238E27FC236}">
                <a16:creationId xmlns:a16="http://schemas.microsoft.com/office/drawing/2014/main" id="{8FEB07EE-C0F8-441B-A382-581A737DF67D}"/>
              </a:ext>
            </a:extLst>
          </p:cNvPr>
          <p:cNvPicPr>
            <a:picLocks noGrp="1" noChangeAspect="1"/>
          </p:cNvPicPr>
          <p:nvPr>
            <p:ph idx="1"/>
          </p:nvPr>
        </p:nvPicPr>
        <p:blipFill>
          <a:blip r:embed="rId3"/>
          <a:stretch>
            <a:fillRect/>
          </a:stretch>
        </p:blipFill>
        <p:spPr>
          <a:xfrm>
            <a:off x="5344678" y="1514126"/>
            <a:ext cx="6436548" cy="3829747"/>
          </a:xfrm>
          <a:prstGeom prst="rect">
            <a:avLst/>
          </a:prstGeom>
        </p:spPr>
      </p:pic>
    </p:spTree>
    <p:extLst>
      <p:ext uri="{BB962C8B-B14F-4D97-AF65-F5344CB8AC3E}">
        <p14:creationId xmlns:p14="http://schemas.microsoft.com/office/powerpoint/2010/main" val="371347262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23C955-7A51-4829-B7A2-2B57E852F15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Diagrama Entidad-Relación</a:t>
            </a:r>
          </a:p>
        </p:txBody>
      </p:sp>
      <p:cxnSp>
        <p:nvCxnSpPr>
          <p:cNvPr id="16"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Interfaz de usuario gráfica&#10;&#10;Descripción generada automáticamente">
            <a:extLst>
              <a:ext uri="{FF2B5EF4-FFF2-40B4-BE49-F238E27FC236}">
                <a16:creationId xmlns:a16="http://schemas.microsoft.com/office/drawing/2014/main" id="{C25F542B-AD9A-4264-B5AF-3C45EB7E0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412" y="2427541"/>
            <a:ext cx="8416076" cy="3997637"/>
          </a:xfrm>
          <a:prstGeom prst="rect">
            <a:avLst/>
          </a:prstGeom>
        </p:spPr>
      </p:pic>
    </p:spTree>
    <p:extLst>
      <p:ext uri="{BB962C8B-B14F-4D97-AF65-F5344CB8AC3E}">
        <p14:creationId xmlns:p14="http://schemas.microsoft.com/office/powerpoint/2010/main" val="2897583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E83DA2C6-C0E1-4581-B8C5-2E08482A4E25}"/>
              </a:ext>
            </a:extLst>
          </p:cNvPr>
          <p:cNvSpPr>
            <a:spLocks noGrp="1"/>
          </p:cNvSpPr>
          <p:nvPr>
            <p:ph type="body" idx="1"/>
          </p:nvPr>
        </p:nvSpPr>
        <p:spPr/>
        <p:txBody>
          <a:bodyPr/>
          <a:lstStyle/>
          <a:p>
            <a:pPr marL="101598" indent="0">
              <a:buNone/>
            </a:pPr>
            <a:r>
              <a:rPr lang="en" dirty="0">
                <a:solidFill>
                  <a:schemeClr val="accent1"/>
                </a:solidFill>
              </a:rPr>
              <a:t>“    ”</a:t>
            </a:r>
          </a:p>
          <a:p>
            <a:pPr marL="101598" indent="0">
              <a:buNone/>
            </a:pPr>
            <a:endParaRPr lang="es-ES" dirty="0"/>
          </a:p>
        </p:txBody>
      </p:sp>
    </p:spTree>
    <p:extLst>
      <p:ext uri="{BB962C8B-B14F-4D97-AF65-F5344CB8AC3E}">
        <p14:creationId xmlns:p14="http://schemas.microsoft.com/office/powerpoint/2010/main" val="145191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BDF8BAE4-5F4C-475B-895D-E2104ED6E0A2}"/>
              </a:ext>
            </a:extLst>
          </p:cNvPr>
          <p:cNvSpPr>
            <a:spLocks noGrp="1"/>
          </p:cNvSpPr>
          <p:nvPr>
            <p:ph type="title"/>
          </p:nvPr>
        </p:nvSpPr>
        <p:spPr>
          <a:xfrm>
            <a:off x="630936" y="495992"/>
            <a:ext cx="4195140" cy="5638831"/>
          </a:xfrm>
          <a:noFill/>
        </p:spPr>
        <p:txBody>
          <a:bodyPr anchor="ctr">
            <a:normAutofit/>
          </a:bodyPr>
          <a:lstStyle/>
          <a:p>
            <a:r>
              <a:rPr lang="es-MX" sz="4800" b="1" u="sng">
                <a:effectLst/>
                <a:latin typeface="Times New Roman"/>
                <a:ea typeface="Calibri" panose="020F0502020204030204" pitchFamily="34" charset="0"/>
                <a:cs typeface="Arial"/>
              </a:rPr>
              <a:t>Planteamiento del problema</a:t>
            </a:r>
            <a:endParaRPr lang="es-ES" sz="4800" b="1" u="sng">
              <a:latin typeface="Times New Roman"/>
              <a:cs typeface="Arial"/>
            </a:endParaRPr>
          </a:p>
        </p:txBody>
      </p:sp>
      <p:graphicFrame>
        <p:nvGraphicFramePr>
          <p:cNvPr id="14" name="Marcador de contenido 2">
            <a:extLst>
              <a:ext uri="{FF2B5EF4-FFF2-40B4-BE49-F238E27FC236}">
                <a16:creationId xmlns:a16="http://schemas.microsoft.com/office/drawing/2014/main" id="{E64AB3FB-FF52-415C-80A3-34959E11CF2F}"/>
              </a:ext>
            </a:extLst>
          </p:cNvPr>
          <p:cNvGraphicFramePr>
            <a:graphicFrameLocks noGrp="1"/>
          </p:cNvGraphicFramePr>
          <p:nvPr>
            <p:ph idx="1"/>
            <p:extLst>
              <p:ext uri="{D42A27DB-BD31-4B8C-83A1-F6EECF244321}">
                <p14:modId xmlns:p14="http://schemas.microsoft.com/office/powerpoint/2010/main" val="3146317829"/>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7872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75" name="Rectangle 133">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135">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7" name="Group 137">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39" name="Straight Connector 138">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78" name="Group 143">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79" name="Oval 144">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Oval 145">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Oval 146">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Oval 147">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Oval 148">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Oval 149">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5" name="Rectangle 15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6" name="Group 153">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5" name="Straight Connector 154">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87" name="Rectangle 159">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8" name="Group 161">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163" name="Straight Connector 162">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578E3FA-EBB7-4035-B27F-537735BE9992}"/>
              </a:ext>
            </a:extLst>
          </p:cNvPr>
          <p:cNvSpPr>
            <a:spLocks noGrp="1"/>
          </p:cNvSpPr>
          <p:nvPr>
            <p:ph type="title"/>
          </p:nvPr>
        </p:nvSpPr>
        <p:spPr>
          <a:xfrm>
            <a:off x="630936" y="495992"/>
            <a:ext cx="4195140" cy="5638831"/>
          </a:xfrm>
          <a:noFill/>
        </p:spPr>
        <p:txBody>
          <a:bodyPr vert="horz" lIns="91440" tIns="45720" rIns="91440" bIns="45720" rtlCol="0" anchor="ctr">
            <a:normAutofit/>
          </a:bodyPr>
          <a:lstStyle/>
          <a:p>
            <a:r>
              <a:rPr lang="en-US" sz="4800" u="sng" kern="1200">
                <a:effectLst/>
                <a:latin typeface="+mj-lt"/>
                <a:ea typeface="+mj-ea"/>
                <a:cs typeface="+mj-cs"/>
              </a:rPr>
              <a:t>Costos Generales</a:t>
            </a:r>
            <a:br>
              <a:rPr lang="en-US" sz="4800" u="sng" kern="1200">
                <a:effectLst/>
              </a:rPr>
            </a:br>
            <a:endParaRPr lang="en-US" sz="4800" u="sng" kern="1200">
              <a:latin typeface="+mj-lt"/>
              <a:cs typeface="Calibri Light"/>
            </a:endParaRPr>
          </a:p>
        </p:txBody>
      </p:sp>
      <p:pic>
        <p:nvPicPr>
          <p:cNvPr id="2049" name="Imagen 8">
            <a:extLst>
              <a:ext uri="{FF2B5EF4-FFF2-40B4-BE49-F238E27FC236}">
                <a16:creationId xmlns:a16="http://schemas.microsoft.com/office/drawing/2014/main" id="{27EAB846-C574-4BBA-A7DC-828C8C54D35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596" y="47171"/>
            <a:ext cx="576861" cy="2740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Marcador de contenido 3">
            <a:extLst>
              <a:ext uri="{FF2B5EF4-FFF2-40B4-BE49-F238E27FC236}">
                <a16:creationId xmlns:a16="http://schemas.microsoft.com/office/drawing/2014/main" id="{BA408CC5-1BCB-40C7-9745-4517B83336AB}"/>
              </a:ext>
            </a:extLst>
          </p:cNvPr>
          <p:cNvGraphicFramePr>
            <a:graphicFrameLocks noGrp="1"/>
          </p:cNvGraphicFramePr>
          <p:nvPr>
            <p:ph idx="1"/>
            <p:extLst>
              <p:ext uri="{D42A27DB-BD31-4B8C-83A1-F6EECF244321}">
                <p14:modId xmlns:p14="http://schemas.microsoft.com/office/powerpoint/2010/main" val="4180407368"/>
              </p:ext>
            </p:extLst>
          </p:nvPr>
        </p:nvGraphicFramePr>
        <p:xfrm>
          <a:off x="4915947" y="1278160"/>
          <a:ext cx="6253723" cy="4233025"/>
        </p:xfrm>
        <a:graphic>
          <a:graphicData uri="http://schemas.openxmlformats.org/drawingml/2006/table">
            <a:tbl>
              <a:tblPr firstRow="1" firstCol="1" bandRow="1">
                <a:noFill/>
                <a:tableStyleId>{9D7B26C5-4107-4FEC-AEDC-1716B250A1EF}</a:tableStyleId>
              </a:tblPr>
              <a:tblGrid>
                <a:gridCol w="4919347">
                  <a:extLst>
                    <a:ext uri="{9D8B030D-6E8A-4147-A177-3AD203B41FA5}">
                      <a16:colId xmlns:a16="http://schemas.microsoft.com/office/drawing/2014/main" val="3795326355"/>
                    </a:ext>
                  </a:extLst>
                </a:gridCol>
                <a:gridCol w="1334376">
                  <a:extLst>
                    <a:ext uri="{9D8B030D-6E8A-4147-A177-3AD203B41FA5}">
                      <a16:colId xmlns:a16="http://schemas.microsoft.com/office/drawing/2014/main" val="1022587158"/>
                    </a:ext>
                  </a:extLst>
                </a:gridCol>
              </a:tblGrid>
              <a:tr h="512162">
                <a:tc>
                  <a:txBody>
                    <a:bodyPr/>
                    <a:lstStyle/>
                    <a:p>
                      <a:pPr indent="3810" algn="ctr"/>
                      <a:r>
                        <a:rPr lang="es-ES" sz="1500" b="1" cap="all" spc="60">
                          <a:solidFill>
                            <a:schemeClr val="tx1"/>
                          </a:solidFill>
                          <a:effectLst/>
                        </a:rPr>
                        <a:t>Recursos</a:t>
                      </a:r>
                      <a:endParaRPr lang="es-ES" sz="1500" b="1" cap="all" spc="6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116400" marB="116400" anchor="b">
                    <a:lnL w="12700" cmpd="sng">
                      <a:noFill/>
                    </a:lnL>
                    <a:lnR w="12700" cmpd="sng">
                      <a:noFill/>
                    </a:lnR>
                    <a:lnT w="12700" cmpd="sng">
                      <a:noFill/>
                    </a:lnT>
                    <a:lnB w="38100" cmpd="sng">
                      <a:noFill/>
                    </a:lnB>
                    <a:noFill/>
                  </a:tcPr>
                </a:tc>
                <a:tc>
                  <a:txBody>
                    <a:bodyPr/>
                    <a:lstStyle/>
                    <a:p>
                      <a:pPr indent="3810" algn="ctr"/>
                      <a:r>
                        <a:rPr lang="es-ES" sz="1500" b="1" cap="all" spc="60">
                          <a:solidFill>
                            <a:schemeClr val="tx1"/>
                          </a:solidFill>
                          <a:effectLst/>
                        </a:rPr>
                        <a:t>Total</a:t>
                      </a:r>
                      <a:endParaRPr lang="es-ES" sz="1500" b="1" cap="all" spc="6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116400" marB="116400" anchor="b">
                    <a:lnL w="12700" cmpd="sng">
                      <a:noFill/>
                    </a:lnL>
                    <a:lnR w="12700" cmpd="sng">
                      <a:noFill/>
                    </a:lnR>
                    <a:lnT w="12700" cmpd="sng">
                      <a:noFill/>
                    </a:lnT>
                    <a:lnB w="38100" cmpd="sng">
                      <a:noFill/>
                    </a:lnB>
                    <a:noFill/>
                  </a:tcPr>
                </a:tc>
                <a:extLst>
                  <a:ext uri="{0D108BD9-81ED-4DB2-BD59-A6C34878D82A}">
                    <a16:rowId xmlns:a16="http://schemas.microsoft.com/office/drawing/2014/main" val="2442827273"/>
                  </a:ext>
                </a:extLst>
              </a:tr>
              <a:tr h="395762">
                <a:tc gridSpan="2">
                  <a:txBody>
                    <a:bodyPr/>
                    <a:lstStyle/>
                    <a:p>
                      <a:pPr indent="3810" algn="just"/>
                      <a:r>
                        <a:rPr lang="es-ES" sz="1500" b="1" cap="none" spc="0">
                          <a:solidFill>
                            <a:schemeClr val="tx1"/>
                          </a:solidFill>
                          <a:effectLst/>
                        </a:rPr>
                        <a:t>Papel de impresora</a:t>
                      </a:r>
                      <a:endParaRPr lang="es-ES" sz="15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ap="flat" cmpd="sng" algn="ctr">
                      <a:solidFill>
                        <a:schemeClr val="tx1"/>
                      </a:solidFill>
                      <a:prstDash val="solid"/>
                    </a:lnL>
                    <a:lnR w="12700" cmpd="sng">
                      <a:noFill/>
                      <a:prstDash val="solid"/>
                    </a:lnR>
                    <a:lnT w="38100" cmpd="sng">
                      <a:noFill/>
                    </a:lnT>
                    <a:lnB w="12700" cmpd="sng">
                      <a:noFill/>
                      <a:prstDash val="solid"/>
                    </a:lnB>
                    <a:noFill/>
                  </a:tcPr>
                </a:tc>
                <a:tc hMerge="1">
                  <a:txBody>
                    <a:bodyPr/>
                    <a:lstStyle/>
                    <a:p>
                      <a:endParaRPr lang="es-ES"/>
                    </a:p>
                  </a:txBody>
                  <a:tcPr/>
                </a:tc>
                <a:extLst>
                  <a:ext uri="{0D108BD9-81ED-4DB2-BD59-A6C34878D82A}">
                    <a16:rowId xmlns:a16="http://schemas.microsoft.com/office/drawing/2014/main" val="3138512778"/>
                  </a:ext>
                </a:extLst>
              </a:tr>
              <a:tr h="640129">
                <a:tc>
                  <a:txBody>
                    <a:bodyPr/>
                    <a:lstStyle/>
                    <a:p>
                      <a:pPr indent="3810" algn="l"/>
                      <a:endParaRPr lang="es-ES" sz="15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106809" marR="106809" marT="0" marB="11640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s-ES" sz="2000" cap="none" spc="0">
                        <a:solidFill>
                          <a:schemeClr val="tx1"/>
                        </a:solidFill>
                      </a:endParaRPr>
                    </a:p>
                  </a:txBody>
                  <a:tcPr marL="219720" marR="219720" marT="109860" marB="1164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89505640"/>
                  </a:ext>
                </a:extLst>
              </a:tr>
              <a:tr h="473362">
                <a:tc>
                  <a:txBody>
                    <a:bodyPr/>
                    <a:lstStyle/>
                    <a:p>
                      <a:pPr indent="3810" algn="just"/>
                      <a:r>
                        <a:rPr lang="es-ES" sz="1500" b="1" cap="none" spc="0">
                          <a:solidFill>
                            <a:schemeClr val="tx1"/>
                          </a:solidFill>
                          <a:effectLst/>
                        </a:rPr>
                        <a:t>Papel Discovery A4 75 </a:t>
                      </a:r>
                      <a:endParaRPr lang="es-ES" sz="15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0" marT="0" marB="116400"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indent="3810" algn="just"/>
                      <a:r>
                        <a:rPr lang="es-ES" sz="2000" cap="none" spc="0">
                          <a:solidFill>
                            <a:schemeClr val="tx1"/>
                          </a:solidFill>
                          <a:effectLst/>
                        </a:rPr>
                        <a:t>S/ 20,00</a:t>
                      </a:r>
                      <a:endParaRPr lang="es-ES" sz="20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94637967"/>
                  </a:ext>
                </a:extLst>
              </a:tr>
              <a:tr h="395762">
                <a:tc gridSpan="2">
                  <a:txBody>
                    <a:bodyPr/>
                    <a:lstStyle/>
                    <a:p>
                      <a:pPr indent="3810" algn="just"/>
                      <a:r>
                        <a:rPr lang="es-ES" sz="1500" b="1" cap="none" spc="0">
                          <a:solidFill>
                            <a:schemeClr val="tx1"/>
                          </a:solidFill>
                          <a:effectLst/>
                        </a:rPr>
                        <a:t>Tinta de impresora</a:t>
                      </a:r>
                      <a:endParaRPr lang="es-ES" sz="15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hMerge="1">
                  <a:txBody>
                    <a:bodyPr/>
                    <a:lstStyle/>
                    <a:p>
                      <a:endParaRPr lang="es-ES"/>
                    </a:p>
                  </a:txBody>
                  <a:tcPr/>
                </a:tc>
                <a:extLst>
                  <a:ext uri="{0D108BD9-81ED-4DB2-BD59-A6C34878D82A}">
                    <a16:rowId xmlns:a16="http://schemas.microsoft.com/office/drawing/2014/main" val="822907491"/>
                  </a:ext>
                </a:extLst>
              </a:tr>
              <a:tr h="473362">
                <a:tc>
                  <a:txBody>
                    <a:bodyPr/>
                    <a:lstStyle/>
                    <a:p>
                      <a:pPr indent="3810" algn="just"/>
                      <a:r>
                        <a:rPr lang="es-ES" sz="1500" b="1" cap="none" spc="0">
                          <a:solidFill>
                            <a:schemeClr val="tx1"/>
                          </a:solidFill>
                          <a:effectLst/>
                        </a:rPr>
                        <a:t>Total, Tintas</a:t>
                      </a:r>
                      <a:endParaRPr lang="es-ES" sz="15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indent="3810" algn="just"/>
                      <a:r>
                        <a:rPr lang="es-ES" sz="2000" cap="none" spc="0">
                          <a:solidFill>
                            <a:schemeClr val="tx1"/>
                          </a:solidFill>
                          <a:effectLst/>
                        </a:rPr>
                        <a:t>S/ 10,00</a:t>
                      </a:r>
                      <a:endParaRPr lang="es-ES" sz="20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10977067"/>
                  </a:ext>
                </a:extLst>
              </a:tr>
              <a:tr h="395762">
                <a:tc gridSpan="2">
                  <a:txBody>
                    <a:bodyPr/>
                    <a:lstStyle/>
                    <a:p>
                      <a:pPr indent="3810" algn="l"/>
                      <a:r>
                        <a:rPr lang="es-ES" sz="1500" b="1" cap="none" spc="0">
                          <a:solidFill>
                            <a:schemeClr val="tx1"/>
                          </a:solidFill>
                          <a:effectLst/>
                        </a:rPr>
                        <a:t>Materiales oficina</a:t>
                      </a:r>
                      <a:endParaRPr lang="es-ES" sz="15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hMerge="1">
                  <a:txBody>
                    <a:bodyPr/>
                    <a:lstStyle/>
                    <a:p>
                      <a:endParaRPr lang="es-ES"/>
                    </a:p>
                  </a:txBody>
                  <a:tcPr/>
                </a:tc>
                <a:extLst>
                  <a:ext uri="{0D108BD9-81ED-4DB2-BD59-A6C34878D82A}">
                    <a16:rowId xmlns:a16="http://schemas.microsoft.com/office/drawing/2014/main" val="3825847681"/>
                  </a:ext>
                </a:extLst>
              </a:tr>
              <a:tr h="473362">
                <a:tc>
                  <a:txBody>
                    <a:bodyPr/>
                    <a:lstStyle/>
                    <a:p>
                      <a:pPr indent="3810" algn="just"/>
                      <a:r>
                        <a:rPr lang="es-ES" sz="1500" b="1" cap="none" spc="0">
                          <a:solidFill>
                            <a:schemeClr val="tx1"/>
                          </a:solidFill>
                          <a:effectLst/>
                        </a:rPr>
                        <a:t>Archivadores oficio lomo ancho negro plastif ove</a:t>
                      </a:r>
                      <a:endParaRPr lang="es-ES" sz="15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indent="3810" algn="just"/>
                      <a:r>
                        <a:rPr lang="es-ES" sz="2000" cap="none" spc="0">
                          <a:solidFill>
                            <a:schemeClr val="tx1"/>
                          </a:solidFill>
                          <a:effectLst/>
                        </a:rPr>
                        <a:t>S/ 4,90</a:t>
                      </a:r>
                      <a:endParaRPr lang="es-ES" sz="20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26567817"/>
                  </a:ext>
                </a:extLst>
              </a:tr>
              <a:tr h="473362">
                <a:tc>
                  <a:txBody>
                    <a:bodyPr/>
                    <a:lstStyle/>
                    <a:p>
                      <a:pPr indent="3810" algn="just"/>
                      <a:r>
                        <a:rPr lang="es-ES" sz="1500" b="1" cap="none" spc="0">
                          <a:solidFill>
                            <a:schemeClr val="tx1"/>
                          </a:solidFill>
                          <a:effectLst/>
                        </a:rPr>
                        <a:t>Total </a:t>
                      </a:r>
                      <a:endParaRPr lang="es-ES" sz="15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indent="3810" algn="just"/>
                      <a:r>
                        <a:rPr lang="es-ES" sz="2000" cap="none" spc="0">
                          <a:solidFill>
                            <a:schemeClr val="tx1"/>
                          </a:solidFill>
                          <a:effectLst/>
                        </a:rPr>
                        <a:t>S/ 34,90</a:t>
                      </a:r>
                      <a:endParaRPr lang="es-ES" sz="20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06809" marR="106809" marT="0" marB="11640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36875323"/>
                  </a:ext>
                </a:extLst>
              </a:tr>
            </a:tbl>
          </a:graphicData>
        </a:graphic>
      </p:graphicFrame>
    </p:spTree>
    <p:extLst>
      <p:ext uri="{BB962C8B-B14F-4D97-AF65-F5344CB8AC3E}">
        <p14:creationId xmlns:p14="http://schemas.microsoft.com/office/powerpoint/2010/main" val="28070767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9" name="Straight Connector 18">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5" name="Oval 24">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3" name="Straight Connector 42">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4D251132-46D4-4FA3-B4A6-60F0ED6B318E}"/>
              </a:ext>
            </a:extLst>
          </p:cNvPr>
          <p:cNvSpPr>
            <a:spLocks noGrp="1"/>
          </p:cNvSpPr>
          <p:nvPr>
            <p:ph type="title"/>
          </p:nvPr>
        </p:nvSpPr>
        <p:spPr>
          <a:xfrm>
            <a:off x="630936" y="495992"/>
            <a:ext cx="4195140" cy="5638831"/>
          </a:xfrm>
          <a:noFill/>
        </p:spPr>
        <p:txBody>
          <a:bodyPr anchor="ctr">
            <a:normAutofit/>
          </a:bodyPr>
          <a:lstStyle/>
          <a:p>
            <a:r>
              <a:rPr lang="es-PE" sz="4800" u="sng">
                <a:effectLst/>
                <a:latin typeface="Times New Roman"/>
                <a:ea typeface="Calibri" panose="020F0502020204030204" pitchFamily="34" charset="0"/>
                <a:cs typeface="Arial"/>
              </a:rPr>
              <a:t>Costos de personal</a:t>
            </a:r>
            <a:br>
              <a:rPr lang="es-ES" sz="4800">
                <a:effectLst/>
                <a:latin typeface="Times New Roman" panose="02020603050405020304" pitchFamily="18" charset="0"/>
                <a:ea typeface="Calibri" panose="020F0502020204030204" pitchFamily="34" charset="0"/>
                <a:cs typeface="Arial" panose="020B0604020202020204" pitchFamily="34" charset="0"/>
              </a:rPr>
            </a:br>
            <a:endParaRPr lang="es-ES" sz="4800"/>
          </a:p>
        </p:txBody>
      </p:sp>
      <p:graphicFrame>
        <p:nvGraphicFramePr>
          <p:cNvPr id="4" name="Marcador de contenido 3">
            <a:extLst>
              <a:ext uri="{FF2B5EF4-FFF2-40B4-BE49-F238E27FC236}">
                <a16:creationId xmlns:a16="http://schemas.microsoft.com/office/drawing/2014/main" id="{EB897726-5392-4D00-9E5C-54D6730F15A2}"/>
              </a:ext>
            </a:extLst>
          </p:cNvPr>
          <p:cNvGraphicFramePr>
            <a:graphicFrameLocks noGrp="1"/>
          </p:cNvGraphicFramePr>
          <p:nvPr>
            <p:ph idx="1"/>
            <p:extLst>
              <p:ext uri="{D42A27DB-BD31-4B8C-83A1-F6EECF244321}">
                <p14:modId xmlns:p14="http://schemas.microsoft.com/office/powerpoint/2010/main" val="2330362988"/>
              </p:ext>
            </p:extLst>
          </p:nvPr>
        </p:nvGraphicFramePr>
        <p:xfrm>
          <a:off x="4915947" y="1454145"/>
          <a:ext cx="6253726" cy="3881055"/>
        </p:xfrm>
        <a:graphic>
          <a:graphicData uri="http://schemas.openxmlformats.org/drawingml/2006/table">
            <a:tbl>
              <a:tblPr firstRow="1" firstCol="1" bandRow="1">
                <a:noFill/>
                <a:tableStyleId>{5C22544A-7EE6-4342-B048-85BDC9FD1C3A}</a:tableStyleId>
              </a:tblPr>
              <a:tblGrid>
                <a:gridCol w="1162133">
                  <a:extLst>
                    <a:ext uri="{9D8B030D-6E8A-4147-A177-3AD203B41FA5}">
                      <a16:colId xmlns:a16="http://schemas.microsoft.com/office/drawing/2014/main" val="4249227194"/>
                    </a:ext>
                  </a:extLst>
                </a:gridCol>
                <a:gridCol w="1912254">
                  <a:extLst>
                    <a:ext uri="{9D8B030D-6E8A-4147-A177-3AD203B41FA5}">
                      <a16:colId xmlns:a16="http://schemas.microsoft.com/office/drawing/2014/main" val="1711142254"/>
                    </a:ext>
                  </a:extLst>
                </a:gridCol>
                <a:gridCol w="750074">
                  <a:extLst>
                    <a:ext uri="{9D8B030D-6E8A-4147-A177-3AD203B41FA5}">
                      <a16:colId xmlns:a16="http://schemas.microsoft.com/office/drawing/2014/main" val="3209176366"/>
                    </a:ext>
                  </a:extLst>
                </a:gridCol>
                <a:gridCol w="848736">
                  <a:extLst>
                    <a:ext uri="{9D8B030D-6E8A-4147-A177-3AD203B41FA5}">
                      <a16:colId xmlns:a16="http://schemas.microsoft.com/office/drawing/2014/main" val="3704909479"/>
                    </a:ext>
                  </a:extLst>
                </a:gridCol>
                <a:gridCol w="929987">
                  <a:extLst>
                    <a:ext uri="{9D8B030D-6E8A-4147-A177-3AD203B41FA5}">
                      <a16:colId xmlns:a16="http://schemas.microsoft.com/office/drawing/2014/main" val="137104827"/>
                    </a:ext>
                  </a:extLst>
                </a:gridCol>
                <a:gridCol w="650542">
                  <a:extLst>
                    <a:ext uri="{9D8B030D-6E8A-4147-A177-3AD203B41FA5}">
                      <a16:colId xmlns:a16="http://schemas.microsoft.com/office/drawing/2014/main" val="737975022"/>
                    </a:ext>
                  </a:extLst>
                </a:gridCol>
              </a:tblGrid>
              <a:tr h="703562">
                <a:tc>
                  <a:txBody>
                    <a:bodyPr/>
                    <a:lstStyle/>
                    <a:p>
                      <a:pPr indent="3810" algn="ctr"/>
                      <a:r>
                        <a:rPr lang="es-ES" sz="1300" b="0" cap="none" spc="0">
                          <a:solidFill>
                            <a:schemeClr val="tx1"/>
                          </a:solidFill>
                          <a:effectLst/>
                        </a:rPr>
                        <a:t>Puestos </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14187" marB="70937" anchor="b">
                    <a:lnL w="12700" cmpd="sng">
                      <a:noFill/>
                    </a:lnL>
                    <a:lnR w="12700" cmpd="sng">
                      <a:noFill/>
                    </a:lnR>
                    <a:lnT w="9525" cap="flat" cmpd="sng" algn="ctr">
                      <a:noFill/>
                      <a:prstDash val="solid"/>
                    </a:lnT>
                    <a:lnB w="38100" cmpd="sng">
                      <a:noFill/>
                    </a:lnB>
                    <a:noFill/>
                  </a:tcPr>
                </a:tc>
                <a:tc>
                  <a:txBody>
                    <a:bodyPr/>
                    <a:lstStyle/>
                    <a:p>
                      <a:pPr indent="3810" algn="ctr"/>
                      <a:r>
                        <a:rPr lang="es-ES" sz="1300" b="0" cap="none" spc="0">
                          <a:solidFill>
                            <a:schemeClr val="tx1"/>
                          </a:solidFill>
                          <a:effectLst/>
                        </a:rPr>
                        <a:t>Descripción</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14187" marB="70937" anchor="b">
                    <a:lnL w="12700" cmpd="sng">
                      <a:noFill/>
                    </a:lnL>
                    <a:lnR w="12700" cmpd="sng">
                      <a:noFill/>
                    </a:lnR>
                    <a:lnT w="9525" cap="flat" cmpd="sng" algn="ctr">
                      <a:noFill/>
                      <a:prstDash val="solid"/>
                    </a:lnT>
                    <a:lnB w="38100" cmpd="sng">
                      <a:noFill/>
                    </a:lnB>
                    <a:noFill/>
                  </a:tcPr>
                </a:tc>
                <a:tc>
                  <a:txBody>
                    <a:bodyPr/>
                    <a:lstStyle/>
                    <a:p>
                      <a:pPr indent="3810" algn="ctr"/>
                      <a:r>
                        <a:rPr lang="es-ES" sz="1300" b="0" cap="none" spc="0">
                          <a:solidFill>
                            <a:schemeClr val="tx1"/>
                          </a:solidFill>
                          <a:effectLst/>
                        </a:rPr>
                        <a:t>Salario mensual</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14187" marB="70937" anchor="b">
                    <a:lnL w="12700" cmpd="sng">
                      <a:noFill/>
                    </a:lnL>
                    <a:lnR w="12700" cmpd="sng">
                      <a:noFill/>
                    </a:lnR>
                    <a:lnT w="9525" cap="flat" cmpd="sng" algn="ctr">
                      <a:noFill/>
                      <a:prstDash val="solid"/>
                    </a:lnT>
                    <a:lnB w="38100" cmpd="sng">
                      <a:noFill/>
                    </a:lnB>
                    <a:noFill/>
                  </a:tcPr>
                </a:tc>
                <a:tc>
                  <a:txBody>
                    <a:bodyPr/>
                    <a:lstStyle/>
                    <a:p>
                      <a:pPr indent="3810" algn="ctr"/>
                      <a:r>
                        <a:rPr lang="es-ES" sz="1300" b="0" cap="none" spc="0">
                          <a:solidFill>
                            <a:schemeClr val="tx1"/>
                          </a:solidFill>
                          <a:effectLst/>
                        </a:rPr>
                        <a:t>Cantidad de empleado</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14187" marB="70937" anchor="b">
                    <a:lnL w="12700" cmpd="sng">
                      <a:noFill/>
                    </a:lnL>
                    <a:lnR w="12700" cmpd="sng">
                      <a:noFill/>
                    </a:lnR>
                    <a:lnT w="9525" cap="flat" cmpd="sng" algn="ctr">
                      <a:noFill/>
                      <a:prstDash val="solid"/>
                    </a:lnT>
                    <a:lnB w="38100" cmpd="sng">
                      <a:noFill/>
                    </a:lnB>
                    <a:noFill/>
                  </a:tcPr>
                </a:tc>
                <a:tc>
                  <a:txBody>
                    <a:bodyPr/>
                    <a:lstStyle/>
                    <a:p>
                      <a:pPr indent="3810" algn="ctr"/>
                      <a:r>
                        <a:rPr lang="es-ES" sz="1300" b="0" cap="none" spc="0">
                          <a:solidFill>
                            <a:schemeClr val="tx1"/>
                          </a:solidFill>
                          <a:effectLst/>
                        </a:rPr>
                        <a:t>Salarios empleados</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14187" marB="70937" anchor="b">
                    <a:lnL w="12700" cmpd="sng">
                      <a:noFill/>
                    </a:lnL>
                    <a:lnR w="12700" cmpd="sng">
                      <a:noFill/>
                    </a:lnR>
                    <a:lnT w="9525" cap="flat" cmpd="sng" algn="ctr">
                      <a:noFill/>
                      <a:prstDash val="solid"/>
                    </a:lnT>
                    <a:lnB w="38100" cmpd="sng">
                      <a:noFill/>
                    </a:lnB>
                    <a:noFill/>
                  </a:tcPr>
                </a:tc>
                <a:tc>
                  <a:txBody>
                    <a:bodyPr/>
                    <a:lstStyle/>
                    <a:p>
                      <a:pPr indent="3810" algn="ctr"/>
                      <a:r>
                        <a:rPr lang="es-ES" sz="1300" b="0" cap="none" spc="0">
                          <a:solidFill>
                            <a:schemeClr val="tx1"/>
                          </a:solidFill>
                          <a:effectLst/>
                        </a:rPr>
                        <a:t>Salario total 1 mes</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14187" marB="7093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4264040210"/>
                  </a:ext>
                </a:extLst>
              </a:tr>
              <a:tr h="515653">
                <a:tc>
                  <a:txBody>
                    <a:bodyPr/>
                    <a:lstStyle/>
                    <a:p>
                      <a:pPr indent="3810" algn="just"/>
                      <a:r>
                        <a:rPr lang="es-ES" sz="1300" b="0" cap="none" spc="0">
                          <a:solidFill>
                            <a:schemeClr val="tx1"/>
                          </a:solidFill>
                          <a:effectLst/>
                        </a:rPr>
                        <a:t>Gerente de Proyecto</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indent="3810" algn="ctr"/>
                      <a:r>
                        <a:rPr lang="es-ES" sz="900" cap="none" spc="0">
                          <a:solidFill>
                            <a:schemeClr val="tx1"/>
                          </a:solidFill>
                          <a:effectLst/>
                        </a:rPr>
                        <a:t>Coordinador del desarrollo del sistema</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indent="3810" algn="just"/>
                      <a:r>
                        <a:rPr lang="es-ES" sz="900" cap="none" spc="0">
                          <a:solidFill>
                            <a:schemeClr val="tx1"/>
                          </a:solidFill>
                          <a:effectLst/>
                        </a:rPr>
                        <a:t>S/ 1.752,00</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indent="3810" algn="just"/>
                      <a:r>
                        <a:rPr lang="es-ES" sz="900" cap="none" spc="0">
                          <a:solidFill>
                            <a:schemeClr val="tx1"/>
                          </a:solidFill>
                          <a:effectLst/>
                        </a:rPr>
                        <a:t>1</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indent="3810" algn="just"/>
                      <a:r>
                        <a:rPr lang="es-ES" sz="900" cap="none" spc="0">
                          <a:solidFill>
                            <a:schemeClr val="tx1"/>
                          </a:solidFill>
                          <a:effectLst/>
                        </a:rPr>
                        <a:t>S/ 1.752,00</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indent="3810" algn="just"/>
                      <a:r>
                        <a:rPr lang="es-ES" sz="900" cap="none" spc="0">
                          <a:solidFill>
                            <a:schemeClr val="tx1"/>
                          </a:solidFill>
                          <a:effectLst/>
                        </a:rPr>
                        <a:t>S/ 1.752,00</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768551920"/>
                  </a:ext>
                </a:extLst>
              </a:tr>
              <a:tr h="543511">
                <a:tc>
                  <a:txBody>
                    <a:bodyPr/>
                    <a:lstStyle/>
                    <a:p>
                      <a:pPr indent="3810" algn="just"/>
                      <a:r>
                        <a:rPr lang="es-ES" sz="1300" b="0" cap="none" spc="0">
                          <a:solidFill>
                            <a:schemeClr val="tx1"/>
                          </a:solidFill>
                          <a:effectLst/>
                        </a:rPr>
                        <a:t>Analista de Proyecto</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ctr"/>
                      <a:r>
                        <a:rPr lang="es-ES" sz="900" cap="none" spc="0">
                          <a:solidFill>
                            <a:schemeClr val="tx1"/>
                          </a:solidFill>
                          <a:effectLst/>
                        </a:rPr>
                        <a:t>Análisis del sistema y determinación de los requisitos que se necesitan, diseñar la base de datos</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S/ 1.398,45</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1</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S/ 1.398,45</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S/ 1.398,45</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740518757"/>
                  </a:ext>
                </a:extLst>
              </a:tr>
              <a:tr h="543511">
                <a:tc>
                  <a:txBody>
                    <a:bodyPr/>
                    <a:lstStyle/>
                    <a:p>
                      <a:pPr indent="3810" algn="just"/>
                      <a:r>
                        <a:rPr lang="es-ES" sz="1300" b="0" cap="none" spc="0">
                          <a:solidFill>
                            <a:schemeClr val="tx1"/>
                          </a:solidFill>
                          <a:effectLst/>
                        </a:rPr>
                        <a:t>Programador</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ctr"/>
                      <a:r>
                        <a:rPr lang="es-MX" sz="900" cap="none" spc="0">
                          <a:solidFill>
                            <a:schemeClr val="tx1"/>
                          </a:solidFill>
                          <a:effectLst/>
                        </a:rPr>
                        <a:t>Programación del sistema respecto al diseño y módulos correspondientes</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S/ 1.460,22</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1</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S/ 1.460,22</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S/ 1.460,22</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419123671"/>
                  </a:ext>
                </a:extLst>
              </a:tr>
              <a:tr h="710656">
                <a:tc>
                  <a:txBody>
                    <a:bodyPr/>
                    <a:lstStyle/>
                    <a:p>
                      <a:pPr indent="3810" algn="just"/>
                      <a:r>
                        <a:rPr lang="es-ES" sz="1300" b="0" cap="none" spc="0">
                          <a:solidFill>
                            <a:schemeClr val="tx1"/>
                          </a:solidFill>
                          <a:effectLst/>
                        </a:rPr>
                        <a:t>Administrador de Base de Datos</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ctr"/>
                      <a:r>
                        <a:rPr lang="es-PE" sz="900" cap="none" spc="0">
                          <a:solidFill>
                            <a:schemeClr val="tx1"/>
                          </a:solidFill>
                          <a:effectLst/>
                        </a:rPr>
                        <a:t>DBA realiza todas las actividades relacionadas con el mantenimiento de un entorno de base de datos.</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S/ 1.460,22</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1</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S/ 1.460,22</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S/ 1.460,22</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17777947"/>
                  </a:ext>
                </a:extLst>
              </a:tr>
              <a:tr h="543511">
                <a:tc>
                  <a:txBody>
                    <a:bodyPr/>
                    <a:lstStyle/>
                    <a:p>
                      <a:pPr indent="3810" algn="just"/>
                      <a:r>
                        <a:rPr lang="es-ES" sz="1300" b="0" cap="none" spc="0">
                          <a:solidFill>
                            <a:schemeClr val="tx1"/>
                          </a:solidFill>
                          <a:effectLst/>
                        </a:rPr>
                        <a:t>Testing en Programación</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ctr"/>
                      <a:r>
                        <a:rPr lang="es-ES" sz="900" cap="none" spc="0">
                          <a:solidFill>
                            <a:schemeClr val="tx1"/>
                          </a:solidFill>
                          <a:effectLst/>
                        </a:rPr>
                        <a:t>El testing se refiere a la comprobación de que todo el código que se ha escrito funciona.</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S/ 1.398,45</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1</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S/ 1.398,45</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indent="3810" algn="just"/>
                      <a:r>
                        <a:rPr lang="es-ES" sz="900" cap="none" spc="0">
                          <a:solidFill>
                            <a:schemeClr val="tx1"/>
                          </a:solidFill>
                          <a:effectLst/>
                        </a:rPr>
                        <a:t>S/ 1.398,45</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532998851"/>
                  </a:ext>
                </a:extLst>
              </a:tr>
              <a:tr h="320651">
                <a:tc gridSpan="2">
                  <a:txBody>
                    <a:bodyPr/>
                    <a:lstStyle/>
                    <a:p>
                      <a:pPr indent="3810" algn="just"/>
                      <a:r>
                        <a:rPr lang="es-ES" sz="1300" b="0" cap="none" spc="0">
                          <a:solidFill>
                            <a:schemeClr val="tx1"/>
                          </a:solidFill>
                          <a:effectLst/>
                        </a:rPr>
                        <a:t>TOTAL</a:t>
                      </a:r>
                      <a:endParaRPr lang="es-ES" sz="13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hMerge="1">
                  <a:txBody>
                    <a:bodyPr/>
                    <a:lstStyle/>
                    <a:p>
                      <a:endParaRPr lang="es-ES"/>
                    </a:p>
                  </a:txBody>
                  <a:tcPr/>
                </a:tc>
                <a:tc>
                  <a:txBody>
                    <a:bodyPr/>
                    <a:lstStyle/>
                    <a:p>
                      <a:pPr indent="3810" algn="just"/>
                      <a:r>
                        <a:rPr lang="es-ES" sz="900" cap="none" spc="0">
                          <a:solidFill>
                            <a:schemeClr val="tx1"/>
                          </a:solidFill>
                          <a:effectLst/>
                        </a:rPr>
                        <a:t> </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5</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 </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indent="3810" algn="just"/>
                      <a:r>
                        <a:rPr lang="es-ES" sz="900" cap="none" spc="0">
                          <a:solidFill>
                            <a:schemeClr val="tx1"/>
                          </a:solidFill>
                          <a:effectLst/>
                        </a:rPr>
                        <a:t>S/ 7.469,34</a:t>
                      </a:r>
                      <a:endParaRPr lang="es-ES" sz="9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0" marR="34484" marT="21282" marB="70937"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862451395"/>
                  </a:ext>
                </a:extLst>
              </a:tr>
            </a:tbl>
          </a:graphicData>
        </a:graphic>
      </p:graphicFrame>
    </p:spTree>
    <p:extLst>
      <p:ext uri="{BB962C8B-B14F-4D97-AF65-F5344CB8AC3E}">
        <p14:creationId xmlns:p14="http://schemas.microsoft.com/office/powerpoint/2010/main" val="42532266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9" name="Straight Connector 18">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5" name="Oval 24">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3" name="Straight Connector 42">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E0B4F6F-FA79-4F85-BBAB-E3E3FFCA1C51}"/>
              </a:ext>
            </a:extLst>
          </p:cNvPr>
          <p:cNvSpPr>
            <a:spLocks noGrp="1"/>
          </p:cNvSpPr>
          <p:nvPr>
            <p:ph type="title"/>
          </p:nvPr>
        </p:nvSpPr>
        <p:spPr>
          <a:xfrm>
            <a:off x="630936" y="495992"/>
            <a:ext cx="4195140" cy="5638831"/>
          </a:xfrm>
          <a:noFill/>
        </p:spPr>
        <p:txBody>
          <a:bodyPr anchor="ctr">
            <a:normAutofit/>
          </a:bodyPr>
          <a:lstStyle/>
          <a:p>
            <a:r>
              <a:rPr lang="es-PE" sz="4800" u="sng">
                <a:effectLst/>
                <a:latin typeface="Calibri"/>
                <a:ea typeface="Calibri" panose="020F0502020204030204" pitchFamily="34" charset="0"/>
                <a:cs typeface="Arial"/>
              </a:rPr>
              <a:t>Costos operativos</a:t>
            </a:r>
            <a:r>
              <a:rPr lang="es-PE" sz="4800" u="sng">
                <a:latin typeface="Calibri"/>
                <a:ea typeface="Calibri" panose="020F0502020204030204" pitchFamily="34" charset="0"/>
                <a:cs typeface="Arial"/>
              </a:rPr>
              <a:t>   </a:t>
            </a:r>
            <a:endParaRPr lang="es-ES" sz="4800" u="sng">
              <a:cs typeface="Calibri Light"/>
            </a:endParaRPr>
          </a:p>
        </p:txBody>
      </p:sp>
      <p:graphicFrame>
        <p:nvGraphicFramePr>
          <p:cNvPr id="4" name="Marcador de contenido 3">
            <a:extLst>
              <a:ext uri="{FF2B5EF4-FFF2-40B4-BE49-F238E27FC236}">
                <a16:creationId xmlns:a16="http://schemas.microsoft.com/office/drawing/2014/main" id="{3D35374C-FFE2-42CB-A668-18F8B29FD49A}"/>
              </a:ext>
            </a:extLst>
          </p:cNvPr>
          <p:cNvGraphicFramePr>
            <a:graphicFrameLocks noGrp="1"/>
          </p:cNvGraphicFramePr>
          <p:nvPr>
            <p:ph idx="1"/>
            <p:extLst>
              <p:ext uri="{D42A27DB-BD31-4B8C-83A1-F6EECF244321}">
                <p14:modId xmlns:p14="http://schemas.microsoft.com/office/powerpoint/2010/main" val="631173159"/>
              </p:ext>
            </p:extLst>
          </p:nvPr>
        </p:nvGraphicFramePr>
        <p:xfrm>
          <a:off x="4915947" y="1150845"/>
          <a:ext cx="6253724" cy="4487652"/>
        </p:xfrm>
        <a:graphic>
          <a:graphicData uri="http://schemas.openxmlformats.org/drawingml/2006/table">
            <a:tbl>
              <a:tblPr firstRow="1" firstCol="1" bandRow="1">
                <a:noFill/>
              </a:tblPr>
              <a:tblGrid>
                <a:gridCol w="3068429">
                  <a:extLst>
                    <a:ext uri="{9D8B030D-6E8A-4147-A177-3AD203B41FA5}">
                      <a16:colId xmlns:a16="http://schemas.microsoft.com/office/drawing/2014/main" val="532412094"/>
                    </a:ext>
                  </a:extLst>
                </a:gridCol>
                <a:gridCol w="1602619">
                  <a:extLst>
                    <a:ext uri="{9D8B030D-6E8A-4147-A177-3AD203B41FA5}">
                      <a16:colId xmlns:a16="http://schemas.microsoft.com/office/drawing/2014/main" val="3096548198"/>
                    </a:ext>
                  </a:extLst>
                </a:gridCol>
                <a:gridCol w="1582676">
                  <a:extLst>
                    <a:ext uri="{9D8B030D-6E8A-4147-A177-3AD203B41FA5}">
                      <a16:colId xmlns:a16="http://schemas.microsoft.com/office/drawing/2014/main" val="2756696650"/>
                    </a:ext>
                  </a:extLst>
                </a:gridCol>
              </a:tblGrid>
              <a:tr h="1003212">
                <a:tc>
                  <a:txBody>
                    <a:bodyPr/>
                    <a:lstStyle/>
                    <a:p>
                      <a:pPr indent="0" algn="ctr" fontAlgn="t">
                        <a:spcBef>
                          <a:spcPts val="0"/>
                        </a:spcBef>
                        <a:spcAft>
                          <a:spcPts val="0"/>
                        </a:spcAft>
                      </a:pPr>
                      <a:r>
                        <a:rPr lang="es-MX" sz="20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Recursos</a:t>
                      </a:r>
                      <a:endParaRPr lang="es-MX" sz="2000" b="1" i="0" u="none" strike="noStrike">
                        <a:solidFill>
                          <a:srgbClr val="FFFFFF"/>
                        </a:solidFill>
                        <a:effectLst/>
                        <a:latin typeface="Arial" panose="020B0604020202020204" pitchFamily="34" charset="0"/>
                      </a:endParaRPr>
                    </a:p>
                  </a:txBody>
                  <a:tcPr marL="287179" marR="172307" marT="172307" marB="17230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indent="0" algn="ctr" fontAlgn="t">
                        <a:spcBef>
                          <a:spcPts val="0"/>
                        </a:spcBef>
                        <a:spcAft>
                          <a:spcPts val="0"/>
                        </a:spcAft>
                      </a:pPr>
                      <a:r>
                        <a:rPr lang="es-MX" sz="20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Costo mensual</a:t>
                      </a:r>
                      <a:endParaRPr lang="es-MX" sz="2000" b="1" i="0" u="none" strike="noStrike">
                        <a:solidFill>
                          <a:srgbClr val="FFFFFF"/>
                        </a:solidFill>
                        <a:effectLst/>
                        <a:latin typeface="Arial" panose="020B0604020202020204" pitchFamily="34" charset="0"/>
                      </a:endParaRPr>
                    </a:p>
                  </a:txBody>
                  <a:tcPr marL="287179" marR="172307" marT="172307" marB="17230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indent="0" algn="ctr" fontAlgn="t">
                        <a:spcBef>
                          <a:spcPts val="0"/>
                        </a:spcBef>
                        <a:spcAft>
                          <a:spcPts val="0"/>
                        </a:spcAft>
                      </a:pPr>
                      <a:r>
                        <a:rPr lang="es-MX" sz="20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Costo, 1 meses</a:t>
                      </a:r>
                      <a:endParaRPr lang="es-MX" sz="2000" b="1" i="0" u="none" strike="noStrike">
                        <a:solidFill>
                          <a:srgbClr val="FFFFFF"/>
                        </a:solidFill>
                        <a:effectLst/>
                        <a:latin typeface="Arial" panose="020B0604020202020204" pitchFamily="34" charset="0"/>
                      </a:endParaRPr>
                    </a:p>
                  </a:txBody>
                  <a:tcPr marL="287179" marR="172307" marT="172307" marB="172307">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871151722"/>
                  </a:ext>
                </a:extLst>
              </a:tr>
              <a:tr h="696888">
                <a:tc gridSpan="3">
                  <a:txBody>
                    <a:bodyPr/>
                    <a:lstStyle/>
                    <a:p>
                      <a:pPr indent="0" algn="just" fontAlgn="t">
                        <a:spcBef>
                          <a:spcPts val="0"/>
                        </a:spcBef>
                        <a:spcAft>
                          <a:spcPts val="0"/>
                        </a:spcAft>
                      </a:pPr>
                      <a:r>
                        <a:rPr lang="es-PE" sz="20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Comunicaciones</a:t>
                      </a:r>
                      <a:endParaRPr lang="es-PE" sz="2000" b="1" i="0" u="none" strike="noStrike">
                        <a:solidFill>
                          <a:srgbClr val="FFFFFF"/>
                        </a:solidFill>
                        <a:effectLst/>
                        <a:latin typeface="Arial" panose="020B0604020202020204" pitchFamily="34" charset="0"/>
                      </a:endParaRPr>
                    </a:p>
                  </a:txBody>
                  <a:tcPr marL="287179" marR="172307" marT="172307" marB="17230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540025159"/>
                  </a:ext>
                </a:extLst>
              </a:tr>
              <a:tr h="696888">
                <a:tc>
                  <a:txBody>
                    <a:bodyPr/>
                    <a:lstStyle/>
                    <a:p>
                      <a:pPr marL="457200" indent="0" algn="just" fontAlgn="t">
                        <a:spcBef>
                          <a:spcPts val="0"/>
                        </a:spcBef>
                        <a:spcAft>
                          <a:spcPts val="0"/>
                        </a:spcAft>
                      </a:pPr>
                      <a:r>
                        <a:rPr lang="es-PE" sz="20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Servicio internet </a:t>
                      </a:r>
                      <a:endParaRPr lang="es-PE" sz="2000" b="1" i="0" u="none" strike="noStrike">
                        <a:solidFill>
                          <a:srgbClr val="FFFFFF"/>
                        </a:solidFill>
                        <a:effectLst/>
                        <a:latin typeface="Arial" panose="020B0604020202020204" pitchFamily="34" charset="0"/>
                      </a:endParaRPr>
                    </a:p>
                  </a:txBody>
                  <a:tcPr marL="287179" marR="172307" marT="172307" marB="17230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indent="0" algn="just" fontAlgn="t">
                        <a:spcBef>
                          <a:spcPts val="0"/>
                        </a:spcBef>
                        <a:spcAft>
                          <a:spcPts val="0"/>
                        </a:spcAft>
                      </a:pPr>
                      <a:r>
                        <a:rPr lang="es-ES" sz="2000" b="0" i="1" u="none" strike="noStrike">
                          <a:solidFill>
                            <a:schemeClr val="tx1">
                              <a:lumMod val="85000"/>
                              <a:lumOff val="15000"/>
                            </a:schemeClr>
                          </a:solidFill>
                          <a:effectLst/>
                          <a:latin typeface="Calibri" panose="020F0502020204030204" pitchFamily="34" charset="0"/>
                          <a:ea typeface="Calibri" panose="020F0502020204030204" pitchFamily="34" charset="0"/>
                          <a:cs typeface="Arial" panose="020B0604020202020204" pitchFamily="34" charset="0"/>
                        </a:rPr>
                        <a:t>S/ 86.90</a:t>
                      </a:r>
                      <a:endParaRPr lang="es-ES" sz="2000" b="0" i="0" u="none" strike="noStrike">
                        <a:solidFill>
                          <a:schemeClr val="tx1">
                            <a:lumMod val="85000"/>
                            <a:lumOff val="15000"/>
                          </a:schemeClr>
                        </a:solidFill>
                        <a:effectLst/>
                        <a:latin typeface="Arial" panose="020B0604020202020204" pitchFamily="34" charset="0"/>
                      </a:endParaRPr>
                    </a:p>
                  </a:txBody>
                  <a:tcPr marL="287179" marR="172307" marT="172307" marB="17230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indent="0" algn="just" fontAlgn="t">
                        <a:spcBef>
                          <a:spcPts val="0"/>
                        </a:spcBef>
                        <a:spcAft>
                          <a:spcPts val="0"/>
                        </a:spcAft>
                      </a:pPr>
                      <a:r>
                        <a:rPr lang="es-ES" sz="2000" b="0" i="1" u="none" strike="noStrike">
                          <a:solidFill>
                            <a:schemeClr val="tx1">
                              <a:lumMod val="85000"/>
                              <a:lumOff val="15000"/>
                            </a:schemeClr>
                          </a:solidFill>
                          <a:effectLst/>
                          <a:latin typeface="Times New Roman" panose="02020603050405020304" pitchFamily="18" charset="0"/>
                          <a:ea typeface="Calibri" panose="020F0502020204030204" pitchFamily="34" charset="0"/>
                          <a:cs typeface="Arial" panose="020B0604020202020204" pitchFamily="34" charset="0"/>
                        </a:rPr>
                        <a:t>S/ 86.90</a:t>
                      </a:r>
                      <a:endParaRPr lang="es-ES" sz="2000" b="0" i="0" u="none" strike="noStrike">
                        <a:solidFill>
                          <a:schemeClr val="tx1">
                            <a:lumMod val="85000"/>
                            <a:lumOff val="15000"/>
                          </a:schemeClr>
                        </a:solidFill>
                        <a:effectLst/>
                        <a:latin typeface="Arial" panose="020B0604020202020204" pitchFamily="34" charset="0"/>
                      </a:endParaRPr>
                    </a:p>
                  </a:txBody>
                  <a:tcPr marL="287179" marR="172307" marT="172307" marB="172307">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267311705"/>
                  </a:ext>
                </a:extLst>
              </a:tr>
              <a:tr h="696888">
                <a:tc gridSpan="3">
                  <a:txBody>
                    <a:bodyPr/>
                    <a:lstStyle/>
                    <a:p>
                      <a:pPr indent="0" algn="just" fontAlgn="t">
                        <a:spcBef>
                          <a:spcPts val="0"/>
                        </a:spcBef>
                        <a:spcAft>
                          <a:spcPts val="0"/>
                        </a:spcAft>
                      </a:pPr>
                      <a:r>
                        <a:rPr lang="es-PE" sz="20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Servicios Públicos </a:t>
                      </a:r>
                      <a:endParaRPr lang="es-PE" sz="2000" b="1" i="0" u="none" strike="noStrike">
                        <a:solidFill>
                          <a:srgbClr val="FFFFFF"/>
                        </a:solidFill>
                        <a:effectLst/>
                        <a:latin typeface="Arial" panose="020B0604020202020204" pitchFamily="34" charset="0"/>
                      </a:endParaRPr>
                    </a:p>
                  </a:txBody>
                  <a:tcPr marL="287179" marR="172307" marT="172307" marB="17230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4214523446"/>
                  </a:ext>
                </a:extLst>
              </a:tr>
              <a:tr h="696888">
                <a:tc>
                  <a:txBody>
                    <a:bodyPr/>
                    <a:lstStyle/>
                    <a:p>
                      <a:pPr marL="457200" indent="0" algn="just" fontAlgn="t">
                        <a:spcBef>
                          <a:spcPts val="0"/>
                        </a:spcBef>
                        <a:spcAft>
                          <a:spcPts val="0"/>
                        </a:spcAft>
                      </a:pPr>
                      <a:r>
                        <a:rPr lang="es-PE" sz="2000" b="1" i="0" u="none" strike="noStrike">
                          <a:solidFill>
                            <a:srgbClr val="FFFFFF"/>
                          </a:solidFill>
                          <a:effectLst/>
                          <a:latin typeface="Calibri" panose="020F0502020204030204" pitchFamily="34" charset="0"/>
                          <a:ea typeface="Calibri" panose="020F0502020204030204" pitchFamily="34" charset="0"/>
                          <a:cs typeface="Arial" panose="020B0604020202020204" pitchFamily="34" charset="0"/>
                        </a:rPr>
                        <a:t>Electricidad </a:t>
                      </a:r>
                      <a:endParaRPr lang="es-PE" sz="2000" b="1" i="0" u="none" strike="noStrike">
                        <a:solidFill>
                          <a:srgbClr val="FFFFFF"/>
                        </a:solidFill>
                        <a:effectLst/>
                        <a:latin typeface="Arial" panose="020B0604020202020204" pitchFamily="34" charset="0"/>
                      </a:endParaRPr>
                    </a:p>
                  </a:txBody>
                  <a:tcPr marL="287179" marR="172307" marT="172307" marB="17230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indent="0" algn="just" fontAlgn="t">
                        <a:spcBef>
                          <a:spcPts val="0"/>
                        </a:spcBef>
                        <a:spcAft>
                          <a:spcPts val="0"/>
                        </a:spcAft>
                      </a:pPr>
                      <a:r>
                        <a:rPr lang="es-ES" sz="2000" b="0" i="1" u="none" strike="noStrike">
                          <a:solidFill>
                            <a:schemeClr val="tx1">
                              <a:lumMod val="85000"/>
                              <a:lumOff val="15000"/>
                            </a:schemeClr>
                          </a:solidFill>
                          <a:effectLst/>
                          <a:latin typeface="Calibri" panose="020F0502020204030204" pitchFamily="34" charset="0"/>
                          <a:ea typeface="Calibri" panose="020F0502020204030204" pitchFamily="34" charset="0"/>
                          <a:cs typeface="Arial" panose="020B0604020202020204" pitchFamily="34" charset="0"/>
                        </a:rPr>
                        <a:t>S/ 62.00</a:t>
                      </a:r>
                      <a:endParaRPr lang="es-ES" sz="2000" b="0" i="0" u="none" strike="noStrike">
                        <a:solidFill>
                          <a:schemeClr val="tx1">
                            <a:lumMod val="85000"/>
                            <a:lumOff val="15000"/>
                          </a:schemeClr>
                        </a:solidFill>
                        <a:effectLst/>
                        <a:latin typeface="Arial" panose="020B0604020202020204" pitchFamily="34" charset="0"/>
                      </a:endParaRPr>
                    </a:p>
                  </a:txBody>
                  <a:tcPr marL="287179" marR="172307" marT="172307" marB="17230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indent="0" algn="just" fontAlgn="t">
                        <a:spcBef>
                          <a:spcPts val="0"/>
                        </a:spcBef>
                        <a:spcAft>
                          <a:spcPts val="0"/>
                        </a:spcAft>
                      </a:pPr>
                      <a:r>
                        <a:rPr lang="es-ES" sz="2000" b="0" i="1" u="none" strike="noStrike">
                          <a:solidFill>
                            <a:schemeClr val="tx1">
                              <a:lumMod val="85000"/>
                              <a:lumOff val="15000"/>
                            </a:schemeClr>
                          </a:solidFill>
                          <a:effectLst/>
                          <a:latin typeface="Times New Roman" panose="02020603050405020304" pitchFamily="18" charset="0"/>
                          <a:ea typeface="Calibri" panose="020F0502020204030204" pitchFamily="34" charset="0"/>
                          <a:cs typeface="Arial" panose="020B0604020202020204" pitchFamily="34" charset="0"/>
                        </a:rPr>
                        <a:t>S/ 62.00</a:t>
                      </a:r>
                      <a:endParaRPr lang="es-ES" sz="2000" b="0" i="0" u="none" strike="noStrike">
                        <a:solidFill>
                          <a:schemeClr val="tx1">
                            <a:lumMod val="85000"/>
                            <a:lumOff val="15000"/>
                          </a:schemeClr>
                        </a:solidFill>
                        <a:effectLst/>
                        <a:latin typeface="Arial" panose="020B0604020202020204" pitchFamily="34" charset="0"/>
                      </a:endParaRPr>
                    </a:p>
                  </a:txBody>
                  <a:tcPr marL="287179" marR="172307" marT="172307" marB="172307">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76021388"/>
                  </a:ext>
                </a:extLst>
              </a:tr>
              <a:tr h="696888">
                <a:tc>
                  <a:txBody>
                    <a:bodyPr/>
                    <a:lstStyle/>
                    <a:p>
                      <a:pPr marL="228600" indent="0" algn="just" fontAlgn="t">
                        <a:spcBef>
                          <a:spcPts val="0"/>
                        </a:spcBef>
                        <a:spcAft>
                          <a:spcPts val="0"/>
                        </a:spcAft>
                      </a:pPr>
                      <a:r>
                        <a:rPr lang="es-ES" sz="2000" b="1" i="1" u="none" strike="noStrike">
                          <a:solidFill>
                            <a:srgbClr val="FFFFFF"/>
                          </a:solidFill>
                          <a:effectLst/>
                          <a:latin typeface="Calibri" panose="020F0502020204030204" pitchFamily="34" charset="0"/>
                          <a:ea typeface="Calibri" panose="020F0502020204030204" pitchFamily="34" charset="0"/>
                          <a:cs typeface="Arial" panose="020B0604020202020204" pitchFamily="34" charset="0"/>
                        </a:rPr>
                        <a:t>TOTAL</a:t>
                      </a:r>
                      <a:endParaRPr lang="es-ES" sz="2000" b="1" i="0" u="none" strike="noStrike">
                        <a:solidFill>
                          <a:srgbClr val="FFFFFF"/>
                        </a:solidFill>
                        <a:effectLst/>
                        <a:latin typeface="Arial" panose="020B0604020202020204" pitchFamily="34" charset="0"/>
                      </a:endParaRPr>
                    </a:p>
                  </a:txBody>
                  <a:tcPr marL="287179" marR="172307" marT="172307" marB="17230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indent="0" algn="just" fontAlgn="t">
                        <a:spcBef>
                          <a:spcPts val="0"/>
                        </a:spcBef>
                        <a:spcAft>
                          <a:spcPts val="0"/>
                        </a:spcAft>
                      </a:pPr>
                      <a:r>
                        <a:rPr lang="es-ES" sz="2000" b="0" i="1" u="none" strike="noStrike">
                          <a:solidFill>
                            <a:schemeClr val="tx1">
                              <a:lumMod val="85000"/>
                              <a:lumOff val="15000"/>
                            </a:schemeClr>
                          </a:solidFill>
                          <a:effectLst/>
                          <a:latin typeface="Calibri" panose="020F0502020204030204" pitchFamily="34" charset="0"/>
                          <a:ea typeface="Calibri" panose="020F0502020204030204" pitchFamily="34" charset="0"/>
                          <a:cs typeface="Arial" panose="020B0604020202020204" pitchFamily="34" charset="0"/>
                        </a:rPr>
                        <a:t>S/ 148.90</a:t>
                      </a:r>
                      <a:endParaRPr lang="es-ES" sz="2000" b="0" i="0" u="none" strike="noStrike">
                        <a:solidFill>
                          <a:schemeClr val="tx1">
                            <a:lumMod val="85000"/>
                            <a:lumOff val="15000"/>
                          </a:schemeClr>
                        </a:solidFill>
                        <a:effectLst/>
                        <a:latin typeface="Arial" panose="020B0604020202020204" pitchFamily="34" charset="0"/>
                      </a:endParaRPr>
                    </a:p>
                  </a:txBody>
                  <a:tcPr marL="287179" marR="172307" marT="172307" marB="17230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indent="0" algn="just" fontAlgn="t">
                        <a:spcBef>
                          <a:spcPts val="0"/>
                        </a:spcBef>
                        <a:spcAft>
                          <a:spcPts val="0"/>
                        </a:spcAft>
                      </a:pPr>
                      <a:r>
                        <a:rPr lang="es-ES" sz="2000" b="0" i="1" u="none" strike="noStrike">
                          <a:solidFill>
                            <a:schemeClr val="tx1">
                              <a:lumMod val="85000"/>
                              <a:lumOff val="15000"/>
                            </a:schemeClr>
                          </a:solidFill>
                          <a:effectLst/>
                          <a:latin typeface="Times New Roman" panose="02020603050405020304" pitchFamily="18" charset="0"/>
                          <a:ea typeface="Calibri" panose="020F0502020204030204" pitchFamily="34" charset="0"/>
                          <a:cs typeface="Arial" panose="020B0604020202020204" pitchFamily="34" charset="0"/>
                        </a:rPr>
                        <a:t>S/ 148.90</a:t>
                      </a:r>
                      <a:endParaRPr lang="es-ES" sz="2000" b="0" i="0" u="none" strike="noStrike">
                        <a:solidFill>
                          <a:schemeClr val="tx1">
                            <a:lumMod val="85000"/>
                            <a:lumOff val="15000"/>
                          </a:schemeClr>
                        </a:solidFill>
                        <a:effectLst/>
                        <a:latin typeface="Arial" panose="020B0604020202020204" pitchFamily="34" charset="0"/>
                      </a:endParaRPr>
                    </a:p>
                  </a:txBody>
                  <a:tcPr marL="287179" marR="172307" marT="172307" marB="172307">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463116428"/>
                  </a:ext>
                </a:extLst>
              </a:tr>
            </a:tbl>
          </a:graphicData>
        </a:graphic>
      </p:graphicFrame>
    </p:spTree>
    <p:extLst>
      <p:ext uri="{BB962C8B-B14F-4D97-AF65-F5344CB8AC3E}">
        <p14:creationId xmlns:p14="http://schemas.microsoft.com/office/powerpoint/2010/main" val="385255051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8" name="Rectangle 13">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15">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17">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9" name="Straight Connector 18">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1" name="Group 23">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82" name="Oval 24">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25">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26">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27">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28">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29">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31">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33">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0" name="Rectangle 39">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41">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3" name="Straight Connector 42">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D9531FC-CA18-4DB7-B85A-FEF2C76B67C3}"/>
              </a:ext>
            </a:extLst>
          </p:cNvPr>
          <p:cNvSpPr>
            <a:spLocks noGrp="1"/>
          </p:cNvSpPr>
          <p:nvPr>
            <p:ph type="title"/>
          </p:nvPr>
        </p:nvSpPr>
        <p:spPr>
          <a:xfrm>
            <a:off x="630936" y="495992"/>
            <a:ext cx="4195140" cy="5638831"/>
          </a:xfrm>
          <a:noFill/>
        </p:spPr>
        <p:txBody>
          <a:bodyPr anchor="ctr">
            <a:normAutofit/>
          </a:bodyPr>
          <a:lstStyle/>
          <a:p>
            <a:r>
              <a:rPr lang="es-PE" sz="4800" u="sng">
                <a:effectLst/>
                <a:latin typeface="Times New Roman"/>
                <a:ea typeface="Calibri" panose="020F0502020204030204" pitchFamily="34" charset="0"/>
                <a:cs typeface="Arial"/>
              </a:rPr>
              <a:t>Costo total del proyecto</a:t>
            </a:r>
            <a:endParaRPr lang="es-ES" sz="4800" u="sng">
              <a:latin typeface="Times New Roman"/>
              <a:cs typeface="Arial"/>
            </a:endParaRPr>
          </a:p>
        </p:txBody>
      </p:sp>
      <p:graphicFrame>
        <p:nvGraphicFramePr>
          <p:cNvPr id="4" name="Marcador de contenido 3">
            <a:extLst>
              <a:ext uri="{FF2B5EF4-FFF2-40B4-BE49-F238E27FC236}">
                <a16:creationId xmlns:a16="http://schemas.microsoft.com/office/drawing/2014/main" id="{97A59492-DB89-4AD1-9010-6C6A911C52A8}"/>
              </a:ext>
            </a:extLst>
          </p:cNvPr>
          <p:cNvGraphicFramePr>
            <a:graphicFrameLocks noGrp="1"/>
          </p:cNvGraphicFramePr>
          <p:nvPr>
            <p:ph idx="1"/>
            <p:extLst>
              <p:ext uri="{D42A27DB-BD31-4B8C-83A1-F6EECF244321}">
                <p14:modId xmlns:p14="http://schemas.microsoft.com/office/powerpoint/2010/main" val="4064454677"/>
              </p:ext>
            </p:extLst>
          </p:nvPr>
        </p:nvGraphicFramePr>
        <p:xfrm>
          <a:off x="4915947" y="1133556"/>
          <a:ext cx="6253723" cy="4522230"/>
        </p:xfrm>
        <a:graphic>
          <a:graphicData uri="http://schemas.openxmlformats.org/drawingml/2006/table">
            <a:tbl>
              <a:tblPr firstRow="1" firstCol="1" bandRow="1">
                <a:noFill/>
                <a:tableStyleId>{5C22544A-7EE6-4342-B048-85BDC9FD1C3A}</a:tableStyleId>
              </a:tblPr>
              <a:tblGrid>
                <a:gridCol w="2327837">
                  <a:extLst>
                    <a:ext uri="{9D8B030D-6E8A-4147-A177-3AD203B41FA5}">
                      <a16:colId xmlns:a16="http://schemas.microsoft.com/office/drawing/2014/main" val="1479346541"/>
                    </a:ext>
                  </a:extLst>
                </a:gridCol>
                <a:gridCol w="1443671">
                  <a:extLst>
                    <a:ext uri="{9D8B030D-6E8A-4147-A177-3AD203B41FA5}">
                      <a16:colId xmlns:a16="http://schemas.microsoft.com/office/drawing/2014/main" val="491671733"/>
                    </a:ext>
                  </a:extLst>
                </a:gridCol>
                <a:gridCol w="2482215">
                  <a:extLst>
                    <a:ext uri="{9D8B030D-6E8A-4147-A177-3AD203B41FA5}">
                      <a16:colId xmlns:a16="http://schemas.microsoft.com/office/drawing/2014/main" val="1545126145"/>
                    </a:ext>
                  </a:extLst>
                </a:gridCol>
              </a:tblGrid>
              <a:tr h="1053105">
                <a:tc>
                  <a:txBody>
                    <a:bodyPr/>
                    <a:lstStyle/>
                    <a:p>
                      <a:pPr indent="3810" algn="ctr"/>
                      <a:r>
                        <a:rPr lang="es-ES" sz="2400" b="0" cap="none" spc="0">
                          <a:solidFill>
                            <a:schemeClr val="tx1"/>
                          </a:solidFill>
                          <a:effectLst/>
                        </a:rPr>
                        <a:t>Costos</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indent="3810" algn="ctr"/>
                      <a:r>
                        <a:rPr lang="es-ES" sz="2400" b="0" cap="none" spc="0">
                          <a:solidFill>
                            <a:schemeClr val="tx1"/>
                          </a:solidFill>
                          <a:effectLst/>
                        </a:rPr>
                        <a:t>Salario mensual</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pPr indent="3810" algn="ctr"/>
                      <a:r>
                        <a:rPr lang="es-ES" sz="2400" b="0" cap="none" spc="0">
                          <a:solidFill>
                            <a:schemeClr val="tx1"/>
                          </a:solidFill>
                          <a:effectLst/>
                        </a:rPr>
                        <a:t>Total, por 1 mes</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1753991862"/>
                  </a:ext>
                </a:extLst>
              </a:tr>
              <a:tr h="693825">
                <a:tc>
                  <a:txBody>
                    <a:bodyPr/>
                    <a:lstStyle/>
                    <a:p>
                      <a:pPr indent="3810" algn="just"/>
                      <a:r>
                        <a:rPr lang="es-ES" sz="2400" b="0" cap="none" spc="0">
                          <a:solidFill>
                            <a:schemeClr val="tx1"/>
                          </a:solidFill>
                          <a:effectLst/>
                        </a:rPr>
                        <a:t>Costo general</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indent="3810" algn="just"/>
                      <a:r>
                        <a:rPr lang="es-ES" sz="1800" cap="none" spc="0">
                          <a:solidFill>
                            <a:schemeClr val="tx1"/>
                          </a:solidFill>
                          <a:effectLst/>
                        </a:rPr>
                        <a:t>S/ 34,90</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indent="3810" algn="just"/>
                      <a:r>
                        <a:rPr lang="es-ES" sz="1800" cap="none" spc="0">
                          <a:solidFill>
                            <a:schemeClr val="tx1"/>
                          </a:solidFill>
                          <a:effectLst/>
                        </a:rPr>
                        <a:t>S/ 34,90</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2274029249"/>
                  </a:ext>
                </a:extLst>
              </a:tr>
              <a:tr h="693825">
                <a:tc>
                  <a:txBody>
                    <a:bodyPr/>
                    <a:lstStyle/>
                    <a:p>
                      <a:pPr indent="3810" algn="just"/>
                      <a:r>
                        <a:rPr lang="es-ES" sz="2400" b="0" cap="none" spc="0">
                          <a:solidFill>
                            <a:schemeClr val="tx1"/>
                          </a:solidFill>
                          <a:effectLst/>
                        </a:rPr>
                        <a:t>Costo ambiental</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indent="3810" algn="just"/>
                      <a:r>
                        <a:rPr lang="es-ES" sz="1800" cap="none" spc="0">
                          <a:solidFill>
                            <a:schemeClr val="tx1"/>
                          </a:solidFill>
                          <a:effectLst/>
                        </a:rPr>
                        <a:t>S/ 0</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indent="3810" algn="just"/>
                      <a:r>
                        <a:rPr lang="es-ES" sz="1800" cap="none" spc="0">
                          <a:solidFill>
                            <a:schemeClr val="tx1"/>
                          </a:solidFill>
                          <a:effectLst/>
                        </a:rPr>
                        <a:t>S/ 0,00</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0514229"/>
                  </a:ext>
                </a:extLst>
              </a:tr>
              <a:tr h="693825">
                <a:tc>
                  <a:txBody>
                    <a:bodyPr/>
                    <a:lstStyle/>
                    <a:p>
                      <a:pPr indent="3810" algn="just"/>
                      <a:r>
                        <a:rPr lang="es-ES" sz="2400" b="0" cap="none" spc="0">
                          <a:solidFill>
                            <a:schemeClr val="tx1"/>
                          </a:solidFill>
                          <a:effectLst/>
                        </a:rPr>
                        <a:t>Costo personal</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indent="3810" algn="just"/>
                      <a:r>
                        <a:rPr lang="es-ES" sz="1800" cap="none" spc="0">
                          <a:solidFill>
                            <a:schemeClr val="tx1"/>
                          </a:solidFill>
                          <a:effectLst/>
                        </a:rPr>
                        <a:t>S/ 7.469,34</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indent="3810" algn="just"/>
                      <a:r>
                        <a:rPr lang="es-ES" sz="1800" cap="none" spc="0">
                          <a:solidFill>
                            <a:schemeClr val="tx1"/>
                          </a:solidFill>
                          <a:effectLst/>
                        </a:rPr>
                        <a:t>S/ 7.469,34</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277032869"/>
                  </a:ext>
                </a:extLst>
              </a:tr>
              <a:tr h="693825">
                <a:tc>
                  <a:txBody>
                    <a:bodyPr/>
                    <a:lstStyle/>
                    <a:p>
                      <a:pPr indent="3810" algn="just"/>
                      <a:r>
                        <a:rPr lang="es-ES" sz="2400" b="0" cap="none" spc="0">
                          <a:solidFill>
                            <a:schemeClr val="tx1"/>
                          </a:solidFill>
                          <a:effectLst/>
                        </a:rPr>
                        <a:t>Costo operativo</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indent="3810" algn="just"/>
                      <a:r>
                        <a:rPr lang="es-ES" sz="1800" cap="none" spc="0">
                          <a:solidFill>
                            <a:schemeClr val="tx1"/>
                          </a:solidFill>
                          <a:effectLst/>
                        </a:rPr>
                        <a:t>S/ 148,90</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indent="3810" algn="just"/>
                      <a:r>
                        <a:rPr lang="es-ES" sz="1800" cap="none" spc="0">
                          <a:solidFill>
                            <a:schemeClr val="tx1"/>
                          </a:solidFill>
                          <a:effectLst/>
                        </a:rPr>
                        <a:t>S/ 148,90</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48387697"/>
                  </a:ext>
                </a:extLst>
              </a:tr>
              <a:tr h="693825">
                <a:tc>
                  <a:txBody>
                    <a:bodyPr/>
                    <a:lstStyle/>
                    <a:p>
                      <a:pPr indent="3810" algn="just"/>
                      <a:r>
                        <a:rPr lang="es-ES" sz="2400" b="0" cap="none" spc="0">
                          <a:solidFill>
                            <a:schemeClr val="tx1"/>
                          </a:solidFill>
                          <a:effectLst/>
                        </a:rPr>
                        <a:t>TOTAL</a:t>
                      </a:r>
                      <a:endParaRPr lang="es-ES" sz="2400" b="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mpd="sng">
                      <a:noFill/>
                      <a:prstDash val="solid"/>
                    </a:lnB>
                    <a:noFill/>
                  </a:tcPr>
                </a:tc>
                <a:tc>
                  <a:txBody>
                    <a:bodyPr/>
                    <a:lstStyle/>
                    <a:p>
                      <a:pPr indent="3810" algn="just"/>
                      <a:r>
                        <a:rPr lang="es-ES" sz="1800" cap="none" spc="0">
                          <a:solidFill>
                            <a:schemeClr val="tx1"/>
                          </a:solidFill>
                          <a:effectLst/>
                        </a:rPr>
                        <a:t>S/ 7.653,14</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mpd="sng">
                      <a:noFill/>
                      <a:prstDash val="solid"/>
                    </a:lnB>
                    <a:noFill/>
                  </a:tcPr>
                </a:tc>
                <a:tc>
                  <a:txBody>
                    <a:bodyPr/>
                    <a:lstStyle/>
                    <a:p>
                      <a:pPr indent="3810" algn="just"/>
                      <a:r>
                        <a:rPr lang="es-ES" sz="1800" cap="none" spc="0">
                          <a:solidFill>
                            <a:schemeClr val="tx1"/>
                          </a:solidFill>
                          <a:effectLst/>
                        </a:rPr>
                        <a:t>S/ 7.653,14</a:t>
                      </a:r>
                      <a:endParaRPr lang="es-ES" sz="18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7365" marR="67365" marT="145922" marB="13473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30314087"/>
                  </a:ext>
                </a:extLst>
              </a:tr>
            </a:tbl>
          </a:graphicData>
        </a:graphic>
      </p:graphicFrame>
    </p:spTree>
    <p:extLst>
      <p:ext uri="{BB962C8B-B14F-4D97-AF65-F5344CB8AC3E}">
        <p14:creationId xmlns:p14="http://schemas.microsoft.com/office/powerpoint/2010/main" val="237586997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1" name="Rectangle 37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38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3" name="Group 38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84" name="Straight Connector 38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24" name="Group 38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90" name="Oval 38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5" name="Rectangle 39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6" name="Group 39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0" name="Straight Connector 39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27" name="Rectangle 40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8" name="Group 40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8" name="Straight Connector 40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D497A7DA-DA05-4DC7-B397-9D324350AAF6}"/>
              </a:ext>
            </a:extLst>
          </p:cNvPr>
          <p:cNvSpPr>
            <a:spLocks noGrp="1"/>
          </p:cNvSpPr>
          <p:nvPr>
            <p:ph type="title"/>
          </p:nvPr>
        </p:nvSpPr>
        <p:spPr>
          <a:xfrm>
            <a:off x="630936" y="495992"/>
            <a:ext cx="4195140" cy="5638831"/>
          </a:xfrm>
          <a:noFill/>
        </p:spPr>
        <p:txBody>
          <a:bodyPr anchor="ctr">
            <a:normAutofit/>
          </a:bodyPr>
          <a:lstStyle/>
          <a:p>
            <a:r>
              <a:rPr lang="es-PE" sz="4800">
                <a:effectLst/>
                <a:latin typeface="Times New Roman" panose="02020603050405020304" pitchFamily="18" charset="0"/>
                <a:ea typeface="Calibri" panose="020F0502020204030204" pitchFamily="34" charset="0"/>
              </a:rPr>
              <a:t>Beneficios</a:t>
            </a:r>
            <a:endParaRPr lang="es-ES" sz="4800"/>
          </a:p>
        </p:txBody>
      </p:sp>
      <p:graphicFrame>
        <p:nvGraphicFramePr>
          <p:cNvPr id="429" name="Marcador de contenido 2">
            <a:extLst>
              <a:ext uri="{FF2B5EF4-FFF2-40B4-BE49-F238E27FC236}">
                <a16:creationId xmlns:a16="http://schemas.microsoft.com/office/drawing/2014/main" id="{C913AAF0-0778-4F3D-A7DC-A4B360909388}"/>
              </a:ext>
            </a:extLst>
          </p:cNvPr>
          <p:cNvGraphicFramePr>
            <a:graphicFrameLocks noGrp="1"/>
          </p:cNvGraphicFramePr>
          <p:nvPr>
            <p:ph idx="1"/>
            <p:extLst>
              <p:ext uri="{D42A27DB-BD31-4B8C-83A1-F6EECF244321}">
                <p14:modId xmlns:p14="http://schemas.microsoft.com/office/powerpoint/2010/main" val="2302226334"/>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51287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80413F-232F-4401-A2DB-F5F62BE993D3}"/>
              </a:ext>
            </a:extLst>
          </p:cNvPr>
          <p:cNvSpPr>
            <a:spLocks noGrp="1"/>
          </p:cNvSpPr>
          <p:nvPr>
            <p:ph type="title"/>
          </p:nvPr>
        </p:nvSpPr>
        <p:spPr>
          <a:xfrm>
            <a:off x="1102368" y="694268"/>
            <a:ext cx="3553510" cy="5477932"/>
          </a:xfrm>
        </p:spPr>
        <p:txBody>
          <a:bodyPr>
            <a:normAutofit/>
          </a:bodyPr>
          <a:lstStyle/>
          <a:p>
            <a:pPr algn="ctr"/>
            <a:r>
              <a:rPr lang="es-PE">
                <a:solidFill>
                  <a:schemeClr val="bg1"/>
                </a:solidFill>
                <a:effectLst/>
                <a:latin typeface="Times New Roman" panose="02020603050405020304" pitchFamily="18" charset="0"/>
                <a:ea typeface="Calibri" panose="020F0502020204030204" pitchFamily="34" charset="0"/>
                <a:cs typeface="Arial" panose="020B0604020202020204" pitchFamily="34" charset="0"/>
              </a:rPr>
              <a:t>Oportunidad de negocio</a:t>
            </a:r>
            <a:br>
              <a:rPr lang="es-ES">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es-ES">
              <a:solidFill>
                <a:schemeClr val="bg1"/>
              </a:solidFill>
            </a:endParaRPr>
          </a:p>
        </p:txBody>
      </p:sp>
      <p:grpSp>
        <p:nvGrpSpPr>
          <p:cNvPr id="19"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0" name="Freeform: Shape 19">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3"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09"/>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81AFD5C5-360F-4DB6-8720-008C411FC92C}"/>
              </a:ext>
            </a:extLst>
          </p:cNvPr>
          <p:cNvSpPr>
            <a:spLocks noGrp="1"/>
          </p:cNvSpPr>
          <p:nvPr>
            <p:ph idx="1"/>
          </p:nvPr>
        </p:nvSpPr>
        <p:spPr>
          <a:xfrm>
            <a:off x="6234868" y="1130846"/>
            <a:ext cx="5217173" cy="4351338"/>
          </a:xfrm>
        </p:spPr>
        <p:txBody>
          <a:bodyPr>
            <a:normAutofit/>
          </a:bodyPr>
          <a:lstStyle/>
          <a:p>
            <a:pPr algn="just"/>
            <a:r>
              <a:rPr lang="es-PE">
                <a:solidFill>
                  <a:schemeClr val="bg1"/>
                </a:solidFill>
                <a:effectLst/>
                <a:latin typeface="Times New Roman" panose="02020603050405020304" pitchFamily="18" charset="0"/>
                <a:ea typeface="Calibri" panose="020F0502020204030204" pitchFamily="34" charset="0"/>
                <a:cs typeface="Arial" panose="020B0604020202020204" pitchFamily="34" charset="0"/>
              </a:rPr>
              <a:t>La mejora de este sistema es que permitirá gestionar los productos desde un computador y que a subes siga con las preferencias de los usuarios que manejaran el sistema y mediante esto poder ofrecer una mejor interfaz para el usuario la cual tendrá funciones de registro de proveedores, productos y registro de boletas de venta.</a:t>
            </a:r>
            <a:endParaRPr lang="es-ES">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s-ES">
              <a:solidFill>
                <a:schemeClr val="bg1"/>
              </a:solidFill>
            </a:endParaRPr>
          </a:p>
        </p:txBody>
      </p:sp>
    </p:spTree>
    <p:extLst>
      <p:ext uri="{BB962C8B-B14F-4D97-AF65-F5344CB8AC3E}">
        <p14:creationId xmlns:p14="http://schemas.microsoft.com/office/powerpoint/2010/main" val="394415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2F553B1-A9CB-4F29-AF7E-9F0B2565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F9DA08-0CE4-4948-98B8-477394AF6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D699E16-955D-4C21-9A6F-5EC2C1015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E7F99C60-B760-4AB7-82A8-8F8F2FDD1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4959C3F-33EA-40C9-80BB-83633A2FF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3DF0A6E-48CC-42CC-89F3-A3CF0ACE5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AD0BEBA-6430-4248-96E2-4AA260E0B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7AA9AA0-0631-4E81-B652-77C705B20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636E746-F461-4A3F-92A8-1EA68AFEC4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DAE3E64-EA4D-404A-8D06-3B7DA809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8EE8CDB-D942-46AD-9CDC-86B38E0399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611EA426-2A5F-4340-8805-87084F65A9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51AA85-44DE-402E-84A4-46B44C9B6A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84AD92-95E7-4884-A810-7809A6FAB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60B9762-DC9C-4D88-90FA-BE690CAAB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FF037E06-DC4E-431C-B907-423E752718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6" y="1498721"/>
            <a:ext cx="304800" cy="429768"/>
            <a:chOff x="215328" y="-46937"/>
            <a:chExt cx="304800" cy="2773841"/>
          </a:xfrm>
        </p:grpSpPr>
        <p:cxnSp>
          <p:nvCxnSpPr>
            <p:cNvPr id="35" name="Straight Connector 34">
              <a:extLst>
                <a:ext uri="{FF2B5EF4-FFF2-40B4-BE49-F238E27FC236}">
                  <a16:creationId xmlns:a16="http://schemas.microsoft.com/office/drawing/2014/main" id="{3DF43A47-DC75-4E8D-8C98-DF05BDA00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0B74E8-B7E4-465A-9CD1-AC3B5853BD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9E1AA3-74FB-4B7D-9370-B0BBE544C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80CEF6-E9CF-4A32-9C91-196F0B36E6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94A4CE49-10E1-4F3D-A79B-B7E483855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A93358DA-9068-476A-8997-DC0202B78F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3" name="Straight Connector 42">
              <a:extLst>
                <a:ext uri="{FF2B5EF4-FFF2-40B4-BE49-F238E27FC236}">
                  <a16:creationId xmlns:a16="http://schemas.microsoft.com/office/drawing/2014/main" id="{702E33A8-398A-4454-B115-81C952E50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32D5C21-E297-487F-AF95-2AB7F1823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0DED81C-4C9F-4D2E-B175-5DCF7A2035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2CC3244-757D-42AE-988E-5581AB8EF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B6F5476D-B796-47E0-9A3A-A000B01AE97B}"/>
              </a:ext>
            </a:extLst>
          </p:cNvPr>
          <p:cNvSpPr>
            <a:spLocks noGrp="1"/>
          </p:cNvSpPr>
          <p:nvPr>
            <p:ph type="title"/>
          </p:nvPr>
        </p:nvSpPr>
        <p:spPr>
          <a:xfrm>
            <a:off x="630936" y="630936"/>
            <a:ext cx="4831558" cy="5558890"/>
          </a:xfrm>
          <a:noFill/>
        </p:spPr>
        <p:txBody>
          <a:bodyPr vert="horz" lIns="91440" tIns="45720" rIns="91440" bIns="45720" rtlCol="0" anchor="ctr">
            <a:normAutofit/>
          </a:bodyPr>
          <a:lstStyle/>
          <a:p>
            <a:r>
              <a:rPr lang="en-US" sz="4800" kern="1200">
                <a:effectLst/>
                <a:latin typeface="+mj-lt"/>
                <a:ea typeface="+mj-ea"/>
                <a:cs typeface="+mj-cs"/>
              </a:rPr>
              <a:t>Resumen de los usuarios</a:t>
            </a:r>
            <a:br>
              <a:rPr lang="en-US" sz="4800" kern="1200">
                <a:effectLst/>
                <a:latin typeface="+mj-lt"/>
                <a:ea typeface="+mj-ea"/>
                <a:cs typeface="+mj-cs"/>
              </a:rPr>
            </a:br>
            <a:endParaRPr lang="en-US" sz="4800" kern="1200">
              <a:latin typeface="+mj-lt"/>
              <a:ea typeface="+mj-ea"/>
              <a:cs typeface="+mj-cs"/>
            </a:endParaRPr>
          </a:p>
        </p:txBody>
      </p:sp>
      <p:sp>
        <p:nvSpPr>
          <p:cNvPr id="48" name="Rectangle 47">
            <a:extLst>
              <a:ext uri="{FF2B5EF4-FFF2-40B4-BE49-F238E27FC236}">
                <a16:creationId xmlns:a16="http://schemas.microsoft.com/office/drawing/2014/main" id="{DF02D718-184F-4377-8EAA-A01904298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801066" y="497785"/>
            <a:ext cx="5678424" cy="5674840"/>
          </a:xfrm>
          <a:prstGeom prst="rect">
            <a:avLst/>
          </a:prstGeom>
          <a:gradFill flip="none" rotWithShape="1">
            <a:gsLst>
              <a:gs pos="10000">
                <a:schemeClr val="tx1">
                  <a:alpha val="20000"/>
                </a:schemeClr>
              </a:gs>
              <a:gs pos="100000">
                <a:schemeClr val="tx2">
                  <a:lumMod val="75000"/>
                  <a:alpha val="2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F5133A1B-B121-4690-9DC4-189624314722}"/>
              </a:ext>
            </a:extLst>
          </p:cNvPr>
          <p:cNvGraphicFramePr>
            <a:graphicFrameLocks noGrp="1"/>
          </p:cNvGraphicFramePr>
          <p:nvPr>
            <p:ph idx="1"/>
            <p:extLst>
              <p:ext uri="{D42A27DB-BD31-4B8C-83A1-F6EECF244321}">
                <p14:modId xmlns:p14="http://schemas.microsoft.com/office/powerpoint/2010/main" val="1566278677"/>
              </p:ext>
            </p:extLst>
          </p:nvPr>
        </p:nvGraphicFramePr>
        <p:xfrm>
          <a:off x="6041946" y="2322269"/>
          <a:ext cx="5154872" cy="2093540"/>
        </p:xfrm>
        <a:graphic>
          <a:graphicData uri="http://schemas.openxmlformats.org/drawingml/2006/table">
            <a:tbl>
              <a:tblPr firstRow="1" firstCol="1" bandRow="1">
                <a:noFill/>
                <a:tableStyleId>{5C22544A-7EE6-4342-B048-85BDC9FD1C3A}</a:tableStyleId>
              </a:tblPr>
              <a:tblGrid>
                <a:gridCol w="1423288">
                  <a:extLst>
                    <a:ext uri="{9D8B030D-6E8A-4147-A177-3AD203B41FA5}">
                      <a16:colId xmlns:a16="http://schemas.microsoft.com/office/drawing/2014/main" val="3763932382"/>
                    </a:ext>
                  </a:extLst>
                </a:gridCol>
                <a:gridCol w="1672473">
                  <a:extLst>
                    <a:ext uri="{9D8B030D-6E8A-4147-A177-3AD203B41FA5}">
                      <a16:colId xmlns:a16="http://schemas.microsoft.com/office/drawing/2014/main" val="4218632437"/>
                    </a:ext>
                  </a:extLst>
                </a:gridCol>
                <a:gridCol w="2059111">
                  <a:extLst>
                    <a:ext uri="{9D8B030D-6E8A-4147-A177-3AD203B41FA5}">
                      <a16:colId xmlns:a16="http://schemas.microsoft.com/office/drawing/2014/main" val="3083994335"/>
                    </a:ext>
                  </a:extLst>
                </a:gridCol>
              </a:tblGrid>
              <a:tr h="763642">
                <a:tc>
                  <a:txBody>
                    <a:bodyPr/>
                    <a:lstStyle/>
                    <a:p>
                      <a:pPr marL="457200" algn="ctr">
                        <a:lnSpc>
                          <a:spcPct val="150000"/>
                        </a:lnSpc>
                      </a:pPr>
                      <a:r>
                        <a:rPr lang="es-PE" sz="1200" b="0" cap="all" spc="150">
                          <a:solidFill>
                            <a:schemeClr val="lt1"/>
                          </a:solidFill>
                          <a:effectLst/>
                        </a:rPr>
                        <a:t>Nombre</a:t>
                      </a:r>
                      <a:endParaRPr lang="es-E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lnL>
                    <a:lnR w="12700" cmpd="sng">
                      <a:noFill/>
                    </a:lnR>
                    <a:lnT w="12700" cmpd="sng">
                      <a:noFill/>
                    </a:lnT>
                    <a:lnB w="38100" cmpd="sng">
                      <a:noFill/>
                    </a:lnB>
                    <a:solidFill>
                      <a:srgbClr val="505356"/>
                    </a:solidFill>
                  </a:tcPr>
                </a:tc>
                <a:tc>
                  <a:txBody>
                    <a:bodyPr/>
                    <a:lstStyle/>
                    <a:p>
                      <a:pPr marL="457200" algn="ctr">
                        <a:lnSpc>
                          <a:spcPct val="150000"/>
                        </a:lnSpc>
                      </a:pPr>
                      <a:r>
                        <a:rPr lang="es-PE" sz="1200" b="0" cap="all" spc="150">
                          <a:solidFill>
                            <a:schemeClr val="lt1"/>
                          </a:solidFill>
                          <a:effectLst/>
                        </a:rPr>
                        <a:t>Descripción</a:t>
                      </a:r>
                      <a:endParaRPr lang="es-E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lnL>
                    <a:lnR w="12700" cmpd="sng">
                      <a:noFill/>
                    </a:lnR>
                    <a:lnT w="12700" cmpd="sng">
                      <a:noFill/>
                    </a:lnT>
                    <a:lnB w="38100" cmpd="sng">
                      <a:noFill/>
                    </a:lnB>
                    <a:solidFill>
                      <a:srgbClr val="505356"/>
                    </a:solidFill>
                  </a:tcPr>
                </a:tc>
                <a:tc>
                  <a:txBody>
                    <a:bodyPr/>
                    <a:lstStyle/>
                    <a:p>
                      <a:pPr marL="457200" algn="ctr">
                        <a:lnSpc>
                          <a:spcPct val="150000"/>
                        </a:lnSpc>
                        <a:spcAft>
                          <a:spcPts val="800"/>
                        </a:spcAft>
                      </a:pPr>
                      <a:r>
                        <a:rPr lang="es-PE" sz="1200" b="0" cap="all" spc="150">
                          <a:solidFill>
                            <a:schemeClr val="lt1"/>
                          </a:solidFill>
                          <a:effectLst/>
                        </a:rPr>
                        <a:t>Responsabilidad</a:t>
                      </a:r>
                      <a:endParaRPr lang="es-ES" sz="1200" b="0" cap="all" spc="150">
                        <a:solidFill>
                          <a:schemeClr val="lt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482474743"/>
                  </a:ext>
                </a:extLst>
              </a:tr>
              <a:tr h="664949">
                <a:tc>
                  <a:txBody>
                    <a:bodyPr/>
                    <a:lstStyle/>
                    <a:p>
                      <a:pPr marL="457200" algn="ctr">
                        <a:lnSpc>
                          <a:spcPct val="150000"/>
                        </a:lnSpc>
                      </a:pPr>
                      <a:r>
                        <a:rPr lang="es-PE" sz="1000" b="1" cap="none" spc="0">
                          <a:solidFill>
                            <a:schemeClr val="tx1"/>
                          </a:solidFill>
                          <a:effectLst/>
                        </a:rPr>
                        <a:t>Doctor</a:t>
                      </a:r>
                      <a:endParaRPr lang="es-E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prstDash val="solid"/>
                    </a:lnL>
                    <a:lnR w="12700" cmpd="sng">
                      <a:noFill/>
                      <a:prstDash val="solid"/>
                    </a:lnR>
                    <a:lnT w="38100" cmpd="sng">
                      <a:noFill/>
                    </a:lnT>
                    <a:lnB w="12700" cmpd="sng">
                      <a:noFill/>
                      <a:prstDash val="solid"/>
                    </a:lnB>
                    <a:noFill/>
                  </a:tcPr>
                </a:tc>
                <a:tc>
                  <a:txBody>
                    <a:bodyPr/>
                    <a:lstStyle/>
                    <a:p>
                      <a:pPr marL="457200" algn="ctr">
                        <a:lnSpc>
                          <a:spcPct val="150000"/>
                        </a:lnSpc>
                      </a:pPr>
                      <a:r>
                        <a:rPr lang="es-PE" sz="1000" cap="none" spc="0">
                          <a:solidFill>
                            <a:schemeClr val="tx1"/>
                          </a:solidFill>
                          <a:effectLst/>
                        </a:rPr>
                        <a:t>Personal de la veterinaria</a:t>
                      </a:r>
                      <a:endParaRPr lang="es-E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prstDash val="solid"/>
                    </a:lnL>
                    <a:lnR w="12700" cmpd="sng">
                      <a:noFill/>
                      <a:prstDash val="solid"/>
                    </a:lnR>
                    <a:lnT w="38100" cmpd="sng">
                      <a:noFill/>
                    </a:lnT>
                    <a:lnB w="12700" cmpd="sng">
                      <a:noFill/>
                      <a:prstDash val="solid"/>
                    </a:lnB>
                    <a:noFill/>
                  </a:tcPr>
                </a:tc>
                <a:tc>
                  <a:txBody>
                    <a:bodyPr/>
                    <a:lstStyle/>
                    <a:p>
                      <a:pPr marL="457200" algn="ctr">
                        <a:lnSpc>
                          <a:spcPct val="150000"/>
                        </a:lnSpc>
                        <a:spcAft>
                          <a:spcPts val="800"/>
                        </a:spcAft>
                      </a:pPr>
                      <a:r>
                        <a:rPr lang="es-PE" sz="1000" cap="none" spc="0">
                          <a:solidFill>
                            <a:schemeClr val="tx1"/>
                          </a:solidFill>
                          <a:effectLst/>
                        </a:rPr>
                        <a:t>Dar del uso al sistema.</a:t>
                      </a:r>
                      <a:endParaRPr lang="es-E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352587335"/>
                  </a:ext>
                </a:extLst>
              </a:tr>
              <a:tr h="664949">
                <a:tc>
                  <a:txBody>
                    <a:bodyPr/>
                    <a:lstStyle/>
                    <a:p>
                      <a:pPr marL="457200" algn="ctr">
                        <a:lnSpc>
                          <a:spcPct val="150000"/>
                        </a:lnSpc>
                      </a:pPr>
                      <a:r>
                        <a:rPr lang="es-PE" sz="1000" b="1" cap="none" spc="0">
                          <a:solidFill>
                            <a:schemeClr val="tx1"/>
                          </a:solidFill>
                          <a:effectLst/>
                        </a:rPr>
                        <a:t>Asistente</a:t>
                      </a:r>
                      <a:endParaRPr lang="es-ES" sz="10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ctr">
                        <a:lnSpc>
                          <a:spcPct val="150000"/>
                        </a:lnSpc>
                      </a:pPr>
                      <a:r>
                        <a:rPr lang="es-PE" sz="1000" cap="none" spc="0">
                          <a:solidFill>
                            <a:schemeClr val="tx1"/>
                          </a:solidFill>
                          <a:effectLst/>
                        </a:rPr>
                        <a:t>Personal de la veterinaria</a:t>
                      </a:r>
                      <a:endParaRPr lang="es-E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ctr">
                        <a:lnSpc>
                          <a:spcPct val="150000"/>
                        </a:lnSpc>
                        <a:spcAft>
                          <a:spcPts val="800"/>
                        </a:spcAft>
                      </a:pPr>
                      <a:r>
                        <a:rPr lang="es-PE" sz="1000" cap="none" spc="0">
                          <a:solidFill>
                            <a:schemeClr val="tx1"/>
                          </a:solidFill>
                          <a:effectLst/>
                        </a:rPr>
                        <a:t>Ingresar y verificar información de productos</a:t>
                      </a:r>
                      <a:endParaRPr lang="es-ES" sz="10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04653" marR="104653" marT="104653" marB="10465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34848809"/>
                  </a:ext>
                </a:extLst>
              </a:tr>
            </a:tbl>
          </a:graphicData>
        </a:graphic>
      </p:graphicFrame>
    </p:spTree>
    <p:extLst>
      <p:ext uri="{BB962C8B-B14F-4D97-AF65-F5344CB8AC3E}">
        <p14:creationId xmlns:p14="http://schemas.microsoft.com/office/powerpoint/2010/main" val="1142193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79E62CDEDF104786662B5402490221" ma:contentTypeVersion="4" ma:contentTypeDescription="Create a new document." ma:contentTypeScope="" ma:versionID="55f1883b975de3a6eb7d452857ad43bc">
  <xsd:schema xmlns:xsd="http://www.w3.org/2001/XMLSchema" xmlns:xs="http://www.w3.org/2001/XMLSchema" xmlns:p="http://schemas.microsoft.com/office/2006/metadata/properties" xmlns:ns3="60507fcc-e526-4ed5-b1ad-8d0cda6441cc" targetNamespace="http://schemas.microsoft.com/office/2006/metadata/properties" ma:root="true" ma:fieldsID="1db851183b797f249bb5bd81dceba4ab" ns3:_="">
    <xsd:import namespace="60507fcc-e526-4ed5-b1ad-8d0cda6441c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507fcc-e526-4ed5-b1ad-8d0cda6441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7C89C6-894A-40CE-9242-F48CAF03471A}">
  <ds:schemaRefs>
    <ds:schemaRef ds:uri="http://schemas.microsoft.com/sharepoint/v3/contenttype/forms"/>
  </ds:schemaRefs>
</ds:datastoreItem>
</file>

<file path=customXml/itemProps2.xml><?xml version="1.0" encoding="utf-8"?>
<ds:datastoreItem xmlns:ds="http://schemas.openxmlformats.org/officeDocument/2006/customXml" ds:itemID="{14BE32F8-333A-4633-93E2-981BAAE9FD6A}">
  <ds:schemaRefs>
    <ds:schemaRef ds:uri="60507fcc-e526-4ed5-b1ad-8d0cda6441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2FCFC2C-BF3C-4E40-8B97-E0BC66356672}">
  <ds:schemaRefs>
    <ds:schemaRef ds:uri="60507fcc-e526-4ed5-b1ad-8d0cda6441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123</TotalTime>
  <Words>921</Words>
  <Application>Microsoft Office PowerPoint</Application>
  <PresentationFormat>Panorámica</PresentationFormat>
  <Paragraphs>209</Paragraphs>
  <Slides>17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Segoe UI</vt:lpstr>
      <vt:lpstr>Times New Roman</vt:lpstr>
      <vt:lpstr>Tw Cen MT</vt:lpstr>
      <vt:lpstr>Tema de Office</vt:lpstr>
      <vt:lpstr>Proyecto: Sistema Virtual Para Veterinaria</vt:lpstr>
      <vt:lpstr>Planteamiento del problema</vt:lpstr>
      <vt:lpstr>Costos Generales </vt:lpstr>
      <vt:lpstr>Costos de personal </vt:lpstr>
      <vt:lpstr>Costos operativos   </vt:lpstr>
      <vt:lpstr>Costo total del proyecto</vt:lpstr>
      <vt:lpstr>Beneficios</vt:lpstr>
      <vt:lpstr>Oportunidad de negocio </vt:lpstr>
      <vt:lpstr>Resumen de los usuarios </vt:lpstr>
      <vt:lpstr>Resumen de capacidades </vt:lpstr>
      <vt:lpstr>Requerimientos Funcionales </vt:lpstr>
      <vt:lpstr>Requerimientos Funcionales </vt:lpstr>
      <vt:lpstr>Fase de Desarrollo</vt:lpstr>
      <vt:lpstr>Diagrama de Paquetes</vt:lpstr>
      <vt:lpstr>Casos de uso usuario</vt:lpstr>
      <vt:lpstr>Diagrama Entidad-Relación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Andre Neira Machaca</dc:creator>
  <cp:lastModifiedBy>Jhon Francisco SALLUCA VALERO</cp:lastModifiedBy>
  <cp:revision>2</cp:revision>
  <dcterms:created xsi:type="dcterms:W3CDTF">2021-12-10T19:43:20Z</dcterms:created>
  <dcterms:modified xsi:type="dcterms:W3CDTF">2021-12-10T21:55:32Z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0x010100EB79E62CDEDF104786662B5402490221</vt:lpwstr>
  </property>
</Properties>
</file>