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DEBD355B-A978-4F23-B8D2-AA4DF3FBB613}" type="datetimeFigureOut">
              <a:rPr lang="es-ES" smtClean="0"/>
              <a:t>30/05/2018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30521D-32D9-41CE-8533-CC4A463A63DB}" type="slidenum">
              <a:rPr lang="es-ES" smtClean="0"/>
              <a:t>‹Nº›</a:t>
            </a:fld>
            <a:endParaRPr lang="es-ES"/>
          </a:p>
        </p:txBody>
      </p:sp>
    </p:spTree>
    <p:extLst>
      <p:ext uri="{BB962C8B-B14F-4D97-AF65-F5344CB8AC3E}">
        <p14:creationId xmlns:p14="http://schemas.microsoft.com/office/powerpoint/2010/main" val="184703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DEBD355B-A978-4F23-B8D2-AA4DF3FBB613}" type="datetimeFigureOut">
              <a:rPr lang="es-ES" smtClean="0"/>
              <a:t>30/05/2018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30521D-32D9-41CE-8533-CC4A463A63DB}" type="slidenum">
              <a:rPr lang="es-ES" smtClean="0"/>
              <a:t>‹Nº›</a:t>
            </a:fld>
            <a:endParaRPr lang="es-ES"/>
          </a:p>
        </p:txBody>
      </p:sp>
    </p:spTree>
    <p:extLst>
      <p:ext uri="{BB962C8B-B14F-4D97-AF65-F5344CB8AC3E}">
        <p14:creationId xmlns:p14="http://schemas.microsoft.com/office/powerpoint/2010/main" val="49012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DEBD355B-A978-4F23-B8D2-AA4DF3FBB613}" type="datetimeFigureOut">
              <a:rPr lang="es-ES" smtClean="0"/>
              <a:t>30/05/2018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30521D-32D9-41CE-8533-CC4A463A63DB}" type="slidenum">
              <a:rPr lang="es-ES" smtClean="0"/>
              <a:t>‹Nº›</a:t>
            </a:fld>
            <a:endParaRPr lang="es-ES"/>
          </a:p>
        </p:txBody>
      </p:sp>
    </p:spTree>
    <p:extLst>
      <p:ext uri="{BB962C8B-B14F-4D97-AF65-F5344CB8AC3E}">
        <p14:creationId xmlns:p14="http://schemas.microsoft.com/office/powerpoint/2010/main" val="301671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DEBD355B-A978-4F23-B8D2-AA4DF3FBB613}" type="datetimeFigureOut">
              <a:rPr lang="es-ES" smtClean="0"/>
              <a:t>30/05/2018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30521D-32D9-41CE-8533-CC4A463A63DB}" type="slidenum">
              <a:rPr lang="es-ES" smtClean="0"/>
              <a:t>‹Nº›</a:t>
            </a:fld>
            <a:endParaRPr lang="es-ES"/>
          </a:p>
        </p:txBody>
      </p:sp>
    </p:spTree>
    <p:extLst>
      <p:ext uri="{BB962C8B-B14F-4D97-AF65-F5344CB8AC3E}">
        <p14:creationId xmlns:p14="http://schemas.microsoft.com/office/powerpoint/2010/main" val="426374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EBD355B-A978-4F23-B8D2-AA4DF3FBB613}" type="datetimeFigureOut">
              <a:rPr lang="es-ES" smtClean="0"/>
              <a:t>30/05/2018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30521D-32D9-41CE-8533-CC4A463A63DB}" type="slidenum">
              <a:rPr lang="es-ES" smtClean="0"/>
              <a:t>‹Nº›</a:t>
            </a:fld>
            <a:endParaRPr lang="es-ES"/>
          </a:p>
        </p:txBody>
      </p:sp>
    </p:spTree>
    <p:extLst>
      <p:ext uri="{BB962C8B-B14F-4D97-AF65-F5344CB8AC3E}">
        <p14:creationId xmlns:p14="http://schemas.microsoft.com/office/powerpoint/2010/main" val="408655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DEBD355B-A978-4F23-B8D2-AA4DF3FBB613}" type="datetimeFigureOut">
              <a:rPr lang="es-ES" smtClean="0"/>
              <a:t>30/05/2018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B30521D-32D9-41CE-8533-CC4A463A63DB}" type="slidenum">
              <a:rPr lang="es-ES" smtClean="0"/>
              <a:t>‹Nº›</a:t>
            </a:fld>
            <a:endParaRPr lang="es-ES"/>
          </a:p>
        </p:txBody>
      </p:sp>
    </p:spTree>
    <p:extLst>
      <p:ext uri="{BB962C8B-B14F-4D97-AF65-F5344CB8AC3E}">
        <p14:creationId xmlns:p14="http://schemas.microsoft.com/office/powerpoint/2010/main" val="239704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DEBD355B-A978-4F23-B8D2-AA4DF3FBB613}" type="datetimeFigureOut">
              <a:rPr lang="es-ES" smtClean="0"/>
              <a:t>30/05/2018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B30521D-32D9-41CE-8533-CC4A463A63DB}" type="slidenum">
              <a:rPr lang="es-ES" smtClean="0"/>
              <a:t>‹Nº›</a:t>
            </a:fld>
            <a:endParaRPr lang="es-ES"/>
          </a:p>
        </p:txBody>
      </p:sp>
    </p:spTree>
    <p:extLst>
      <p:ext uri="{BB962C8B-B14F-4D97-AF65-F5344CB8AC3E}">
        <p14:creationId xmlns:p14="http://schemas.microsoft.com/office/powerpoint/2010/main" val="188454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DEBD355B-A978-4F23-B8D2-AA4DF3FBB613}" type="datetimeFigureOut">
              <a:rPr lang="es-ES" smtClean="0"/>
              <a:t>30/05/2018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B30521D-32D9-41CE-8533-CC4A463A63DB}" type="slidenum">
              <a:rPr lang="es-ES" smtClean="0"/>
              <a:t>‹Nº›</a:t>
            </a:fld>
            <a:endParaRPr lang="es-ES"/>
          </a:p>
        </p:txBody>
      </p:sp>
    </p:spTree>
    <p:extLst>
      <p:ext uri="{BB962C8B-B14F-4D97-AF65-F5344CB8AC3E}">
        <p14:creationId xmlns:p14="http://schemas.microsoft.com/office/powerpoint/2010/main" val="344718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EBD355B-A978-4F23-B8D2-AA4DF3FBB613}" type="datetimeFigureOut">
              <a:rPr lang="es-ES" smtClean="0"/>
              <a:t>30/05/2018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B30521D-32D9-41CE-8533-CC4A463A63DB}" type="slidenum">
              <a:rPr lang="es-ES" smtClean="0"/>
              <a:t>‹Nº›</a:t>
            </a:fld>
            <a:endParaRPr lang="es-ES"/>
          </a:p>
        </p:txBody>
      </p:sp>
    </p:spTree>
    <p:extLst>
      <p:ext uri="{BB962C8B-B14F-4D97-AF65-F5344CB8AC3E}">
        <p14:creationId xmlns:p14="http://schemas.microsoft.com/office/powerpoint/2010/main" val="382947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EBD355B-A978-4F23-B8D2-AA4DF3FBB613}" type="datetimeFigureOut">
              <a:rPr lang="es-ES" smtClean="0"/>
              <a:t>30/05/2018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B30521D-32D9-41CE-8533-CC4A463A63DB}" type="slidenum">
              <a:rPr lang="es-ES" smtClean="0"/>
              <a:t>‹Nº›</a:t>
            </a:fld>
            <a:endParaRPr lang="es-ES"/>
          </a:p>
        </p:txBody>
      </p:sp>
    </p:spTree>
    <p:extLst>
      <p:ext uri="{BB962C8B-B14F-4D97-AF65-F5344CB8AC3E}">
        <p14:creationId xmlns:p14="http://schemas.microsoft.com/office/powerpoint/2010/main" val="386593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EBD355B-A978-4F23-B8D2-AA4DF3FBB613}" type="datetimeFigureOut">
              <a:rPr lang="es-ES" smtClean="0"/>
              <a:t>30/05/2018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B30521D-32D9-41CE-8533-CC4A463A63DB}" type="slidenum">
              <a:rPr lang="es-ES" smtClean="0"/>
              <a:t>‹Nº›</a:t>
            </a:fld>
            <a:endParaRPr lang="es-ES"/>
          </a:p>
        </p:txBody>
      </p:sp>
    </p:spTree>
    <p:extLst>
      <p:ext uri="{BB962C8B-B14F-4D97-AF65-F5344CB8AC3E}">
        <p14:creationId xmlns:p14="http://schemas.microsoft.com/office/powerpoint/2010/main" val="59959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D355B-A978-4F23-B8D2-AA4DF3FBB613}" type="datetimeFigureOut">
              <a:rPr lang="es-ES" smtClean="0"/>
              <a:t>30/05/2018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0521D-32D9-41CE-8533-CC4A463A63DB}" type="slidenum">
              <a:rPr lang="es-ES" smtClean="0"/>
              <a:t>‹Nº›</a:t>
            </a:fld>
            <a:endParaRPr lang="es-ES"/>
          </a:p>
        </p:txBody>
      </p:sp>
    </p:spTree>
    <p:extLst>
      <p:ext uri="{BB962C8B-B14F-4D97-AF65-F5344CB8AC3E}">
        <p14:creationId xmlns:p14="http://schemas.microsoft.com/office/powerpoint/2010/main" val="679200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681796" y="166246"/>
            <a:ext cx="4461164" cy="1124210"/>
          </a:xfrm>
        </p:spPr>
        <p:txBody>
          <a:bodyPr/>
          <a:lstStyle/>
          <a:p>
            <a:r>
              <a:rPr lang="es-ES" dirty="0" smtClean="0">
                <a:latin typeface="Consolas" panose="020B0609020204030204" pitchFamily="49" charset="0"/>
              </a:rPr>
              <a:t>TodoFlores</a:t>
            </a:r>
            <a:endParaRPr lang="es-ES" dirty="0">
              <a:latin typeface="Consolas" panose="020B0609020204030204" pitchFamily="49" charset="0"/>
            </a:endParaRPr>
          </a:p>
        </p:txBody>
      </p:sp>
      <p:sp>
        <p:nvSpPr>
          <p:cNvPr id="3" name="Subtítulo 2"/>
          <p:cNvSpPr>
            <a:spLocks noGrp="1"/>
          </p:cNvSpPr>
          <p:nvPr>
            <p:ph type="subTitle" idx="1"/>
          </p:nvPr>
        </p:nvSpPr>
        <p:spPr>
          <a:xfrm>
            <a:off x="7789026" y="5810597"/>
            <a:ext cx="3377738" cy="461356"/>
          </a:xfrm>
        </p:spPr>
        <p:txBody>
          <a:bodyPr/>
          <a:lstStyle/>
          <a:p>
            <a:r>
              <a:rPr lang="es-ES" dirty="0" smtClean="0">
                <a:latin typeface="Consolas" panose="020B0609020204030204" pitchFamily="49" charset="0"/>
              </a:rPr>
              <a:t>Jon Amengual Matas</a:t>
            </a: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2104" t="2965" r="1809" b="12599"/>
          <a:stretch/>
        </p:blipFill>
        <p:spPr>
          <a:xfrm>
            <a:off x="3171206" y="1456709"/>
            <a:ext cx="5149834" cy="3788622"/>
          </a:xfrm>
          <a:prstGeom prst="rect">
            <a:avLst/>
          </a:prstGeom>
        </p:spPr>
      </p:pic>
    </p:spTree>
    <p:extLst>
      <p:ext uri="{BB962C8B-B14F-4D97-AF65-F5344CB8AC3E}">
        <p14:creationId xmlns:p14="http://schemas.microsoft.com/office/powerpoint/2010/main" val="2253926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43346" y="332509"/>
            <a:ext cx="8709121" cy="933018"/>
          </a:xfrm>
        </p:spPr>
        <p:txBody>
          <a:bodyPr>
            <a:normAutofit fontScale="90000"/>
          </a:bodyPr>
          <a:lstStyle/>
          <a:p>
            <a:r>
              <a:rPr lang="es-ES" dirty="0" smtClean="0">
                <a:latin typeface="Consolas" panose="020B0609020204030204" pitchFamily="49" charset="0"/>
              </a:rPr>
              <a:t>Servidores utilizados:</a:t>
            </a:r>
            <a:endParaRPr lang="es-ES" dirty="0">
              <a:latin typeface="Consolas" panose="020B0609020204030204" pitchFamily="49" charset="0"/>
            </a:endParaRPr>
          </a:p>
        </p:txBody>
      </p:sp>
      <p:pic>
        <p:nvPicPr>
          <p:cNvPr id="1026" name="Picture 2" descr="Resultado de imagen de dn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5941" y="4261641"/>
            <a:ext cx="1719792" cy="17197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840" y="2025384"/>
            <a:ext cx="1698625" cy="169862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4">
            <a:extLst>
              <a:ext uri="{BEBA8EAE-BF5A-486C-A8C5-ECC9F3942E4B}">
                <a14:imgProps xmlns:a14="http://schemas.microsoft.com/office/drawing/2010/main">
                  <a14:imgLayer r:embed="rId5">
                    <a14:imgEffect>
                      <a14:backgroundRemoval t="391" b="100000" l="0" r="100000">
                        <a14:foregroundMark x1="38086" y1="17188" x2="38086" y2="17188"/>
                        <a14:foregroundMark x1="48633" y1="37695" x2="48633" y2="37695"/>
                        <a14:foregroundMark x1="7813" y1="36719" x2="7813" y2="36719"/>
                        <a14:foregroundMark x1="49219" y1="89648" x2="49219" y2="89648"/>
                      </a14:backgroundRemoval>
                    </a14:imgEffect>
                  </a14:imgLayer>
                </a14:imgProps>
              </a:ext>
            </a:extLst>
          </a:blip>
          <a:stretch>
            <a:fillRect/>
          </a:stretch>
        </p:blipFill>
        <p:spPr>
          <a:xfrm>
            <a:off x="9023152" y="2025384"/>
            <a:ext cx="1687380" cy="1687380"/>
          </a:xfrm>
          <a:prstGeom prst="rect">
            <a:avLst/>
          </a:prstGeom>
        </p:spPr>
      </p:pic>
      <p:pic>
        <p:nvPicPr>
          <p:cNvPr id="5" name="Imagen 4"/>
          <p:cNvPicPr>
            <a:picLocks noChangeAspect="1"/>
          </p:cNvPicPr>
          <p:nvPr/>
        </p:nvPicPr>
        <p:blipFill>
          <a:blip r:embed="rId6"/>
          <a:stretch>
            <a:fillRect/>
          </a:stretch>
        </p:blipFill>
        <p:spPr>
          <a:xfrm>
            <a:off x="8247592" y="4223542"/>
            <a:ext cx="3238500" cy="1752600"/>
          </a:xfrm>
          <a:prstGeom prst="rect">
            <a:avLst/>
          </a:prstGeom>
        </p:spPr>
      </p:pic>
    </p:spTree>
    <p:extLst>
      <p:ext uri="{BB962C8B-B14F-4D97-AF65-F5344CB8AC3E}">
        <p14:creationId xmlns:p14="http://schemas.microsoft.com/office/powerpoint/2010/main" val="668993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40420"/>
            <a:ext cx="6194521" cy="933018"/>
          </a:xfrm>
        </p:spPr>
        <p:txBody>
          <a:bodyPr>
            <a:normAutofit/>
          </a:bodyPr>
          <a:lstStyle/>
          <a:p>
            <a:r>
              <a:rPr lang="es-ES" dirty="0" smtClean="0">
                <a:latin typeface="Consolas" panose="020B0609020204030204" pitchFamily="49" charset="0"/>
              </a:rPr>
              <a:t>¿Para que?</a:t>
            </a:r>
            <a:endParaRPr lang="es-ES" dirty="0">
              <a:latin typeface="Consolas" panose="020B0609020204030204" pitchFamily="49" charset="0"/>
            </a:endParaRPr>
          </a:p>
        </p:txBody>
      </p:sp>
      <p:pic>
        <p:nvPicPr>
          <p:cNvPr id="1028"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4" y="2746114"/>
            <a:ext cx="1698625" cy="1698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2819400" y="2468303"/>
            <a:ext cx="8754534" cy="1569660"/>
          </a:xfrm>
          <a:prstGeom prst="rect">
            <a:avLst/>
          </a:prstGeom>
        </p:spPr>
        <p:txBody>
          <a:bodyPr wrap="square">
            <a:spAutoFit/>
          </a:bodyPr>
          <a:lstStyle/>
          <a:p>
            <a:pPr algn="just"/>
            <a:r>
              <a:rPr lang="es-ES" sz="1600" b="0" i="0" dirty="0" smtClean="0">
                <a:solidFill>
                  <a:srgbClr val="404040"/>
                </a:solidFill>
                <a:effectLst/>
                <a:latin typeface="Consolas" panose="020B0609020204030204" pitchFamily="49" charset="0"/>
              </a:rPr>
              <a:t>Cuando queremos tener varios equipos conectados en una red, cada equipo debe tener registrada una dirección IP diferente dentro de un rango determinado, para que estos equipos puedan compartir información entre sí. Es en este punto donde aparece el término Servidor DHCP (Dynamic Host Configuration Protocol), para hacer una administración centralizada y automática de los parámetros de red.</a:t>
            </a:r>
            <a:endParaRPr lang="es-ES" sz="1600" dirty="0">
              <a:latin typeface="Consolas" panose="020B0609020204030204" pitchFamily="49" charset="0"/>
            </a:endParaRPr>
          </a:p>
        </p:txBody>
      </p:sp>
      <p:sp>
        <p:nvSpPr>
          <p:cNvPr id="6" name="Rectángulo 5"/>
          <p:cNvSpPr/>
          <p:nvPr/>
        </p:nvSpPr>
        <p:spPr>
          <a:xfrm>
            <a:off x="2819400" y="4120681"/>
            <a:ext cx="8754534" cy="830997"/>
          </a:xfrm>
          <a:prstGeom prst="rect">
            <a:avLst/>
          </a:prstGeom>
        </p:spPr>
        <p:txBody>
          <a:bodyPr wrap="square">
            <a:spAutoFit/>
          </a:bodyPr>
          <a:lstStyle/>
          <a:p>
            <a:pPr algn="just"/>
            <a:r>
              <a:rPr lang="es-ES" sz="1600" b="0" i="0" dirty="0" smtClean="0">
                <a:solidFill>
                  <a:srgbClr val="404040"/>
                </a:solidFill>
                <a:effectLst/>
                <a:latin typeface="Consolas" panose="020B0609020204030204" pitchFamily="49" charset="0"/>
              </a:rPr>
              <a:t>Sin el DHCP, tendría que pasar equipo por equipo registrando la dirección IP asignada a cada una, junto con otros parámetros de red como la puerta de enlace (Gateway), máscara de red, las direcciones de servidores DNS, etc…</a:t>
            </a:r>
            <a:endParaRPr lang="es-ES" sz="1600" dirty="0">
              <a:latin typeface="Consolas" panose="020B0609020204030204" pitchFamily="49" charset="0"/>
            </a:endParaRPr>
          </a:p>
        </p:txBody>
      </p:sp>
    </p:spTree>
    <p:extLst>
      <p:ext uri="{BB962C8B-B14F-4D97-AF65-F5344CB8AC3E}">
        <p14:creationId xmlns:p14="http://schemas.microsoft.com/office/powerpoint/2010/main" val="2978375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40420"/>
            <a:ext cx="6194521" cy="933018"/>
          </a:xfrm>
        </p:spPr>
        <p:txBody>
          <a:bodyPr>
            <a:normAutofit/>
          </a:bodyPr>
          <a:lstStyle/>
          <a:p>
            <a:r>
              <a:rPr lang="es-ES" dirty="0" smtClean="0">
                <a:latin typeface="Consolas" panose="020B0609020204030204" pitchFamily="49" charset="0"/>
              </a:rPr>
              <a:t>¿Para que?</a:t>
            </a:r>
            <a:endParaRPr lang="es-ES" dirty="0">
              <a:latin typeface="Consolas" panose="020B0609020204030204" pitchFamily="49" charset="0"/>
            </a:endParaRPr>
          </a:p>
        </p:txBody>
      </p:sp>
      <p:sp>
        <p:nvSpPr>
          <p:cNvPr id="3" name="Rectángulo 2"/>
          <p:cNvSpPr/>
          <p:nvPr/>
        </p:nvSpPr>
        <p:spPr>
          <a:xfrm>
            <a:off x="2531532" y="2383638"/>
            <a:ext cx="8754534" cy="1323439"/>
          </a:xfrm>
          <a:prstGeom prst="rect">
            <a:avLst/>
          </a:prstGeom>
        </p:spPr>
        <p:txBody>
          <a:bodyPr wrap="square">
            <a:spAutoFit/>
          </a:bodyPr>
          <a:lstStyle/>
          <a:p>
            <a:pPr algn="just"/>
            <a:r>
              <a:rPr lang="es-ES" sz="1600" dirty="0">
                <a:latin typeface="Consolas" panose="020B0609020204030204" pitchFamily="49" charset="0"/>
              </a:rPr>
              <a:t>Cuando hablamos de </a:t>
            </a:r>
            <a:r>
              <a:rPr lang="es-ES" sz="1600" b="1" dirty="0">
                <a:latin typeface="Consolas" panose="020B0609020204030204" pitchFamily="49" charset="0"/>
              </a:rPr>
              <a:t>DNS</a:t>
            </a:r>
            <a:r>
              <a:rPr lang="es-ES" sz="1600" dirty="0">
                <a:latin typeface="Consolas" panose="020B0609020204030204" pitchFamily="49" charset="0"/>
              </a:rPr>
              <a:t> (Domain Name </a:t>
            </a:r>
            <a:r>
              <a:rPr lang="es-ES" sz="1600" dirty="0" smtClean="0">
                <a:latin typeface="Consolas" panose="020B0609020204030204" pitchFamily="49" charset="0"/>
              </a:rPr>
              <a:t>System) </a:t>
            </a:r>
            <a:r>
              <a:rPr lang="es-ES" sz="1600" dirty="0">
                <a:latin typeface="Consolas" panose="020B0609020204030204" pitchFamily="49" charset="0"/>
              </a:rPr>
              <a:t>nos referimos a la asignación de un nombre a una dirección IP de tal modo que se simplifica el modo de acceder a un </a:t>
            </a:r>
            <a:r>
              <a:rPr lang="es-ES" sz="1600" dirty="0" smtClean="0">
                <a:latin typeface="Consolas" panose="020B0609020204030204" pitchFamily="49" charset="0"/>
              </a:rPr>
              <a:t>servidor. </a:t>
            </a:r>
            <a:r>
              <a:rPr lang="es-ES" sz="1600" dirty="0">
                <a:latin typeface="Consolas" panose="020B0609020204030204" pitchFamily="49" charset="0"/>
              </a:rPr>
              <a:t>A su vez, asignar un nombre DNS a una IP nos facilita enormemente recordar esa dirección IP a la que queremos acceder o a la que deseamos que un dominio apunte.</a:t>
            </a:r>
          </a:p>
        </p:txBody>
      </p:sp>
      <p:pic>
        <p:nvPicPr>
          <p:cNvPr id="7" name="Picture 2" descr="Resultado de imagen de dn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910" y="2669620"/>
            <a:ext cx="1622425" cy="162242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531532" y="3859516"/>
            <a:ext cx="8636000" cy="584775"/>
          </a:xfrm>
          <a:prstGeom prst="rect">
            <a:avLst/>
          </a:prstGeom>
          <a:noFill/>
        </p:spPr>
        <p:txBody>
          <a:bodyPr wrap="square" rtlCol="0">
            <a:spAutoFit/>
          </a:bodyPr>
          <a:lstStyle/>
          <a:p>
            <a:pPr algn="just"/>
            <a:r>
              <a:rPr lang="es-ES" sz="1600" dirty="0" smtClean="0">
                <a:latin typeface="Consolas" panose="020B0609020204030204" pitchFamily="49" charset="0"/>
              </a:rPr>
              <a:t>En este caso hemos utilizado un servidor DNS para poder facilitar el acceso a Webmin, la Base de Datos MySQL, etc… </a:t>
            </a:r>
            <a:endParaRPr lang="es-ES" sz="1600" dirty="0">
              <a:latin typeface="Consolas" panose="020B0609020204030204" pitchFamily="49" charset="0"/>
            </a:endParaRPr>
          </a:p>
        </p:txBody>
      </p:sp>
    </p:spTree>
    <p:extLst>
      <p:ext uri="{BB962C8B-B14F-4D97-AF65-F5344CB8AC3E}">
        <p14:creationId xmlns:p14="http://schemas.microsoft.com/office/powerpoint/2010/main" val="3868651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40420"/>
            <a:ext cx="6194521" cy="933018"/>
          </a:xfrm>
        </p:spPr>
        <p:txBody>
          <a:bodyPr>
            <a:normAutofit/>
          </a:bodyPr>
          <a:lstStyle/>
          <a:p>
            <a:r>
              <a:rPr lang="es-ES" dirty="0" smtClean="0">
                <a:latin typeface="Consolas" panose="020B0609020204030204" pitchFamily="49" charset="0"/>
              </a:rPr>
              <a:t>¿Para que?</a:t>
            </a:r>
            <a:endParaRPr lang="es-ES" dirty="0">
              <a:latin typeface="Consolas" panose="020B0609020204030204" pitchFamily="49" charset="0"/>
            </a:endParaRPr>
          </a:p>
        </p:txBody>
      </p:sp>
      <p:sp>
        <p:nvSpPr>
          <p:cNvPr id="3" name="Rectángulo 2"/>
          <p:cNvSpPr/>
          <p:nvPr/>
        </p:nvSpPr>
        <p:spPr>
          <a:xfrm>
            <a:off x="2590799" y="2815689"/>
            <a:ext cx="8754534" cy="830997"/>
          </a:xfrm>
          <a:prstGeom prst="rect">
            <a:avLst/>
          </a:prstGeom>
        </p:spPr>
        <p:txBody>
          <a:bodyPr wrap="square">
            <a:spAutoFit/>
          </a:bodyPr>
          <a:lstStyle/>
          <a:p>
            <a:pPr algn="just"/>
            <a:r>
              <a:rPr lang="es-ES" sz="1600" dirty="0" smtClean="0">
                <a:latin typeface="Consolas" panose="020B0609020204030204" pitchFamily="49" charset="0"/>
              </a:rPr>
              <a:t>FTP </a:t>
            </a:r>
            <a:r>
              <a:rPr lang="es-ES" sz="1600" dirty="0">
                <a:latin typeface="Consolas" panose="020B0609020204030204" pitchFamily="49" charset="0"/>
              </a:rPr>
              <a:t>es protocolo de transferencia de ficheros (File Transfer Protocol) y es un software cliente/servidor que permite a usuarios transferir ficheros entre ordenadores en una </a:t>
            </a:r>
            <a:r>
              <a:rPr lang="es-ES" sz="1600" dirty="0" smtClean="0">
                <a:latin typeface="Consolas" panose="020B0609020204030204" pitchFamily="49" charset="0"/>
              </a:rPr>
              <a:t>red.</a:t>
            </a:r>
            <a:endParaRPr lang="es-ES" sz="1400" dirty="0">
              <a:latin typeface="Consolas" panose="020B0609020204030204" pitchFamily="49" charset="0"/>
            </a:endParaRPr>
          </a:p>
        </p:txBody>
      </p:sp>
      <p:sp>
        <p:nvSpPr>
          <p:cNvPr id="5" name="CuadroTexto 4"/>
          <p:cNvSpPr txBox="1"/>
          <p:nvPr/>
        </p:nvSpPr>
        <p:spPr>
          <a:xfrm>
            <a:off x="2590799" y="3781888"/>
            <a:ext cx="8636000" cy="830997"/>
          </a:xfrm>
          <a:prstGeom prst="rect">
            <a:avLst/>
          </a:prstGeom>
          <a:noFill/>
        </p:spPr>
        <p:txBody>
          <a:bodyPr wrap="square" rtlCol="0">
            <a:spAutoFit/>
          </a:bodyPr>
          <a:lstStyle/>
          <a:p>
            <a:pPr algn="just"/>
            <a:r>
              <a:rPr lang="es-ES" sz="1600" dirty="0" smtClean="0">
                <a:latin typeface="Consolas" panose="020B0609020204030204" pitchFamily="49" charset="0"/>
              </a:rPr>
              <a:t>En este caso he implementado este servidor para poder tener un sitio web de prueba y cuando lo que quería cambiar funcione, usando FTP poder subir los archivos modificados al servidor. </a:t>
            </a:r>
            <a:endParaRPr lang="es-ES" sz="1600" dirty="0">
              <a:latin typeface="Consolas" panose="020B0609020204030204" pitchFamily="49" charset="0"/>
            </a:endParaRPr>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backgroundRemoval t="391" b="100000" l="0" r="100000">
                        <a14:foregroundMark x1="38086" y1="17188" x2="38086" y2="17188"/>
                        <a14:foregroundMark x1="48633" y1="37695" x2="48633" y2="37695"/>
                        <a14:foregroundMark x1="7813" y1="36719" x2="7813" y2="36719"/>
                        <a14:foregroundMark x1="49219" y1="89648" x2="49219" y2="89648"/>
                      </a14:backgroundRemoval>
                    </a14:imgEffect>
                  </a14:imgLayer>
                </a14:imgProps>
              </a:ext>
            </a:extLst>
          </a:blip>
          <a:stretch>
            <a:fillRect/>
          </a:stretch>
        </p:blipFill>
        <p:spPr>
          <a:xfrm>
            <a:off x="556485" y="2925505"/>
            <a:ext cx="1687380" cy="1687380"/>
          </a:xfrm>
          <a:prstGeom prst="rect">
            <a:avLst/>
          </a:prstGeom>
        </p:spPr>
      </p:pic>
    </p:spTree>
    <p:extLst>
      <p:ext uri="{BB962C8B-B14F-4D97-AF65-F5344CB8AC3E}">
        <p14:creationId xmlns:p14="http://schemas.microsoft.com/office/powerpoint/2010/main" val="3223442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2256" y="190792"/>
            <a:ext cx="6194521" cy="933018"/>
          </a:xfrm>
        </p:spPr>
        <p:txBody>
          <a:bodyPr>
            <a:normAutofit/>
          </a:bodyPr>
          <a:lstStyle/>
          <a:p>
            <a:r>
              <a:rPr lang="es-ES" dirty="0" smtClean="0">
                <a:latin typeface="Consolas" panose="020B0609020204030204" pitchFamily="49" charset="0"/>
              </a:rPr>
              <a:t>¿Para que?</a:t>
            </a:r>
            <a:endParaRPr lang="es-ES" dirty="0">
              <a:latin typeface="Consolas" panose="020B0609020204030204" pitchFamily="49" charset="0"/>
            </a:endParaRPr>
          </a:p>
        </p:txBody>
      </p:sp>
      <p:pic>
        <p:nvPicPr>
          <p:cNvPr id="7" name="Imagen 6"/>
          <p:cNvPicPr>
            <a:picLocks noChangeAspect="1"/>
          </p:cNvPicPr>
          <p:nvPr/>
        </p:nvPicPr>
        <p:blipFill>
          <a:blip r:embed="rId2"/>
          <a:stretch>
            <a:fillRect/>
          </a:stretch>
        </p:blipFill>
        <p:spPr>
          <a:xfrm>
            <a:off x="250074" y="2328239"/>
            <a:ext cx="3238500" cy="1752600"/>
          </a:xfrm>
          <a:prstGeom prst="rect">
            <a:avLst/>
          </a:prstGeom>
        </p:spPr>
      </p:pic>
      <p:sp>
        <p:nvSpPr>
          <p:cNvPr id="4" name="Rectángulo 3"/>
          <p:cNvSpPr/>
          <p:nvPr/>
        </p:nvSpPr>
        <p:spPr>
          <a:xfrm>
            <a:off x="3689465" y="1698444"/>
            <a:ext cx="8232371" cy="1569660"/>
          </a:xfrm>
          <a:prstGeom prst="rect">
            <a:avLst/>
          </a:prstGeom>
        </p:spPr>
        <p:txBody>
          <a:bodyPr wrap="square">
            <a:spAutoFit/>
          </a:bodyPr>
          <a:lstStyle/>
          <a:p>
            <a:pPr algn="just"/>
            <a:r>
              <a:rPr lang="es-ES" sz="1600" b="0" i="0" dirty="0" smtClean="0">
                <a:solidFill>
                  <a:srgbClr val="3C3C3C"/>
                </a:solidFill>
                <a:effectLst/>
                <a:latin typeface="Consolas" panose="020B0609020204030204" pitchFamily="49" charset="0"/>
              </a:rPr>
              <a:t>El acrónimo LAMP está compuesto por las iniciales de sus cuatro componentes: </a:t>
            </a:r>
            <a:r>
              <a:rPr lang="es-ES" sz="1600" b="1" i="0" dirty="0" smtClean="0">
                <a:solidFill>
                  <a:srgbClr val="3C3C3C"/>
                </a:solidFill>
                <a:effectLst/>
                <a:latin typeface="Consolas" panose="020B0609020204030204" pitchFamily="49" charset="0"/>
              </a:rPr>
              <a:t>L</a:t>
            </a:r>
            <a:r>
              <a:rPr lang="es-ES" sz="1600" b="0" i="0" dirty="0" smtClean="0">
                <a:solidFill>
                  <a:srgbClr val="3C3C3C"/>
                </a:solidFill>
                <a:effectLst/>
                <a:latin typeface="Consolas" panose="020B0609020204030204" pitchFamily="49" charset="0"/>
              </a:rPr>
              <a:t>inux, </a:t>
            </a:r>
            <a:r>
              <a:rPr lang="es-ES" sz="1600" b="1" i="0" dirty="0" smtClean="0">
                <a:solidFill>
                  <a:srgbClr val="3C3C3C"/>
                </a:solidFill>
                <a:effectLst/>
                <a:latin typeface="Consolas" panose="020B0609020204030204" pitchFamily="49" charset="0"/>
              </a:rPr>
              <a:t>A</a:t>
            </a:r>
            <a:r>
              <a:rPr lang="es-ES" sz="1600" b="0" i="0" dirty="0" smtClean="0">
                <a:solidFill>
                  <a:srgbClr val="3C3C3C"/>
                </a:solidFill>
                <a:effectLst/>
                <a:latin typeface="Consolas" panose="020B0609020204030204" pitchFamily="49" charset="0"/>
              </a:rPr>
              <a:t>pache, </a:t>
            </a:r>
            <a:r>
              <a:rPr lang="es-ES" sz="1600" b="1" i="0" dirty="0" smtClean="0">
                <a:solidFill>
                  <a:srgbClr val="3C3C3C"/>
                </a:solidFill>
                <a:effectLst/>
                <a:latin typeface="Consolas" panose="020B0609020204030204" pitchFamily="49" charset="0"/>
              </a:rPr>
              <a:t>M</a:t>
            </a:r>
            <a:r>
              <a:rPr lang="es-ES" sz="1600" b="0" i="0" dirty="0" smtClean="0">
                <a:solidFill>
                  <a:srgbClr val="3C3C3C"/>
                </a:solidFill>
                <a:effectLst/>
                <a:latin typeface="Consolas" panose="020B0609020204030204" pitchFamily="49" charset="0"/>
              </a:rPr>
              <a:t>ySQL y </a:t>
            </a:r>
            <a:r>
              <a:rPr lang="es-ES" sz="1600" b="1" i="0" dirty="0" smtClean="0">
                <a:solidFill>
                  <a:srgbClr val="3C3C3C"/>
                </a:solidFill>
                <a:effectLst/>
                <a:latin typeface="Consolas" panose="020B0609020204030204" pitchFamily="49" charset="0"/>
              </a:rPr>
              <a:t>P</a:t>
            </a:r>
            <a:r>
              <a:rPr lang="es-ES" sz="1600" b="0" i="0" dirty="0" smtClean="0">
                <a:solidFill>
                  <a:srgbClr val="3C3C3C"/>
                </a:solidFill>
                <a:effectLst/>
                <a:latin typeface="Consolas" panose="020B0609020204030204" pitchFamily="49" charset="0"/>
              </a:rPr>
              <a:t>HP. Estos forman la infraestructura en el servidor, que hace posible la creación y el alojamiento de páginas web dinámicas. Los componentes individuales se </a:t>
            </a:r>
            <a:r>
              <a:rPr lang="es-ES" sz="1600" b="1" i="0" dirty="0" smtClean="0">
                <a:solidFill>
                  <a:srgbClr val="3C3C3C"/>
                </a:solidFill>
                <a:effectLst/>
                <a:latin typeface="Consolas" panose="020B0609020204030204" pitchFamily="49" charset="0"/>
              </a:rPr>
              <a:t>acumulan unos sobre otros</a:t>
            </a:r>
            <a:r>
              <a:rPr lang="es-ES" sz="1600" b="0" i="0" dirty="0" smtClean="0">
                <a:solidFill>
                  <a:srgbClr val="3C3C3C"/>
                </a:solidFill>
                <a:effectLst/>
                <a:latin typeface="Consolas" panose="020B0609020204030204" pitchFamily="49" charset="0"/>
              </a:rPr>
              <a:t>, por lo que esta plataforma también recibe el nombre de LAMP</a:t>
            </a:r>
            <a:r>
              <a:rPr lang="es-ES" sz="1600" b="0" i="1" dirty="0" smtClean="0">
                <a:solidFill>
                  <a:srgbClr val="3C3C3C"/>
                </a:solidFill>
                <a:effectLst/>
                <a:latin typeface="Consolas" panose="020B0609020204030204" pitchFamily="49" charset="0"/>
              </a:rPr>
              <a:t> stack</a:t>
            </a:r>
            <a:r>
              <a:rPr lang="es-ES" sz="1600" b="0" i="0" dirty="0" smtClean="0">
                <a:solidFill>
                  <a:srgbClr val="3C3C3C"/>
                </a:solidFill>
                <a:effectLst/>
                <a:latin typeface="Consolas" panose="020B0609020204030204" pitchFamily="49" charset="0"/>
              </a:rPr>
              <a:t> (del inglés “apilar”).</a:t>
            </a:r>
            <a:endParaRPr lang="es-ES" sz="1600" dirty="0">
              <a:latin typeface="Consolas" panose="020B0609020204030204" pitchFamily="49" charset="0"/>
            </a:endParaRPr>
          </a:p>
        </p:txBody>
      </p:sp>
      <p:sp>
        <p:nvSpPr>
          <p:cNvPr id="8" name="CuadroTexto 7"/>
          <p:cNvSpPr txBox="1"/>
          <p:nvPr/>
        </p:nvSpPr>
        <p:spPr>
          <a:xfrm>
            <a:off x="3689464" y="3665340"/>
            <a:ext cx="8232371" cy="830997"/>
          </a:xfrm>
          <a:prstGeom prst="rect">
            <a:avLst/>
          </a:prstGeom>
          <a:noFill/>
        </p:spPr>
        <p:txBody>
          <a:bodyPr wrap="square" rtlCol="0">
            <a:spAutoFit/>
          </a:bodyPr>
          <a:lstStyle/>
          <a:p>
            <a:pPr algn="just"/>
            <a:r>
              <a:rPr lang="es-ES" sz="1600" dirty="0" smtClean="0">
                <a:latin typeface="Consolas" panose="020B0609020204030204" pitchFamily="49" charset="0"/>
              </a:rPr>
              <a:t>Gracias a esto podre utilizar una web dinámica la cual ataca a mi Base de Datos MySQL  así como gestionar tanto el servido Web y Servido de Datos</a:t>
            </a:r>
            <a:endParaRPr lang="es-ES" sz="1600" dirty="0">
              <a:latin typeface="Consolas" panose="020B0609020204030204" pitchFamily="49" charset="0"/>
            </a:endParaRPr>
          </a:p>
        </p:txBody>
      </p:sp>
    </p:spTree>
    <p:extLst>
      <p:ext uri="{BB962C8B-B14F-4D97-AF65-F5344CB8AC3E}">
        <p14:creationId xmlns:p14="http://schemas.microsoft.com/office/powerpoint/2010/main" val="2016367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262</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Consolas</vt:lpstr>
      <vt:lpstr>Tema de Office</vt:lpstr>
      <vt:lpstr>TodoFlores</vt:lpstr>
      <vt:lpstr>Servidores utilizados:</vt:lpstr>
      <vt:lpstr>¿Para que?</vt:lpstr>
      <vt:lpstr>¿Para que?</vt:lpstr>
      <vt:lpstr>¿Para que?</vt:lpstr>
      <vt:lpstr>¿Para 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TodoFlores</dc:title>
  <dc:creator>Jon Amengual Matas</dc:creator>
  <cp:lastModifiedBy>Jon Amengual Matas</cp:lastModifiedBy>
  <cp:revision>7</cp:revision>
  <dcterms:created xsi:type="dcterms:W3CDTF">2018-05-30T13:25:06Z</dcterms:created>
  <dcterms:modified xsi:type="dcterms:W3CDTF">2018-05-30T18:23:04Z</dcterms:modified>
</cp:coreProperties>
</file>