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2"/>
  </p:notesMasterIdLst>
  <p:sldIdLst>
    <p:sldId id="345" r:id="rId2"/>
    <p:sldId id="336" r:id="rId3"/>
    <p:sldId id="393" r:id="rId4"/>
    <p:sldId id="335" r:id="rId5"/>
    <p:sldId id="385" r:id="rId6"/>
    <p:sldId id="375" r:id="rId7"/>
    <p:sldId id="377" r:id="rId8"/>
    <p:sldId id="378" r:id="rId9"/>
    <p:sldId id="379" r:id="rId10"/>
    <p:sldId id="382" r:id="rId11"/>
    <p:sldId id="383" r:id="rId12"/>
    <p:sldId id="365" r:id="rId13"/>
    <p:sldId id="366" r:id="rId14"/>
    <p:sldId id="367" r:id="rId15"/>
    <p:sldId id="259" r:id="rId16"/>
    <p:sldId id="271" r:id="rId17"/>
    <p:sldId id="260" r:id="rId18"/>
    <p:sldId id="282" r:id="rId19"/>
    <p:sldId id="280" r:id="rId20"/>
    <p:sldId id="283" r:id="rId21"/>
    <p:sldId id="363" r:id="rId22"/>
    <p:sldId id="390" r:id="rId23"/>
    <p:sldId id="386" r:id="rId24"/>
    <p:sldId id="349" r:id="rId25"/>
    <p:sldId id="350" r:id="rId26"/>
    <p:sldId id="369" r:id="rId27"/>
    <p:sldId id="364" r:id="rId28"/>
    <p:sldId id="295" r:id="rId29"/>
    <p:sldId id="354" r:id="rId30"/>
    <p:sldId id="368" r:id="rId31"/>
    <p:sldId id="357" r:id="rId32"/>
    <p:sldId id="358" r:id="rId33"/>
    <p:sldId id="359" r:id="rId34"/>
    <p:sldId id="360" r:id="rId35"/>
    <p:sldId id="361" r:id="rId36"/>
    <p:sldId id="362" r:id="rId37"/>
    <p:sldId id="347" r:id="rId38"/>
    <p:sldId id="371" r:id="rId39"/>
    <p:sldId id="372" r:id="rId40"/>
    <p:sldId id="39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C6A3"/>
    <a:srgbClr val="050304"/>
    <a:srgbClr val="FFEDFF"/>
    <a:srgbClr val="280E74"/>
    <a:srgbClr val="1290C3"/>
    <a:srgbClr val="DD2867"/>
    <a:srgbClr val="272729"/>
    <a:srgbClr val="29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77972-2C6E-4A39-9EC2-D1B988DD5A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A60DB2-4C9F-4B9A-95CA-40FBB322892F}">
      <dgm:prSet/>
      <dgm:spPr/>
      <dgm:t>
        <a:bodyPr/>
        <a:lstStyle/>
        <a:p>
          <a:r>
            <a:rPr lang="en-US"/>
            <a:t>https://github.com/JonBoynton/JSConvert</a:t>
          </a:r>
        </a:p>
      </dgm:t>
    </dgm:pt>
    <dgm:pt modelId="{0498FBF7-8B8E-4919-AE5E-E06348A2E784}" type="parTrans" cxnId="{87BFA146-B7C5-4578-ACB8-5F33580C2331}">
      <dgm:prSet/>
      <dgm:spPr/>
      <dgm:t>
        <a:bodyPr/>
        <a:lstStyle/>
        <a:p>
          <a:endParaRPr lang="en-US"/>
        </a:p>
      </dgm:t>
    </dgm:pt>
    <dgm:pt modelId="{D360B924-1508-4B2D-91E0-7DBF71632208}" type="sibTrans" cxnId="{87BFA146-B7C5-4578-ACB8-5F33580C2331}">
      <dgm:prSet/>
      <dgm:spPr/>
      <dgm:t>
        <a:bodyPr/>
        <a:lstStyle/>
        <a:p>
          <a:endParaRPr lang="en-US"/>
        </a:p>
      </dgm:t>
    </dgm:pt>
    <dgm:pt modelId="{6EA9F281-36E5-4EC7-9F80-9CD0246C4D0E}" type="pres">
      <dgm:prSet presAssocID="{E7A77972-2C6E-4A39-9EC2-D1B988DD5AAA}" presName="linear" presStyleCnt="0">
        <dgm:presLayoutVars>
          <dgm:animLvl val="lvl"/>
          <dgm:resizeHandles val="exact"/>
        </dgm:presLayoutVars>
      </dgm:prSet>
      <dgm:spPr/>
    </dgm:pt>
    <dgm:pt modelId="{9AC4A2B4-6F5F-4CA1-A9FA-0E38A7958C09}" type="pres">
      <dgm:prSet presAssocID="{97A60DB2-4C9F-4B9A-95CA-40FBB322892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FAEC0D-44F2-4D88-A66E-25C850816F55}" type="presOf" srcId="{E7A77972-2C6E-4A39-9EC2-D1B988DD5AAA}" destId="{6EA9F281-36E5-4EC7-9F80-9CD0246C4D0E}" srcOrd="0" destOrd="0" presId="urn:microsoft.com/office/officeart/2005/8/layout/vList2"/>
    <dgm:cxn modelId="{664A8713-D8C4-4716-824F-7DC03121044E}" type="presOf" srcId="{97A60DB2-4C9F-4B9A-95CA-40FBB322892F}" destId="{9AC4A2B4-6F5F-4CA1-A9FA-0E38A7958C09}" srcOrd="0" destOrd="0" presId="urn:microsoft.com/office/officeart/2005/8/layout/vList2"/>
    <dgm:cxn modelId="{87BFA146-B7C5-4578-ACB8-5F33580C2331}" srcId="{E7A77972-2C6E-4A39-9EC2-D1B988DD5AAA}" destId="{97A60DB2-4C9F-4B9A-95CA-40FBB322892F}" srcOrd="0" destOrd="0" parTransId="{0498FBF7-8B8E-4919-AE5E-E06348A2E784}" sibTransId="{D360B924-1508-4B2D-91E0-7DBF71632208}"/>
    <dgm:cxn modelId="{2CB9A7D7-2E4F-40B0-A9FD-9D1613CD91FE}" type="presParOf" srcId="{6EA9F281-36E5-4EC7-9F80-9CD0246C4D0E}" destId="{9AC4A2B4-6F5F-4CA1-A9FA-0E38A7958C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A77972-2C6E-4A39-9EC2-D1B988DD5A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A60DB2-4C9F-4B9A-95CA-40FBB322892F}">
      <dgm:prSet/>
      <dgm:spPr/>
      <dgm:t>
        <a:bodyPr/>
        <a:lstStyle/>
        <a:p>
          <a:r>
            <a:rPr lang="en-US"/>
            <a:t>https://github.com/JonBoynton/JSConvert</a:t>
          </a:r>
        </a:p>
      </dgm:t>
    </dgm:pt>
    <dgm:pt modelId="{0498FBF7-8B8E-4919-AE5E-E06348A2E784}" type="parTrans" cxnId="{87BFA146-B7C5-4578-ACB8-5F33580C2331}">
      <dgm:prSet/>
      <dgm:spPr/>
      <dgm:t>
        <a:bodyPr/>
        <a:lstStyle/>
        <a:p>
          <a:endParaRPr lang="en-US"/>
        </a:p>
      </dgm:t>
    </dgm:pt>
    <dgm:pt modelId="{D360B924-1508-4B2D-91E0-7DBF71632208}" type="sibTrans" cxnId="{87BFA146-B7C5-4578-ACB8-5F33580C2331}">
      <dgm:prSet/>
      <dgm:spPr/>
      <dgm:t>
        <a:bodyPr/>
        <a:lstStyle/>
        <a:p>
          <a:endParaRPr lang="en-US"/>
        </a:p>
      </dgm:t>
    </dgm:pt>
    <dgm:pt modelId="{6EA9F281-36E5-4EC7-9F80-9CD0246C4D0E}" type="pres">
      <dgm:prSet presAssocID="{E7A77972-2C6E-4A39-9EC2-D1B988DD5AAA}" presName="linear" presStyleCnt="0">
        <dgm:presLayoutVars>
          <dgm:animLvl val="lvl"/>
          <dgm:resizeHandles val="exact"/>
        </dgm:presLayoutVars>
      </dgm:prSet>
      <dgm:spPr/>
    </dgm:pt>
    <dgm:pt modelId="{9AC4A2B4-6F5F-4CA1-A9FA-0E38A7958C09}" type="pres">
      <dgm:prSet presAssocID="{97A60DB2-4C9F-4B9A-95CA-40FBB322892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FAEC0D-44F2-4D88-A66E-25C850816F55}" type="presOf" srcId="{E7A77972-2C6E-4A39-9EC2-D1B988DD5AAA}" destId="{6EA9F281-36E5-4EC7-9F80-9CD0246C4D0E}" srcOrd="0" destOrd="0" presId="urn:microsoft.com/office/officeart/2005/8/layout/vList2"/>
    <dgm:cxn modelId="{664A8713-D8C4-4716-824F-7DC03121044E}" type="presOf" srcId="{97A60DB2-4C9F-4B9A-95CA-40FBB322892F}" destId="{9AC4A2B4-6F5F-4CA1-A9FA-0E38A7958C09}" srcOrd="0" destOrd="0" presId="urn:microsoft.com/office/officeart/2005/8/layout/vList2"/>
    <dgm:cxn modelId="{87BFA146-B7C5-4578-ACB8-5F33580C2331}" srcId="{E7A77972-2C6E-4A39-9EC2-D1B988DD5AAA}" destId="{97A60DB2-4C9F-4B9A-95CA-40FBB322892F}" srcOrd="0" destOrd="0" parTransId="{0498FBF7-8B8E-4919-AE5E-E06348A2E784}" sibTransId="{D360B924-1508-4B2D-91E0-7DBF71632208}"/>
    <dgm:cxn modelId="{2CB9A7D7-2E4F-40B0-A9FD-9D1613CD91FE}" type="presParOf" srcId="{6EA9F281-36E5-4EC7-9F80-9CD0246C4D0E}" destId="{9AC4A2B4-6F5F-4CA1-A9FA-0E38A7958C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4A2B4-6F5F-4CA1-A9FA-0E38A7958C09}">
      <dsp:nvSpPr>
        <dsp:cNvPr id="0" name=""/>
        <dsp:cNvSpPr/>
      </dsp:nvSpPr>
      <dsp:spPr>
        <a:xfrm>
          <a:off x="0" y="5525"/>
          <a:ext cx="10353761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https://github.com/JonBoynton/JSConvert</a:t>
          </a:r>
        </a:p>
      </dsp:txBody>
      <dsp:txXfrm>
        <a:off x="46834" y="52359"/>
        <a:ext cx="10260093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4A2B4-6F5F-4CA1-A9FA-0E38A7958C09}">
      <dsp:nvSpPr>
        <dsp:cNvPr id="0" name=""/>
        <dsp:cNvSpPr/>
      </dsp:nvSpPr>
      <dsp:spPr>
        <a:xfrm>
          <a:off x="0" y="5525"/>
          <a:ext cx="10353761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https://github.com/JonBoynton/JSConvert</a:t>
          </a:r>
        </a:p>
      </dsp:txBody>
      <dsp:txXfrm>
        <a:off x="46834" y="52359"/>
        <a:ext cx="10260093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53600-03AA-447D-8C20-9DE29F9E432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FA816-D309-42C1-B268-B9053340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FA1C2-DAEA-E843-B9FD-1C412EE0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6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5043F2-2107-4C08-210F-D6C8D16D0004}"/>
              </a:ext>
            </a:extLst>
          </p:cNvPr>
          <p:cNvSpPr txBox="1"/>
          <p:nvPr/>
        </p:nvSpPr>
        <p:spPr>
          <a:xfrm>
            <a:off x="2341926" y="3045204"/>
            <a:ext cx="7508148" cy="3816429"/>
          </a:xfrm>
          <a:prstGeom prst="rect">
            <a:avLst/>
          </a:prstGeom>
          <a:solidFill>
            <a:srgbClr val="280E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onsolas" panose="020B0609020204030204" pitchFamily="49" charset="0"/>
              </a:rPr>
              <a:t>Introduction</a:t>
            </a:r>
          </a:p>
          <a:p>
            <a:pPr algn="ctr"/>
            <a:r>
              <a:rPr lang="en-US" sz="5400" b="1" dirty="0">
                <a:latin typeface="Consolas" panose="020B0609020204030204" pitchFamily="49" charset="0"/>
              </a:rPr>
              <a:t>to</a:t>
            </a:r>
            <a:r>
              <a:rPr lang="en-US" sz="7200" b="1" dirty="0"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sz="8000" b="1" dirty="0" err="1">
                <a:latin typeface="Consolas" panose="020B0609020204030204" pitchFamily="49" charset="0"/>
              </a:rPr>
              <a:t>JSConvert</a:t>
            </a:r>
            <a:endParaRPr lang="en-US" sz="8000" b="1" dirty="0">
              <a:latin typeface="Consolas" panose="020B0609020204030204" pitchFamily="49" charset="0"/>
            </a:endParaRPr>
          </a:p>
          <a:p>
            <a:pPr algn="ctr"/>
            <a:endParaRPr 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8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6FFDC-A8DD-BA1F-B31D-1AA38882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88" y="2287257"/>
            <a:ext cx="2638828" cy="2638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CFE9E7-904E-BE69-2BFA-0C8B7F21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886" y="2451787"/>
            <a:ext cx="2309768" cy="2309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C9141-D1AE-89E4-1DAB-D94D6AFA3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76685" y="2451787"/>
            <a:ext cx="2309767" cy="23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57687"/>
            <a:ext cx="10353762" cy="25426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Impact" panose="020B0806030902050204" pitchFamily="34" charset="0"/>
              </a:rPr>
              <a:t>Introducing</a:t>
            </a:r>
            <a:r>
              <a:rPr lang="en-US" sz="6000" dirty="0">
                <a:solidFill>
                  <a:schemeClr val="accent3"/>
                </a:solidFill>
                <a:latin typeface="Impact" panose="020B0806030902050204" pitchFamily="34" charset="0"/>
              </a:rPr>
              <a:t>:</a:t>
            </a:r>
            <a:br>
              <a:rPr lang="en-US" sz="6000" dirty="0">
                <a:latin typeface="Impact" panose="020B0806030902050204" pitchFamily="34" charset="0"/>
              </a:rPr>
            </a:br>
            <a:r>
              <a:rPr lang="en-US" sz="8800" dirty="0" err="1">
                <a:latin typeface="Consolas" panose="020B0609020204030204" pitchFamily="49" charset="0"/>
              </a:rPr>
              <a:t>JSConvert</a:t>
            </a:r>
            <a:endParaRPr lang="en-US" sz="8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8002"/>
            <a:ext cx="10353762" cy="25426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Impact" panose="020B0806030902050204" pitchFamily="34" charset="0"/>
              </a:rPr>
              <a:t>Introducing</a:t>
            </a:r>
            <a:r>
              <a:rPr lang="en-US" sz="6000" dirty="0">
                <a:solidFill>
                  <a:schemeClr val="accent3"/>
                </a:solidFill>
                <a:latin typeface="Impact" panose="020B0806030902050204" pitchFamily="34" charset="0"/>
              </a:rPr>
              <a:t>:</a:t>
            </a:r>
            <a:br>
              <a:rPr lang="en-US" sz="6000" dirty="0">
                <a:latin typeface="Impact" panose="020B0806030902050204" pitchFamily="34" charset="0"/>
              </a:rPr>
            </a:br>
            <a:r>
              <a:rPr lang="en-US" sz="8800" dirty="0" err="1">
                <a:latin typeface="Consolas" panose="020B0609020204030204" pitchFamily="49" charset="0"/>
              </a:rPr>
              <a:t>JSConvert</a:t>
            </a:r>
            <a:endParaRPr lang="en-US" sz="8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8002"/>
            <a:ext cx="10353762" cy="25426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Impact" panose="020B0806030902050204" pitchFamily="34" charset="0"/>
              </a:rPr>
              <a:t>Introducing</a:t>
            </a:r>
            <a:r>
              <a:rPr lang="en-US" sz="6000" dirty="0">
                <a:solidFill>
                  <a:schemeClr val="accent3"/>
                </a:solidFill>
                <a:latin typeface="Impact" panose="020B0806030902050204" pitchFamily="34" charset="0"/>
              </a:rPr>
              <a:t>:</a:t>
            </a:r>
            <a:br>
              <a:rPr lang="en-US" sz="6000" dirty="0">
                <a:latin typeface="Impact" panose="020B0806030902050204" pitchFamily="34" charset="0"/>
              </a:rPr>
            </a:br>
            <a:r>
              <a:rPr lang="en-US" sz="8800" dirty="0" err="1">
                <a:latin typeface="Consolas" panose="020B0609020204030204" pitchFamily="49" charset="0"/>
              </a:rPr>
              <a:t>JSConvert</a:t>
            </a:r>
            <a:endParaRPr lang="en-US" sz="8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6FC36-81B1-0710-626E-6B5C61C74994}"/>
              </a:ext>
            </a:extLst>
          </p:cNvPr>
          <p:cNvSpPr txBox="1"/>
          <p:nvPr/>
        </p:nvSpPr>
        <p:spPr>
          <a:xfrm>
            <a:off x="1050115" y="3429000"/>
            <a:ext cx="10091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 extendable open-source transpiler written in 100% pure Python 3</a:t>
            </a:r>
          </a:p>
        </p:txBody>
      </p:sp>
    </p:spTree>
    <p:extLst>
      <p:ext uri="{BB962C8B-B14F-4D97-AF65-F5344CB8AC3E}">
        <p14:creationId xmlns:p14="http://schemas.microsoft.com/office/powerpoint/2010/main" val="20730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8002"/>
            <a:ext cx="10353762" cy="25426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Impact" panose="020B0806030902050204" pitchFamily="34" charset="0"/>
              </a:rPr>
              <a:t>Introducing</a:t>
            </a:r>
            <a:r>
              <a:rPr lang="en-US" sz="6000" dirty="0">
                <a:solidFill>
                  <a:schemeClr val="accent3"/>
                </a:solidFill>
                <a:latin typeface="Impact" panose="020B0806030902050204" pitchFamily="34" charset="0"/>
              </a:rPr>
              <a:t>:</a:t>
            </a:r>
            <a:br>
              <a:rPr lang="en-US" sz="6000" dirty="0">
                <a:latin typeface="Impact" panose="020B0806030902050204" pitchFamily="34" charset="0"/>
              </a:rPr>
            </a:br>
            <a:r>
              <a:rPr lang="en-US" sz="8800" dirty="0" err="1">
                <a:latin typeface="Consolas" panose="020B0609020204030204" pitchFamily="49" charset="0"/>
              </a:rPr>
              <a:t>JSConvert</a:t>
            </a:r>
            <a:endParaRPr lang="en-US" sz="8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6FC36-81B1-0710-626E-6B5C61C74994}"/>
              </a:ext>
            </a:extLst>
          </p:cNvPr>
          <p:cNvSpPr txBox="1"/>
          <p:nvPr/>
        </p:nvSpPr>
        <p:spPr>
          <a:xfrm>
            <a:off x="1050115" y="3429000"/>
            <a:ext cx="10091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 extendable open-source transpiler written in 100% pure Python 3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2D8F2A9-F6FF-9EFB-568A-6F662A643FBD}"/>
              </a:ext>
            </a:extLst>
          </p:cNvPr>
          <p:cNvGraphicFramePr/>
          <p:nvPr/>
        </p:nvGraphicFramePr>
        <p:xfrm>
          <a:off x="919119" y="5189548"/>
          <a:ext cx="10353762" cy="9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6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What Is Transpiling ?</a:t>
            </a:r>
          </a:p>
        </p:txBody>
      </p:sp>
    </p:spTree>
    <p:extLst>
      <p:ext uri="{BB962C8B-B14F-4D97-AF65-F5344CB8AC3E}">
        <p14:creationId xmlns:p14="http://schemas.microsoft.com/office/powerpoint/2010/main" val="36939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C393-4D01-2CC0-3D56-629C96A7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921079"/>
            <a:ext cx="9590550" cy="134163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Impact" panose="020B0806030902050204" pitchFamily="34" charset="0"/>
              </a:rPr>
              <a:t>Transpiling: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3A01-F2CF-C286-7615-2C874061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262709"/>
            <a:ext cx="9590550" cy="1507054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Translating source code between programming languages that operate at approximately the same level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10573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Why Do We Do it ?</a:t>
            </a:r>
          </a:p>
        </p:txBody>
      </p:sp>
    </p:spTree>
    <p:extLst>
      <p:ext uri="{BB962C8B-B14F-4D97-AF65-F5344CB8AC3E}">
        <p14:creationId xmlns:p14="http://schemas.microsoft.com/office/powerpoint/2010/main" val="5095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63973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Reasons for Transpiling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1AABC-54D9-CA20-31F6-1360A5556E09}"/>
              </a:ext>
            </a:extLst>
          </p:cNvPr>
          <p:cNvSpPr txBox="1"/>
          <p:nvPr/>
        </p:nvSpPr>
        <p:spPr>
          <a:xfrm>
            <a:off x="4064466" y="2041699"/>
            <a:ext cx="40630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Compatibility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Extendibility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Reusability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Is all transpiling the same?</a:t>
            </a:r>
          </a:p>
        </p:txBody>
      </p:sp>
    </p:spTree>
    <p:extLst>
      <p:ext uri="{BB962C8B-B14F-4D97-AF65-F5344CB8AC3E}">
        <p14:creationId xmlns:p14="http://schemas.microsoft.com/office/powerpoint/2010/main" val="9726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E4D15-CDEA-234C-3450-69564173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46" y="425181"/>
            <a:ext cx="2569318" cy="25693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2A2D4-9074-5CE1-EAF8-0C2C4743C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02" r="20597"/>
          <a:stretch/>
        </p:blipFill>
        <p:spPr>
          <a:xfrm>
            <a:off x="7428233" y="461864"/>
            <a:ext cx="2451370" cy="25693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C0679-6840-48BF-E6F8-7CCFC4105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90" y="3863502"/>
            <a:ext cx="4885499" cy="177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A10D6D-E216-6D67-BE84-AF7E46747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904" y="4148031"/>
            <a:ext cx="4616738" cy="12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977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63973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Transpiling Priorities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1AABC-54D9-CA20-31F6-1360A5556E09}"/>
              </a:ext>
            </a:extLst>
          </p:cNvPr>
          <p:cNvSpPr txBox="1"/>
          <p:nvPr/>
        </p:nvSpPr>
        <p:spPr>
          <a:xfrm>
            <a:off x="2860644" y="2169894"/>
            <a:ext cx="6677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Machine Interpretability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Human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63973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Transpiling Priorities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1AABC-54D9-CA20-31F6-1360A5556E09}"/>
              </a:ext>
            </a:extLst>
          </p:cNvPr>
          <p:cNvSpPr txBox="1"/>
          <p:nvPr/>
        </p:nvSpPr>
        <p:spPr>
          <a:xfrm>
            <a:off x="2860644" y="2169894"/>
            <a:ext cx="6677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Machine Interpretability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Human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8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8003"/>
            <a:ext cx="10353762" cy="1759972"/>
          </a:xfrm>
        </p:spPr>
        <p:txBody>
          <a:bodyPr>
            <a:noAutofit/>
          </a:bodyPr>
          <a:lstStyle/>
          <a:p>
            <a:r>
              <a:rPr lang="en-US" sz="8800" dirty="0" err="1">
                <a:latin typeface="Consolas" panose="020B0609020204030204" pitchFamily="49" charset="0"/>
              </a:rPr>
              <a:t>JSConvert</a:t>
            </a:r>
            <a:endParaRPr lang="en-US" sz="8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6FC36-81B1-0710-626E-6B5C61C74994}"/>
              </a:ext>
            </a:extLst>
          </p:cNvPr>
          <p:cNvSpPr txBox="1"/>
          <p:nvPr/>
        </p:nvSpPr>
        <p:spPr>
          <a:xfrm>
            <a:off x="1050115" y="2252720"/>
            <a:ext cx="10091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 extendable open-source transpiler written in 100% pure Python 3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2D8F2A9-F6FF-9EFB-568A-6F662A643FBD}"/>
              </a:ext>
            </a:extLst>
          </p:cNvPr>
          <p:cNvGraphicFramePr/>
          <p:nvPr/>
        </p:nvGraphicFramePr>
        <p:xfrm>
          <a:off x="919119" y="5189548"/>
          <a:ext cx="10353762" cy="9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13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C2BB-D30A-3D4A-E986-F361B401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09165"/>
            <a:ext cx="10353762" cy="468525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convert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filein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fileout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DD2867"/>
                </a:solidFill>
                <a:latin typeface="Consolas" panose="020B0609020204030204" pitchFamily="49" charset="0"/>
              </a:rPr>
              <a:t>None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rules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jsconvert.pyrules</a:t>
            </a:r>
            <a:r>
              <a:rPr lang="en-US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dom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False</a:t>
            </a:r>
            <a:r>
              <a:rPr lang="en-US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Translates javascript source code in a directory or file using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	an optional rules module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fr-FR" sz="2000" dirty="0" err="1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fr-FR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format_code</a:t>
            </a:r>
            <a:r>
              <a:rPr lang="fr-F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sourcecode</a:t>
            </a:r>
            <a:r>
              <a:rPr lang="fr-F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fr-FR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rules</a:t>
            </a:r>
            <a:r>
              <a:rPr lang="fr-F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fr-FR" sz="20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jsconvert.pyrules</a:t>
            </a:r>
            <a:r>
              <a:rPr lang="fr-FR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fr-FR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fr-FR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fr-FR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fr-FR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a translated version of the input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source code string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to_dom_file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filein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fileout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DD2867"/>
                </a:solidFill>
                <a:latin typeface="Consolas" panose="020B0609020204030204" pitchFamily="49" charset="0"/>
              </a:rPr>
              <a:t>None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Translates a source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file to human readable Document Object Model 	(DOM) file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to_dom_string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text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Translates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source code into DOM string</a:t>
            </a:r>
            <a:br>
              <a:rPr lang="en-US" sz="2000" i="1" u="sng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7999A-D3F4-B9EF-54C7-DAD46ED50885}"/>
              </a:ext>
            </a:extLst>
          </p:cNvPr>
          <p:cNvSpPr txBox="1"/>
          <p:nvPr/>
        </p:nvSpPr>
        <p:spPr>
          <a:xfrm>
            <a:off x="919120" y="566256"/>
            <a:ext cx="40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Impact" panose="020B0806030902050204" pitchFamily="34" charset="0"/>
                <a:cs typeface="Courier New" panose="02070309020205020404" pitchFamily="49" charset="0"/>
              </a:rPr>
              <a:t>Transpiler: </a:t>
            </a:r>
          </a:p>
        </p:txBody>
      </p:sp>
    </p:spTree>
    <p:extLst>
      <p:ext uri="{BB962C8B-B14F-4D97-AF65-F5344CB8AC3E}">
        <p14:creationId xmlns:p14="http://schemas.microsoft.com/office/powerpoint/2010/main" val="22530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50" y="1717127"/>
            <a:ext cx="11107026" cy="374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transpiler</a:t>
            </a:r>
          </a:p>
          <a:p>
            <a:pPr>
              <a:lnSpc>
                <a:spcPct val="107000"/>
              </a:lnSpc>
              <a:defRPr/>
            </a:pPr>
            <a:r>
              <a:rPr lang="en-US" sz="32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CodeRule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RuleBucket</a:t>
            </a:r>
            <a:r>
              <a:rPr lang="en-US" sz="3200" i="1" dirty="0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CodeBuffer</a:t>
            </a:r>
            <a:r>
              <a:rPr lang="en-US" sz="3200" i="1" dirty="0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</a:p>
          <a:p>
            <a:pPr marR="0" lvl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CodeEntry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Container,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CodeFactory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</a:p>
          <a:p>
            <a:pPr marR="0" lvl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Keywords,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KW_if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KW_else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575629"/>
            <a:ext cx="818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JSConvert  Modules:</a:t>
            </a:r>
          </a:p>
        </p:txBody>
      </p:sp>
    </p:spTree>
    <p:extLst>
      <p:ext uri="{BB962C8B-B14F-4D97-AF65-F5344CB8AC3E}">
        <p14:creationId xmlns:p14="http://schemas.microsoft.com/office/powerpoint/2010/main" val="360070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48" y="1409350"/>
            <a:ext cx="11107026" cy="2359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jsrules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defRPr/>
            </a:pPr>
            <a:r>
              <a:rPr lang="en-US" sz="32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components, operators, separators</a:t>
            </a:r>
            <a:r>
              <a:rPr lang="en-US" sz="3200" i="1" dirty="0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571500" marR="0" lvl="0" indent="-5715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pyrules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polyfills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stringfills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Rule  Packages: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9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C2BB-D30A-3D4A-E986-F361B401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1663430"/>
            <a:ext cx="10403878" cy="4970834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Consolas" panose="020B0609020204030204" pitchFamily="49" charset="0"/>
              </a:rPr>
              <a:t>C:\Users\me\myapps&gt;python -m </a:t>
            </a:r>
            <a:r>
              <a:rPr lang="en-US" sz="2400" dirty="0" err="1">
                <a:latin typeface="Consolas" panose="020B0609020204030204" pitchFamily="49" charset="0"/>
              </a:rPr>
              <a:t>jsconvert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_________________________________________________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Welcome to </a:t>
            </a:r>
            <a:r>
              <a:rPr lang="en-US" sz="2400" dirty="0" err="1">
                <a:latin typeface="Consolas" panose="020B0609020204030204" pitchFamily="49" charset="0"/>
              </a:rPr>
              <a:t>JSConvert</a:t>
            </a:r>
            <a:r>
              <a:rPr lang="en-US" sz="2400" dirty="0">
                <a:latin typeface="Consolas" panose="020B0609020204030204" pitchFamily="49" charset="0"/>
              </a:rPr>
              <a:t> - CLI  v1.0.1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Author: Jon L. Boynton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Copyright 2022 Jon L. Boynton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Licensed under the Apache License, Version 2.0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_________________________________________________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Enter a JS file or directory: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7999A-D3F4-B9EF-54C7-DAD46ED50885}"/>
              </a:ext>
            </a:extLst>
          </p:cNvPr>
          <p:cNvSpPr txBox="1"/>
          <p:nvPr/>
        </p:nvSpPr>
        <p:spPr>
          <a:xfrm>
            <a:off x="919120" y="566256"/>
            <a:ext cx="69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Impact" panose="020B0806030902050204" pitchFamily="34" charset="0"/>
                <a:cs typeface="Courier New" panose="02070309020205020404" pitchFamily="49" charset="0"/>
              </a:rPr>
              <a:t>Command Line Tool: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4F512F-195C-9C5C-76F3-68F3A6E88C4E}"/>
              </a:ext>
            </a:extLst>
          </p:cNvPr>
          <p:cNvCxnSpPr>
            <a:cxnSpLocks/>
          </p:cNvCxnSpPr>
          <p:nvPr/>
        </p:nvCxnSpPr>
        <p:spPr>
          <a:xfrm>
            <a:off x="729575" y="2162770"/>
            <a:ext cx="0" cy="4228302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751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327992-FD56-DC4E-159C-F28420BB7C85}"/>
              </a:ext>
            </a:extLst>
          </p:cNvPr>
          <p:cNvSpPr txBox="1">
            <a:spLocks/>
          </p:cNvSpPr>
          <p:nvPr/>
        </p:nvSpPr>
        <p:spPr>
          <a:xfrm>
            <a:off x="860396" y="781512"/>
            <a:ext cx="10353762" cy="5292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Impact" panose="020B0806030902050204" pitchFamily="34" charset="0"/>
              </a:rPr>
              <a:t>Parses Javascript into a Document Object Model</a:t>
            </a:r>
          </a:p>
          <a:p>
            <a:endParaRPr lang="en-US" sz="4800" dirty="0">
              <a:latin typeface="Impact" panose="020B0806030902050204" pitchFamily="34" charset="0"/>
            </a:endParaRPr>
          </a:p>
          <a:p>
            <a:endParaRPr lang="en-US" sz="4800" dirty="0">
              <a:latin typeface="Impact" panose="020B0806030902050204" pitchFamily="34" charset="0"/>
            </a:endParaRPr>
          </a:p>
          <a:p>
            <a:r>
              <a:rPr lang="en-US" sz="4800" dirty="0">
                <a:latin typeface="Impact" panose="020B0806030902050204" pitchFamily="34" charset="0"/>
              </a:rPr>
              <a:t>Applies formatting rules based on patterns within 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ABA2A-D654-31D2-77EE-B3642B5797FD}"/>
              </a:ext>
            </a:extLst>
          </p:cNvPr>
          <p:cNvSpPr txBox="1"/>
          <p:nvPr/>
        </p:nvSpPr>
        <p:spPr>
          <a:xfrm rot="20133203">
            <a:off x="4856592" y="2827406"/>
            <a:ext cx="236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Jokerman" panose="04090605060D06020702" pitchFamily="82" charset="0"/>
              </a:rPr>
              <a:t>Then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6096000" y="1162243"/>
            <a:ext cx="54360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&lt;Comment&gt;: /**  * Numbers to Words: </a:t>
            </a:r>
            <a:r>
              <a:rPr lang="en-US" u="sng" dirty="0">
                <a:solidFill>
                  <a:srgbClr val="AAAAAA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const:Declaration</a:t>
            </a:r>
            <a:r>
              <a:rPr lang="en-US" dirty="0">
                <a:latin typeface="Consolas" panose="020B0609020204030204" pitchFamily="49" charset="0"/>
              </a:rPr>
              <a:t>&gt;: </a:t>
            </a:r>
            <a:r>
              <a:rPr lang="en-US" u="sng" dirty="0">
                <a:solidFill>
                  <a:srgbClr val="AAAAAA"/>
                </a:solidFill>
                <a:latin typeface="Consolas" panose="020B0609020204030204" pitchFamily="49" charset="0"/>
              </a:rPr>
              <a:t>const SMALL_NUMBERS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&lt;Assignment&gt;: = [ "", "one", "two", </a:t>
            </a:r>
            <a:r>
              <a:rPr lang="en-US" u="sng" dirty="0">
                <a:solidFill>
                  <a:srgbClr val="AAAAAA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&lt;Operator&gt;: =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ArrayType</a:t>
            </a:r>
            <a:r>
              <a:rPr lang="en-US" dirty="0">
                <a:latin typeface="Consolas" panose="020B0609020204030204" pitchFamily="49" charset="0"/>
              </a:rPr>
              <a:t>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&lt;Begin&gt;: [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&lt;Separator&gt;: ,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"one"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&lt;Separator&gt;: ,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		...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</a:t>
            </a:r>
            <a:r>
              <a:rPr lang="en-US" sz="1800" dirty="0">
                <a:latin typeface="Consolas" panose="020B0609020204030204" pitchFamily="49" charset="0"/>
              </a:rPr>
              <a:t>ninety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    &lt;</a:t>
            </a:r>
            <a:r>
              <a:rPr lang="en-US" sz="1800" dirty="0" err="1">
                <a:latin typeface="Consolas" panose="020B0609020204030204" pitchFamily="49" charset="0"/>
              </a:rPr>
              <a:t>ArrayEnd</a:t>
            </a:r>
            <a:r>
              <a:rPr lang="en-US" sz="1800" dirty="0">
                <a:latin typeface="Consolas" panose="020B0609020204030204" pitchFamily="49" charset="0"/>
              </a:rPr>
              <a:t>&gt;: ]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JSConvert  DOM: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D44E-49F2-5768-4407-A5F2C8AFE4DC}"/>
              </a:ext>
            </a:extLst>
          </p:cNvPr>
          <p:cNvSpPr txBox="1"/>
          <p:nvPr/>
        </p:nvSpPr>
        <p:spPr>
          <a:xfrm>
            <a:off x="494950" y="1409350"/>
            <a:ext cx="48740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* Numbers to Words:</a:t>
            </a:r>
          </a:p>
          <a:p>
            <a:pPr algn="l"/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* Provides a code example ...</a:t>
            </a:r>
          </a:p>
          <a:p>
            <a:pPr algn="l"/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SMALL_NUMBERS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[</a:t>
            </a:r>
          </a:p>
          <a:p>
            <a:pPr algn="l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	"one"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	"two"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	"three"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algn="l"/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AAAAAA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"ninety"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];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AAAAAA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6FFDC-A8DD-BA1F-B31D-1AA38882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1551963" y="2379386"/>
            <a:ext cx="104946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SMALL_NUMBERS</a:t>
            </a:r>
            <a:r>
              <a:rPr lang="en-US" sz="24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AAAAA"/>
                </a:solidFill>
                <a:latin typeface="Consolas" panose="020B0609020204030204" pitchFamily="49" charset="0"/>
              </a:rPr>
              <a:t> [</a:t>
            </a:r>
          </a:p>
          <a:p>
            <a:pPr algn="ctr"/>
            <a:endParaRPr lang="en-US" sz="24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algn="ctr"/>
            <a:endParaRPr lang="en-US" sz="2000" dirty="0">
              <a:latin typeface="Consolas" panose="020B0609020204030204" pitchFamily="49" charset="0"/>
            </a:endParaRPr>
          </a:p>
          <a:p>
            <a:pPr algn="ctr"/>
            <a:endParaRPr lang="en-US" sz="2000" dirty="0">
              <a:latin typeface="Consolas" panose="020B0609020204030204" pitchFamily="49" charset="0"/>
            </a:endParaRPr>
          </a:p>
          <a:p>
            <a:pPr algn="ctr"/>
            <a:endParaRPr lang="en-US" sz="2000" dirty="0">
              <a:latin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const:Declaration</a:t>
            </a:r>
            <a:r>
              <a:rPr lang="en-US" sz="2000" dirty="0">
                <a:latin typeface="Consolas" panose="020B0609020204030204" pitchFamily="49" charset="0"/>
              </a:rPr>
              <a:t>&gt;&lt;Assignment&gt;&lt;Operator&gt;&lt;Expression&gt;&lt;</a:t>
            </a:r>
            <a:r>
              <a:rPr lang="en-US" sz="2000" dirty="0" err="1">
                <a:latin typeface="Consolas" panose="020B0609020204030204" pitchFamily="49" charset="0"/>
              </a:rPr>
              <a:t>ArrayType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sz="3600" dirty="0">
              <a:latin typeface="Consolas" panose="020B0609020204030204" pitchFamily="49" charset="0"/>
            </a:endParaRPr>
          </a:p>
          <a:p>
            <a:pPr algn="ctr"/>
            <a:endParaRPr lang="en-US" sz="3600" dirty="0">
              <a:latin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["</a:t>
            </a:r>
            <a:r>
              <a:rPr lang="en-US" sz="2000" dirty="0" err="1">
                <a:latin typeface="Consolas" panose="020B0609020204030204" pitchFamily="49" charset="0"/>
              </a:rPr>
              <a:t>KW_const</a:t>
            </a:r>
            <a:r>
              <a:rPr lang="en-US" sz="2000" dirty="0">
                <a:latin typeface="Consolas" panose="020B0609020204030204" pitchFamily="49" charset="0"/>
              </a:rPr>
              <a:t>", "Assignment", "Operator", "Expression", "</a:t>
            </a:r>
            <a:r>
              <a:rPr lang="en-US" sz="2000" dirty="0" err="1">
                <a:latin typeface="Consolas" panose="020B0609020204030204" pitchFamily="49" charset="0"/>
              </a:rPr>
              <a:t>ArrayType</a:t>
            </a:r>
            <a:r>
              <a:rPr lang="en-US" sz="2000" dirty="0">
                <a:latin typeface="Consolas" panose="020B0609020204030204" pitchFamily="49" charset="0"/>
              </a:rPr>
              <a:t>"]</a:t>
            </a:r>
          </a:p>
          <a:p>
            <a:pPr algn="ctr"/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JSConvert  DOM: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21CBD7B-0B9A-28B7-AEBA-BE2C75FC0F8F}"/>
              </a:ext>
            </a:extLst>
          </p:cNvPr>
          <p:cNvSpPr/>
          <p:nvPr/>
        </p:nvSpPr>
        <p:spPr>
          <a:xfrm>
            <a:off x="6657628" y="4764933"/>
            <a:ext cx="484632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8EBAA42-0626-6C0D-3A07-D571408B68F4}"/>
              </a:ext>
            </a:extLst>
          </p:cNvPr>
          <p:cNvSpPr/>
          <p:nvPr/>
        </p:nvSpPr>
        <p:spPr>
          <a:xfrm>
            <a:off x="6657628" y="3118607"/>
            <a:ext cx="484632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F44E2-03BE-2AD7-C2D4-99A41A5E6E10}"/>
              </a:ext>
            </a:extLst>
          </p:cNvPr>
          <p:cNvSpPr txBox="1"/>
          <p:nvPr/>
        </p:nvSpPr>
        <p:spPr>
          <a:xfrm>
            <a:off x="494950" y="1409350"/>
            <a:ext cx="874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Identifying a code rule by a signature or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F3F35-3039-BE6C-2211-4D5FA081BCC1}"/>
              </a:ext>
            </a:extLst>
          </p:cNvPr>
          <p:cNvSpPr txBox="1"/>
          <p:nvPr/>
        </p:nvSpPr>
        <p:spPr>
          <a:xfrm>
            <a:off x="578840" y="2382473"/>
            <a:ext cx="10989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Code: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DOM: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Class:</a:t>
            </a:r>
          </a:p>
        </p:txBody>
      </p:sp>
    </p:spTree>
    <p:extLst>
      <p:ext uri="{BB962C8B-B14F-4D97-AF65-F5344CB8AC3E}">
        <p14:creationId xmlns:p14="http://schemas.microsoft.com/office/powerpoint/2010/main" val="29636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Impact" panose="020B0806030902050204" pitchFamily="34" charset="0"/>
              </a:rPr>
              <a:t>CodeEntry</a:t>
            </a:r>
            <a:r>
              <a:rPr lang="en-US" sz="4000" dirty="0">
                <a:latin typeface="Impact" panose="020B0806030902050204" pitchFamily="34" charset="0"/>
              </a:rPr>
              <a:t> Types: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D44E-49F2-5768-4407-A5F2C8AFE4DC}"/>
              </a:ext>
            </a:extLst>
          </p:cNvPr>
          <p:cNvSpPr txBox="1"/>
          <p:nvPr/>
        </p:nvSpPr>
        <p:spPr>
          <a:xfrm>
            <a:off x="494950" y="1694575"/>
            <a:ext cx="116970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Component</a:t>
            </a:r>
            <a:r>
              <a:rPr lang="en-US" sz="3600" b="1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Sub-class used to model a language element or feature  </a:t>
            </a:r>
            <a:endParaRPr lang="en-US" sz="3200" u="sn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Can have concrete or abstract implementations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Keyword</a:t>
            </a:r>
            <a:r>
              <a:rPr lang="en-US" sz="3600" b="1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Extends a component class to model a language reserved word.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Class name begins with the “KW_” or “XW_” prefix</a:t>
            </a:r>
          </a:p>
          <a:p>
            <a:endParaRPr lang="en-US" sz="2400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Impact" panose="020B0806030902050204" pitchFamily="34" charset="0"/>
              </a:rPr>
              <a:t>CodeEntry</a:t>
            </a:r>
            <a:r>
              <a:rPr lang="en-US" sz="4000" dirty="0">
                <a:latin typeface="Impact" panose="020B0806030902050204" pitchFamily="34" charset="0"/>
              </a:rPr>
              <a:t> Types: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D44E-49F2-5768-4407-A5F2C8AFE4DC}"/>
              </a:ext>
            </a:extLst>
          </p:cNvPr>
          <p:cNvSpPr txBox="1"/>
          <p:nvPr/>
        </p:nvSpPr>
        <p:spPr>
          <a:xfrm>
            <a:off x="494950" y="1483151"/>
            <a:ext cx="560104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Component Classes</a:t>
            </a:r>
            <a:r>
              <a:rPr lang="en-US" sz="3200" b="1" dirty="0"/>
              <a:t>:</a:t>
            </a:r>
          </a:p>
          <a:p>
            <a:pPr algn="l"/>
            <a:endParaRPr lang="en-US" sz="3200" b="1" dirty="0"/>
          </a:p>
          <a:p>
            <a:pPr algn="l"/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ArrayType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Assignment, Attribute, Block,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BooleanType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Classs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Comment, Compare, Condition, Constructor, Expression,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ForCondition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Function, Getter,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GlobalType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ImportBlock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Increment, Keyword, Label, Lambda, Method, Modifier,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NameType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NumberType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ObjectType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Operator,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RegExpression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Setter, Statement,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StatementBlock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StringType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TernaryExpression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VariableType</a:t>
            </a:r>
            <a:endParaRPr lang="en-US" sz="2400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A284-3D57-D1D7-94B5-D6A0EAFA5D84}"/>
              </a:ext>
            </a:extLst>
          </p:cNvPr>
          <p:cNvSpPr txBox="1"/>
          <p:nvPr/>
        </p:nvSpPr>
        <p:spPr>
          <a:xfrm>
            <a:off x="6737758" y="1483150"/>
            <a:ext cx="507953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Keyword Classes</a:t>
            </a:r>
            <a:r>
              <a:rPr lang="en-US" sz="3200" b="1" dirty="0"/>
              <a:t>:</a:t>
            </a:r>
          </a:p>
          <a:p>
            <a:pPr algn="l"/>
            <a:r>
              <a:rPr lang="en-US" sz="3200" b="1" dirty="0"/>
              <a:t> </a:t>
            </a:r>
          </a:p>
          <a:p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KW_break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KW_case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KW_catch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KW_catch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KW_class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KW_const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KW_constructor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KW_continue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KW_default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KW_do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KW_else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KW_export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KW_extends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KW_false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KW_finally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KW_for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KW_from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KW_function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KW_if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KW_import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KW_instanceof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KW_let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KW_new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KW_null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KW_return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KW_super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KW_switch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KW_this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KW_throw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KW_true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KW_try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KW_typeof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KW_undefined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KW_var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KW_while</a:t>
            </a:r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62FD98-3E0F-AAC8-047C-EB1F0EF18B08}"/>
              </a:ext>
            </a:extLst>
          </p:cNvPr>
          <p:cNvCxnSpPr>
            <a:cxnSpLocks/>
          </p:cNvCxnSpPr>
          <p:nvPr/>
        </p:nvCxnSpPr>
        <p:spPr>
          <a:xfrm>
            <a:off x="6216242" y="1543574"/>
            <a:ext cx="0" cy="5155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Buffer: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DA74C-F0D3-9041-F28B-9D4C09E0B17A}"/>
              </a:ext>
            </a:extLst>
          </p:cNvPr>
          <p:cNvSpPr txBox="1"/>
          <p:nvPr/>
        </p:nvSpPr>
        <p:spPr>
          <a:xfrm>
            <a:off x="494950" y="1505444"/>
            <a:ext cx="1162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Accumulates </a:t>
            </a:r>
            <a:r>
              <a:rPr lang="en-US" sz="3200" dirty="0" err="1"/>
              <a:t>transpiled</a:t>
            </a:r>
            <a:r>
              <a:rPr lang="en-US" sz="3200" dirty="0"/>
              <a:t> source code as a list of strings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/>
              <a:t>Holds a sequential list of DOM components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Maintains an DOM index pointer as transpiling progresses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/>
              <a:t>Provides methods for evaluating and manipulating the DOM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/>
              <a:t>Primary tool used by </a:t>
            </a:r>
            <a:r>
              <a:rPr lang="en-US" sz="3200" dirty="0" err="1"/>
              <a:t>CodeRule</a:t>
            </a:r>
            <a:r>
              <a:rPr lang="en-US" sz="3200" dirty="0"/>
              <a:t> objects to examine and append </a:t>
            </a:r>
            <a:r>
              <a:rPr lang="en-US" sz="3200" dirty="0" err="1"/>
              <a:t>transpiled</a:t>
            </a:r>
            <a:r>
              <a:rPr lang="en-US" sz="32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55306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Buffer: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DA74C-F0D3-9041-F28B-9D4C09E0B17A}"/>
              </a:ext>
            </a:extLst>
          </p:cNvPr>
          <p:cNvSpPr txBox="1"/>
          <p:nvPr/>
        </p:nvSpPr>
        <p:spPr>
          <a:xfrm>
            <a:off x="494950" y="1505444"/>
            <a:ext cx="11627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CodeBuffer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    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__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init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__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source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rules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		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'source' argument may be a javascript or a 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instance.</a:t>
            </a:r>
          </a:p>
          <a:p>
            <a:pPr algn="l"/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   	'rules' argument is a 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RuleManager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instance</a:t>
            </a:r>
          </a:p>
          <a:p>
            <a:pPr algn="l"/>
            <a:endParaRPr lang="en-US" sz="180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transpile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endParaRPr lang="en-US" b="1" i="1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Fully processes the un-translated components into a list of strings.</a:t>
            </a:r>
          </a:p>
          <a:p>
            <a:pPr algn="l"/>
            <a:endParaRPr lang="en-US" sz="180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7EC21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offset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the </a:t>
            </a:r>
            <a:r>
              <a:rPr lang="en-US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 at the current index position, + or - an optional offset</a:t>
            </a:r>
          </a:p>
          <a:p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the </a:t>
            </a:r>
            <a:r>
              <a:rPr lang="en-US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 at the current index position + 1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prev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the </a:t>
            </a:r>
            <a:r>
              <a:rPr lang="en-US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 at the current index position – 1</a:t>
            </a:r>
          </a:p>
          <a:p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0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Buffer: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DA74C-F0D3-9041-F28B-9D4C09E0B17A}"/>
              </a:ext>
            </a:extLst>
          </p:cNvPr>
          <p:cNvSpPr txBox="1"/>
          <p:nvPr/>
        </p:nvSpPr>
        <p:spPr>
          <a:xfrm>
            <a:off x="494950" y="1505444"/>
            <a:ext cx="11627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token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Adds a string token to the buffer</a:t>
            </a:r>
          </a:p>
          <a:p>
            <a:pPr algn="l"/>
            <a:endParaRPr lang="en-US" sz="180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new_line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tabs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Appends a new line character followed by tab spaces. Updating the number of tabs +/- by the indicated amount</a:t>
            </a:r>
          </a:p>
          <a:p>
            <a:pPr lvl="2"/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space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Appends a single space character to the buffer if there is not already a space</a:t>
            </a:r>
          </a:p>
          <a:p>
            <a:pPr algn="l"/>
            <a:endParaRPr lang="en-US" sz="1800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trim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Removes all whitespace from the end of the buffer</a:t>
            </a:r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endParaRPr lang="en-US" dirty="0">
              <a:solidFill>
                <a:srgbClr val="DD286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7EC21"/>
                </a:solidFill>
                <a:latin typeface="Consolas" panose="020B0609020204030204" pitchFamily="49" charset="0"/>
              </a:rPr>
              <a:t>peek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Looks at the last string token added to the buffer without removing it</a:t>
            </a:r>
          </a:p>
          <a:p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indent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offset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a string of space characters representing the current tab inset + offset</a:t>
            </a:r>
          </a:p>
        </p:txBody>
      </p:sp>
    </p:spTree>
    <p:extLst>
      <p:ext uri="{BB962C8B-B14F-4D97-AF65-F5344CB8AC3E}">
        <p14:creationId xmlns:p14="http://schemas.microsoft.com/office/powerpoint/2010/main" val="12903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Buffer: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DA74C-F0D3-9041-F28B-9D4C09E0B17A}"/>
              </a:ext>
            </a:extLst>
          </p:cNvPr>
          <p:cNvSpPr txBox="1"/>
          <p:nvPr/>
        </p:nvSpPr>
        <p:spPr>
          <a:xfrm>
            <a:off x="494950" y="1505444"/>
            <a:ext cx="11627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get_sub_buffer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start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end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None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Creates a buffer from a subset of descendant components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append_entry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e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Adds a 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and its children to the end of this</a:t>
            </a:r>
          </a:p>
          <a:p>
            <a:pPr algn="l"/>
            <a:endParaRPr lang="en-US" sz="1800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append_buffer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cb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Transpiles the specified </a:t>
            </a:r>
            <a:r>
              <a:rPr lang="en-US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CodeBuffer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 and adds the result to the end of this buffer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insert_code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code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Inserts a line of text after the last '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new_line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' token</a:t>
            </a:r>
          </a:p>
          <a:p>
            <a:pPr algn="l"/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insert_prefix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token, </a:t>
            </a:r>
            <a:r>
              <a:rPr lang="en-US" sz="1800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altmap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Inserts a prefix string into the buffer before the current 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0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C2BB-D30A-3D4A-E986-F361B401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1560352"/>
            <a:ext cx="11115413" cy="511728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CodeRule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"""An abstract rule for interpreting a sequence of one or more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     	nodes."""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b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__</a:t>
            </a:r>
            <a:r>
              <a:rPr lang="en-US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init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__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name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default_rule</a:t>
            </a:r>
            <a:r>
              <a:rPr lang="en-US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path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None</a:t>
            </a:r>
            <a:r>
              <a:rPr lang="en-US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.name </a:t>
            </a:r>
            <a:r>
              <a:rPr lang="en-US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name</a:t>
            </a:r>
            <a:b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.rulePath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path </a:t>
            </a:r>
            <a:r>
              <a:rPr lang="en-US" sz="2000" i="1" dirty="0">
                <a:solidFill>
                  <a:srgbClr val="DD2867"/>
                </a:solidFill>
                <a:latin typeface="Consolas" panose="020B0609020204030204" pitchFamily="49" charset="0"/>
              </a:rPr>
              <a:t>and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path </a:t>
            </a:r>
            <a:r>
              <a:rPr lang="en-US" sz="2000" i="1" dirty="0">
                <a:solidFill>
                  <a:srgbClr val="DD2867"/>
                </a:solidFill>
                <a:latin typeface="Consolas" panose="020B0609020204030204" pitchFamily="49" charset="0"/>
              </a:rPr>
              <a:t>or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br>
              <a:rPr lang="en-US" sz="2000" i="1" dirty="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b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path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"""Iteration of class names required to match this rule."""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b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9E8F7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.rulePath</a:t>
            </a:r>
            <a:r>
              <a:rPr lang="en-US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US" sz="2000" i="1" dirty="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b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apply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buffer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offset</a:t>
            </a:r>
            <a:r>
              <a:rPr lang="en-US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i="1" u="sng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"""Evaluates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CodeBuffer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state and translates the result. ""“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DCFD9-723B-F0D1-A153-4D0029DDA411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Rules: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59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Rule Bucket: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B6B43-719E-D04B-A240-0E879277BAAC}"/>
              </a:ext>
            </a:extLst>
          </p:cNvPr>
          <p:cNvSpPr txBox="1"/>
          <p:nvPr/>
        </p:nvSpPr>
        <p:spPr>
          <a:xfrm>
            <a:off x="494950" y="1536174"/>
            <a:ext cx="1169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DD2867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1290C3"/>
                </a:solidFill>
                <a:latin typeface="Consolas" panose="020B0609020204030204" pitchFamily="49" charset="0"/>
              </a:rPr>
              <a:t>RuleManager</a:t>
            </a:r>
            <a:r>
              <a:rPr lang="en-US" sz="2400" b="1" dirty="0">
                <a:latin typeface="Consolas" panose="020B0609020204030204" pitchFamily="49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C6A3"/>
                </a:solidFill>
                <a:latin typeface="Consolas" panose="020B0609020204030204" pitchFamily="49" charset="0"/>
              </a:rPr>
              <a:t>Sub-class of </a:t>
            </a:r>
            <a:r>
              <a:rPr lang="en-US" sz="2400" dirty="0" err="1">
                <a:solidFill>
                  <a:srgbClr val="17C6A3"/>
                </a:solidFill>
                <a:latin typeface="Consolas" panose="020B0609020204030204" pitchFamily="49" charset="0"/>
              </a:rPr>
              <a:t>RuleBucket</a:t>
            </a:r>
            <a:r>
              <a:rPr lang="en-US" sz="2400" dirty="0">
                <a:solidFill>
                  <a:srgbClr val="17C6A3"/>
                </a:solidFill>
                <a:latin typeface="Consolas" panose="020B0609020204030204" pitchFamily="49" charset="0"/>
              </a:rPr>
              <a:t> that serves as a root node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C6A3"/>
                </a:solidFill>
                <a:latin typeface="Consolas" panose="020B0609020204030204" pitchFamily="49" charset="0"/>
              </a:rPr>
              <a:t>Has methods to add rules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C6A3"/>
                </a:solidFill>
                <a:latin typeface="Consolas" panose="020B0609020204030204" pitchFamily="49" charset="0"/>
              </a:rPr>
              <a:t>Used to initialize a </a:t>
            </a:r>
            <a:r>
              <a:rPr lang="en-US" sz="2400" dirty="0" err="1">
                <a:solidFill>
                  <a:srgbClr val="17C6A3"/>
                </a:solidFill>
                <a:latin typeface="Consolas" panose="020B0609020204030204" pitchFamily="49" charset="0"/>
              </a:rPr>
              <a:t>CodeBuffer</a:t>
            </a:r>
            <a:endParaRPr lang="en-US" sz="2400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Any Bucket: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B6B43-719E-D04B-A240-0E879277BAAC}"/>
              </a:ext>
            </a:extLst>
          </p:cNvPr>
          <p:cNvSpPr txBox="1"/>
          <p:nvPr/>
        </p:nvSpPr>
        <p:spPr>
          <a:xfrm>
            <a:off x="494949" y="1409350"/>
            <a:ext cx="11202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“ANY” pattern can be applied to a </a:t>
            </a:r>
            <a:r>
              <a:rPr lang="en-US" sz="3200" dirty="0" err="1"/>
              <a:t>CodeRule</a:t>
            </a:r>
            <a:r>
              <a:rPr lang="en-US" sz="3200" dirty="0"/>
              <a:t> path to force evaluation of a complete code block</a:t>
            </a:r>
            <a:endParaRPr lang="en-US" sz="3200" u="sng" dirty="0"/>
          </a:p>
          <a:p>
            <a:endParaRPr lang="en-US" sz="2400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B151E-C7EF-29BF-11D3-698AB7EB4CC3}"/>
              </a:ext>
            </a:extLst>
          </p:cNvPr>
          <p:cNvSpPr txBox="1"/>
          <p:nvPr/>
        </p:nvSpPr>
        <p:spPr>
          <a:xfrm>
            <a:off x="494948" y="2521259"/>
            <a:ext cx="43538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DOM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ArrayType</a:t>
            </a:r>
            <a:r>
              <a:rPr lang="en-US" dirty="0">
                <a:latin typeface="Consolas" panose="020B0609020204030204" pitchFamily="49" charset="0"/>
              </a:rPr>
              <a:t>&gt;: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&lt;Begin&gt;: [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	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&lt;Separator&gt;: ,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"one"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&lt;Separator&gt;: ,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	...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ninety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ArrayEnd</a:t>
            </a:r>
            <a:r>
              <a:rPr lang="en-US" dirty="0">
                <a:latin typeface="Consolas" panose="020B0609020204030204" pitchFamily="49" charset="0"/>
              </a:rPr>
              <a:t>&gt;: ]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F51B1-EEAF-9134-5F6D-24FBA13F12EF}"/>
              </a:ext>
            </a:extLst>
          </p:cNvPr>
          <p:cNvSpPr txBox="1"/>
          <p:nvPr/>
        </p:nvSpPr>
        <p:spPr>
          <a:xfrm>
            <a:off x="5461233" y="2521259"/>
            <a:ext cx="60051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Pattern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ArrayType</a:t>
            </a:r>
            <a:r>
              <a:rPr lang="en-US" sz="2400" dirty="0">
                <a:latin typeface="Consolas" panose="020B0609020204030204" pitchFamily="49" charset="0"/>
              </a:rPr>
              <a:t>&gt;&lt;ANY&gt;&lt;</a:t>
            </a:r>
            <a:r>
              <a:rPr lang="en-US" sz="2400" dirty="0" err="1">
                <a:latin typeface="Consolas" panose="020B0609020204030204" pitchFamily="49" charset="0"/>
              </a:rPr>
              <a:t>ArrayEnd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Or</a:t>
            </a:r>
          </a:p>
          <a:p>
            <a:pPr algn="ctr"/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ArrayType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ANY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ArrayEnd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8901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9843E-E852-6D80-3A85-627A2BC5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2" y="0"/>
            <a:ext cx="6862195" cy="68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049FA0-37F2-921F-38FE-75A65C5FD64D}"/>
              </a:ext>
            </a:extLst>
          </p:cNvPr>
          <p:cNvSpPr/>
          <p:nvPr/>
        </p:nvSpPr>
        <p:spPr>
          <a:xfrm>
            <a:off x="2283097" y="2644170"/>
            <a:ext cx="76258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/>
                <a:solidFill>
                  <a:srgbClr val="17C6A3"/>
                </a:solidFill>
                <a:latin typeface="Consolas" panose="020B0609020204030204" pitchFamily="49" charset="0"/>
              </a:rPr>
              <a:t>Let’s Code!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C45E077-2EE1-130A-6EAF-2419E590AB1D}"/>
              </a:ext>
            </a:extLst>
          </p:cNvPr>
          <p:cNvSpPr/>
          <p:nvPr/>
        </p:nvSpPr>
        <p:spPr>
          <a:xfrm rot="10800000">
            <a:off x="9799846" y="2414978"/>
            <a:ext cx="563890" cy="202803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A920045-0B02-884C-1271-7A49576D13E5}"/>
              </a:ext>
            </a:extLst>
          </p:cNvPr>
          <p:cNvSpPr/>
          <p:nvPr/>
        </p:nvSpPr>
        <p:spPr>
          <a:xfrm>
            <a:off x="1719207" y="2414979"/>
            <a:ext cx="563890" cy="202803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489BF-E882-5671-6979-6D3CDD7D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457F2-5B08-499E-79A3-6B40FC073416}"/>
              </a:ext>
            </a:extLst>
          </p:cNvPr>
          <p:cNvSpPr txBox="1"/>
          <p:nvPr/>
        </p:nvSpPr>
        <p:spPr>
          <a:xfrm>
            <a:off x="683368" y="632457"/>
            <a:ext cx="65248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0" i="0" dirty="0">
                <a:solidFill>
                  <a:srgbClr val="FB8122"/>
                </a:solidFill>
                <a:effectLst/>
                <a:latin typeface="Impact" panose="020B0806030902050204" pitchFamily="34" charset="0"/>
              </a:rPr>
              <a:t>Do you speak IoT?</a:t>
            </a:r>
            <a:endParaRPr lang="en-US" sz="6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6FFDC-A8DD-BA1F-B31D-1AA38882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6FFDC-A8DD-BA1F-B31D-1AA38882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94" y="1831247"/>
            <a:ext cx="3195506" cy="31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1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6FFDC-A8DD-BA1F-B31D-1AA38882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94" y="1831247"/>
            <a:ext cx="3195506" cy="3195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CFE9E7-904E-BE69-2BFA-0C8B7F21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0485"/>
            <a:ext cx="2797029" cy="279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6FFDC-A8DD-BA1F-B31D-1AA38882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88" y="2287257"/>
            <a:ext cx="2638828" cy="2638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CFE9E7-904E-BE69-2BFA-0C8B7F21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886" y="2451787"/>
            <a:ext cx="2309768" cy="23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4674</TotalTime>
  <Words>1530</Words>
  <Application>Microsoft Office PowerPoint</Application>
  <PresentationFormat>Widescreen</PresentationFormat>
  <Paragraphs>209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Calisto MT</vt:lpstr>
      <vt:lpstr>Consolas</vt:lpstr>
      <vt:lpstr>Impact</vt:lpstr>
      <vt:lpstr>Jokerman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Introducing: JSConvert</vt:lpstr>
      <vt:lpstr>Introducing: JSConvert</vt:lpstr>
      <vt:lpstr>Introducing: JSConvert</vt:lpstr>
      <vt:lpstr>Introducing: JSConvert</vt:lpstr>
      <vt:lpstr>What Is Transpiling ?</vt:lpstr>
      <vt:lpstr>Transpiling:</vt:lpstr>
      <vt:lpstr>Why Do We Do it ?</vt:lpstr>
      <vt:lpstr>Reasons for Transpiling</vt:lpstr>
      <vt:lpstr>Is all transpiling the same?</vt:lpstr>
      <vt:lpstr>Transpiling Priorities</vt:lpstr>
      <vt:lpstr>Transpiling Priorities</vt:lpstr>
      <vt:lpstr>JSConvert</vt:lpstr>
      <vt:lpstr>def convert(filein, fileout=None, rules="jsconvert.pyrules", dom=False):  Translates javascript source code in a directory or file using  an optional rules module  def format_code(sourcecode, rules="jsconvert.pyrules"):  Returns a translated version of the input js source code string  def to_dom_file(filein, fileout=None):  Translates a source js file to human readable Document Object Model  (DOM) file  def to_dom_string(text):     Translates js source code into DOM string </vt:lpstr>
      <vt:lpstr>PowerPoint Presentation</vt:lpstr>
      <vt:lpstr>PowerPoint Presentation</vt:lpstr>
      <vt:lpstr>C:\Users\me\myapps&gt;python -m jsconvert _________________________________________________ Welcome to JSConvert - CLI  v1.0.1  Author: Jon L. Boynton Copyright 2022 Jon L. Boynton Licensed under the Apache License, Version 2.0 _________________________________________________  Enter a JS file or directory: 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CodeRule():     """An abstract rule for interpreting a sequence of one or more CodeEntry       nodes."""          def __init__(self, name="default_rule", path=None):         self.name = name         self.rulePath = path and path or []              def path(self):         """Iteration of class names required to match this rule."""                  return iter(self.rulePath)          def apply(self, buffer, offset):         """Evaluates CodeBuffer state and translates the result. ""“          return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Boynton</dc:creator>
  <cp:lastModifiedBy>Demo2</cp:lastModifiedBy>
  <cp:revision>71</cp:revision>
  <dcterms:created xsi:type="dcterms:W3CDTF">2022-06-22T21:27:26Z</dcterms:created>
  <dcterms:modified xsi:type="dcterms:W3CDTF">2022-08-07T17:14:10Z</dcterms:modified>
</cp:coreProperties>
</file>