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2" r:id="rId2"/>
    <p:sldId id="323" r:id="rId3"/>
    <p:sldId id="321" r:id="rId4"/>
    <p:sldId id="322" r:id="rId5"/>
    <p:sldId id="336" r:id="rId6"/>
    <p:sldId id="345" r:id="rId7"/>
    <p:sldId id="342" r:id="rId8"/>
    <p:sldId id="356" r:id="rId9"/>
    <p:sldId id="357" r:id="rId10"/>
    <p:sldId id="346" r:id="rId11"/>
    <p:sldId id="353" r:id="rId12"/>
    <p:sldId id="359" r:id="rId13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2" autoAdjust="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766474-E684-4986-A1D8-6CB3B038EE69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C048DF7-953E-4CDC-9BDA-2A60FBF582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10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4844A6C-F12D-4CC7-B856-E2669A9897F0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2469DE-210F-4BDB-B4BE-FE81780B8A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8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47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36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65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1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5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49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11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8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76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5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67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893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AED1-0CBD-406C-BBE5-C9D1D4D97623}" type="datetimeFigureOut">
              <a:rPr lang="es-MX" smtClean="0"/>
              <a:t>01/09/2018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CDAC-2138-4522-8949-E261B56CA9C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CuadroTexto 6"/>
          <p:cNvSpPr txBox="1"/>
          <p:nvPr userDrawn="1"/>
        </p:nvSpPr>
        <p:spPr>
          <a:xfrm rot="19809879">
            <a:off x="1454980" y="2860384"/>
            <a:ext cx="10498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M</a:t>
            </a:r>
            <a:r>
              <a:rPr lang="es-MX" sz="3600" b="1" baseline="0" dirty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 en C Gabriel Castillo Hernández, Facultad De Ingeniería, UNAM, 2018, Estructuras de Datos y Algoritmos I</a:t>
            </a:r>
            <a:endParaRPr lang="es-MX" sz="3600" b="1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4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Estructuras (Parte I)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 en C Gabriel Castillo Hernández</a:t>
            </a:r>
          </a:p>
        </p:txBody>
      </p:sp>
    </p:spTree>
    <p:extLst>
      <p:ext uri="{BB962C8B-B14F-4D97-AF65-F5344CB8AC3E}">
        <p14:creationId xmlns:p14="http://schemas.microsoft.com/office/powerpoint/2010/main" val="43359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1" y="59402"/>
            <a:ext cx="8789648" cy="418368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531815" y="1508368"/>
            <a:ext cx="5861539" cy="2188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1531815" y="3489569"/>
            <a:ext cx="5861539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" name="Grupo 9"/>
          <p:cNvGrpSpPr/>
          <p:nvPr/>
        </p:nvGrpSpPr>
        <p:grpSpPr>
          <a:xfrm>
            <a:off x="151179" y="4387440"/>
            <a:ext cx="5393943" cy="1304613"/>
            <a:chOff x="1207476" y="4570274"/>
            <a:chExt cx="4982308" cy="2475121"/>
          </a:xfrm>
        </p:grpSpPr>
        <p:sp>
          <p:nvSpPr>
            <p:cNvPr id="8" name="Rectángulo 7"/>
            <p:cNvSpPr/>
            <p:nvPr/>
          </p:nvSpPr>
          <p:spPr>
            <a:xfrm>
              <a:off x="1207476" y="4768722"/>
              <a:ext cx="4982308" cy="227667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</a:t>
              </a:r>
              <a:r>
                <a:rPr lang="es-MX" sz="2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h.vida</a:t>
              </a:r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100;</a:t>
              </a:r>
            </a:p>
            <a:p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</a:t>
              </a:r>
              <a:r>
                <a:rPr lang="es-MX" sz="2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h.defensa</a:t>
              </a:r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5000;</a:t>
              </a:r>
            </a:p>
            <a:p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MX" sz="2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strcpy</a:t>
              </a:r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(*h.nombre,"</a:t>
              </a:r>
              <a:r>
                <a:rPr lang="es-MX" sz="2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Kratos</a:t>
              </a:r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923250" y="4570274"/>
              <a:ext cx="1186122" cy="669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Error!!!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072985" y="4202774"/>
            <a:ext cx="5822604" cy="1427881"/>
            <a:chOff x="6072985" y="4202774"/>
            <a:chExt cx="5822604" cy="1427881"/>
          </a:xfrm>
        </p:grpSpPr>
        <p:sp>
          <p:nvSpPr>
            <p:cNvPr id="4" name="Rectángulo 3"/>
            <p:cNvSpPr/>
            <p:nvPr/>
          </p:nvSpPr>
          <p:spPr>
            <a:xfrm>
              <a:off x="6072985" y="4430326"/>
              <a:ext cx="5822604" cy="1200329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(*h).vida = 100;</a:t>
              </a:r>
            </a:p>
            <a:p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(*h).defensa = 5000;</a:t>
              </a:r>
            </a:p>
            <a:p>
              <a:r>
                <a:rPr lang="es-MX" sz="2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strcpy</a:t>
              </a:r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((*h).nombre,"</a:t>
              </a:r>
              <a:r>
                <a:rPr lang="es-MX" sz="2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Kratos</a:t>
              </a:r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511183" y="4202774"/>
              <a:ext cx="1266052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Correcto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9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834834" y="427728"/>
            <a:ext cx="5822604" cy="1427881"/>
            <a:chOff x="6072985" y="4202774"/>
            <a:chExt cx="5822604" cy="1427881"/>
          </a:xfrm>
        </p:grpSpPr>
        <p:sp>
          <p:nvSpPr>
            <p:cNvPr id="5" name="Rectángulo 4"/>
            <p:cNvSpPr/>
            <p:nvPr/>
          </p:nvSpPr>
          <p:spPr>
            <a:xfrm>
              <a:off x="6072985" y="4430326"/>
              <a:ext cx="5822604" cy="1200329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(*h).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vida = 100;</a:t>
              </a:r>
            </a:p>
            <a:p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(*h).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defensa = 5000;</a:t>
              </a:r>
            </a:p>
            <a:p>
              <a:r>
                <a:rPr lang="es-MX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strcpy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(*h).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nombre,"</a:t>
              </a:r>
              <a:r>
                <a:rPr lang="es-MX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Kratos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0511183" y="4202774"/>
              <a:ext cx="1266052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Correcto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956712" y="3174355"/>
            <a:ext cx="5822604" cy="1427881"/>
            <a:chOff x="6072985" y="4202774"/>
            <a:chExt cx="5822604" cy="1427881"/>
          </a:xfrm>
        </p:grpSpPr>
        <p:sp>
          <p:nvSpPr>
            <p:cNvPr id="12" name="Rectángulo 11"/>
            <p:cNvSpPr/>
            <p:nvPr/>
          </p:nvSpPr>
          <p:spPr>
            <a:xfrm>
              <a:off x="6072985" y="4430326"/>
              <a:ext cx="5822604" cy="1200329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h-&gt;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vida = 100;</a:t>
              </a:r>
            </a:p>
            <a:p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h-&gt;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defensa = 5000;</a:t>
              </a:r>
            </a:p>
            <a:p>
              <a:r>
                <a:rPr lang="es-MX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strcpy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s-MX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h-&gt;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nombre,"</a:t>
              </a:r>
              <a:r>
                <a:rPr lang="es-MX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Kratos</a:t>
              </a:r>
              <a:r>
                <a:rPr lang="es-MX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0511183" y="4202774"/>
              <a:ext cx="1266052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Correcto</a:t>
              </a:r>
            </a:p>
          </p:txBody>
        </p:sp>
      </p:grpSp>
      <p:sp>
        <p:nvSpPr>
          <p:cNvPr id="14" name="Flecha derecha 13"/>
          <p:cNvSpPr/>
          <p:nvPr/>
        </p:nvSpPr>
        <p:spPr>
          <a:xfrm rot="5400000">
            <a:off x="5402187" y="2343532"/>
            <a:ext cx="687897" cy="57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18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103847"/>
            <a:ext cx="10515600" cy="379342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</a:pPr>
            <a:r>
              <a:rPr lang="es-MX" sz="24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Funciones que regresan estructuras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0359" y="2649580"/>
            <a:ext cx="97843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aumentaVida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h-&gt;vida 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h-&gt;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vida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+inc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MX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{"Kratos",1000,5000,100,60.5};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aumentaVida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&amp;hk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,10);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imprime(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40359" y="618255"/>
            <a:ext cx="33360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nombre[8];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vida;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defensa;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ataque;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efectividad;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64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52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80" y="1006038"/>
            <a:ext cx="1666875" cy="2752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58" y="2914650"/>
            <a:ext cx="1600200" cy="2857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088" y="844113"/>
            <a:ext cx="1571625" cy="29146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0098" y="3165763"/>
            <a:ext cx="1710517" cy="23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68092"/>
              </p:ext>
            </p:extLst>
          </p:nvPr>
        </p:nvGraphicFramePr>
        <p:xfrm>
          <a:off x="674254" y="1444514"/>
          <a:ext cx="3694546" cy="243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3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Heroe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Kratos</a:t>
                      </a:r>
                      <a:endParaRPr lang="es-MX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050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Defensa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de efectividad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003787" y="1507981"/>
            <a:ext cx="5715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nombre[10];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vida, defensa, ataque;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efectividad;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AutoShape 2" descr="Resultado de imagen para war of gods kra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3879660"/>
            <a:ext cx="1600200" cy="28575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334224" y="412816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h1;</a:t>
            </a:r>
          </a:p>
        </p:txBody>
      </p:sp>
    </p:spTree>
    <p:extLst>
      <p:ext uri="{BB962C8B-B14F-4D97-AF65-F5344CB8AC3E}">
        <p14:creationId xmlns:p14="http://schemas.microsoft.com/office/powerpoint/2010/main" val="187521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741" y="174907"/>
            <a:ext cx="589937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nombre[8];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vida,defensa,ataque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efectividad;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s-MX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h1;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(h1.nombre,”kratos”);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h1.vida = 1000;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h1.defensa = 5000;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h1.ataque = 100;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h1.efectividad = 60.5;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77604"/>
              </p:ext>
            </p:extLst>
          </p:nvPr>
        </p:nvGraphicFramePr>
        <p:xfrm>
          <a:off x="4511817" y="1383923"/>
          <a:ext cx="3247010" cy="243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3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Heroe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s-MX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Kratos</a:t>
                      </a:r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050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defensa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efectividad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343" y="4202809"/>
            <a:ext cx="1462870" cy="2612268"/>
          </a:xfrm>
          <a:prstGeom prst="rect">
            <a:avLst/>
          </a:prstGeom>
        </p:spPr>
      </p:pic>
      <p:sp>
        <p:nvSpPr>
          <p:cNvPr id="2" name="Abrir llave 1"/>
          <p:cNvSpPr/>
          <p:nvPr/>
        </p:nvSpPr>
        <p:spPr>
          <a:xfrm>
            <a:off x="4298712" y="1383923"/>
            <a:ext cx="169907" cy="2435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14943" y="24168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h1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02775"/>
              </p:ext>
            </p:extLst>
          </p:nvPr>
        </p:nvGraphicFramePr>
        <p:xfrm>
          <a:off x="7889388" y="649151"/>
          <a:ext cx="164336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354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'K'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solidFill>
                            <a:srgbClr val="FF0000"/>
                          </a:solidFill>
                        </a:rPr>
                        <a:t>'r'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solidFill>
                            <a:srgbClr val="FF0000"/>
                          </a:solidFill>
                        </a:rPr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solidFill>
                            <a:srgbClr val="FF0000"/>
                          </a:solidFill>
                        </a:rPr>
                        <a:t>'t'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358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solidFill>
                            <a:srgbClr val="FF000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solidFill>
                            <a:srgbClr val="FF0000"/>
                          </a:solidFill>
                        </a:rPr>
                        <a:t>'s'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solidFill>
                            <a:srgbClr val="FF0000"/>
                          </a:solidFill>
                        </a:rPr>
                        <a:t>'\0'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361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'$'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363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35212"/>
              </p:ext>
            </p:extLst>
          </p:nvPr>
        </p:nvGraphicFramePr>
        <p:xfrm>
          <a:off x="412982" y="5365660"/>
          <a:ext cx="4351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MX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MX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Heroe</a:t>
                      </a:r>
                      <a:endParaRPr lang="es-MX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1458827" y="4996328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Tabla de símbolos </a:t>
            </a:r>
            <a:r>
              <a:rPr lang="es-MX" b="1" dirty="0" err="1">
                <a:solidFill>
                  <a:srgbClr val="0070C0"/>
                </a:solidFill>
              </a:rPr>
              <a:t>main</a:t>
            </a:r>
            <a:r>
              <a:rPr lang="es-MX" b="1" dirty="0">
                <a:solidFill>
                  <a:srgbClr val="0070C0"/>
                </a:solidFill>
              </a:rPr>
              <a:t>()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10855"/>
              </p:ext>
            </p:extLst>
          </p:nvPr>
        </p:nvGraphicFramePr>
        <p:xfrm>
          <a:off x="10028788" y="649151"/>
          <a:ext cx="164336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366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371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372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374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algn="r"/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377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8452949" y="3819070"/>
            <a:ext cx="1079802" cy="1554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10656513" y="649151"/>
            <a:ext cx="1015637" cy="1554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0656513" y="2204012"/>
            <a:ext cx="1015638" cy="16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10656513" y="3819071"/>
            <a:ext cx="1015638" cy="1554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8452949" y="619051"/>
            <a:ext cx="1079801" cy="3169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 rot="3204483">
            <a:off x="8243393" y="4346224"/>
            <a:ext cx="149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------ 1000 ----</a:t>
            </a:r>
          </a:p>
        </p:txBody>
      </p:sp>
      <p:sp>
        <p:nvSpPr>
          <p:cNvPr id="18" name="CuadroTexto 17"/>
          <p:cNvSpPr txBox="1"/>
          <p:nvPr/>
        </p:nvSpPr>
        <p:spPr>
          <a:xfrm rot="3204483">
            <a:off x="10384273" y="1241914"/>
            <a:ext cx="149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---- 5000 ------</a:t>
            </a:r>
          </a:p>
        </p:txBody>
      </p:sp>
      <p:sp>
        <p:nvSpPr>
          <p:cNvPr id="19" name="CuadroTexto 18"/>
          <p:cNvSpPr txBox="1"/>
          <p:nvPr/>
        </p:nvSpPr>
        <p:spPr>
          <a:xfrm rot="3204483">
            <a:off x="10414875" y="2826874"/>
            <a:ext cx="149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------- 100 -----</a:t>
            </a:r>
          </a:p>
        </p:txBody>
      </p:sp>
      <p:sp>
        <p:nvSpPr>
          <p:cNvPr id="20" name="CuadroTexto 19"/>
          <p:cNvSpPr txBox="1"/>
          <p:nvPr/>
        </p:nvSpPr>
        <p:spPr>
          <a:xfrm rot="3204483">
            <a:off x="10384272" y="4371253"/>
            <a:ext cx="149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------ 60.5 -----</a:t>
            </a:r>
          </a:p>
        </p:txBody>
      </p:sp>
      <p:sp>
        <p:nvSpPr>
          <p:cNvPr id="21" name="Rectángulo 20"/>
          <p:cNvSpPr/>
          <p:nvPr/>
        </p:nvSpPr>
        <p:spPr>
          <a:xfrm rot="5400000">
            <a:off x="9176281" y="211505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</a:p>
        </p:txBody>
      </p:sp>
      <p:sp>
        <p:nvSpPr>
          <p:cNvPr id="22" name="Rectángulo 21"/>
          <p:cNvSpPr/>
          <p:nvPr/>
        </p:nvSpPr>
        <p:spPr>
          <a:xfrm rot="5400000">
            <a:off x="9318629" y="433699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vida</a:t>
            </a:r>
          </a:p>
        </p:txBody>
      </p:sp>
      <p:sp>
        <p:nvSpPr>
          <p:cNvPr id="23" name="Rectángulo 22"/>
          <p:cNvSpPr/>
          <p:nvPr/>
        </p:nvSpPr>
        <p:spPr>
          <a:xfrm rot="5400000">
            <a:off x="11271734" y="116649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defensa</a:t>
            </a:r>
          </a:p>
        </p:txBody>
      </p:sp>
      <p:sp>
        <p:nvSpPr>
          <p:cNvPr id="24" name="Rectángulo 23"/>
          <p:cNvSpPr/>
          <p:nvPr/>
        </p:nvSpPr>
        <p:spPr>
          <a:xfrm rot="5400000">
            <a:off x="11340663" y="287219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ataque</a:t>
            </a:r>
          </a:p>
        </p:txBody>
      </p:sp>
      <p:sp>
        <p:nvSpPr>
          <p:cNvPr id="25" name="Rectángulo 24"/>
          <p:cNvSpPr/>
          <p:nvPr/>
        </p:nvSpPr>
        <p:spPr>
          <a:xfrm rot="5400000">
            <a:off x="11022842" y="44118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efectividad</a:t>
            </a:r>
          </a:p>
        </p:txBody>
      </p:sp>
    </p:spTree>
    <p:extLst>
      <p:ext uri="{BB962C8B-B14F-4D97-AF65-F5344CB8AC3E}">
        <p14:creationId xmlns:p14="http://schemas.microsoft.com/office/powerpoint/2010/main" val="425360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7432" y="423462"/>
            <a:ext cx="5614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nombre[8];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vida, defensa, ataque;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efectividad;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s-MX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h1, 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s-MX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h1.vida = 1000;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h1.defensa = 5000;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h1.ataque = 100;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h1.efectividad = 60.5;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 = h1;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22951"/>
              </p:ext>
            </p:extLst>
          </p:nvPr>
        </p:nvGraphicFramePr>
        <p:xfrm>
          <a:off x="5326635" y="1765017"/>
          <a:ext cx="3247010" cy="243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3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Heroe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s-MX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Kratos</a:t>
                      </a:r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050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defensa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efectividad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Abrir llave 6"/>
          <p:cNvSpPr/>
          <p:nvPr/>
        </p:nvSpPr>
        <p:spPr>
          <a:xfrm>
            <a:off x="5113530" y="1765017"/>
            <a:ext cx="169907" cy="2435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70C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529761" y="27979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h1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41005"/>
              </p:ext>
            </p:extLst>
          </p:nvPr>
        </p:nvGraphicFramePr>
        <p:xfrm>
          <a:off x="8860907" y="4300877"/>
          <a:ext cx="3247010" cy="243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3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Heroe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s-MX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Kratos</a:t>
                      </a:r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050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defensa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2"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efectividad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Abrir llave 9"/>
          <p:cNvSpPr/>
          <p:nvPr/>
        </p:nvSpPr>
        <p:spPr>
          <a:xfrm>
            <a:off x="8647802" y="4300877"/>
            <a:ext cx="169907" cy="2435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70C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064033" y="53337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h2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17053"/>
              </p:ext>
            </p:extLst>
          </p:nvPr>
        </p:nvGraphicFramePr>
        <p:xfrm>
          <a:off x="7387745" y="329454"/>
          <a:ext cx="43513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MX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MX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Heroe</a:t>
                      </a:r>
                      <a:endParaRPr lang="es-MX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MX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MX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Heroe</a:t>
                      </a:r>
                      <a:endParaRPr lang="es-MX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8481513" y="0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Tabla de símbolos </a:t>
            </a:r>
            <a:r>
              <a:rPr lang="es-MX" b="1" dirty="0" err="1">
                <a:solidFill>
                  <a:srgbClr val="0070C0"/>
                </a:solidFill>
              </a:rPr>
              <a:t>main</a:t>
            </a:r>
            <a:r>
              <a:rPr lang="es-MX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2" name="Flecha doblada hacia arriba 1"/>
          <p:cNvSpPr/>
          <p:nvPr/>
        </p:nvSpPr>
        <p:spPr>
          <a:xfrm rot="5400000">
            <a:off x="6339419" y="4709274"/>
            <a:ext cx="1221441" cy="9939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62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7121" y="169641"/>
            <a:ext cx="10636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Inicialización de estructuras durante la definición de la variable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565552" y="1256283"/>
            <a:ext cx="9794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nombre[8];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vida, defensa, ataque;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efectividad;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s-MX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 = {"Kratos",1000,5000,100,60.5};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("%s vida: %d\n",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h.nombre,h.vida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59" y="5041935"/>
            <a:ext cx="32956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103847"/>
            <a:ext cx="10515600" cy="379342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</a:pPr>
            <a:r>
              <a:rPr lang="es-MX" sz="24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Funciones que reciben estructuras (parámetros por valor)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0359" y="2649580"/>
            <a:ext cx="97843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imprime(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("Nombre: %s\n",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h.nombre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("Vida: %d\n",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h.vida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MX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{"Kratos",1000,5000,100,60.5};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imprime(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40359" y="618255"/>
            <a:ext cx="33360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nombre[8];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vida;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defensa;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ataque;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efectividad;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9611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103847"/>
            <a:ext cx="10515600" cy="379342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</a:pPr>
            <a:r>
              <a:rPr lang="es-MX" sz="24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Funciones que regresan estructuras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0359" y="2649580"/>
            <a:ext cx="97843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aumentaVida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h.vida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h.vida+inc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MX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{"Kratos",1000,5000,100,60.5};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aumentaVida</a:t>
            </a:r>
            <a:r>
              <a:rPr lang="es-MX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(hk,10);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imprime(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40359" y="618255"/>
            <a:ext cx="33360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nombre[8];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vida;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defensa;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ataque;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efectividad;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743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67891" y="756988"/>
            <a:ext cx="5092337" cy="1481115"/>
          </a:xfrm>
          <a:solidFill>
            <a:srgbClr val="FFC000"/>
          </a:solidFill>
          <a:ln w="57150"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</a:pPr>
            <a:r>
              <a:rPr lang="es-MX" sz="24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Funciones que reciben estructuras (parámetros por referencia)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267890" y="3879010"/>
            <a:ext cx="5092337" cy="1481115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s-MX" sz="24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Apuntadores a estructuras</a:t>
            </a:r>
          </a:p>
        </p:txBody>
      </p:sp>
      <p:sp>
        <p:nvSpPr>
          <p:cNvPr id="6" name="Flecha abajo 5"/>
          <p:cNvSpPr/>
          <p:nvPr/>
        </p:nvSpPr>
        <p:spPr>
          <a:xfrm>
            <a:off x="5491297" y="2629989"/>
            <a:ext cx="645522" cy="644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227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757</Words>
  <Application>Microsoft Office PowerPoint</Application>
  <PresentationFormat>Panorámica</PresentationFormat>
  <Paragraphs>226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Broadway</vt:lpstr>
      <vt:lpstr>Calibri</vt:lpstr>
      <vt:lpstr>Calibri Light</vt:lpstr>
      <vt:lpstr>Courier New</vt:lpstr>
      <vt:lpstr>Tema de Office</vt:lpstr>
      <vt:lpstr>Estructuras (Parte I)</vt:lpstr>
      <vt:lpstr>Presentación de PowerPoint</vt:lpstr>
      <vt:lpstr>Estructuras</vt:lpstr>
      <vt:lpstr>Presentación de PowerPoint</vt:lpstr>
      <vt:lpstr>Presentación de PowerPoint</vt:lpstr>
      <vt:lpstr>Presentación de PowerPoint</vt:lpstr>
      <vt:lpstr>Funciones que reciben estructuras (parámetros por valor)</vt:lpstr>
      <vt:lpstr>Funciones que regresan estructuras</vt:lpstr>
      <vt:lpstr>Funciones que reciben estructuras (parámetros por referencia)</vt:lpstr>
      <vt:lpstr>Presentación de PowerPoint</vt:lpstr>
      <vt:lpstr>Presentación de PowerPoint</vt:lpstr>
      <vt:lpstr>Funciones que regresan estructuras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CASTILLO HERNANDEZ</dc:creator>
  <cp:lastModifiedBy>JONATHAN OMAR CALZADA MARTINEZ</cp:lastModifiedBy>
  <cp:revision>158</cp:revision>
  <dcterms:created xsi:type="dcterms:W3CDTF">2018-02-15T16:55:46Z</dcterms:created>
  <dcterms:modified xsi:type="dcterms:W3CDTF">2018-09-01T23:30:17Z</dcterms:modified>
</cp:coreProperties>
</file>