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9" r:id="rId2"/>
    <p:sldId id="257" r:id="rId3"/>
    <p:sldId id="282" r:id="rId4"/>
    <p:sldId id="283" r:id="rId5"/>
    <p:sldId id="260" r:id="rId6"/>
    <p:sldId id="256" r:id="rId7"/>
    <p:sldId id="277" r:id="rId8"/>
    <p:sldId id="28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14" autoAdjust="0"/>
  </p:normalViewPr>
  <p:slideViewPr>
    <p:cSldViewPr snapToGrid="0">
      <p:cViewPr varScale="1">
        <p:scale>
          <a:sx n="62" d="100"/>
          <a:sy n="62" d="100"/>
        </p:scale>
        <p:origin x="10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8BEA9-2EAF-48E4-B9FD-E5B28A87AE94}" type="datetimeFigureOut">
              <a:rPr lang="es-MX" smtClean="0"/>
              <a:t>28/11/2018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96F76-95A0-439D-846D-0EC6DE515EFF}" type="slidenum">
              <a:rPr lang="es-MX" smtClean="0"/>
              <a:t>‹Nº›</a:t>
            </a:fld>
            <a:endParaRPr lang="es-MX"/>
          </a:p>
        </p:txBody>
      </p:sp>
    </p:spTree>
    <p:extLst>
      <p:ext uri="{BB962C8B-B14F-4D97-AF65-F5344CB8AC3E}">
        <p14:creationId xmlns:p14="http://schemas.microsoft.com/office/powerpoint/2010/main" val="51067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platea.pntic.mec.es/vgonzale/cyr_0204/cyr_01/control/lengua_C/punteros.htm#punteros_parametros_func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platea.pntic.mec.es/vgonzale/cyr_0204/cyr_01/control/lengua_C/arrays.htm#punteros_array" TargetMode="External"/><Relationship Id="rId4" Type="http://schemas.openxmlformats.org/officeDocument/2006/relationships/hyperlink" Target="http://platea.pntic.mec.es/vgonzale/cyr_0204/cyr_01/control/lengua_C/cadenas.htm#recorrer_cadena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Los permiten </a:t>
            </a:r>
            <a:r>
              <a:rPr lang="es-ES" sz="1200" b="0" i="0" kern="1200" dirty="0">
                <a:solidFill>
                  <a:schemeClr val="tx1"/>
                </a:solidFill>
                <a:effectLst/>
                <a:latin typeface="+mn-lt"/>
                <a:ea typeface="+mn-ea"/>
                <a:cs typeface="+mn-cs"/>
                <a:hlinkClick r:id="rId3"/>
              </a:rPr>
              <a:t>pasar argumentos</a:t>
            </a:r>
            <a:r>
              <a:rPr lang="es-ES" sz="1200" b="0" i="0" kern="1200" dirty="0">
                <a:solidFill>
                  <a:schemeClr val="tx1"/>
                </a:solidFill>
                <a:effectLst/>
                <a:latin typeface="+mn-lt"/>
                <a:ea typeface="+mn-ea"/>
                <a:cs typeface="+mn-cs"/>
              </a:rPr>
              <a:t> (o parámetros) a una función y modificarlos. También permiten el manejo de </a:t>
            </a:r>
            <a:r>
              <a:rPr lang="es-ES" sz="1200" b="0" i="0" kern="1200" dirty="0">
                <a:solidFill>
                  <a:schemeClr val="tx1"/>
                </a:solidFill>
                <a:effectLst/>
                <a:latin typeface="+mn-lt"/>
                <a:ea typeface="+mn-ea"/>
                <a:cs typeface="+mn-cs"/>
                <a:hlinkClick r:id="rId4"/>
              </a:rPr>
              <a:t>cadenas</a:t>
            </a:r>
            <a:r>
              <a:rPr lang="es-ES" sz="1200" b="0" i="0" kern="1200" dirty="0">
                <a:solidFill>
                  <a:schemeClr val="tx1"/>
                </a:solidFill>
                <a:effectLst/>
                <a:latin typeface="+mn-lt"/>
                <a:ea typeface="+mn-ea"/>
                <a:cs typeface="+mn-cs"/>
              </a:rPr>
              <a:t> y de </a:t>
            </a:r>
            <a:r>
              <a:rPr lang="es-ES" sz="1200" b="0" i="0" kern="1200" dirty="0" err="1">
                <a:solidFill>
                  <a:schemeClr val="tx1"/>
                </a:solidFill>
                <a:effectLst/>
                <a:latin typeface="+mn-lt"/>
                <a:ea typeface="+mn-ea"/>
                <a:cs typeface="+mn-cs"/>
                <a:hlinkClick r:id="rId5"/>
              </a:rPr>
              <a:t>arrays</a:t>
            </a:r>
            <a:r>
              <a:rPr lang="es-ES" sz="1200" b="0" i="0" kern="1200" dirty="0">
                <a:solidFill>
                  <a:schemeClr val="tx1"/>
                </a:solidFill>
                <a:effectLst/>
                <a:latin typeface="+mn-lt"/>
                <a:ea typeface="+mn-ea"/>
                <a:cs typeface="+mn-cs"/>
              </a:rPr>
              <a:t>. Otro uso importante es que nos permiten acceder directamente a la pantalla, al teclado y a todos los componentes del ordenador. Si sólo sirvieran para almacenar direcciones de memoria no serían de mucha utilidad. Nos deben dejar también la posibilidad de acceder al contenido de esas posiciones de memoria. Para ello se usa el operador </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(operador de </a:t>
            </a:r>
            <a:r>
              <a:rPr lang="es-ES" sz="1200" b="1" i="0" kern="1200" dirty="0">
                <a:solidFill>
                  <a:schemeClr val="tx1"/>
                </a:solidFill>
                <a:effectLst/>
                <a:latin typeface="+mn-lt"/>
                <a:ea typeface="+mn-ea"/>
                <a:cs typeface="+mn-cs"/>
              </a:rPr>
              <a:t>indirección</a:t>
            </a:r>
            <a:r>
              <a:rPr lang="es-ES" sz="1200" b="0" i="0" kern="1200" dirty="0">
                <a:solidFill>
                  <a:schemeClr val="tx1"/>
                </a:solidFill>
                <a:effectLst/>
                <a:latin typeface="+mn-lt"/>
                <a:ea typeface="+mn-ea"/>
                <a:cs typeface="+mn-cs"/>
              </a:rPr>
              <a:t>), que no hay que confundir con el de la multiplicación.</a:t>
            </a:r>
          </a:p>
          <a:p>
            <a:endParaRPr lang="es-MX" dirty="0"/>
          </a:p>
        </p:txBody>
      </p:sp>
      <p:sp>
        <p:nvSpPr>
          <p:cNvPr id="4" name="Marcador de número de diapositiva 3"/>
          <p:cNvSpPr>
            <a:spLocks noGrp="1"/>
          </p:cNvSpPr>
          <p:nvPr>
            <p:ph type="sldNum" sz="quarter" idx="5"/>
          </p:nvPr>
        </p:nvSpPr>
        <p:spPr/>
        <p:txBody>
          <a:bodyPr/>
          <a:lstStyle/>
          <a:p>
            <a:fld id="{2E496F76-95A0-439D-846D-0EC6DE515EFF}" type="slidenum">
              <a:rPr lang="es-MX" smtClean="0"/>
              <a:t>2</a:t>
            </a:fld>
            <a:endParaRPr lang="es-MX"/>
          </a:p>
        </p:txBody>
      </p:sp>
    </p:spTree>
    <p:extLst>
      <p:ext uri="{BB962C8B-B14F-4D97-AF65-F5344CB8AC3E}">
        <p14:creationId xmlns:p14="http://schemas.microsoft.com/office/powerpoint/2010/main" val="367149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388553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262539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438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3309120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5013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3618809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1869470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1846701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158037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ABA30B-C97F-488C-941C-6765F08F9118}" type="datetimeFigureOut">
              <a:rPr lang="es-MX" smtClean="0"/>
              <a:t>27/11/2018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42579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ABA30B-C97F-488C-941C-6765F08F9118}" type="datetimeFigureOut">
              <a:rPr lang="es-MX" smtClean="0"/>
              <a:t>27/11/2018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92024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ABA30B-C97F-488C-941C-6765F08F9118}" type="datetimeFigureOut">
              <a:rPr lang="es-MX" smtClean="0"/>
              <a:t>27/11/2018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313410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ABA30B-C97F-488C-941C-6765F08F9118}" type="datetimeFigureOut">
              <a:rPr lang="es-MX" smtClean="0"/>
              <a:t>27/11/2018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106724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BA30B-C97F-488C-941C-6765F08F9118}" type="datetimeFigureOut">
              <a:rPr lang="es-MX" smtClean="0"/>
              <a:t>27/11/2018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254303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DABA30B-C97F-488C-941C-6765F08F9118}" type="datetimeFigureOut">
              <a:rPr lang="es-MX" smtClean="0"/>
              <a:t>27/11/2018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377124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DABA30B-C97F-488C-941C-6765F08F9118}" type="datetimeFigureOut">
              <a:rPr lang="es-MX" smtClean="0"/>
              <a:t>27/11/2018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B19ED8-70BF-40CB-AB28-95A8440F404D}" type="slidenum">
              <a:rPr lang="es-MX" smtClean="0"/>
              <a:t>‹Nº›</a:t>
            </a:fld>
            <a:endParaRPr lang="es-MX"/>
          </a:p>
        </p:txBody>
      </p:sp>
    </p:spTree>
    <p:extLst>
      <p:ext uri="{BB962C8B-B14F-4D97-AF65-F5344CB8AC3E}">
        <p14:creationId xmlns:p14="http://schemas.microsoft.com/office/powerpoint/2010/main" val="13689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ABA30B-C97F-488C-941C-6765F08F9118}" type="datetimeFigureOut">
              <a:rPr lang="es-MX" smtClean="0"/>
              <a:t>27/11/2018</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B19ED8-70BF-40CB-AB28-95A8440F404D}" type="slidenum">
              <a:rPr lang="es-MX" smtClean="0"/>
              <a:t>‹Nº›</a:t>
            </a:fld>
            <a:endParaRPr lang="es-MX"/>
          </a:p>
        </p:txBody>
      </p:sp>
    </p:spTree>
    <p:extLst>
      <p:ext uri="{BB962C8B-B14F-4D97-AF65-F5344CB8AC3E}">
        <p14:creationId xmlns:p14="http://schemas.microsoft.com/office/powerpoint/2010/main" val="843116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F5AE7-B57A-4D95-B739-5988C7018733}"/>
              </a:ext>
            </a:extLst>
          </p:cNvPr>
          <p:cNvSpPr>
            <a:spLocks noGrp="1"/>
          </p:cNvSpPr>
          <p:nvPr>
            <p:ph type="title"/>
          </p:nvPr>
        </p:nvSpPr>
        <p:spPr/>
        <p:txBody>
          <a:bodyPr/>
          <a:lstStyle/>
          <a:p>
            <a:r>
              <a:rPr lang="es-MX" dirty="0"/>
              <a:t>Funciones </a:t>
            </a:r>
          </a:p>
        </p:txBody>
      </p:sp>
      <p:sp>
        <p:nvSpPr>
          <p:cNvPr id="3" name="Marcador de contenido 2">
            <a:extLst>
              <a:ext uri="{FF2B5EF4-FFF2-40B4-BE49-F238E27FC236}">
                <a16:creationId xmlns:a16="http://schemas.microsoft.com/office/drawing/2014/main" id="{428A495C-D88A-41BD-8E20-56E1086A33DA}"/>
              </a:ext>
            </a:extLst>
          </p:cNvPr>
          <p:cNvSpPr>
            <a:spLocks noGrp="1"/>
          </p:cNvSpPr>
          <p:nvPr>
            <p:ph idx="1"/>
          </p:nvPr>
        </p:nvSpPr>
        <p:spPr/>
        <p:txBody>
          <a:bodyPr/>
          <a:lstStyle/>
          <a:p>
            <a:r>
              <a:rPr lang="es-ES" dirty="0"/>
              <a:t>En C, se conocen como funciones aquellos trozos de códigos utilizados para dividir un programa con el objetivo que, cada bloque realice una tarea determinada.</a:t>
            </a:r>
          </a:p>
          <a:p>
            <a:endParaRPr lang="es-ES" dirty="0"/>
          </a:p>
          <a:p>
            <a:endParaRPr lang="es-ES" dirty="0"/>
          </a:p>
          <a:p>
            <a:r>
              <a:rPr lang="es-ES" dirty="0"/>
              <a:t>Hay dos tipos de funciones </a:t>
            </a:r>
          </a:p>
          <a:p>
            <a:r>
              <a:rPr lang="es-ES" dirty="0"/>
              <a:t>Paso por valor y por </a:t>
            </a:r>
            <a:r>
              <a:rPr lang="es-ES" dirty="0" err="1"/>
              <a:t>refencia</a:t>
            </a:r>
            <a:r>
              <a:rPr lang="es-ES" dirty="0"/>
              <a:t>.</a:t>
            </a:r>
            <a:endParaRPr lang="es-MX" dirty="0"/>
          </a:p>
        </p:txBody>
      </p:sp>
      <p:pic>
        <p:nvPicPr>
          <p:cNvPr id="2050" name="Picture 2" descr="Resultado de imagen para autolavado de lejos">
            <a:extLst>
              <a:ext uri="{FF2B5EF4-FFF2-40B4-BE49-F238E27FC236}">
                <a16:creationId xmlns:a16="http://schemas.microsoft.com/office/drawing/2014/main" id="{CC11F383-5CB7-4355-8450-F44258EAA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666" y="2853356"/>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4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Resultado de imagen para apuntador">
            <a:extLst>
              <a:ext uri="{FF2B5EF4-FFF2-40B4-BE49-F238E27FC236}">
                <a16:creationId xmlns:a16="http://schemas.microsoft.com/office/drawing/2014/main" id="{22C031BF-52E3-46EA-9E59-999CF21D2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15646">
            <a:off x="1446730" y="2443784"/>
            <a:ext cx="3105427" cy="232907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74883D4-22B5-4BAE-8456-6F450D477016}"/>
              </a:ext>
            </a:extLst>
          </p:cNvPr>
          <p:cNvSpPr>
            <a:spLocks noGrp="1"/>
          </p:cNvSpPr>
          <p:nvPr>
            <p:ph idx="1"/>
          </p:nvPr>
        </p:nvSpPr>
        <p:spPr>
          <a:xfrm>
            <a:off x="440635" y="0"/>
            <a:ext cx="10515600" cy="2716696"/>
          </a:xfrm>
        </p:spPr>
        <p:txBody>
          <a:bodyPr>
            <a:normAutofit lnSpcReduction="10000"/>
          </a:bodyPr>
          <a:lstStyle/>
          <a:p>
            <a:r>
              <a:rPr lang="es-ES" sz="2400" b="1" dirty="0"/>
              <a:t>¿Que es un apuntador?</a:t>
            </a:r>
            <a:endParaRPr lang="es-ES" sz="2400" b="0" dirty="0">
              <a:effectLst/>
            </a:endParaRPr>
          </a:p>
          <a:p>
            <a:r>
              <a:rPr lang="es-ES" sz="2400" dirty="0"/>
              <a:t>Un puntero es una variable que almacena la dirección en donde encuentra otra variable. </a:t>
            </a:r>
            <a:endParaRPr lang="es-ES" sz="2400" b="0" dirty="0">
              <a:effectLst/>
            </a:endParaRPr>
          </a:p>
          <a:p>
            <a:r>
              <a:rPr lang="es-ES" sz="2400" dirty="0"/>
              <a:t>Al ser una dirección de memoria, le podemos decir a un puntero que en ese lugar donde apunta queremos almacenar un valor, por ejemplo un número.</a:t>
            </a:r>
            <a:br>
              <a:rPr lang="es-ES" b="0" dirty="0">
                <a:effectLst/>
              </a:rPr>
            </a:br>
            <a:endParaRPr lang="es-MX" dirty="0"/>
          </a:p>
        </p:txBody>
      </p:sp>
      <p:cxnSp>
        <p:nvCxnSpPr>
          <p:cNvPr id="8" name="Conector recto de flecha 7">
            <a:extLst>
              <a:ext uri="{FF2B5EF4-FFF2-40B4-BE49-F238E27FC236}">
                <a16:creationId xmlns:a16="http://schemas.microsoft.com/office/drawing/2014/main" id="{18AFF68C-432A-4E04-AA70-3B60196B0DA6}"/>
              </a:ext>
            </a:extLst>
          </p:cNvPr>
          <p:cNvCxnSpPr>
            <a:cxnSpLocks/>
          </p:cNvCxnSpPr>
          <p:nvPr/>
        </p:nvCxnSpPr>
        <p:spPr>
          <a:xfrm>
            <a:off x="4694596" y="3605532"/>
            <a:ext cx="1861729"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pic>
        <p:nvPicPr>
          <p:cNvPr id="18" name="Imagen 17">
            <a:extLst>
              <a:ext uri="{FF2B5EF4-FFF2-40B4-BE49-F238E27FC236}">
                <a16:creationId xmlns:a16="http://schemas.microsoft.com/office/drawing/2014/main" id="{786E10A4-11FB-4A4B-BC2E-9AD4D314CA44}"/>
              </a:ext>
            </a:extLst>
          </p:cNvPr>
          <p:cNvPicPr>
            <a:picLocks noChangeAspect="1"/>
          </p:cNvPicPr>
          <p:nvPr/>
        </p:nvPicPr>
        <p:blipFill>
          <a:blip r:embed="rId4"/>
          <a:stretch>
            <a:fillRect/>
          </a:stretch>
        </p:blipFill>
        <p:spPr>
          <a:xfrm>
            <a:off x="6734397" y="3158938"/>
            <a:ext cx="2529072" cy="982367"/>
          </a:xfrm>
          <a:prstGeom prst="rect">
            <a:avLst/>
          </a:prstGeom>
        </p:spPr>
      </p:pic>
      <p:pic>
        <p:nvPicPr>
          <p:cNvPr id="3080" name="Picture 8" descr="Resultado de imagen para caja para guardar">
            <a:extLst>
              <a:ext uri="{FF2B5EF4-FFF2-40B4-BE49-F238E27FC236}">
                <a16:creationId xmlns:a16="http://schemas.microsoft.com/office/drawing/2014/main" id="{1D507C62-36AC-4151-8AAD-91409C521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0797" y="4433641"/>
            <a:ext cx="3074783" cy="2424359"/>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n 22">
            <a:extLst>
              <a:ext uri="{FF2B5EF4-FFF2-40B4-BE49-F238E27FC236}">
                <a16:creationId xmlns:a16="http://schemas.microsoft.com/office/drawing/2014/main" id="{CA420FAC-0241-4E93-BFFA-795D645B6CB7}"/>
              </a:ext>
            </a:extLst>
          </p:cNvPr>
          <p:cNvPicPr>
            <a:picLocks noChangeAspect="1"/>
          </p:cNvPicPr>
          <p:nvPr/>
        </p:nvPicPr>
        <p:blipFill>
          <a:blip r:embed="rId4"/>
          <a:stretch>
            <a:fillRect/>
          </a:stretch>
        </p:blipFill>
        <p:spPr>
          <a:xfrm rot="19554111">
            <a:off x="6299331" y="5205242"/>
            <a:ext cx="1485492" cy="577009"/>
          </a:xfrm>
          <a:prstGeom prst="rect">
            <a:avLst/>
          </a:prstGeom>
        </p:spPr>
      </p:pic>
    </p:spTree>
    <p:extLst>
      <p:ext uri="{BB962C8B-B14F-4D97-AF65-F5344CB8AC3E}">
        <p14:creationId xmlns:p14="http://schemas.microsoft.com/office/powerpoint/2010/main" val="162139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FFDF838B-3DE2-460D-8807-7CF6B6229B9F}"/>
              </a:ext>
            </a:extLst>
          </p:cNvPr>
          <p:cNvSpPr>
            <a:spLocks noGrp="1"/>
          </p:cNvSpPr>
          <p:nvPr>
            <p:ph idx="1"/>
          </p:nvPr>
        </p:nvSpPr>
        <p:spPr>
          <a:xfrm>
            <a:off x="739856" y="563106"/>
            <a:ext cx="8596312" cy="4355038"/>
          </a:xfrm>
          <a:prstGeom prst="rect">
            <a:avLst/>
          </a:prstGeom>
        </p:spPr>
        <p:txBody>
          <a:bodyPr>
            <a:spAutoFit/>
          </a:bodyPr>
          <a:lstStyle/>
          <a:p>
            <a:r>
              <a:rPr lang="es-ES" sz="3600" dirty="0"/>
              <a:t>El Operador de Dirección ( &amp;) regresa la dirección de una variable.</a:t>
            </a:r>
          </a:p>
          <a:p>
            <a:endParaRPr lang="es-ES" sz="3600" dirty="0"/>
          </a:p>
          <a:p>
            <a:endParaRPr lang="es-ES" sz="3600" dirty="0"/>
          </a:p>
          <a:p>
            <a:r>
              <a:rPr lang="es-ES" sz="3600" dirty="0"/>
              <a:t>El Operador de Indirección ( * ), toma la dirección de una variable y regresa el dato que contiene esa dirección.</a:t>
            </a:r>
            <a:endParaRPr lang="es-MX" sz="3600" dirty="0"/>
          </a:p>
        </p:txBody>
      </p:sp>
    </p:spTree>
    <p:extLst>
      <p:ext uri="{BB962C8B-B14F-4D97-AF65-F5344CB8AC3E}">
        <p14:creationId xmlns:p14="http://schemas.microsoft.com/office/powerpoint/2010/main" val="232693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8077673-DA24-4BCA-BFA3-61F641CD39EF}"/>
              </a:ext>
            </a:extLst>
          </p:cNvPr>
          <p:cNvGraphicFramePr>
            <a:graphicFrameLocks noGrp="1"/>
          </p:cNvGraphicFramePr>
          <p:nvPr>
            <p:ph idx="1"/>
            <p:extLst>
              <p:ext uri="{D42A27DB-BD31-4B8C-83A1-F6EECF244321}">
                <p14:modId xmlns:p14="http://schemas.microsoft.com/office/powerpoint/2010/main" val="3635075602"/>
              </p:ext>
            </p:extLst>
          </p:nvPr>
        </p:nvGraphicFramePr>
        <p:xfrm>
          <a:off x="6096000" y="270090"/>
          <a:ext cx="5627406" cy="6191250"/>
        </p:xfrm>
        <a:graphic>
          <a:graphicData uri="http://schemas.openxmlformats.org/drawingml/2006/table">
            <a:tbl>
              <a:tblPr>
                <a:tableStyleId>{5C22544A-7EE6-4342-B048-85BDC9FD1C3A}</a:tableStyleId>
              </a:tblPr>
              <a:tblGrid>
                <a:gridCol w="2813703">
                  <a:extLst>
                    <a:ext uri="{9D8B030D-6E8A-4147-A177-3AD203B41FA5}">
                      <a16:colId xmlns:a16="http://schemas.microsoft.com/office/drawing/2014/main" val="2865691952"/>
                    </a:ext>
                  </a:extLst>
                </a:gridCol>
                <a:gridCol w="2813703">
                  <a:extLst>
                    <a:ext uri="{9D8B030D-6E8A-4147-A177-3AD203B41FA5}">
                      <a16:colId xmlns:a16="http://schemas.microsoft.com/office/drawing/2014/main" val="2041839494"/>
                    </a:ext>
                  </a:extLst>
                </a:gridCol>
              </a:tblGrid>
              <a:tr h="536225">
                <a:tc>
                  <a:txBody>
                    <a:bodyPr/>
                    <a:lstStyle/>
                    <a:p>
                      <a:pPr algn="r" fontAlgn="b"/>
                      <a:r>
                        <a:rPr lang="es-MX" sz="4000" u="none" strike="noStrike" dirty="0">
                          <a:effectLst/>
                        </a:rPr>
                        <a:t>100</a:t>
                      </a:r>
                      <a:endParaRPr lang="es-MX" sz="4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solidFill>
                            <a:srgbClr val="FF0000"/>
                          </a:solidFill>
                          <a:effectLst/>
                        </a:rPr>
                        <a:t> 10</a:t>
                      </a:r>
                      <a:endParaRPr lang="es-MX" sz="40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8874345"/>
                  </a:ext>
                </a:extLst>
              </a:tr>
              <a:tr h="536225">
                <a:tc>
                  <a:txBody>
                    <a:bodyPr/>
                    <a:lstStyle/>
                    <a:p>
                      <a:pPr algn="r" fontAlgn="b"/>
                      <a:r>
                        <a:rPr lang="es-MX" sz="4000" u="none" strike="noStrike" dirty="0">
                          <a:effectLst/>
                        </a:rPr>
                        <a:t>101</a:t>
                      </a:r>
                      <a:endParaRPr lang="es-MX" sz="4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solidFill>
                            <a:srgbClr val="FF0000"/>
                          </a:solidFill>
                          <a:effectLst/>
                        </a:rPr>
                        <a:t> </a:t>
                      </a:r>
                      <a:endParaRPr lang="es-MX" sz="40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7515065"/>
                  </a:ext>
                </a:extLst>
              </a:tr>
              <a:tr h="536225">
                <a:tc>
                  <a:txBody>
                    <a:bodyPr/>
                    <a:lstStyle/>
                    <a:p>
                      <a:pPr algn="r" fontAlgn="b"/>
                      <a:r>
                        <a:rPr lang="es-MX" sz="4000" u="none" strike="noStrike" dirty="0">
                          <a:effectLst/>
                        </a:rPr>
                        <a:t>102</a:t>
                      </a:r>
                      <a:endParaRPr lang="es-MX" sz="4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solidFill>
                            <a:srgbClr val="FF0000"/>
                          </a:solidFill>
                          <a:effectLst/>
                        </a:rPr>
                        <a:t> </a:t>
                      </a:r>
                      <a:endParaRPr lang="es-MX" sz="40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2319138"/>
                  </a:ext>
                </a:extLst>
              </a:tr>
              <a:tr h="536225">
                <a:tc>
                  <a:txBody>
                    <a:bodyPr/>
                    <a:lstStyle/>
                    <a:p>
                      <a:pPr algn="r" fontAlgn="b"/>
                      <a:r>
                        <a:rPr lang="es-MX" sz="4000" u="none" strike="noStrike" dirty="0">
                          <a:effectLst/>
                        </a:rPr>
                        <a:t>103</a:t>
                      </a:r>
                      <a:endParaRPr lang="es-MX" sz="4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solidFill>
                            <a:srgbClr val="FF0000"/>
                          </a:solidFill>
                          <a:effectLst/>
                        </a:rPr>
                        <a:t> </a:t>
                      </a:r>
                      <a:endParaRPr lang="es-MX" sz="40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7111647"/>
                  </a:ext>
                </a:extLst>
              </a:tr>
              <a:tr h="536225">
                <a:tc>
                  <a:txBody>
                    <a:bodyPr/>
                    <a:lstStyle/>
                    <a:p>
                      <a:pPr algn="r" fontAlgn="b"/>
                      <a:r>
                        <a:rPr lang="es-MX" sz="4000" u="none" strike="noStrike">
                          <a:effectLst/>
                        </a:rPr>
                        <a:t>104</a:t>
                      </a:r>
                      <a:endParaRPr lang="es-MX" sz="4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effectLst/>
                        </a:rPr>
                        <a:t> </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2852759"/>
                  </a:ext>
                </a:extLst>
              </a:tr>
              <a:tr h="536225">
                <a:tc>
                  <a:txBody>
                    <a:bodyPr/>
                    <a:lstStyle/>
                    <a:p>
                      <a:pPr algn="r" fontAlgn="b"/>
                      <a:r>
                        <a:rPr lang="es-MX" sz="4000" u="none" strike="noStrike">
                          <a:effectLst/>
                        </a:rPr>
                        <a:t>105</a:t>
                      </a:r>
                      <a:endParaRPr lang="es-MX" sz="4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effectLst/>
                        </a:rPr>
                        <a:t> </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1494315"/>
                  </a:ext>
                </a:extLst>
              </a:tr>
              <a:tr h="536225">
                <a:tc>
                  <a:txBody>
                    <a:bodyPr/>
                    <a:lstStyle/>
                    <a:p>
                      <a:pPr algn="r" fontAlgn="b"/>
                      <a:r>
                        <a:rPr lang="es-MX" sz="4000" u="none" strike="noStrike">
                          <a:effectLst/>
                        </a:rPr>
                        <a:t>106</a:t>
                      </a:r>
                      <a:endParaRPr lang="es-MX" sz="4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effectLst/>
                        </a:rPr>
                        <a:t>    </a:t>
                      </a:r>
                      <a:r>
                        <a:rPr lang="es-MX" sz="4000" u="none" strike="noStrike" dirty="0">
                          <a:solidFill>
                            <a:srgbClr val="00B0F0"/>
                          </a:solidFill>
                          <a:effectLst/>
                        </a:rPr>
                        <a:t>100</a:t>
                      </a:r>
                      <a:endParaRPr lang="es-MX" sz="4000" b="0" i="0" u="none" strike="noStrike" dirty="0">
                        <a:solidFill>
                          <a:srgbClr val="00B0F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4142692"/>
                  </a:ext>
                </a:extLst>
              </a:tr>
              <a:tr h="536225">
                <a:tc>
                  <a:txBody>
                    <a:bodyPr/>
                    <a:lstStyle/>
                    <a:p>
                      <a:pPr algn="r" fontAlgn="b"/>
                      <a:r>
                        <a:rPr lang="es-MX" sz="4000" u="none" strike="noStrike">
                          <a:effectLst/>
                        </a:rPr>
                        <a:t>107</a:t>
                      </a:r>
                      <a:endParaRPr lang="es-MX" sz="4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effectLst/>
                        </a:rPr>
                        <a:t> </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4880619"/>
                  </a:ext>
                </a:extLst>
              </a:tr>
              <a:tr h="536225">
                <a:tc>
                  <a:txBody>
                    <a:bodyPr/>
                    <a:lstStyle/>
                    <a:p>
                      <a:pPr algn="r" fontAlgn="b"/>
                      <a:r>
                        <a:rPr lang="es-MX" sz="4000" u="none" strike="noStrike">
                          <a:effectLst/>
                        </a:rPr>
                        <a:t>108</a:t>
                      </a:r>
                      <a:endParaRPr lang="es-MX" sz="4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effectLst/>
                        </a:rPr>
                        <a:t> </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1573991"/>
                  </a:ext>
                </a:extLst>
              </a:tr>
              <a:tr h="536225">
                <a:tc>
                  <a:txBody>
                    <a:bodyPr/>
                    <a:lstStyle/>
                    <a:p>
                      <a:pPr algn="r" fontAlgn="b"/>
                      <a:r>
                        <a:rPr lang="es-MX" sz="4000" u="none" strike="noStrike">
                          <a:effectLst/>
                        </a:rPr>
                        <a:t>109</a:t>
                      </a:r>
                      <a:endParaRPr lang="es-MX" sz="4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4000" u="none" strike="noStrike" dirty="0">
                          <a:effectLst/>
                        </a:rPr>
                        <a:t> </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5550795"/>
                  </a:ext>
                </a:extLst>
              </a:tr>
            </a:tbl>
          </a:graphicData>
        </a:graphic>
      </p:graphicFrame>
      <p:graphicFrame>
        <p:nvGraphicFramePr>
          <p:cNvPr id="6" name="Marcador de contenido 3">
            <a:extLst>
              <a:ext uri="{FF2B5EF4-FFF2-40B4-BE49-F238E27FC236}">
                <a16:creationId xmlns:a16="http://schemas.microsoft.com/office/drawing/2014/main" id="{145720CD-59D2-4F08-9FC1-A093F79A7829}"/>
              </a:ext>
            </a:extLst>
          </p:cNvPr>
          <p:cNvGraphicFramePr>
            <a:graphicFrameLocks/>
          </p:cNvGraphicFramePr>
          <p:nvPr>
            <p:extLst>
              <p:ext uri="{D42A27DB-BD31-4B8C-83A1-F6EECF244321}">
                <p14:modId xmlns:p14="http://schemas.microsoft.com/office/powerpoint/2010/main" val="1055173388"/>
              </p:ext>
            </p:extLst>
          </p:nvPr>
        </p:nvGraphicFramePr>
        <p:xfrm>
          <a:off x="216976" y="270090"/>
          <a:ext cx="5627406" cy="2476500"/>
        </p:xfrm>
        <a:graphic>
          <a:graphicData uri="http://schemas.openxmlformats.org/drawingml/2006/table">
            <a:tbl>
              <a:tblPr>
                <a:tableStyleId>{5C22544A-7EE6-4342-B048-85BDC9FD1C3A}</a:tableStyleId>
              </a:tblPr>
              <a:tblGrid>
                <a:gridCol w="2813703">
                  <a:extLst>
                    <a:ext uri="{9D8B030D-6E8A-4147-A177-3AD203B41FA5}">
                      <a16:colId xmlns:a16="http://schemas.microsoft.com/office/drawing/2014/main" val="2865691952"/>
                    </a:ext>
                  </a:extLst>
                </a:gridCol>
                <a:gridCol w="2813703">
                  <a:extLst>
                    <a:ext uri="{9D8B030D-6E8A-4147-A177-3AD203B41FA5}">
                      <a16:colId xmlns:a16="http://schemas.microsoft.com/office/drawing/2014/main" val="2041839494"/>
                    </a:ext>
                  </a:extLst>
                </a:gridCol>
              </a:tblGrid>
              <a:tr h="536225">
                <a:tc>
                  <a:txBody>
                    <a:bodyPr/>
                    <a:lstStyle/>
                    <a:p>
                      <a:pPr algn="r" fontAlgn="b"/>
                      <a:r>
                        <a:rPr lang="es-MX" sz="4000" b="0" i="0" u="none" strike="noStrike" dirty="0">
                          <a:solidFill>
                            <a:srgbClr val="000000"/>
                          </a:solidFill>
                          <a:effectLst/>
                          <a:latin typeface="Calibri" panose="020F0502020204030204" pitchFamily="34" charset="0"/>
                        </a:rPr>
                        <a:t>NOMBRE</a:t>
                      </a:r>
                    </a:p>
                  </a:txBody>
                  <a:tcPr marL="9525" marR="9525" marT="9525" marB="0" anchor="b"/>
                </a:tc>
                <a:tc>
                  <a:txBody>
                    <a:bodyPr/>
                    <a:lstStyle/>
                    <a:p>
                      <a:pPr algn="l" fontAlgn="b"/>
                      <a:r>
                        <a:rPr lang="es-MX" sz="4000" u="none" strike="noStrike" dirty="0">
                          <a:effectLst/>
                        </a:rPr>
                        <a:t> W</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8874345"/>
                  </a:ext>
                </a:extLst>
              </a:tr>
              <a:tr h="536225">
                <a:tc>
                  <a:txBody>
                    <a:bodyPr/>
                    <a:lstStyle/>
                    <a:p>
                      <a:pPr algn="r" fontAlgn="b"/>
                      <a:r>
                        <a:rPr lang="es-MX" sz="4000" b="0" i="0" u="none" strike="noStrike" dirty="0">
                          <a:solidFill>
                            <a:srgbClr val="000000"/>
                          </a:solidFill>
                          <a:effectLst/>
                          <a:latin typeface="Calibri" panose="020F0502020204030204" pitchFamily="34" charset="0"/>
                        </a:rPr>
                        <a:t>TIPO</a:t>
                      </a:r>
                    </a:p>
                  </a:txBody>
                  <a:tcPr marL="9525" marR="9525" marT="9525" marB="0" anchor="b"/>
                </a:tc>
                <a:tc>
                  <a:txBody>
                    <a:bodyPr/>
                    <a:lstStyle/>
                    <a:p>
                      <a:pPr algn="l" fontAlgn="b"/>
                      <a:r>
                        <a:rPr lang="es-MX" sz="4000" u="none" strike="noStrike" dirty="0">
                          <a:effectLst/>
                        </a:rPr>
                        <a:t> PUNTERO</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7515065"/>
                  </a:ext>
                </a:extLst>
              </a:tr>
              <a:tr h="536225">
                <a:tc>
                  <a:txBody>
                    <a:bodyPr/>
                    <a:lstStyle/>
                    <a:p>
                      <a:pPr algn="r" fontAlgn="b"/>
                      <a:r>
                        <a:rPr lang="es-MX" sz="4000" b="0" i="0" u="none" strike="noStrike" dirty="0">
                          <a:solidFill>
                            <a:srgbClr val="000000"/>
                          </a:solidFill>
                          <a:effectLst/>
                          <a:latin typeface="Calibri" panose="020F0502020204030204" pitchFamily="34" charset="0"/>
                        </a:rPr>
                        <a:t>DIRECCION</a:t>
                      </a:r>
                    </a:p>
                  </a:txBody>
                  <a:tcPr marL="9525" marR="9525" marT="9525" marB="0" anchor="b"/>
                </a:tc>
                <a:tc>
                  <a:txBody>
                    <a:bodyPr/>
                    <a:lstStyle/>
                    <a:p>
                      <a:pPr algn="l" fontAlgn="b"/>
                      <a:r>
                        <a:rPr lang="es-MX" sz="4000" u="none" strike="noStrike" dirty="0">
                          <a:effectLst/>
                        </a:rPr>
                        <a:t>   106</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2319138"/>
                  </a:ext>
                </a:extLst>
              </a:tr>
              <a:tr h="536225">
                <a:tc>
                  <a:txBody>
                    <a:bodyPr/>
                    <a:lstStyle/>
                    <a:p>
                      <a:pPr algn="r" fontAlgn="b"/>
                      <a:r>
                        <a:rPr lang="es-MX" sz="4000" b="0" i="0" u="none" strike="noStrike" dirty="0">
                          <a:solidFill>
                            <a:srgbClr val="000000"/>
                          </a:solidFill>
                          <a:effectLst/>
                          <a:latin typeface="Calibri" panose="020F0502020204030204" pitchFamily="34" charset="0"/>
                        </a:rPr>
                        <a:t>CONTENIDO</a:t>
                      </a:r>
                    </a:p>
                  </a:txBody>
                  <a:tcPr marL="9525" marR="9525" marT="9525" marB="0" anchor="b"/>
                </a:tc>
                <a:tc>
                  <a:txBody>
                    <a:bodyPr/>
                    <a:lstStyle/>
                    <a:p>
                      <a:pPr algn="l" fontAlgn="b"/>
                      <a:r>
                        <a:rPr lang="es-MX" sz="4000" u="none" strike="noStrike" dirty="0">
                          <a:effectLst/>
                        </a:rPr>
                        <a:t> 100</a:t>
                      </a:r>
                      <a:endParaRPr lang="es-MX" sz="4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2852759"/>
                  </a:ext>
                </a:extLst>
              </a:tr>
            </a:tbl>
          </a:graphicData>
        </a:graphic>
      </p:graphicFrame>
      <p:sp>
        <p:nvSpPr>
          <p:cNvPr id="7" name="Rectángulo 6">
            <a:extLst>
              <a:ext uri="{FF2B5EF4-FFF2-40B4-BE49-F238E27FC236}">
                <a16:creationId xmlns:a16="http://schemas.microsoft.com/office/drawing/2014/main" id="{8B479A69-890A-4530-A371-2A326B54D425}"/>
              </a:ext>
            </a:extLst>
          </p:cNvPr>
          <p:cNvSpPr/>
          <p:nvPr/>
        </p:nvSpPr>
        <p:spPr>
          <a:xfrm>
            <a:off x="604434" y="3549112"/>
            <a:ext cx="4695986" cy="2912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INT *W;</a:t>
            </a:r>
          </a:p>
          <a:p>
            <a:pPr algn="ctr"/>
            <a:r>
              <a:rPr lang="es-MX"/>
              <a:t>INT K;</a:t>
            </a:r>
          </a:p>
          <a:p>
            <a:pPr algn="ctr"/>
            <a:endParaRPr lang="es-MX" dirty="0"/>
          </a:p>
        </p:txBody>
      </p:sp>
    </p:spTree>
    <p:extLst>
      <p:ext uri="{BB962C8B-B14F-4D97-AF65-F5344CB8AC3E}">
        <p14:creationId xmlns:p14="http://schemas.microsoft.com/office/powerpoint/2010/main" val="102324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196EB-5DA6-4398-9C69-5E055A3077A5}"/>
              </a:ext>
            </a:extLst>
          </p:cNvPr>
          <p:cNvSpPr>
            <a:spLocks noGrp="1"/>
          </p:cNvSpPr>
          <p:nvPr>
            <p:ph type="title"/>
          </p:nvPr>
        </p:nvSpPr>
        <p:spPr/>
        <p:txBody>
          <a:bodyPr/>
          <a:lstStyle/>
          <a:p>
            <a:r>
              <a:rPr lang="es-MX" dirty="0"/>
              <a:t>Funciones de paso por referencia </a:t>
            </a:r>
          </a:p>
        </p:txBody>
      </p:sp>
      <p:sp>
        <p:nvSpPr>
          <p:cNvPr id="3" name="Marcador de contenido 2">
            <a:extLst>
              <a:ext uri="{FF2B5EF4-FFF2-40B4-BE49-F238E27FC236}">
                <a16:creationId xmlns:a16="http://schemas.microsoft.com/office/drawing/2014/main" id="{D5068EA9-281D-412B-947A-4B0EFB399B44}"/>
              </a:ext>
            </a:extLst>
          </p:cNvPr>
          <p:cNvSpPr>
            <a:spLocks noGrp="1"/>
          </p:cNvSpPr>
          <p:nvPr>
            <p:ph idx="1"/>
          </p:nvPr>
        </p:nvSpPr>
        <p:spPr/>
        <p:txBody>
          <a:bodyPr/>
          <a:lstStyle/>
          <a:p>
            <a:endParaRPr lang="es-MX" dirty="0"/>
          </a:p>
        </p:txBody>
      </p:sp>
      <p:pic>
        <p:nvPicPr>
          <p:cNvPr id="4" name="Picture 2" descr="Resultado de imagen para mueble de madera">
            <a:extLst>
              <a:ext uri="{FF2B5EF4-FFF2-40B4-BE49-F238E27FC236}">
                <a16:creationId xmlns:a16="http://schemas.microsoft.com/office/drawing/2014/main" id="{81F8C41A-DCDD-4ED0-A301-A5237860C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226" y="1393674"/>
            <a:ext cx="7630551" cy="499991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A064FB41-4795-41BE-8E87-0258CAE23F9C}"/>
              </a:ext>
            </a:extLst>
          </p:cNvPr>
          <p:cNvPicPr>
            <a:picLocks noChangeAspect="1"/>
          </p:cNvPicPr>
          <p:nvPr/>
        </p:nvPicPr>
        <p:blipFill rotWithShape="1">
          <a:blip r:embed="rId3"/>
          <a:srcRect r="30571" b="4068"/>
          <a:stretch/>
        </p:blipFill>
        <p:spPr>
          <a:xfrm>
            <a:off x="524221" y="1291209"/>
            <a:ext cx="2214489" cy="4796541"/>
          </a:xfrm>
          <a:prstGeom prst="rect">
            <a:avLst/>
          </a:prstGeom>
        </p:spPr>
      </p:pic>
      <p:cxnSp>
        <p:nvCxnSpPr>
          <p:cNvPr id="8" name="Conector recto de flecha 7">
            <a:extLst>
              <a:ext uri="{FF2B5EF4-FFF2-40B4-BE49-F238E27FC236}">
                <a16:creationId xmlns:a16="http://schemas.microsoft.com/office/drawing/2014/main" id="{A3CD282B-99D7-4A92-80F2-2A0E9EA8B508}"/>
              </a:ext>
            </a:extLst>
          </p:cNvPr>
          <p:cNvCxnSpPr/>
          <p:nvPr/>
        </p:nvCxnSpPr>
        <p:spPr>
          <a:xfrm>
            <a:off x="2451651" y="2024406"/>
            <a:ext cx="410817"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9" name="Conector recto de flecha 8">
            <a:extLst>
              <a:ext uri="{FF2B5EF4-FFF2-40B4-BE49-F238E27FC236}">
                <a16:creationId xmlns:a16="http://schemas.microsoft.com/office/drawing/2014/main" id="{98A71125-0C50-4C6B-B754-6A7BA73807EF}"/>
              </a:ext>
            </a:extLst>
          </p:cNvPr>
          <p:cNvCxnSpPr/>
          <p:nvPr/>
        </p:nvCxnSpPr>
        <p:spPr>
          <a:xfrm>
            <a:off x="2564295" y="2865920"/>
            <a:ext cx="410817"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0" name="Conector recto de flecha 9">
            <a:extLst>
              <a:ext uri="{FF2B5EF4-FFF2-40B4-BE49-F238E27FC236}">
                <a16:creationId xmlns:a16="http://schemas.microsoft.com/office/drawing/2014/main" id="{F533CD1A-0D6B-4512-8C80-653269C39ED1}"/>
              </a:ext>
            </a:extLst>
          </p:cNvPr>
          <p:cNvCxnSpPr/>
          <p:nvPr/>
        </p:nvCxnSpPr>
        <p:spPr>
          <a:xfrm>
            <a:off x="2452070" y="3689480"/>
            <a:ext cx="410817"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1" name="Conector recto de flecha 10">
            <a:extLst>
              <a:ext uri="{FF2B5EF4-FFF2-40B4-BE49-F238E27FC236}">
                <a16:creationId xmlns:a16="http://schemas.microsoft.com/office/drawing/2014/main" id="{E02C463A-8B3B-439A-A500-0F93102B8B08}"/>
              </a:ext>
            </a:extLst>
          </p:cNvPr>
          <p:cNvCxnSpPr/>
          <p:nvPr/>
        </p:nvCxnSpPr>
        <p:spPr>
          <a:xfrm>
            <a:off x="2358887" y="4628459"/>
            <a:ext cx="410817"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2" name="Conector recto de flecha 11">
            <a:extLst>
              <a:ext uri="{FF2B5EF4-FFF2-40B4-BE49-F238E27FC236}">
                <a16:creationId xmlns:a16="http://schemas.microsoft.com/office/drawing/2014/main" id="{10D3735F-90C9-49A3-BB79-8F2934DA7AF9}"/>
              </a:ext>
            </a:extLst>
          </p:cNvPr>
          <p:cNvCxnSpPr>
            <a:cxnSpLocks/>
          </p:cNvCxnSpPr>
          <p:nvPr/>
        </p:nvCxnSpPr>
        <p:spPr>
          <a:xfrm>
            <a:off x="2358887" y="5469972"/>
            <a:ext cx="504000"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1534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29407BB-032B-4B81-8E8C-A7A7E094CA4F}"/>
              </a:ext>
            </a:extLst>
          </p:cNvPr>
          <p:cNvSpPr>
            <a:spLocks noGrp="1"/>
          </p:cNvSpPr>
          <p:nvPr>
            <p:ph type="ctrTitle"/>
          </p:nvPr>
        </p:nvSpPr>
        <p:spPr>
          <a:xfrm>
            <a:off x="914400" y="-821500"/>
            <a:ext cx="8136835" cy="5910336"/>
          </a:xfrm>
          <a:prstGeom prst="rect">
            <a:avLst/>
          </a:prstGeom>
        </p:spPr>
        <p:txBody>
          <a:bodyPr wrap="square">
            <a:spAutoFit/>
          </a:bodyPr>
          <a:lstStyle/>
          <a:p>
            <a:pPr>
              <a:spcBef>
                <a:spcPts val="0"/>
              </a:spcBef>
              <a:spcAft>
                <a:spcPts val="0"/>
              </a:spcAft>
            </a:pPr>
            <a:endParaRPr lang="es-ES" b="0" dirty="0">
              <a:effectLst/>
            </a:endParaRPr>
          </a:p>
          <a:p>
            <a:pPr marL="742950" lvl="1" indent="-285750" algn="ctr" fontAlgn="base">
              <a:spcBef>
                <a:spcPts val="1200"/>
              </a:spcBef>
              <a:spcAft>
                <a:spcPts val="200"/>
              </a:spcAft>
              <a:buFont typeface="Arial" panose="020B0604020202020204" pitchFamily="34" charset="0"/>
              <a:buChar char="•"/>
            </a:pPr>
            <a:r>
              <a:rPr lang="es-ES" sz="2800" b="1" i="0" u="none" strike="noStrike" dirty="0">
                <a:solidFill>
                  <a:srgbClr val="800000"/>
                </a:solidFill>
                <a:effectLst/>
                <a:latin typeface="Arial" panose="020B0604020202020204" pitchFamily="34" charset="0"/>
              </a:rPr>
              <a:t>Direcciones de variables</a:t>
            </a:r>
            <a:endParaRPr lang="es-ES" sz="2800" b="1" i="0" u="none" strike="noStrike" dirty="0">
              <a:solidFill>
                <a:srgbClr val="666666"/>
              </a:solidFill>
              <a:effectLst/>
              <a:latin typeface="Arial" panose="020B0604020202020204" pitchFamily="34" charset="0"/>
            </a:endParaRPr>
          </a:p>
          <a:p>
            <a:r>
              <a:rPr lang="es-ES" sz="2800" b="0" i="0" u="none" strike="noStrike" dirty="0">
                <a:solidFill>
                  <a:srgbClr val="000000"/>
                </a:solidFill>
                <a:effectLst/>
                <a:latin typeface="Arial" panose="020B0604020202020204" pitchFamily="34" charset="0"/>
              </a:rPr>
              <a:t>Al declarar una variable estamos diciendo al ordenador que reserve una parte de la memoria RAM para almacenarla. Cada vez que ejecutemos el programa la variable se almacenará en un sitio diferente; eso no lo podemos controlar; depende de la memoria disponible y de otros varios factores.</a:t>
            </a:r>
            <a:endParaRPr lang="es-ES" sz="2800" b="0" dirty="0">
              <a:effectLst/>
            </a:endParaRPr>
          </a:p>
          <a:p>
            <a:br>
              <a:rPr lang="es-ES" dirty="0"/>
            </a:br>
            <a:r>
              <a:rPr lang="es-ES" dirty="0" err="1"/>
              <a:t>Int</a:t>
            </a:r>
            <a:r>
              <a:rPr lang="es-ES" dirty="0"/>
              <a:t> dinero;</a:t>
            </a:r>
            <a:endParaRPr lang="es-MX" dirty="0"/>
          </a:p>
        </p:txBody>
      </p:sp>
      <p:pic>
        <p:nvPicPr>
          <p:cNvPr id="3" name="Picture 2" descr="Resultado de imagen para mueble de madera">
            <a:extLst>
              <a:ext uri="{FF2B5EF4-FFF2-40B4-BE49-F238E27FC236}">
                <a16:creationId xmlns:a16="http://schemas.microsoft.com/office/drawing/2014/main" id="{1404957C-7DBF-49F9-8CD9-A7AE625D07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94" t="-241" r="26389"/>
          <a:stretch/>
        </p:blipFill>
        <p:spPr bwMode="auto">
          <a:xfrm>
            <a:off x="8509866" y="1657305"/>
            <a:ext cx="3682134" cy="4884171"/>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BF183EC2-6789-4F7F-A3EA-BC057CF81266}"/>
              </a:ext>
            </a:extLst>
          </p:cNvPr>
          <p:cNvPicPr>
            <a:picLocks noChangeAspect="1"/>
          </p:cNvPicPr>
          <p:nvPr/>
        </p:nvPicPr>
        <p:blipFill>
          <a:blip r:embed="rId3"/>
          <a:stretch>
            <a:fillRect/>
          </a:stretch>
        </p:blipFill>
        <p:spPr>
          <a:xfrm>
            <a:off x="9158069" y="3770142"/>
            <a:ext cx="2502458" cy="1997612"/>
          </a:xfrm>
          <a:prstGeom prst="rect">
            <a:avLst/>
          </a:prstGeom>
        </p:spPr>
      </p:pic>
      <p:pic>
        <p:nvPicPr>
          <p:cNvPr id="6" name="Imagen 5">
            <a:extLst>
              <a:ext uri="{FF2B5EF4-FFF2-40B4-BE49-F238E27FC236}">
                <a16:creationId xmlns:a16="http://schemas.microsoft.com/office/drawing/2014/main" id="{BCE08153-029B-45B9-8C50-0FEEE0D6FB16}"/>
              </a:ext>
            </a:extLst>
          </p:cNvPr>
          <p:cNvPicPr>
            <a:picLocks noChangeAspect="1"/>
          </p:cNvPicPr>
          <p:nvPr/>
        </p:nvPicPr>
        <p:blipFill>
          <a:blip r:embed="rId4"/>
          <a:stretch>
            <a:fillRect/>
          </a:stretch>
        </p:blipFill>
        <p:spPr>
          <a:xfrm>
            <a:off x="9622270" y="2104124"/>
            <a:ext cx="1457325" cy="609600"/>
          </a:xfrm>
          <a:prstGeom prst="rect">
            <a:avLst/>
          </a:prstGeom>
        </p:spPr>
      </p:pic>
    </p:spTree>
    <p:extLst>
      <p:ext uri="{BB962C8B-B14F-4D97-AF65-F5344CB8AC3E}">
        <p14:creationId xmlns:p14="http://schemas.microsoft.com/office/powerpoint/2010/main" val="15252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Resultado de imagen para entrada a estacionamiento">
            <a:extLst>
              <a:ext uri="{FF2B5EF4-FFF2-40B4-BE49-F238E27FC236}">
                <a16:creationId xmlns:a16="http://schemas.microsoft.com/office/drawing/2014/main" id="{992E8752-8BA0-4552-A4BB-2B9BD33BFB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943" y="542440"/>
            <a:ext cx="9469463" cy="491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9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25BCF-AA7E-4BAE-AD61-3CBD51C87CE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AD4EE14-9645-4370-8D93-DB5D27833AB1}"/>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19958577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TotalTime>
  <Words>211</Words>
  <Application>Microsoft Office PowerPoint</Application>
  <PresentationFormat>Panorámica</PresentationFormat>
  <Paragraphs>50</Paragraphs>
  <Slides>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Trebuchet MS</vt:lpstr>
      <vt:lpstr>Wingdings 3</vt:lpstr>
      <vt:lpstr>Faceta</vt:lpstr>
      <vt:lpstr>Funciones </vt:lpstr>
      <vt:lpstr>Presentación de PowerPoint</vt:lpstr>
      <vt:lpstr>Presentación de PowerPoint</vt:lpstr>
      <vt:lpstr>Presentación de PowerPoint</vt:lpstr>
      <vt:lpstr>Funciones de paso por referencia </vt:lpstr>
      <vt:lpstr> Direcciones de variables Al declarar una variable estamos diciendo al ordenador que reserve una parte de la memoria RAM para almacenarla. Cada vez que ejecutemos el programa la variable se almacenará en un sitio diferente; eso no lo podemos controlar; depende de la memoria disponible y de otros varios factores.  Int dinero;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OMAR CALZADA MARTINEZ</dc:creator>
  <cp:lastModifiedBy>JONATHAN OMAR CALZADA MARTINEZ</cp:lastModifiedBy>
  <cp:revision>16</cp:revision>
  <dcterms:created xsi:type="dcterms:W3CDTF">2018-11-26T05:24:02Z</dcterms:created>
  <dcterms:modified xsi:type="dcterms:W3CDTF">2018-11-28T09:16:31Z</dcterms:modified>
</cp:coreProperties>
</file>