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0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31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619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FF7F0-CA76-42A2-8C11-8DA20D9EAE8F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80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70579-C68B-4F06-8980-794EF2DB3FA0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69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411A5-6CCA-470F-AF43-69208300E4B3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95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021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68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088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52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1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7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5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58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F509F-EDA2-43FB-B0C1-0262C811C019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DBB1-2ECB-4EA9-A497-F48571E2D7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02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4A57F-83D9-41B8-B09C-1C9C1B2213FA}" type="slidenum">
              <a:rPr lang="de-DE"/>
              <a:pPr>
                <a:defRPr/>
              </a:pPr>
              <a:t>1</a:t>
            </a:fld>
            <a:endParaRPr lang="de-DE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de-DE" sz="3200" b="1" dirty="0" smtClean="0"/>
              <a:t> </a:t>
            </a:r>
            <a:r>
              <a:rPr lang="de-DE" sz="4000" b="1" dirty="0" smtClean="0">
                <a:solidFill>
                  <a:schemeClr val="accent2"/>
                </a:solidFill>
              </a:rPr>
              <a:t>Arboles B (búsqueda externa)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Los </a:t>
            </a:r>
            <a:r>
              <a:rPr lang="en-US" sz="2800" dirty="0" err="1" smtClean="0"/>
              <a:t>algoritmos</a:t>
            </a:r>
            <a:r>
              <a:rPr lang="en-US" sz="2800" dirty="0" smtClean="0"/>
              <a:t> </a:t>
            </a:r>
            <a:r>
              <a:rPr lang="en-US" sz="2800" dirty="0" err="1" smtClean="0"/>
              <a:t>vistos</a:t>
            </a:r>
            <a:r>
              <a:rPr lang="en-US" sz="2800" dirty="0" smtClean="0"/>
              <a:t> hasta </a:t>
            </a:r>
            <a:r>
              <a:rPr lang="en-US" sz="2800" dirty="0" err="1" smtClean="0"/>
              <a:t>ahora</a:t>
            </a:r>
            <a:r>
              <a:rPr lang="en-US" sz="2800" dirty="0" smtClean="0"/>
              <a:t> </a:t>
            </a:r>
            <a:r>
              <a:rPr lang="en-US" sz="2800" dirty="0" err="1" smtClean="0"/>
              <a:t>funcionan</a:t>
            </a:r>
            <a:r>
              <a:rPr lang="en-US" sz="2800" dirty="0" smtClean="0"/>
              <a:t> </a:t>
            </a:r>
            <a:r>
              <a:rPr lang="en-US" sz="2800" dirty="0" err="1" smtClean="0"/>
              <a:t>bien</a:t>
            </a:r>
            <a:r>
              <a:rPr lang="en-US" sz="2800" dirty="0" smtClean="0"/>
              <a:t> </a:t>
            </a:r>
            <a:r>
              <a:rPr lang="en-US" sz="2800" dirty="0" err="1" smtClean="0"/>
              <a:t>cuando</a:t>
            </a:r>
            <a:r>
              <a:rPr lang="en-US" sz="2800" dirty="0" smtClean="0"/>
              <a:t> </a:t>
            </a:r>
            <a:r>
              <a:rPr lang="en-US" sz="2800" dirty="0" err="1" smtClean="0"/>
              <a:t>todos</a:t>
            </a:r>
            <a:r>
              <a:rPr lang="en-US" sz="2800" dirty="0" smtClean="0"/>
              <a:t> los </a:t>
            </a:r>
            <a:r>
              <a:rPr lang="en-US" sz="2800" dirty="0" err="1" smtClean="0"/>
              <a:t>datos</a:t>
            </a:r>
            <a:r>
              <a:rPr lang="en-US" sz="2800" dirty="0" smtClean="0"/>
              <a:t> </a:t>
            </a:r>
            <a:r>
              <a:rPr lang="en-US" sz="2800" dirty="0" err="1" smtClean="0"/>
              <a:t>estan</a:t>
            </a:r>
            <a:r>
              <a:rPr lang="en-US" sz="2800" dirty="0" smtClean="0"/>
              <a:t> en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RAM, la </a:t>
            </a:r>
            <a:r>
              <a:rPr lang="en-US" sz="2800" dirty="0" err="1" smtClean="0"/>
              <a:t>vual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(</a:t>
            </a:r>
            <a:r>
              <a:rPr lang="en-US" sz="2800" dirty="0" err="1" smtClean="0"/>
              <a:t>más</a:t>
            </a:r>
            <a:r>
              <a:rPr lang="en-US" sz="2800" dirty="0" smtClean="0"/>
              <a:t>) </a:t>
            </a:r>
            <a:r>
              <a:rPr lang="en-US" sz="2800" dirty="0" err="1" smtClean="0"/>
              <a:t>rápida</a:t>
            </a:r>
            <a:endParaRPr lang="en-US" sz="2800" dirty="0" smtClean="0"/>
          </a:p>
          <a:p>
            <a:pPr fontAlgn="auto">
              <a:spcAft>
                <a:spcPts val="0"/>
              </a:spcAft>
              <a:defRPr/>
            </a:pPr>
            <a:endParaRPr lang="en-US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800" dirty="0" err="1" smtClean="0"/>
              <a:t>Grandes</a:t>
            </a:r>
            <a:r>
              <a:rPr lang="en-US" sz="2800" dirty="0" smtClean="0"/>
              <a:t> </a:t>
            </a:r>
            <a:r>
              <a:rPr lang="en-US" sz="2800" dirty="0" err="1" smtClean="0"/>
              <a:t>conjuntos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</a:t>
            </a:r>
            <a:r>
              <a:rPr lang="en-US" sz="2800" dirty="0" err="1" smtClean="0"/>
              <a:t>están</a:t>
            </a:r>
            <a:r>
              <a:rPr lang="en-US" sz="2800" dirty="0" smtClean="0"/>
              <a:t> </a:t>
            </a:r>
            <a:r>
              <a:rPr lang="en-US" sz="2800" dirty="0" err="1" smtClean="0"/>
              <a:t>guardados</a:t>
            </a:r>
            <a:r>
              <a:rPr lang="en-US" sz="2800" dirty="0" smtClean="0"/>
              <a:t> </a:t>
            </a:r>
            <a:r>
              <a:rPr lang="en-US" sz="2800" dirty="0" err="1" smtClean="0"/>
              <a:t>normalmente</a:t>
            </a:r>
            <a:r>
              <a:rPr lang="en-US" sz="2800" dirty="0" smtClean="0"/>
              <a:t> en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</a:t>
            </a:r>
            <a:r>
              <a:rPr lang="en-US" sz="2800" dirty="0" err="1" smtClean="0"/>
              <a:t>secundaria</a:t>
            </a:r>
            <a:r>
              <a:rPr lang="en-US" sz="2800" dirty="0" smtClean="0"/>
              <a:t> (hard disk) de </a:t>
            </a:r>
            <a:r>
              <a:rPr lang="en-US" sz="2800" dirty="0" err="1" smtClean="0"/>
              <a:t>acceso</a:t>
            </a:r>
            <a:r>
              <a:rPr lang="en-US" sz="2800" dirty="0" smtClean="0"/>
              <a:t> (</a:t>
            </a:r>
            <a:r>
              <a:rPr lang="en-US" sz="2800" dirty="0" err="1" smtClean="0"/>
              <a:t>más</a:t>
            </a:r>
            <a:r>
              <a:rPr lang="en-US" sz="2800" dirty="0" smtClean="0"/>
              <a:t>) lento (de 100-1000 </a:t>
            </a:r>
            <a:r>
              <a:rPr lang="en-US" sz="2800" dirty="0" err="1" smtClean="0"/>
              <a:t>veces</a:t>
            </a:r>
            <a:r>
              <a:rPr lang="en-US" sz="2800" dirty="0" smtClean="0"/>
              <a:t> </a:t>
            </a:r>
            <a:r>
              <a:rPr lang="en-US" sz="2800" dirty="0" err="1" smtClean="0"/>
              <a:t>más</a:t>
            </a:r>
            <a:r>
              <a:rPr lang="en-US" sz="2800" dirty="0" smtClean="0"/>
              <a:t> lento)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   </a:t>
            </a:r>
            <a:r>
              <a:rPr lang="en-US" sz="2800" dirty="0" err="1" smtClean="0"/>
              <a:t>Acceso</a:t>
            </a:r>
            <a:r>
              <a:rPr lang="en-US" sz="2800" dirty="0" smtClean="0"/>
              <a:t>: </a:t>
            </a:r>
            <a:r>
              <a:rPr lang="en-US" sz="2800" dirty="0" err="1" smtClean="0"/>
              <a:t>siempre</a:t>
            </a:r>
            <a:r>
              <a:rPr lang="en-US" sz="2800" dirty="0" smtClean="0"/>
              <a:t> a un </a:t>
            </a:r>
            <a:r>
              <a:rPr lang="en-US" sz="2800" dirty="0" err="1" smtClean="0"/>
              <a:t>bloque</a:t>
            </a:r>
            <a:r>
              <a:rPr lang="en-US" sz="2800" dirty="0" smtClean="0"/>
              <a:t> </a:t>
            </a:r>
            <a:r>
              <a:rPr lang="en-US" sz="2800" dirty="0" err="1" smtClean="0"/>
              <a:t>completo</a:t>
            </a:r>
            <a:r>
              <a:rPr lang="en-US" sz="2800" dirty="0" smtClean="0"/>
              <a:t> (page)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(4096 bytes),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guardado</a:t>
            </a:r>
            <a:r>
              <a:rPr lang="en-US" sz="2800" dirty="0" smtClean="0"/>
              <a:t> en RAM (</a:t>
            </a:r>
            <a:r>
              <a:rPr lang="en-US" sz="2800" dirty="0" err="1" smtClean="0"/>
              <a:t>caché</a:t>
            </a:r>
            <a:r>
              <a:rPr lang="en-US" sz="2800" dirty="0" smtClean="0"/>
              <a:t>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eficiencia</a:t>
            </a:r>
            <a:r>
              <a:rPr lang="en-US" sz="2800" dirty="0" smtClean="0"/>
              <a:t>: </a:t>
            </a:r>
            <a:r>
              <a:rPr lang="en-US" sz="2800" dirty="0" err="1" smtClean="0"/>
              <a:t>mantener</a:t>
            </a:r>
            <a:r>
              <a:rPr lang="en-US" sz="2800" dirty="0" smtClean="0"/>
              <a:t> el </a:t>
            </a:r>
            <a:r>
              <a:rPr lang="en-US" sz="2800" dirty="0" err="1" smtClean="0"/>
              <a:t>número</a:t>
            </a:r>
            <a:r>
              <a:rPr lang="en-US" sz="2800" dirty="0" smtClean="0"/>
              <a:t> de </a:t>
            </a:r>
            <a:r>
              <a:rPr lang="en-US" sz="2800" dirty="0" err="1" smtClean="0"/>
              <a:t>accesos</a:t>
            </a:r>
            <a:r>
              <a:rPr lang="en-US" sz="2800" dirty="0" smtClean="0"/>
              <a:t> a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páginas</a:t>
            </a:r>
            <a:r>
              <a:rPr lang="en-US" sz="2800" dirty="0" smtClean="0"/>
              <a:t> </a:t>
            </a:r>
            <a:r>
              <a:rPr lang="en-US" sz="2800" dirty="0" err="1" smtClean="0"/>
              <a:t>bajo</a:t>
            </a:r>
            <a:r>
              <a:rPr lang="en-US" sz="2800" dirty="0" smtClean="0"/>
              <a:t>!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i="1" dirty="0" smtClean="0"/>
              <a:t>Un </a:t>
            </a:r>
            <a:r>
              <a:rPr lang="en-US" sz="2800" i="1" dirty="0" err="1" smtClean="0"/>
              <a:t>nodo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una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página</a:t>
            </a:r>
            <a:endParaRPr lang="de-DE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313177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DA979-4405-486C-84C9-36EF9A9FF0BA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533400"/>
            <a:ext cx="8229600" cy="2667000"/>
          </a:xfrm>
        </p:spPr>
        <p:txBody>
          <a:bodyPr/>
          <a:lstStyle/>
          <a:p>
            <a:pPr>
              <a:buNone/>
            </a:pPr>
            <a:r>
              <a:rPr lang="de-DE" sz="2800" dirty="0" smtClean="0"/>
              <a:t>    Para </a:t>
            </a:r>
            <a:r>
              <a:rPr lang="de-DE" sz="2800" dirty="0" smtClean="0"/>
              <a:t>búsqueda </a:t>
            </a:r>
            <a:r>
              <a:rPr lang="de-DE" sz="2800" dirty="0" smtClean="0"/>
              <a:t>externa</a:t>
            </a:r>
            <a:r>
              <a:rPr lang="de-DE" sz="2800" dirty="0"/>
              <a:t> </a:t>
            </a:r>
            <a:r>
              <a:rPr lang="de-DE" sz="2800" dirty="0" smtClean="0"/>
              <a:t>(en memoria secundaria) se usa</a:t>
            </a:r>
            <a:r>
              <a:rPr lang="de-DE" sz="2800" dirty="0" smtClean="0"/>
              <a:t> </a:t>
            </a:r>
            <a:r>
              <a:rPr lang="de-DE" sz="2800" dirty="0" smtClean="0"/>
              <a:t>una variante de árboles de búsqueda</a:t>
            </a:r>
            <a:r>
              <a:rPr lang="de-DE" sz="2800" dirty="0" smtClean="0"/>
              <a:t>: </a:t>
            </a:r>
            <a:r>
              <a:rPr lang="de-DE" sz="2800" i="1" dirty="0"/>
              <a:t>Multiple way search trees</a:t>
            </a:r>
          </a:p>
          <a:p>
            <a:pPr>
              <a:buFontTx/>
              <a:buNone/>
            </a:pPr>
            <a:endParaRPr lang="de-DE" sz="2800" dirty="0" smtClean="0"/>
          </a:p>
          <a:p>
            <a:pPr algn="ctr">
              <a:buFontTx/>
              <a:buNone/>
            </a:pPr>
            <a:r>
              <a:rPr lang="de-DE" sz="2800" dirty="0" smtClean="0"/>
              <a:t>1 node = 1 </a:t>
            </a:r>
            <a:r>
              <a:rPr lang="de-DE" sz="2800" dirty="0" smtClean="0"/>
              <a:t>page (1 acceso a disco)</a:t>
            </a:r>
            <a:endParaRPr lang="de-DE" sz="2800" dirty="0" smtClean="0"/>
          </a:p>
        </p:txBody>
      </p:sp>
      <p:pic>
        <p:nvPicPr>
          <p:cNvPr id="7172" name="Picture 7" descr="bb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3222625"/>
            <a:ext cx="5011738" cy="2903538"/>
          </a:xfrm>
          <a:noFill/>
        </p:spPr>
      </p:pic>
    </p:spTree>
    <p:extLst>
      <p:ext uri="{BB962C8B-B14F-4D97-AF65-F5344CB8AC3E}">
        <p14:creationId xmlns:p14="http://schemas.microsoft.com/office/powerpoint/2010/main" val="5991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A3AE0-B355-41F1-9958-0F477C269603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de-DE" sz="4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Multiple way-search trees</a:t>
            </a:r>
          </a:p>
          <a:p>
            <a:pPr>
              <a:lnSpc>
                <a:spcPct val="80000"/>
              </a:lnSpc>
              <a:buFontTx/>
              <a:buNone/>
            </a:pPr>
            <a:endParaRPr lang="de-DE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dirty="0" smtClean="0"/>
              <a:t> </a:t>
            </a:r>
            <a:r>
              <a:rPr lang="de-DE" b="1" dirty="0" smtClean="0"/>
              <a:t>Definición</a:t>
            </a:r>
            <a:r>
              <a:rPr lang="de-DE" dirty="0" smtClean="0"/>
              <a:t> </a:t>
            </a:r>
            <a:r>
              <a:rPr lang="de-DE" sz="2400" dirty="0" smtClean="0"/>
              <a:t>(recursiva) :</a:t>
            </a:r>
          </a:p>
          <a:p>
            <a:pPr>
              <a:lnSpc>
                <a:spcPct val="80000"/>
              </a:lnSpc>
            </a:pPr>
            <a:r>
              <a:rPr lang="de-DE" sz="2400" dirty="0" smtClean="0"/>
              <a:t>La forma básica de un multiple way-search tree es un conjunto vacío de claves {}</a:t>
            </a:r>
          </a:p>
          <a:p>
            <a:pPr>
              <a:lnSpc>
                <a:spcPct val="80000"/>
              </a:lnSpc>
            </a:pPr>
            <a:r>
              <a:rPr lang="de-DE" sz="2400" dirty="0" smtClean="0"/>
              <a:t>Sean T</a:t>
            </a:r>
            <a:r>
              <a:rPr lang="de-DE" sz="2400" baseline="-25000" dirty="0" smtClean="0"/>
              <a:t>0</a:t>
            </a:r>
            <a:r>
              <a:rPr lang="de-DE" sz="2400" dirty="0" smtClean="0"/>
              <a:t>, ..., T</a:t>
            </a:r>
            <a:r>
              <a:rPr lang="de-DE" sz="2400" baseline="-25000" dirty="0" smtClean="0"/>
              <a:t>n</a:t>
            </a:r>
            <a:r>
              <a:rPr lang="de-DE" sz="2400" dirty="0" smtClean="0"/>
              <a:t> multiple way-search trees con claves tomadas de un conjunto común S, y sean k</a:t>
            </a:r>
            <a:r>
              <a:rPr lang="de-DE" sz="2400" baseline="-25000" dirty="0" smtClean="0"/>
              <a:t>1</a:t>
            </a:r>
            <a:r>
              <a:rPr lang="de-DE" sz="2400" dirty="0" smtClean="0"/>
              <a:t>,...,k</a:t>
            </a:r>
            <a:r>
              <a:rPr lang="de-DE" sz="2400" baseline="-25000" dirty="0" smtClean="0"/>
              <a:t>n</a:t>
            </a:r>
            <a:r>
              <a:rPr lang="de-DE" sz="2400" dirty="0" smtClean="0"/>
              <a:t> una secuencia de claves tales que k</a:t>
            </a:r>
            <a:r>
              <a:rPr lang="de-DE" sz="2400" baseline="-25000" dirty="0" smtClean="0"/>
              <a:t>1</a:t>
            </a:r>
            <a:r>
              <a:rPr lang="de-DE" sz="2400" dirty="0" smtClean="0"/>
              <a:t> &lt; ...&lt; k</a:t>
            </a:r>
            <a:r>
              <a:rPr lang="de-DE" sz="2400" baseline="-25000" dirty="0" smtClean="0"/>
              <a:t>n</a:t>
            </a:r>
            <a:r>
              <a:rPr lang="de-DE" sz="2400" dirty="0" smtClean="0"/>
              <a:t>.  Entonces la secuencia :</a:t>
            </a:r>
          </a:p>
          <a:p>
            <a:pPr>
              <a:lnSpc>
                <a:spcPct val="80000"/>
              </a:lnSpc>
              <a:buFontTx/>
              <a:buNone/>
            </a:pPr>
            <a:endParaRPr lang="de-DE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dirty="0" smtClean="0"/>
              <a:t>     T</a:t>
            </a:r>
            <a:r>
              <a:rPr lang="de-DE" sz="2400" baseline="-25000" dirty="0" smtClean="0"/>
              <a:t>0</a:t>
            </a:r>
            <a:r>
              <a:rPr lang="de-DE" sz="2400" dirty="0" smtClean="0"/>
              <a:t> k</a:t>
            </a:r>
            <a:r>
              <a:rPr lang="de-DE" sz="2400" baseline="-25000" dirty="0" smtClean="0"/>
              <a:t>1</a:t>
            </a:r>
            <a:r>
              <a:rPr lang="de-DE" sz="2400" dirty="0" smtClean="0"/>
              <a:t> T</a:t>
            </a:r>
            <a:r>
              <a:rPr lang="de-DE" sz="2400" baseline="-25000" dirty="0" smtClean="0"/>
              <a:t>1</a:t>
            </a:r>
            <a:r>
              <a:rPr lang="de-DE" sz="2400" dirty="0" smtClean="0"/>
              <a:t> k</a:t>
            </a:r>
            <a:r>
              <a:rPr lang="de-DE" sz="2400" baseline="-25000" dirty="0" smtClean="0"/>
              <a:t>2</a:t>
            </a:r>
            <a:r>
              <a:rPr lang="de-DE" sz="2400" dirty="0" smtClean="0"/>
              <a:t> T</a:t>
            </a:r>
            <a:r>
              <a:rPr lang="de-DE" sz="2400" baseline="-25000" dirty="0" smtClean="0"/>
              <a:t>2</a:t>
            </a:r>
            <a:r>
              <a:rPr lang="de-DE" sz="2400" dirty="0" smtClean="0"/>
              <a:t> k</a:t>
            </a:r>
            <a:r>
              <a:rPr lang="de-DE" sz="2400" baseline="-25000" dirty="0" smtClean="0"/>
              <a:t>3</a:t>
            </a:r>
            <a:r>
              <a:rPr lang="de-DE" sz="2400" dirty="0" smtClean="0"/>
              <a:t> .... k</a:t>
            </a:r>
            <a:r>
              <a:rPr lang="de-DE" sz="2400" baseline="-25000" dirty="0" smtClean="0"/>
              <a:t>n</a:t>
            </a:r>
            <a:r>
              <a:rPr lang="de-DE" sz="2400" dirty="0" smtClean="0"/>
              <a:t> T</a:t>
            </a:r>
            <a:r>
              <a:rPr lang="de-DE" sz="2400" baseline="-25000" dirty="0" smtClean="0"/>
              <a:t>n</a:t>
            </a:r>
            <a:r>
              <a:rPr lang="de-DE" sz="24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de-DE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dirty="0" smtClean="0"/>
              <a:t>Es un </a:t>
            </a:r>
            <a:r>
              <a:rPr lang="de-DE" sz="2400" i="1" dirty="0" smtClean="0"/>
              <a:t>multiple way-search </a:t>
            </a:r>
            <a:r>
              <a:rPr lang="de-DE" sz="2400" dirty="0" smtClean="0"/>
              <a:t>tree si se da que:</a:t>
            </a:r>
          </a:p>
          <a:p>
            <a:pPr>
              <a:lnSpc>
                <a:spcPct val="80000"/>
              </a:lnSpc>
              <a:buFontTx/>
              <a:buNone/>
            </a:pPr>
            <a:endParaRPr lang="de-DE" sz="2400" dirty="0" smtClean="0"/>
          </a:p>
          <a:p>
            <a:pPr>
              <a:lnSpc>
                <a:spcPct val="80000"/>
              </a:lnSpc>
            </a:pPr>
            <a:r>
              <a:rPr lang="de-DE" sz="2400" dirty="0" smtClean="0"/>
              <a:t>Para cada claves x de T</a:t>
            </a:r>
            <a:r>
              <a:rPr lang="de-DE" sz="2400" baseline="-25000" dirty="0" smtClean="0"/>
              <a:t>0</a:t>
            </a:r>
            <a:r>
              <a:rPr lang="de-DE" sz="2400" dirty="0" smtClean="0"/>
              <a:t>  x &lt; k</a:t>
            </a:r>
            <a:r>
              <a:rPr lang="de-DE" sz="2400" baseline="-25000" dirty="0" smtClean="0"/>
              <a:t>1</a:t>
            </a:r>
            <a:r>
              <a:rPr lang="de-DE" sz="2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de-DE" sz="2400" dirty="0" smtClean="0"/>
              <a:t>Para i=1,...,n-1, para cada clave x en T</a:t>
            </a:r>
            <a:r>
              <a:rPr lang="de-DE" sz="2400" baseline="-25000" dirty="0" smtClean="0"/>
              <a:t>i</a:t>
            </a:r>
            <a:r>
              <a:rPr lang="de-DE" sz="2400" dirty="0" smtClean="0"/>
              <a:t>, k</a:t>
            </a:r>
            <a:r>
              <a:rPr lang="de-DE" sz="2400" baseline="-25000" dirty="0" smtClean="0"/>
              <a:t>i</a:t>
            </a:r>
            <a:r>
              <a:rPr lang="de-DE" sz="2400" dirty="0" smtClean="0"/>
              <a:t> &lt; x &lt; k</a:t>
            </a:r>
            <a:r>
              <a:rPr lang="de-DE" sz="2400" baseline="-25000" dirty="0" smtClean="0"/>
              <a:t>i</a:t>
            </a:r>
            <a:r>
              <a:rPr lang="de-DE" sz="2400" dirty="0" smtClean="0"/>
              <a:t>+1 </a:t>
            </a:r>
          </a:p>
          <a:p>
            <a:pPr>
              <a:lnSpc>
                <a:spcPct val="80000"/>
              </a:lnSpc>
            </a:pPr>
            <a:r>
              <a:rPr lang="de-DE" sz="2400" dirty="0" smtClean="0"/>
              <a:t>Para cada clave x de T</a:t>
            </a:r>
            <a:r>
              <a:rPr lang="de-DE" sz="2400" baseline="-25000" dirty="0" smtClean="0"/>
              <a:t>n</a:t>
            </a:r>
            <a:r>
              <a:rPr lang="de-DE" sz="2400" dirty="0" smtClean="0"/>
              <a:t>  k</a:t>
            </a:r>
            <a:r>
              <a:rPr lang="de-DE" sz="2400" baseline="-25000" dirty="0" smtClean="0"/>
              <a:t>n</a:t>
            </a:r>
            <a:r>
              <a:rPr lang="de-DE" sz="2400" dirty="0" smtClean="0"/>
              <a:t> &lt; x </a:t>
            </a:r>
          </a:p>
        </p:txBody>
      </p:sp>
    </p:spTree>
    <p:extLst>
      <p:ext uri="{BB962C8B-B14F-4D97-AF65-F5344CB8AC3E}">
        <p14:creationId xmlns:p14="http://schemas.microsoft.com/office/powerpoint/2010/main" val="42364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F1C85-135D-44DC-9A90-1FD04F124E76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 smtClean="0">
                <a:solidFill>
                  <a:schemeClr val="accent2"/>
                </a:solidFill>
              </a:rPr>
              <a:t>B-Tree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 smtClean="0"/>
              <a:t>Definicion</a:t>
            </a:r>
            <a:r>
              <a:rPr lang="en-US" sz="2400" dirty="0" smtClean="0"/>
              <a:t>: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Un </a:t>
            </a:r>
            <a:r>
              <a:rPr lang="en-US" sz="2400" i="1" dirty="0" smtClean="0"/>
              <a:t>B-Tree of Order m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un multiple way tree con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características</a:t>
            </a:r>
            <a:r>
              <a:rPr lang="en-US" sz="2400" dirty="0" smtClean="0"/>
              <a:t>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1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#(claves en la </a:t>
            </a:r>
            <a:r>
              <a:rPr lang="en-US" sz="2400" dirty="0" err="1" smtClean="0"/>
              <a:t>raíz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2m             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   m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#(claves en el </a:t>
            </a:r>
            <a:r>
              <a:rPr lang="en-US" sz="2400" dirty="0" err="1" smtClean="0"/>
              <a:t>nodo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2m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         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otros</a:t>
            </a:r>
            <a:r>
              <a:rPr lang="en-US" sz="2400" dirty="0" smtClean="0"/>
              <a:t> </a:t>
            </a:r>
            <a:r>
              <a:rPr lang="en-US" sz="2400" dirty="0" err="1" smtClean="0"/>
              <a:t>nodos</a:t>
            </a:r>
            <a:r>
              <a:rPr lang="en-US" sz="2400" dirty="0" smtClean="0"/>
              <a:t>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caminos</a:t>
            </a:r>
            <a:r>
              <a:rPr lang="en-US" sz="2400" dirty="0" smtClean="0"/>
              <a:t> de la </a:t>
            </a:r>
            <a:r>
              <a:rPr lang="en-US" sz="2400" dirty="0" err="1" smtClean="0"/>
              <a:t>raíz</a:t>
            </a:r>
            <a:r>
              <a:rPr lang="en-US" sz="2400" dirty="0" smtClean="0"/>
              <a:t> a </a:t>
            </a:r>
            <a:r>
              <a:rPr lang="en-US" sz="2400" dirty="0" err="1" smtClean="0"/>
              <a:t>alguna</a:t>
            </a:r>
            <a:r>
              <a:rPr lang="en-US" sz="2400" dirty="0" smtClean="0"/>
              <a:t> </a:t>
            </a:r>
            <a:r>
              <a:rPr lang="en-US" sz="2400" dirty="0" err="1" smtClean="0"/>
              <a:t>hoja</a:t>
            </a:r>
            <a:r>
              <a:rPr lang="en-US" sz="2400" dirty="0" smtClean="0"/>
              <a:t> son del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largo.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</a:t>
            </a:r>
            <a:r>
              <a:rPr lang="en-US" sz="2400" dirty="0" err="1" smtClean="0"/>
              <a:t>interno</a:t>
            </a:r>
            <a:r>
              <a:rPr lang="en-US" sz="2400" dirty="0" smtClean="0"/>
              <a:t> (no </a:t>
            </a:r>
            <a:r>
              <a:rPr lang="en-US" sz="2400" dirty="0" err="1" smtClean="0"/>
              <a:t>hoja</a:t>
            </a:r>
            <a:r>
              <a:rPr lang="en-US" sz="2400" dirty="0" smtClean="0"/>
              <a:t>) con s claves </a:t>
            </a:r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exactamente</a:t>
            </a:r>
            <a:r>
              <a:rPr lang="en-US" sz="2400" dirty="0" smtClean="0"/>
              <a:t>  s+1 </a:t>
            </a:r>
            <a:r>
              <a:rPr lang="en-US" sz="2400" dirty="0" err="1" smtClean="0"/>
              <a:t>hijos</a:t>
            </a:r>
            <a:r>
              <a:rPr lang="de-DE" sz="2400" dirty="0" smtClean="0"/>
              <a:t>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de-DE" sz="2400" dirty="0" smtClean="0"/>
              <a:t>Árboles 2-3 es un caso particular para m=1</a:t>
            </a:r>
          </a:p>
        </p:txBody>
      </p:sp>
    </p:spTree>
    <p:extLst>
      <p:ext uri="{BB962C8B-B14F-4D97-AF65-F5344CB8AC3E}">
        <p14:creationId xmlns:p14="http://schemas.microsoft.com/office/powerpoint/2010/main" val="310179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A52373-359A-4FB3-8EC6-C30594F0656B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 smtClean="0">
                <a:solidFill>
                  <a:schemeClr val="accent2"/>
                </a:solidFill>
              </a:rPr>
              <a:t>Ejemplo: un B-tree de orden 2:</a:t>
            </a:r>
          </a:p>
        </p:txBody>
      </p:sp>
      <p:pic>
        <p:nvPicPr>
          <p:cNvPr id="10244" name="Picture 3" descr="bb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933700"/>
            <a:ext cx="8229600" cy="1858963"/>
          </a:xfrm>
          <a:noFill/>
        </p:spPr>
      </p:pic>
    </p:spTree>
    <p:extLst>
      <p:ext uri="{BB962C8B-B14F-4D97-AF65-F5344CB8AC3E}">
        <p14:creationId xmlns:p14="http://schemas.microsoft.com/office/powerpoint/2010/main" val="160889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1A045-CB1A-4803-9E14-06C563FEB158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de-DE" sz="4000" b="1" dirty="0" smtClean="0">
                <a:solidFill>
                  <a:schemeClr val="accent2"/>
                </a:solidFill>
              </a:rPr>
              <a:t>Evaluación de B-trees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DE" sz="2400" dirty="0" smtClean="0"/>
              <a:t>El número minimo posible de nodos que puede tener un B-tree de orden </a:t>
            </a:r>
            <a:r>
              <a:rPr lang="de-DE" sz="2400" i="1" dirty="0" smtClean="0"/>
              <a:t>m</a:t>
            </a:r>
            <a:r>
              <a:rPr lang="de-DE" sz="2400" dirty="0" smtClean="0"/>
              <a:t> y altura </a:t>
            </a:r>
            <a:r>
              <a:rPr lang="de-DE" sz="2400" i="1" dirty="0" smtClean="0"/>
              <a:t>h:</a:t>
            </a:r>
          </a:p>
          <a:p>
            <a:pPr>
              <a:lnSpc>
                <a:spcPct val="80000"/>
              </a:lnSpc>
            </a:pPr>
            <a:r>
              <a:rPr lang="de-DE" sz="2400" dirty="0" smtClean="0"/>
              <a:t>Número de nodos en cada sub-tree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de-DE" sz="2400" dirty="0" smtClean="0"/>
              <a:t>1 + (</a:t>
            </a:r>
            <a:r>
              <a:rPr lang="de-DE" sz="2400" i="1" dirty="0" smtClean="0"/>
              <a:t>m</a:t>
            </a:r>
            <a:r>
              <a:rPr lang="de-DE" sz="2400" dirty="0" smtClean="0"/>
              <a:t>+1) + (</a:t>
            </a:r>
            <a:r>
              <a:rPr lang="de-DE" sz="2400" i="1" dirty="0" smtClean="0"/>
              <a:t>m</a:t>
            </a:r>
            <a:r>
              <a:rPr lang="de-DE" sz="2400" dirty="0" smtClean="0"/>
              <a:t>+1)</a:t>
            </a:r>
            <a:r>
              <a:rPr lang="de-DE" sz="2400" baseline="30000" dirty="0" smtClean="0"/>
              <a:t>2</a:t>
            </a:r>
            <a:r>
              <a:rPr lang="de-DE" sz="2400" dirty="0" smtClean="0"/>
              <a:t> + .... + (</a:t>
            </a:r>
            <a:r>
              <a:rPr lang="de-DE" sz="2400" i="1" dirty="0" smtClean="0"/>
              <a:t>m</a:t>
            </a:r>
            <a:r>
              <a:rPr lang="de-DE" sz="2400" dirty="0" smtClean="0"/>
              <a:t>+1)</a:t>
            </a:r>
            <a:r>
              <a:rPr lang="de-DE" sz="2400" i="1" baseline="30000" dirty="0" smtClean="0"/>
              <a:t>h-</a:t>
            </a:r>
            <a:r>
              <a:rPr lang="de-DE" sz="2400" baseline="30000" dirty="0" smtClean="0"/>
              <a:t>1</a:t>
            </a:r>
            <a:endParaRPr lang="de-DE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dirty="0" smtClean="0"/>
              <a:t>               =  ( (</a:t>
            </a:r>
            <a:r>
              <a:rPr lang="de-DE" sz="2400" i="1" dirty="0" smtClean="0"/>
              <a:t>m</a:t>
            </a:r>
            <a:r>
              <a:rPr lang="de-DE" sz="2400" dirty="0" smtClean="0"/>
              <a:t>+1)</a:t>
            </a:r>
            <a:r>
              <a:rPr lang="de-DE" sz="2400" i="1" baseline="30000" dirty="0" smtClean="0"/>
              <a:t>h</a:t>
            </a:r>
            <a:r>
              <a:rPr lang="de-DE" sz="2400" dirty="0" smtClean="0"/>
              <a:t> – 1) / </a:t>
            </a:r>
            <a:r>
              <a:rPr lang="de-DE" sz="2400" i="1" dirty="0" smtClean="0"/>
              <a:t>m.</a:t>
            </a:r>
          </a:p>
          <a:p>
            <a:pPr>
              <a:lnSpc>
                <a:spcPct val="80000"/>
              </a:lnSpc>
              <a:buFontTx/>
              <a:buNone/>
            </a:pPr>
            <a:endParaRPr lang="de-DE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dirty="0" smtClean="0"/>
              <a:t>La raíz del ábol minimal tiene una sola clave y dos hijos, todos los demas tienen m claves.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dirty="0" smtClean="0"/>
              <a:t>Sumando: número minimo de claves </a:t>
            </a:r>
            <a:r>
              <a:rPr lang="de-DE" sz="2400" i="1" dirty="0" smtClean="0"/>
              <a:t>n</a:t>
            </a:r>
            <a:r>
              <a:rPr lang="de-DE" sz="2400" dirty="0" smtClean="0"/>
              <a:t> en un B-tree de altura </a:t>
            </a:r>
            <a:r>
              <a:rPr lang="de-DE" sz="2400" i="1" dirty="0" smtClean="0"/>
              <a:t>h: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i="1" dirty="0" smtClean="0"/>
              <a:t>              n </a:t>
            </a:r>
            <a:r>
              <a:rPr lang="de-DE" sz="2400" dirty="0" smtClean="0">
                <a:sym typeface="Symbol" pitchFamily="18" charset="2"/>
              </a:rPr>
              <a:t></a:t>
            </a:r>
            <a:r>
              <a:rPr lang="de-DE" sz="2400" i="1" dirty="0" smtClean="0">
                <a:sym typeface="Symbol" pitchFamily="18" charset="2"/>
              </a:rPr>
              <a:t> </a:t>
            </a:r>
            <a:r>
              <a:rPr lang="de-DE" sz="2400" dirty="0" smtClean="0"/>
              <a:t>2  (</a:t>
            </a:r>
            <a:r>
              <a:rPr lang="de-DE" sz="2400" i="1" dirty="0" smtClean="0"/>
              <a:t>m</a:t>
            </a:r>
            <a:r>
              <a:rPr lang="de-DE" sz="2400" dirty="0" smtClean="0"/>
              <a:t>+1)</a:t>
            </a:r>
            <a:r>
              <a:rPr lang="de-DE" sz="2400" i="1" baseline="30000" dirty="0" smtClean="0"/>
              <a:t>h</a:t>
            </a:r>
            <a:r>
              <a:rPr lang="de-DE" sz="2400" dirty="0" smtClean="0"/>
              <a:t> </a:t>
            </a:r>
            <a:r>
              <a:rPr lang="de-DE" sz="2400" i="1" dirty="0" smtClean="0"/>
              <a:t>–</a:t>
            </a:r>
            <a:r>
              <a:rPr lang="de-DE" sz="2400" dirty="0" smtClean="0"/>
              <a:t> 1</a:t>
            </a:r>
            <a:endParaRPr lang="de-DE" sz="2400" i="1" dirty="0" smtClean="0"/>
          </a:p>
          <a:p>
            <a:pPr>
              <a:lnSpc>
                <a:spcPct val="80000"/>
              </a:lnSpc>
              <a:buFontTx/>
              <a:buNone/>
            </a:pPr>
            <a:endParaRPr lang="de-DE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dirty="0" smtClean="0"/>
              <a:t>Por lo tanto para todo B-tree de altura </a:t>
            </a:r>
            <a:r>
              <a:rPr lang="de-DE" sz="2400" i="1" dirty="0" smtClean="0"/>
              <a:t>h</a:t>
            </a:r>
            <a:r>
              <a:rPr lang="de-DE" sz="2400" dirty="0" smtClean="0"/>
              <a:t> con </a:t>
            </a:r>
            <a:r>
              <a:rPr lang="de-DE" sz="2400" i="1" dirty="0" smtClean="0"/>
              <a:t>n</a:t>
            </a:r>
            <a:r>
              <a:rPr lang="de-DE" sz="2400" dirty="0" smtClean="0"/>
              <a:t> llaves s e cumple: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de-DE" sz="2400" i="1" dirty="0" smtClean="0"/>
              <a:t>h</a:t>
            </a:r>
            <a:r>
              <a:rPr lang="de-DE" sz="2400" dirty="0" smtClean="0"/>
              <a:t> </a:t>
            </a:r>
            <a:r>
              <a:rPr lang="de-DE" sz="2400" dirty="0" smtClean="0">
                <a:sym typeface="Symbol" pitchFamily="18" charset="2"/>
              </a:rPr>
              <a:t></a:t>
            </a:r>
            <a:r>
              <a:rPr lang="de-DE" sz="2400" dirty="0" smtClean="0"/>
              <a:t> log</a:t>
            </a:r>
            <a:r>
              <a:rPr lang="de-DE" sz="2400" i="1" baseline="-25000" dirty="0" smtClean="0"/>
              <a:t>m</a:t>
            </a:r>
            <a:r>
              <a:rPr lang="de-DE" sz="2400" baseline="-25000" dirty="0" smtClean="0"/>
              <a:t>+1</a:t>
            </a:r>
            <a:r>
              <a:rPr lang="de-DE" sz="2400" dirty="0" smtClean="0"/>
              <a:t> ((</a:t>
            </a:r>
            <a:r>
              <a:rPr lang="de-DE" sz="2400" i="1" dirty="0" smtClean="0"/>
              <a:t>n</a:t>
            </a:r>
            <a:r>
              <a:rPr lang="de-DE" sz="2400" dirty="0" smtClean="0"/>
              <a:t>+1)/2) . 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11259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AFBAD-1795-4EE8-93B2-022C307B4078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 smtClean="0">
                <a:solidFill>
                  <a:schemeClr val="accent2"/>
                </a:solidFill>
              </a:rPr>
              <a:t>Ejemplo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Lo siguiente se cumple para todo B-tree de altura </a:t>
            </a:r>
            <a:r>
              <a:rPr lang="de-DE" sz="2400" i="1" dirty="0" smtClean="0"/>
              <a:t>h</a:t>
            </a:r>
            <a:r>
              <a:rPr lang="de-DE" sz="2400" dirty="0" smtClean="0"/>
              <a:t> con </a:t>
            </a:r>
            <a:r>
              <a:rPr lang="de-DE" sz="2400" i="1" dirty="0" smtClean="0"/>
              <a:t>n</a:t>
            </a:r>
            <a:r>
              <a:rPr lang="de-DE" sz="2400" dirty="0" smtClean="0"/>
              <a:t> llaves: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de-DE" sz="2400" i="1" dirty="0" smtClean="0"/>
              <a:t>h</a:t>
            </a:r>
            <a:r>
              <a:rPr lang="de-DE" sz="2400" dirty="0" smtClean="0"/>
              <a:t> </a:t>
            </a:r>
            <a:r>
              <a:rPr lang="de-DE" sz="2400" dirty="0" smtClean="0">
                <a:sym typeface="Symbol" pitchFamily="18" charset="2"/>
              </a:rPr>
              <a:t></a:t>
            </a:r>
            <a:r>
              <a:rPr lang="de-DE" sz="2400" dirty="0" smtClean="0"/>
              <a:t> log</a:t>
            </a:r>
            <a:r>
              <a:rPr lang="de-DE" sz="2400" i="1" baseline="-25000" dirty="0" smtClean="0"/>
              <a:t>m</a:t>
            </a:r>
            <a:r>
              <a:rPr lang="de-DE" sz="2400" baseline="-25000" dirty="0" smtClean="0"/>
              <a:t>+1</a:t>
            </a:r>
            <a:r>
              <a:rPr lang="de-DE" sz="2400" dirty="0" smtClean="0"/>
              <a:t> ((</a:t>
            </a:r>
            <a:r>
              <a:rPr lang="de-DE" sz="2400" i="1" dirty="0" smtClean="0"/>
              <a:t>n</a:t>
            </a:r>
            <a:r>
              <a:rPr lang="de-DE" sz="2400" dirty="0" smtClean="0"/>
              <a:t>+1)/2). 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de-DE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Ejemplo: para </a:t>
            </a:r>
          </a:p>
          <a:p>
            <a:pPr>
              <a:lnSpc>
                <a:spcPct val="90000"/>
              </a:lnSpc>
            </a:pPr>
            <a:r>
              <a:rPr lang="de-DE" sz="2400" dirty="0" smtClean="0"/>
              <a:t>Page size: 1 KByte y (1024</a:t>
            </a:r>
          </a:p>
          <a:p>
            <a:pPr>
              <a:lnSpc>
                <a:spcPct val="90000"/>
              </a:lnSpc>
            </a:pPr>
            <a:r>
              <a:rPr lang="de-DE" sz="2400" dirty="0" smtClean="0"/>
              <a:t>Cada clave mas el puntero: 8 bytes, nos caben 128 datos en un nodo. </a:t>
            </a:r>
          </a:p>
          <a:p>
            <a:pPr>
              <a:lnSpc>
                <a:spcPct val="90000"/>
              </a:lnSpc>
            </a:pPr>
            <a:r>
              <a:rPr lang="de-DE" sz="2400" dirty="0" smtClean="0"/>
              <a:t>Si tomamos </a:t>
            </a:r>
            <a:r>
              <a:rPr lang="de-DE" sz="2400" i="1" dirty="0" smtClean="0"/>
              <a:t>m</a:t>
            </a:r>
            <a:r>
              <a:rPr lang="de-DE" sz="2400" dirty="0" smtClean="0"/>
              <a:t>=63, para un número de datos de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       </a:t>
            </a:r>
            <a:r>
              <a:rPr lang="de-DE" sz="2400" i="1" dirty="0" smtClean="0"/>
              <a:t>n</a:t>
            </a:r>
            <a:r>
              <a:rPr lang="de-DE" sz="2400" dirty="0" smtClean="0"/>
              <a:t>= 1 000 000 </a:t>
            </a:r>
          </a:p>
          <a:p>
            <a:pPr>
              <a:lnSpc>
                <a:spcPct val="90000"/>
              </a:lnSpc>
            </a:pPr>
            <a:r>
              <a:rPr lang="de-DE" sz="2400" dirty="0" smtClean="0"/>
              <a:t>Tenemos </a:t>
            </a:r>
            <a:br>
              <a:rPr lang="de-DE" sz="2400" dirty="0" smtClean="0"/>
            </a:br>
            <a:r>
              <a:rPr lang="de-DE" sz="2400" dirty="0" smtClean="0"/>
              <a:t>     h </a:t>
            </a:r>
            <a:r>
              <a:rPr lang="de-DE" sz="2400" dirty="0" smtClean="0">
                <a:sym typeface="Symbol" pitchFamily="18" charset="2"/>
              </a:rPr>
              <a:t></a:t>
            </a:r>
            <a:r>
              <a:rPr lang="de-DE" sz="2400" dirty="0" smtClean="0"/>
              <a:t> log </a:t>
            </a:r>
            <a:r>
              <a:rPr lang="de-DE" sz="2400" baseline="-25000" dirty="0" smtClean="0"/>
              <a:t>64</a:t>
            </a:r>
            <a:r>
              <a:rPr lang="de-DE" sz="2400" dirty="0" smtClean="0"/>
              <a:t> 500 000.5 &lt; 4   por lo cual </a:t>
            </a:r>
            <a:r>
              <a:rPr lang="de-DE" sz="2400" i="1" dirty="0" smtClean="0"/>
              <a:t>h</a:t>
            </a:r>
            <a:r>
              <a:rPr lang="de-DE" sz="2400" i="1" baseline="-25000" dirty="0" smtClean="0"/>
              <a:t>max</a:t>
            </a:r>
            <a:r>
              <a:rPr lang="de-DE" sz="2400" dirty="0" smtClean="0"/>
              <a:t> = 3. </a:t>
            </a:r>
          </a:p>
          <a:p>
            <a:pPr>
              <a:lnSpc>
                <a:spcPct val="90000"/>
              </a:lnSpc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0377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EEE29-5CEE-456A-8920-8E9CC69F95A0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 smtClean="0">
                <a:solidFill>
                  <a:schemeClr val="accent2"/>
                </a:solidFill>
              </a:rPr>
              <a:t>Algoritmo de búsqueda en un B-tree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de-DE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Algorithm search(r, </a:t>
            </a:r>
            <a:r>
              <a:rPr lang="de-DE" sz="2400" i="1" dirty="0" smtClean="0"/>
              <a:t>x</a:t>
            </a:r>
            <a:r>
              <a:rPr lang="de-DE" sz="2400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 //buscar </a:t>
            </a:r>
            <a:r>
              <a:rPr lang="de-DE" sz="2400" i="1" dirty="0" smtClean="0"/>
              <a:t>x</a:t>
            </a:r>
            <a:r>
              <a:rPr lang="de-DE" sz="2400" dirty="0" smtClean="0"/>
              <a:t> en un árbol de raiz r;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//variable global p = puntero al último node visitado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 en r,  buscar la primera clave y &gt;=  x o hasta que no hayan mas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 if (y == x) {para, p = r, encontrado}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 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    if (r una hoja) {parar, p = r, no encontrado}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    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       if (no es la la última clave)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           search(puntero a nodo hijo anterior a y , x)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       else search(puntero a ultimo hijo, x)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de-DE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148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2600-8DA3-4B5F-A2E2-4B65B16D7144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b="1" dirty="0" smtClean="0">
                <a:solidFill>
                  <a:schemeClr val="accent2"/>
                </a:solidFill>
              </a:rPr>
              <a:t>Insert y delete de claves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de-DE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dirty="0" smtClean="0"/>
              <a:t> 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Algoritmo insertar (r, </a:t>
            </a:r>
            <a:r>
              <a:rPr lang="de-DE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//insertar clave </a:t>
            </a:r>
            <a:r>
              <a:rPr lang="de-DE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 el árbol de raíz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search( </a:t>
            </a:r>
            <a:r>
              <a:rPr lang="de-DE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de-DE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no encontrado)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sea </a:t>
            </a:r>
            <a:r>
              <a:rPr lang="de-DE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 hoja donde paró la búsqueda: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insertar </a:t>
            </a:r>
            <a:r>
              <a:rPr lang="de-DE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 el nodo apuntado por p en la </a:t>
            </a:r>
            <a:endParaRPr lang="de-D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posicion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correcta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de-DE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tiene ahora mas de 2</a:t>
            </a:r>
            <a:r>
              <a:rPr lang="de-DE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 claves)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overflow(p);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553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86475-68E4-489D-B7E0-0066007DA51E}" type="slidenum">
              <a:rPr lang="de-DE" smtClean="0"/>
              <a:pPr>
                <a:defRPr/>
              </a:pPr>
              <a:t>18</a:t>
            </a:fld>
            <a:endParaRPr lang="de-DE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42672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  overflow (p) = split (p)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Algoritmo</a:t>
            </a:r>
            <a:r>
              <a:rPr lang="en-US" sz="2400" dirty="0" smtClean="0"/>
              <a:t> split (p)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caso</a:t>
            </a:r>
            <a:r>
              <a:rPr lang="en-US" sz="2400" dirty="0" smtClean="0"/>
              <a:t> 1: p </a:t>
            </a:r>
            <a:r>
              <a:rPr lang="en-US" sz="2400" dirty="0" err="1" smtClean="0"/>
              <a:t>tiene</a:t>
            </a:r>
            <a:r>
              <a:rPr lang="en-US" sz="2400" dirty="0" smtClean="0"/>
              <a:t> un padre q.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Dividir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p. La clave de la </a:t>
            </a:r>
            <a:r>
              <a:rPr lang="en-US" sz="2400" dirty="0" err="1" smtClean="0"/>
              <a:t>mitad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el padre.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consideración</a:t>
            </a:r>
            <a:r>
              <a:rPr lang="en-US" sz="2400" dirty="0" smtClean="0"/>
              <a:t>: el splitting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ir</a:t>
            </a:r>
            <a:r>
              <a:rPr lang="en-US" sz="2400" dirty="0" smtClean="0"/>
              <a:t> </a:t>
            </a:r>
            <a:r>
              <a:rPr lang="en-US" sz="2400" dirty="0" err="1" smtClean="0"/>
              <a:t>subiendo</a:t>
            </a:r>
            <a:r>
              <a:rPr lang="en-US" sz="2400" dirty="0" smtClean="0"/>
              <a:t> </a:t>
            </a:r>
            <a:r>
              <a:rPr lang="en-US" sz="2400" dirty="0" err="1" smtClean="0"/>
              <a:t>hasta</a:t>
            </a:r>
            <a:r>
              <a:rPr lang="en-US" sz="2400" dirty="0" smtClean="0"/>
              <a:t> </a:t>
            </a:r>
            <a:r>
              <a:rPr lang="en-US" sz="2400" dirty="0" err="1" smtClean="0"/>
              <a:t>llegar</a:t>
            </a:r>
            <a:r>
              <a:rPr lang="en-US" sz="2400" dirty="0" smtClean="0"/>
              <a:t> a la </a:t>
            </a:r>
            <a:r>
              <a:rPr lang="en-US" sz="2400" dirty="0" err="1" smtClean="0"/>
              <a:t>raiz</a:t>
            </a:r>
            <a:r>
              <a:rPr lang="en-US" sz="2400" dirty="0" smtClean="0"/>
              <a:t>, en </a:t>
            </a:r>
            <a:r>
              <a:rPr lang="en-US" sz="2400" dirty="0" err="1" smtClean="0"/>
              <a:t>cuyo</a:t>
            </a:r>
            <a:r>
              <a:rPr lang="en-US" sz="2400" dirty="0" smtClean="0"/>
              <a:t> </a:t>
            </a:r>
            <a:r>
              <a:rPr lang="en-US" sz="2400" dirty="0" err="1" smtClean="0"/>
              <a:t>caso</a:t>
            </a:r>
            <a:r>
              <a:rPr lang="en-US" sz="2400" dirty="0" smtClean="0"/>
              <a:t> la </a:t>
            </a:r>
            <a:r>
              <a:rPr lang="en-US" sz="2400" dirty="0" err="1" smtClean="0"/>
              <a:t>altura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todo</a:t>
            </a:r>
            <a:r>
              <a:rPr lang="en-US" sz="2400" dirty="0" smtClean="0"/>
              <a:t> el </a:t>
            </a:r>
            <a:r>
              <a:rPr lang="en-US" sz="2400" dirty="0" err="1" smtClean="0"/>
              <a:t>el</a:t>
            </a:r>
            <a:r>
              <a:rPr lang="en-US" sz="2400" dirty="0" smtClean="0"/>
              <a:t> </a:t>
            </a:r>
            <a:r>
              <a:rPr lang="en-US" sz="2400" dirty="0" err="1" smtClean="0"/>
              <a:t>árbol</a:t>
            </a:r>
            <a:r>
              <a:rPr lang="en-US" sz="2400" dirty="0" smtClean="0"/>
              <a:t> se </a:t>
            </a:r>
            <a:r>
              <a:rPr lang="en-US" sz="2400" dirty="0" err="1" smtClean="0"/>
              <a:t>incrementa</a:t>
            </a:r>
            <a:r>
              <a:rPr lang="en-US" sz="2400" dirty="0" smtClean="0"/>
              <a:t> en </a:t>
            </a:r>
            <a:r>
              <a:rPr lang="en-US" sz="2400" dirty="0" err="1" smtClean="0"/>
              <a:t>uno</a:t>
            </a:r>
            <a:r>
              <a:rPr lang="en-US" sz="2400" dirty="0" smtClean="0"/>
              <a:t>.</a:t>
            </a:r>
          </a:p>
        </p:txBody>
      </p:sp>
      <p:pic>
        <p:nvPicPr>
          <p:cNvPr id="15364" name="Picture 3" descr="B_Bau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752600"/>
            <a:ext cx="46863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4" descr="B_Baum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4495800"/>
            <a:ext cx="4038600" cy="1709738"/>
          </a:xfrm>
          <a:noFill/>
        </p:spPr>
      </p:pic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362200" y="228600"/>
            <a:ext cx="56615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Algoritmo</a:t>
            </a:r>
            <a:r>
              <a:rPr lang="de-DE" sz="3600" dirty="0" smtClean="0">
                <a:latin typeface="Calibri" pitchFamily="34" charset="0"/>
              </a:rPr>
              <a:t> </a:t>
            </a:r>
            <a:r>
              <a:rPr lang="de-DE" sz="4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 Particion (1</a:t>
            </a:r>
            <a:r>
              <a:rPr lang="de-DE" sz="4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60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01E40-EAE8-4FEA-A946-45454D10561C}" type="slidenum">
              <a:rPr lang="de-DE" smtClean="0"/>
              <a:pPr>
                <a:defRPr/>
              </a:pPr>
              <a:t>19</a:t>
            </a:fld>
            <a:endParaRPr lang="de-DE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32004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Algoritmo</a:t>
            </a:r>
            <a:r>
              <a:rPr lang="en-US" sz="2400" dirty="0" smtClean="0"/>
              <a:t> split (p)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Caso</a:t>
            </a:r>
            <a:r>
              <a:rPr lang="en-US" sz="2400" dirty="0" smtClean="0"/>
              <a:t> 2: p </a:t>
            </a:r>
            <a:r>
              <a:rPr lang="en-US" sz="2400" dirty="0" err="1" smtClean="0"/>
              <a:t>es</a:t>
            </a:r>
            <a:r>
              <a:rPr lang="en-US" sz="2400" dirty="0" smtClean="0"/>
              <a:t> la </a:t>
            </a:r>
            <a:r>
              <a:rPr lang="en-US" sz="2400" dirty="0" err="1" smtClean="0"/>
              <a:t>raíz</a:t>
            </a:r>
            <a:r>
              <a:rPr lang="en-US" sz="2400" dirty="0" smtClean="0"/>
              <a:t>.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Dividir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crear</a:t>
            </a:r>
            <a:r>
              <a:rPr lang="en-US" sz="2400" dirty="0" smtClean="0"/>
              <a:t> un </a:t>
            </a:r>
            <a:r>
              <a:rPr lang="en-US" sz="2400" dirty="0" err="1" smtClean="0"/>
              <a:t>nodo</a:t>
            </a:r>
            <a:r>
              <a:rPr lang="en-US" sz="2400" dirty="0" smtClean="0"/>
              <a:t> </a:t>
            </a:r>
            <a:r>
              <a:rPr lang="en-US" sz="2400" dirty="0" err="1" smtClean="0"/>
              <a:t>nuevo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el actual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contiene</a:t>
            </a:r>
            <a:r>
              <a:rPr lang="en-US" sz="2400" dirty="0" smtClean="0"/>
              <a:t> la clave del </a:t>
            </a:r>
            <a:r>
              <a:rPr lang="en-US" sz="2400" dirty="0" err="1" smtClean="0"/>
              <a:t>medio</a:t>
            </a:r>
            <a:r>
              <a:rPr lang="en-US" sz="2400" dirty="0" smtClean="0"/>
              <a:t> (root </a:t>
            </a:r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clave).</a:t>
            </a:r>
            <a:endParaRPr lang="en-US" dirty="0" smtClean="0"/>
          </a:p>
        </p:txBody>
      </p:sp>
      <p:pic>
        <p:nvPicPr>
          <p:cNvPr id="16388" name="Picture 3" descr="B_Baum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33800" y="1828800"/>
            <a:ext cx="4876800" cy="3451225"/>
          </a:xfrm>
          <a:noFill/>
        </p:spPr>
      </p:pic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270125" y="271463"/>
            <a:ext cx="40765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Algoritmo </a:t>
            </a:r>
            <a:r>
              <a:rPr lang="de-DE" sz="4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Split (2)</a:t>
            </a:r>
          </a:p>
        </p:txBody>
      </p:sp>
    </p:spTree>
    <p:extLst>
      <p:ext uri="{BB962C8B-B14F-4D97-AF65-F5344CB8AC3E}">
        <p14:creationId xmlns:p14="http://schemas.microsoft.com/office/powerpoint/2010/main" val="760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4A57F-83D9-41B8-B09C-1C9C1B2213FA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de-DE" sz="4000" b="1" dirty="0" smtClean="0">
                <a:solidFill>
                  <a:schemeClr val="accent2"/>
                </a:solidFill>
              </a:rPr>
              <a:t> Preámbulo: Arboles 2-3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216023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CL" sz="2800" dirty="0" smtClean="0"/>
              <a:t>Los nodos internos pueden contener </a:t>
            </a:r>
            <a:r>
              <a:rPr lang="es-CL" sz="2800" i="1" dirty="0" smtClean="0"/>
              <a:t>hasta 2 elementos</a:t>
            </a:r>
            <a:r>
              <a:rPr lang="es-CL" sz="2800" dirty="0" smtClean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s-CL" sz="2800" dirty="0" smtClean="0"/>
              <a:t>por lo tanto un nodo interno puede tener 2 o 3 hijos, dependiendo de cuántos elementos posea el nodo. </a:t>
            </a:r>
          </a:p>
        </p:txBody>
      </p:sp>
      <p:pic>
        <p:nvPicPr>
          <p:cNvPr id="142338" name="Picture 2" descr="Z:\public_www\cc3001-02\apuntesCompleto\CC30A Algoritmos y Estructuras de Datos TDA diccionario_files\arbol2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356992"/>
            <a:ext cx="5915643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767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92D88-84FC-4CF7-A02F-4FBBB94B5925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//</a:t>
            </a:r>
            <a:r>
              <a:rPr lang="en-US" sz="2400" dirty="0" err="1" smtClean="0"/>
              <a:t>borra</a:t>
            </a:r>
            <a:r>
              <a:rPr lang="en-US" sz="2400" dirty="0" smtClean="0"/>
              <a:t> la clave key x from tree having root 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search for x in the tree with root 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if x found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{ if x is in an internal node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  { exchange x with the next bigger key x' in the tree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    // if x is in an internal node then there must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    // be at least one bigger number in the tree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    //this number is in a leaf 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  be p the leaf, containing x;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  erase x from 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  if p is not in the root 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  { if p has m-1 keys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     {underflow (p)} } }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660525" y="287338"/>
            <a:ext cx="4723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de-DE" sz="4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Algoritmo borrar (r,x</a:t>
            </a:r>
            <a:r>
              <a:rPr lang="de-DE" sz="4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61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10E56-B8E3-4FA9-BB1C-91401E60F4AF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4000" b="1" dirty="0" smtClean="0">
                <a:solidFill>
                  <a:schemeClr val="accent2"/>
                </a:solidFill>
              </a:rPr>
              <a:t>Algorithm underflow (p)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if p has a neighboring node with s&gt;m nodes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    { balance (p,p')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      // because p cannot be the root, p must have a neighbor with m keys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    { be p' the neighbor with m keys; merge (p,p')}</a:t>
            </a:r>
          </a:p>
        </p:txBody>
      </p:sp>
    </p:spTree>
    <p:extLst>
      <p:ext uri="{BB962C8B-B14F-4D97-AF65-F5344CB8AC3E}">
        <p14:creationId xmlns:p14="http://schemas.microsoft.com/office/powerpoint/2010/main" val="21850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C5FB6-64C2-44B5-9DB3-12E0AE55518E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pPr algn="l"/>
            <a:r>
              <a:rPr lang="de-DE" sz="2400" b="1" dirty="0" smtClean="0"/>
              <a:t>Algorithm balance (p, p')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// </a:t>
            </a:r>
            <a:r>
              <a:rPr lang="en-US" sz="2400" dirty="0" smtClean="0"/>
              <a:t>balance node p with its neighbor p' </a:t>
            </a:r>
            <a:br>
              <a:rPr lang="en-US" sz="2400" dirty="0" smtClean="0"/>
            </a:br>
            <a:r>
              <a:rPr lang="de-DE" sz="2400" dirty="0" smtClean="0"/>
              <a:t> (</a:t>
            </a:r>
            <a:r>
              <a:rPr lang="de-DE" sz="2400" i="1" dirty="0" smtClean="0"/>
              <a:t>s &gt; m ,  r =</a:t>
            </a:r>
            <a:r>
              <a:rPr lang="de-DE" sz="2400" dirty="0" smtClean="0"/>
              <a:t> </a:t>
            </a:r>
            <a:r>
              <a:rPr lang="de-DE" sz="2400" dirty="0" smtClean="0">
                <a:sym typeface="Symbol" pitchFamily="18" charset="2"/>
              </a:rPr>
              <a:t></a:t>
            </a:r>
            <a:r>
              <a:rPr lang="de-DE" sz="2400" dirty="0" smtClean="0"/>
              <a:t>(</a:t>
            </a:r>
            <a:r>
              <a:rPr lang="de-DE" sz="2400" i="1" dirty="0" smtClean="0"/>
              <a:t>m</a:t>
            </a:r>
            <a:r>
              <a:rPr lang="de-DE" sz="2400" dirty="0" smtClean="0"/>
              <a:t>+s)/2</a:t>
            </a:r>
            <a:r>
              <a:rPr lang="de-DE" sz="2400" dirty="0" smtClean="0">
                <a:sym typeface="Symbol" pitchFamily="18" charset="2"/>
              </a:rPr>
              <a:t></a:t>
            </a:r>
            <a:r>
              <a:rPr lang="de-DE" sz="2400" dirty="0" smtClean="0"/>
              <a:t> -</a:t>
            </a:r>
            <a:r>
              <a:rPr lang="de-DE" sz="2400" i="1" dirty="0" smtClean="0"/>
              <a:t>m</a:t>
            </a:r>
            <a:r>
              <a:rPr lang="de-DE" sz="2400" dirty="0" smtClean="0"/>
              <a:t> )</a:t>
            </a:r>
            <a:r>
              <a:rPr lang="de-DE" sz="4000" dirty="0" smtClean="0"/>
              <a:t> </a:t>
            </a:r>
          </a:p>
        </p:txBody>
      </p:sp>
      <p:pic>
        <p:nvPicPr>
          <p:cNvPr id="19460" name="Picture 3" descr="B_Bau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58864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4" descr="B_Baum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4038600"/>
            <a:ext cx="7010400" cy="2587625"/>
          </a:xfrm>
          <a:noFill/>
        </p:spPr>
      </p:pic>
    </p:spTree>
    <p:extLst>
      <p:ext uri="{BB962C8B-B14F-4D97-AF65-F5344CB8AC3E}">
        <p14:creationId xmlns:p14="http://schemas.microsoft.com/office/powerpoint/2010/main" val="3574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7108B-F8AC-43E9-9C33-062C7046A8F9}" type="slidenum">
              <a:rPr lang="de-DE" smtClean="0"/>
              <a:pPr>
                <a:defRPr/>
              </a:pPr>
              <a:t>23</a:t>
            </a:fld>
            <a:endParaRPr lang="de-DE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de-DE" sz="2700" b="1" dirty="0" smtClean="0"/>
              <a:t>Algorithm merge (p,p')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// merge node p with its neighbor  </a:t>
            </a:r>
            <a:br>
              <a:rPr lang="de-DE" sz="2400" dirty="0" smtClean="0"/>
            </a:br>
            <a:r>
              <a:rPr lang="de-DE" sz="2400" dirty="0" smtClean="0"/>
              <a:t>perform the following operation:</a:t>
            </a:r>
            <a:endParaRPr lang="de-DE" sz="4000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600200"/>
            <a:ext cx="30480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de-DE" sz="2400" smtClean="0"/>
          </a:p>
          <a:p>
            <a:pPr>
              <a:lnSpc>
                <a:spcPct val="90000"/>
              </a:lnSpc>
              <a:buFontTx/>
              <a:buNone/>
            </a:pPr>
            <a:endParaRPr lang="de-DE" sz="2400" smtClean="0"/>
          </a:p>
          <a:p>
            <a:pPr>
              <a:lnSpc>
                <a:spcPct val="90000"/>
              </a:lnSpc>
              <a:buFontTx/>
              <a:buNone/>
            </a:pPr>
            <a:endParaRPr lang="de-DE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smtClean="0"/>
              <a:t>afterwards: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smtClean="0"/>
              <a:t>if( q &lt;&gt;  root) and (q has m-1 keys) underflow (q)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2400" smtClean="0"/>
              <a:t>else (if(q= root) and (q empty)) {free q let root point to p^} </a:t>
            </a:r>
          </a:p>
        </p:txBody>
      </p:sp>
      <p:pic>
        <p:nvPicPr>
          <p:cNvPr id="20485" name="Picture 4" descr="B_Baum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58864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5" descr="B_Baum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4114800"/>
            <a:ext cx="4038600" cy="2211388"/>
          </a:xfrm>
          <a:noFill/>
        </p:spPr>
      </p:pic>
    </p:spTree>
    <p:extLst>
      <p:ext uri="{BB962C8B-B14F-4D97-AF65-F5344CB8AC3E}">
        <p14:creationId xmlns:p14="http://schemas.microsoft.com/office/powerpoint/2010/main" val="38364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2CA2B-2763-438A-852E-6CB57973FDA3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 smtClean="0">
                <a:solidFill>
                  <a:schemeClr val="accent2"/>
                </a:solidFill>
              </a:rPr>
              <a:t>Recursion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Si al </a:t>
            </a:r>
            <a:r>
              <a:rPr lang="en-US" sz="2800" dirty="0" err="1" smtClean="0"/>
              <a:t>ejecutar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itchFamily="49" charset="0"/>
              </a:rPr>
              <a:t>underflow</a:t>
            </a:r>
            <a:r>
              <a:rPr lang="en-US" sz="2800" dirty="0" smtClean="0"/>
              <a:t> </a:t>
            </a:r>
            <a:r>
              <a:rPr lang="en-US" sz="2800" dirty="0" err="1" smtClean="0"/>
              <a:t>tenemos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ejecutar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itchFamily="49" charset="0"/>
              </a:rPr>
              <a:t>merge</a:t>
            </a:r>
            <a:r>
              <a:rPr lang="en-US" sz="2800" dirty="0" smtClean="0"/>
              <a:t>, </a:t>
            </a:r>
            <a:r>
              <a:rPr lang="en-US" sz="2800" dirty="0" err="1" smtClean="0"/>
              <a:t>existe</a:t>
            </a:r>
            <a:r>
              <a:rPr lang="en-US" sz="2800" dirty="0" smtClean="0"/>
              <a:t> la </a:t>
            </a:r>
            <a:r>
              <a:rPr lang="en-US" sz="2800" dirty="0" err="1" smtClean="0"/>
              <a:t>posibilidad</a:t>
            </a:r>
            <a:r>
              <a:rPr lang="en-US" sz="2800" dirty="0" smtClean="0"/>
              <a:t> de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tengamos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ejecutar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itchFamily="49" charset="0"/>
              </a:rPr>
              <a:t>underflow</a:t>
            </a:r>
            <a:r>
              <a:rPr lang="en-US" sz="2800" dirty="0" smtClean="0"/>
              <a:t> de </a:t>
            </a:r>
            <a:r>
              <a:rPr lang="en-US" sz="2800" dirty="0" err="1" smtClean="0"/>
              <a:t>nuevo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un </a:t>
            </a:r>
            <a:r>
              <a:rPr lang="en-US" sz="2800" dirty="0" err="1" smtClean="0"/>
              <a:t>nivel</a:t>
            </a:r>
            <a:r>
              <a:rPr lang="en-US" sz="2800" dirty="0" smtClean="0"/>
              <a:t> superior (padre)</a:t>
            </a:r>
          </a:p>
          <a:p>
            <a:r>
              <a:rPr lang="en-US" sz="2800" dirty="0" smtClean="0"/>
              <a:t>Este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se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repetir</a:t>
            </a:r>
            <a:r>
              <a:rPr lang="en-US" sz="2800" dirty="0" smtClean="0"/>
              <a:t> hasta la </a:t>
            </a:r>
            <a:r>
              <a:rPr lang="en-US" sz="2800" dirty="0" err="1" smtClean="0"/>
              <a:t>raíz</a:t>
            </a:r>
            <a:r>
              <a:rPr lang="en-US" sz="2800" dirty="0" smtClean="0"/>
              <a:t>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68995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F8970-E266-4956-8F80-08D81875DA8A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229600" cy="12493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de-DE" sz="2800" b="1" dirty="0" smtClean="0"/>
              <a:t>Ejemplo:</a:t>
            </a:r>
            <a:r>
              <a:rPr lang="de-DE" sz="2800" b="1" dirty="0" smtClean="0"/>
              <a:t/>
            </a:r>
            <a:br>
              <a:rPr lang="de-DE" sz="2800" b="1" dirty="0" smtClean="0"/>
            </a:br>
            <a:r>
              <a:rPr lang="de-DE" sz="2400" dirty="0" smtClean="0"/>
              <a:t>B-Tree </a:t>
            </a:r>
            <a:r>
              <a:rPr lang="de-DE" sz="2400" dirty="0" smtClean="0"/>
              <a:t>de orden 2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(m </a:t>
            </a:r>
            <a:r>
              <a:rPr lang="de-DE" sz="2400" dirty="0" smtClean="0"/>
              <a:t>= 2)</a:t>
            </a:r>
            <a:endParaRPr lang="de-DE" sz="2800" dirty="0" smtClean="0"/>
          </a:p>
        </p:txBody>
      </p:sp>
      <p:pic>
        <p:nvPicPr>
          <p:cNvPr id="22532" name="Picture 3" descr="bb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457200"/>
            <a:ext cx="6811963" cy="5762625"/>
          </a:xfrm>
          <a:noFill/>
        </p:spPr>
      </p:pic>
    </p:spTree>
    <p:extLst>
      <p:ext uri="{BB962C8B-B14F-4D97-AF65-F5344CB8AC3E}">
        <p14:creationId xmlns:p14="http://schemas.microsoft.com/office/powerpoint/2010/main" val="26269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65F8B-7230-4E54-95AC-7BADB73CF28F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b="1" dirty="0" smtClean="0">
                <a:solidFill>
                  <a:schemeClr val="accent2"/>
                </a:solidFill>
              </a:rPr>
              <a:t>Cost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Sea </a:t>
            </a:r>
            <a:r>
              <a:rPr lang="en-US" i="1" dirty="0" smtClean="0"/>
              <a:t>m</a:t>
            </a:r>
            <a:r>
              <a:rPr lang="en-US" dirty="0" smtClean="0"/>
              <a:t> el </a:t>
            </a:r>
            <a:r>
              <a:rPr lang="en-US" dirty="0" err="1" smtClean="0"/>
              <a:t>orden</a:t>
            </a:r>
            <a:r>
              <a:rPr lang="en-US" dirty="0" smtClean="0"/>
              <a:t> del B-tree</a:t>
            </a:r>
            <a:r>
              <a:rPr lang="en-US" dirty="0" smtClean="0"/>
              <a:t>,</a:t>
            </a:r>
          </a:p>
          <a:p>
            <a:pPr>
              <a:buFontTx/>
              <a:buNone/>
            </a:pPr>
            <a:r>
              <a:rPr lang="en-US" dirty="0" smtClean="0"/>
              <a:t>  </a:t>
            </a:r>
            <a:r>
              <a:rPr lang="en-US" dirty="0" smtClean="0"/>
              <a:t>sea </a:t>
            </a:r>
            <a:r>
              <a:rPr lang="en-US" i="1" dirty="0" smtClean="0"/>
              <a:t>n</a:t>
            </a:r>
            <a:r>
              <a:rPr lang="en-US" dirty="0" smtClean="0"/>
              <a:t> el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llaves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El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búsqueda</a:t>
            </a:r>
            <a:r>
              <a:rPr lang="en-US" dirty="0" smtClean="0"/>
              <a:t>, </a:t>
            </a:r>
            <a:r>
              <a:rPr lang="en-US" dirty="0" err="1" smtClean="0"/>
              <a:t>insertar</a:t>
            </a:r>
            <a:r>
              <a:rPr lang="en-US" dirty="0" smtClean="0"/>
              <a:t> y </a:t>
            </a:r>
            <a:r>
              <a:rPr lang="en-US" dirty="0" err="1" smtClean="0"/>
              <a:t>eliminar</a:t>
            </a:r>
            <a:r>
              <a:rPr lang="en-US" dirty="0" smtClean="0"/>
              <a:t> :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O(</a:t>
            </a:r>
            <a:r>
              <a:rPr lang="en-US" i="1" dirty="0" smtClean="0"/>
              <a:t>h</a:t>
            </a:r>
            <a:r>
              <a:rPr lang="en-US" dirty="0" smtClean="0"/>
              <a:t>) = O(log</a:t>
            </a:r>
            <a:r>
              <a:rPr lang="en-US" i="1" baseline="-25000" dirty="0" smtClean="0"/>
              <a:t>m</a:t>
            </a:r>
            <a:r>
              <a:rPr lang="en-US" baseline="-25000" dirty="0" smtClean="0"/>
              <a:t>+1</a:t>
            </a:r>
            <a:r>
              <a:rPr lang="en-US" dirty="0" smtClean="0"/>
              <a:t> ((</a:t>
            </a:r>
            <a:r>
              <a:rPr lang="en-US" i="1" dirty="0" smtClean="0"/>
              <a:t>n</a:t>
            </a:r>
            <a:r>
              <a:rPr lang="en-US" dirty="0" smtClean="0"/>
              <a:t>+1)/2) ) </a:t>
            </a:r>
          </a:p>
          <a:p>
            <a:pPr>
              <a:buFontTx/>
              <a:buNone/>
            </a:pPr>
            <a:r>
              <a:rPr lang="en-US" dirty="0" smtClean="0"/>
              <a:t>           = O(log</a:t>
            </a:r>
            <a:r>
              <a:rPr lang="en-US" i="1" baseline="-25000" dirty="0" smtClean="0"/>
              <a:t>m</a:t>
            </a:r>
            <a:r>
              <a:rPr lang="en-US" baseline="-25000" dirty="0" smtClean="0"/>
              <a:t>+1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66644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D4CA76-73C4-40D4-BFD4-6470E795BA42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b="1" dirty="0" smtClean="0">
                <a:solidFill>
                  <a:schemeClr val="accent2"/>
                </a:solidFill>
              </a:rPr>
              <a:t>Remark</a:t>
            </a:r>
            <a:r>
              <a:rPr lang="de-DE" sz="3200" dirty="0" smtClean="0"/>
              <a:t>: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B-trees </a:t>
            </a:r>
            <a:r>
              <a:rPr lang="en-US" sz="2800" dirty="0" err="1" smtClean="0"/>
              <a:t>pueden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usados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estructuras</a:t>
            </a:r>
            <a:r>
              <a:rPr lang="en-US" sz="2800" dirty="0" smtClean="0"/>
              <a:t> de </a:t>
            </a:r>
            <a:r>
              <a:rPr lang="en-US" sz="2800" dirty="0" err="1" smtClean="0"/>
              <a:t>almacenamiento</a:t>
            </a:r>
            <a:r>
              <a:rPr lang="en-US" sz="2800" dirty="0" smtClean="0"/>
              <a:t> </a:t>
            </a:r>
            <a:r>
              <a:rPr lang="en-US" sz="2800" dirty="0" err="1" smtClean="0"/>
              <a:t>interno</a:t>
            </a:r>
            <a:r>
              <a:rPr lang="en-US" sz="2800" dirty="0" smtClean="0"/>
              <a:t> (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principal): </a:t>
            </a: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ejemplo</a:t>
            </a:r>
            <a:r>
              <a:rPr lang="en-US" sz="2800" dirty="0" smtClean="0"/>
              <a:t>: </a:t>
            </a:r>
            <a:r>
              <a:rPr lang="en-US" sz="2800" dirty="0" smtClean="0"/>
              <a:t>B-trees </a:t>
            </a:r>
            <a:r>
              <a:rPr lang="en-US" sz="2800" dirty="0" smtClean="0"/>
              <a:t>de </a:t>
            </a:r>
            <a:r>
              <a:rPr lang="en-US" sz="2800" dirty="0" err="1" smtClean="0"/>
              <a:t>orden</a:t>
            </a:r>
            <a:r>
              <a:rPr lang="en-US" sz="2800" dirty="0" smtClean="0"/>
              <a:t> 1</a:t>
            </a: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</a:t>
            </a:r>
            <a:r>
              <a:rPr lang="en-US" sz="2800" dirty="0" smtClean="0"/>
              <a:t>(</a:t>
            </a:r>
            <a:r>
              <a:rPr lang="en-US" sz="2800" dirty="0" err="1" smtClean="0"/>
              <a:t>entonces</a:t>
            </a:r>
            <a:r>
              <a:rPr lang="en-US" sz="2800" dirty="0" smtClean="0"/>
              <a:t> hay 1 o 2 claves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nodo</a:t>
            </a:r>
            <a:r>
              <a:rPr lang="en-US" sz="2800" dirty="0" smtClean="0"/>
              <a:t> – </a:t>
            </a:r>
            <a:r>
              <a:rPr lang="en-US" sz="2800" dirty="0" err="1" smtClean="0"/>
              <a:t>áboles</a:t>
            </a:r>
            <a:r>
              <a:rPr lang="en-US" sz="2800" dirty="0" smtClean="0"/>
              <a:t> 2-3</a:t>
            </a: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-&gt; no se </a:t>
            </a:r>
            <a:r>
              <a:rPr lang="en-US" sz="2800" dirty="0" err="1" smtClean="0"/>
              <a:t>necesita</a:t>
            </a:r>
            <a:r>
              <a:rPr lang="en-US" sz="2800" dirty="0" smtClean="0"/>
              <a:t> </a:t>
            </a:r>
            <a:r>
              <a:rPr lang="en-US" sz="2800" dirty="0" err="1" smtClean="0"/>
              <a:t>busqueda</a:t>
            </a:r>
            <a:r>
              <a:rPr lang="en-US" sz="2800" dirty="0" smtClean="0"/>
              <a:t> </a:t>
            </a:r>
            <a:r>
              <a:rPr lang="en-US" sz="2800" dirty="0" err="1" smtClean="0"/>
              <a:t>elaborada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smtClean="0"/>
              <a:t>los </a:t>
            </a:r>
            <a:r>
              <a:rPr lang="en-US" sz="2800" dirty="0" err="1" smtClean="0"/>
              <a:t>nodos</a:t>
            </a:r>
            <a:r>
              <a:rPr lang="en-US" sz="2800" dirty="0" smtClean="0"/>
              <a:t>).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Costo</a:t>
            </a:r>
            <a:r>
              <a:rPr lang="en-US" sz="2800" dirty="0" smtClean="0"/>
              <a:t> de </a:t>
            </a:r>
            <a:r>
              <a:rPr lang="en-US" sz="2800" dirty="0" err="1" smtClean="0"/>
              <a:t>búsqueda</a:t>
            </a:r>
            <a:r>
              <a:rPr lang="en-US" sz="2800" dirty="0" smtClean="0"/>
              <a:t>, </a:t>
            </a:r>
            <a:r>
              <a:rPr lang="en-US" sz="2800" dirty="0" err="1" smtClean="0"/>
              <a:t>insertar</a:t>
            </a:r>
            <a:r>
              <a:rPr lang="en-US" sz="2800" dirty="0" smtClean="0"/>
              <a:t> y </a:t>
            </a:r>
            <a:r>
              <a:rPr lang="en-US" sz="2800" dirty="0" err="1" smtClean="0"/>
              <a:t>eliminar</a:t>
            </a:r>
            <a:r>
              <a:rPr lang="en-US" sz="2800" dirty="0" smtClean="0"/>
              <a:t> :</a:t>
            </a: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O(log n).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854517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687FE-137F-455D-AFC4-500FB97FF751}" type="slidenum">
              <a:rPr lang="de-DE"/>
              <a:pPr>
                <a:defRPr/>
              </a:pPr>
              <a:t>28</a:t>
            </a:fld>
            <a:endParaRPr lang="de-DE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de-DE" sz="4000" b="1" dirty="0" smtClean="0">
                <a:solidFill>
                  <a:schemeClr val="accent2"/>
                </a:solidFill>
              </a:rPr>
              <a:t>Remark: </a:t>
            </a:r>
            <a:r>
              <a:rPr lang="de-DE" sz="4000" b="1" dirty="0" smtClean="0">
                <a:solidFill>
                  <a:schemeClr val="accent2"/>
                </a:solidFill>
              </a:rPr>
              <a:t>uso de memoria de almacenamiento (secundaria) </a:t>
            </a:r>
            <a:endParaRPr lang="de-DE" sz="4000" b="1" dirty="0" smtClean="0">
              <a:solidFill>
                <a:schemeClr val="accent2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229600" cy="5059363"/>
          </a:xfrm>
        </p:spPr>
        <p:txBody>
          <a:bodyPr/>
          <a:lstStyle/>
          <a:p>
            <a:pPr>
              <a:buFontTx/>
              <a:buNone/>
            </a:pPr>
            <a:r>
              <a:rPr lang="de-DE" sz="2800" dirty="0" smtClean="0"/>
              <a:t>Sobre 50</a:t>
            </a:r>
            <a:r>
              <a:rPr lang="de-DE" sz="2800" dirty="0" smtClean="0"/>
              <a:t>%</a:t>
            </a:r>
          </a:p>
          <a:p>
            <a:pPr>
              <a:buFontTx/>
              <a:buNone/>
            </a:pPr>
            <a:r>
              <a:rPr lang="de-DE" sz="2800" dirty="0" smtClean="0"/>
              <a:t>razón</a:t>
            </a:r>
            <a:r>
              <a:rPr lang="de-DE" sz="2800" dirty="0" smtClean="0"/>
              <a:t>: </a:t>
            </a:r>
            <a:r>
              <a:rPr lang="de-DE" sz="2800" dirty="0" smtClean="0"/>
              <a:t>la condición:</a:t>
            </a:r>
            <a:endParaRPr lang="de-DE" sz="2800" dirty="0" smtClean="0"/>
          </a:p>
          <a:p>
            <a:pPr>
              <a:buFontTx/>
              <a:buNone/>
            </a:pPr>
            <a:endParaRPr lang="de-DE" sz="2800" dirty="0" smtClean="0"/>
          </a:p>
          <a:p>
            <a:pPr algn="ctr">
              <a:buFontTx/>
              <a:buNone/>
            </a:pPr>
            <a:r>
              <a:rPr lang="de-DE" sz="2800" dirty="0" smtClean="0"/>
              <a:t>1/2</a:t>
            </a:r>
            <a:r>
              <a:rPr lang="de-DE" sz="2800" i="1" dirty="0" smtClean="0">
                <a:cs typeface="Arial" pitchFamily="34" charset="0"/>
              </a:rPr>
              <a:t>•</a:t>
            </a:r>
            <a:r>
              <a:rPr lang="de-DE" sz="2800" i="1" dirty="0" smtClean="0"/>
              <a:t>k</a:t>
            </a:r>
            <a:r>
              <a:rPr lang="de-DE" sz="2800" dirty="0" smtClean="0"/>
              <a:t> </a:t>
            </a:r>
            <a:r>
              <a:rPr lang="de-DE" sz="2800" dirty="0" smtClean="0">
                <a:sym typeface="Symbol" pitchFamily="18" charset="2"/>
              </a:rPr>
              <a:t></a:t>
            </a:r>
            <a:r>
              <a:rPr lang="de-DE" sz="2800" dirty="0" smtClean="0"/>
              <a:t> </a:t>
            </a:r>
            <a:r>
              <a:rPr lang="de-DE" sz="2800" dirty="0" smtClean="0"/>
              <a:t>#(llaves en el nodo) </a:t>
            </a:r>
            <a:r>
              <a:rPr lang="de-DE" sz="2800" dirty="0" smtClean="0">
                <a:sym typeface="Symbol" pitchFamily="18" charset="2"/>
              </a:rPr>
              <a:t></a:t>
            </a:r>
            <a:r>
              <a:rPr lang="de-DE" sz="2800" dirty="0" smtClean="0"/>
              <a:t> </a:t>
            </a:r>
            <a:r>
              <a:rPr lang="de-DE" sz="2800" i="1" dirty="0" smtClean="0"/>
              <a:t>k</a:t>
            </a:r>
            <a:r>
              <a:rPr lang="de-DE" sz="2800" dirty="0" smtClean="0"/>
              <a:t> </a:t>
            </a:r>
          </a:p>
          <a:p>
            <a:pPr>
              <a:buFontTx/>
              <a:buNone/>
            </a:pPr>
            <a:r>
              <a:rPr lang="de-DE" sz="2800" dirty="0" smtClean="0"/>
              <a:t>Para nodos </a:t>
            </a:r>
            <a:r>
              <a:rPr lang="de-DE" sz="2800" dirty="0" smtClean="0">
                <a:sym typeface="Symbol" pitchFamily="18" charset="2"/>
              </a:rPr>
              <a:t></a:t>
            </a:r>
            <a:r>
              <a:rPr lang="de-DE" sz="2800" dirty="0" smtClean="0"/>
              <a:t> </a:t>
            </a:r>
            <a:r>
              <a:rPr lang="de-DE" sz="2800" dirty="0" smtClean="0"/>
              <a:t>raiz</a:t>
            </a:r>
            <a:endParaRPr lang="de-DE" sz="2800" dirty="0" smtClean="0"/>
          </a:p>
          <a:p>
            <a:pPr>
              <a:buFontTx/>
              <a:buNone/>
            </a:pPr>
            <a:endParaRPr lang="de-DE" sz="2800" dirty="0" smtClean="0"/>
          </a:p>
          <a:p>
            <a:pPr>
              <a:buFontTx/>
              <a:buNone/>
            </a:pPr>
            <a:r>
              <a:rPr lang="de-DE" sz="2800" dirty="0" smtClean="0"/>
              <a:t>(k=2m)</a:t>
            </a:r>
          </a:p>
          <a:p>
            <a:pPr>
              <a:buFontTx/>
              <a:buNone/>
            </a:pPr>
            <a:endParaRPr lang="de-DE" sz="28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4890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4A57F-83D9-41B8-B09C-1C9C1B2213FA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de-DE" sz="3200" b="1" dirty="0" smtClean="0"/>
              <a:t> </a:t>
            </a:r>
            <a:r>
              <a:rPr lang="de-DE" sz="4000" b="1" dirty="0" smtClean="0">
                <a:solidFill>
                  <a:schemeClr val="accent2"/>
                </a:solidFill>
              </a:rPr>
              <a:t>Propiedad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216023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CL" sz="2800" i="1" dirty="0" smtClean="0"/>
              <a:t>todas las hojas están a la misma profundidad</a:t>
            </a:r>
            <a:r>
              <a:rPr lang="es-CL" sz="2800" dirty="0" smtClean="0"/>
              <a:t>, es decir, los árboles 2-3 son árboles </a:t>
            </a:r>
            <a:r>
              <a:rPr lang="es-CL" sz="2800" i="1" dirty="0" smtClean="0"/>
              <a:t>perfectamente balanceados</a:t>
            </a:r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r>
              <a:rPr lang="es-CL" sz="2800" i="1" dirty="0" smtClean="0"/>
              <a:t>La altura está acotada por </a:t>
            </a:r>
            <a:endParaRPr lang="es-CL" sz="2800" dirty="0" smtClean="0"/>
          </a:p>
        </p:txBody>
      </p:sp>
      <p:pic>
        <p:nvPicPr>
          <p:cNvPr id="183298" name="Picture 2" descr="Z:\public_www\cc3001-02\apuntesCompleto\CC30A Algoritmos y Estructuras de Datos TDA diccionario_files\arbol2-3Ejempl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76872"/>
            <a:ext cx="4189850" cy="2215650"/>
          </a:xfrm>
          <a:prstGeom prst="rect">
            <a:avLst/>
          </a:prstGeom>
          <a:noFill/>
        </p:spPr>
      </p:pic>
      <p:pic>
        <p:nvPicPr>
          <p:cNvPr id="183300" name="Picture 4" descr="Z:\public_www\cc3001-02\apuntesCompleto\CC30A Algoritmos y Estructuras de Datos TDA diccionario_files\formula1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5085184"/>
            <a:ext cx="3114346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9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4A57F-83D9-41B8-B09C-1C9C1B2213FA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de-DE" sz="3200" b="1" dirty="0" smtClean="0"/>
              <a:t> </a:t>
            </a:r>
            <a:r>
              <a:rPr lang="de-DE" sz="4000" b="1" dirty="0" smtClean="0">
                <a:solidFill>
                  <a:schemeClr val="accent2"/>
                </a:solidFill>
              </a:rPr>
              <a:t>Inserción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216023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CL" sz="2800" dirty="0" smtClean="0"/>
              <a:t>se realiza una búsqueda infructuosa y se inserta dicho elemento en el último nodo visitado durante la búsqueda, </a:t>
            </a:r>
          </a:p>
          <a:p>
            <a:pPr fontAlgn="auto">
              <a:spcAft>
                <a:spcPts val="0"/>
              </a:spcAft>
              <a:defRPr/>
            </a:pPr>
            <a:r>
              <a:rPr lang="es-CL" sz="2800" dirty="0" smtClean="0"/>
              <a:t>implica manejar dos casos distintos:</a:t>
            </a: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</p:txBody>
      </p:sp>
      <p:pic>
        <p:nvPicPr>
          <p:cNvPr id="184322" name="Picture 2" descr="Z:\public_www\cc3001-02\apuntesCompleto\CC30A Algoritmos y Estructuras de Datos TDA diccionario_files\insercionCaso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01008"/>
            <a:ext cx="3333750" cy="1095376"/>
          </a:xfrm>
          <a:prstGeom prst="rect">
            <a:avLst/>
          </a:prstGeom>
          <a:noFill/>
        </p:spPr>
      </p:pic>
      <p:pic>
        <p:nvPicPr>
          <p:cNvPr id="184324" name="Picture 4" descr="Z:\public_www\cc3001-02\apuntesCompleto\CC30A Algoritmos y Estructuras de Datos TDA diccionario_files\insercionCaso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797152"/>
            <a:ext cx="6067425" cy="1390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54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4A57F-83D9-41B8-B09C-1C9C1B2213FA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92162"/>
          </a:xfrm>
        </p:spPr>
        <p:txBody>
          <a:bodyPr/>
          <a:lstStyle/>
          <a:p>
            <a:r>
              <a:rPr lang="de-DE" sz="3200" b="1" dirty="0" smtClean="0"/>
              <a:t> </a:t>
            </a:r>
            <a:r>
              <a:rPr lang="de-DE" sz="4000" b="1" dirty="0" smtClean="0">
                <a:solidFill>
                  <a:schemeClr val="accent2"/>
                </a:solidFill>
              </a:rPr>
              <a:t>Ejemplos</a:t>
            </a:r>
          </a:p>
        </p:txBody>
      </p:sp>
      <p:pic>
        <p:nvPicPr>
          <p:cNvPr id="186370" name="Picture 2" descr="Z:\public_www\cc3001-02\apuntesCompleto\CC30A Algoritmos y Estructuras de Datos TDA diccionario_files\ejemplo2-3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836712"/>
            <a:ext cx="6572250" cy="1371601"/>
          </a:xfrm>
          <a:prstGeom prst="rect">
            <a:avLst/>
          </a:prstGeom>
          <a:noFill/>
        </p:spPr>
      </p:pic>
      <p:pic>
        <p:nvPicPr>
          <p:cNvPr id="186372" name="Picture 4" descr="Z:\public_www\cc3001-02\apuntesCompleto\CC30A Algoritmos y Estructuras de Datos TDA diccionario_files\ejemplo2-3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20888"/>
            <a:ext cx="6705600" cy="1295401"/>
          </a:xfrm>
          <a:prstGeom prst="rect">
            <a:avLst/>
          </a:prstGeom>
          <a:noFill/>
        </p:spPr>
      </p:pic>
      <p:pic>
        <p:nvPicPr>
          <p:cNvPr id="186374" name="Picture 6" descr="Z:\public_www\cc3001-02\apuntesCompleto\CC30A Algoritmos y Estructuras de Datos TDA diccionario_files\ejemplo2-3c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717032"/>
            <a:ext cx="6457950" cy="3019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65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4A57F-83D9-41B8-B09C-1C9C1B2213FA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de-DE" sz="3200" b="1" dirty="0" smtClean="0"/>
              <a:t> </a:t>
            </a:r>
            <a:r>
              <a:rPr lang="de-DE" sz="4000" b="1" dirty="0" smtClean="0">
                <a:solidFill>
                  <a:schemeClr val="accent2"/>
                </a:solidFill>
              </a:rPr>
              <a:t>Eliminación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216023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CL" sz="2800" dirty="0" smtClean="0"/>
              <a:t>Físicamente se debe eliminar un nodo del último nivel</a:t>
            </a:r>
          </a:p>
          <a:p>
            <a:pPr fontAlgn="auto">
              <a:spcAft>
                <a:spcPts val="0"/>
              </a:spcAft>
              <a:defRPr/>
            </a:pPr>
            <a:r>
              <a:rPr lang="es-CL" sz="2800" dirty="0" smtClean="0"/>
              <a:t>Si el elemento a borrar está en un nodo interno el valor se reemplaza por el inmediatamente anterior/posterior</a:t>
            </a:r>
          </a:p>
          <a:p>
            <a:pPr fontAlgn="auto">
              <a:spcAft>
                <a:spcPts val="0"/>
              </a:spcAft>
              <a:defRPr/>
            </a:pPr>
            <a:r>
              <a:rPr lang="es-CL" sz="2800" i="1" dirty="0" smtClean="0"/>
              <a:t>Estos </a:t>
            </a:r>
            <a:r>
              <a:rPr lang="es-CL" sz="2800" b="1" i="1" dirty="0" smtClean="0"/>
              <a:t>necesariamente</a:t>
            </a:r>
            <a:r>
              <a:rPr lang="es-CL" sz="2800" i="1" dirty="0" smtClean="0"/>
              <a:t> </a:t>
            </a:r>
            <a:r>
              <a:rPr lang="es-CL" sz="2800" dirty="0" smtClean="0"/>
              <a:t>están en último nivel</a:t>
            </a:r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</p:txBody>
      </p:sp>
      <p:pic>
        <p:nvPicPr>
          <p:cNvPr id="7" name="Picture 2" descr="Z:\public_www\cc3001-02\apuntesCompleto\CC30A Algoritmos y Estructuras de Datos TDA diccionario_files\arbol2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05064"/>
            <a:ext cx="5915643" cy="2376264"/>
          </a:xfrm>
          <a:prstGeom prst="rect">
            <a:avLst/>
          </a:prstGeom>
          <a:noFill/>
        </p:spPr>
      </p:pic>
      <p:sp>
        <p:nvSpPr>
          <p:cNvPr id="8" name="7 Elipse"/>
          <p:cNvSpPr/>
          <p:nvPr/>
        </p:nvSpPr>
        <p:spPr>
          <a:xfrm>
            <a:off x="2267744" y="566124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Elipse"/>
          <p:cNvSpPr/>
          <p:nvPr/>
        </p:nvSpPr>
        <p:spPr>
          <a:xfrm>
            <a:off x="2627784" y="566124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Elipse"/>
          <p:cNvSpPr/>
          <p:nvPr/>
        </p:nvSpPr>
        <p:spPr>
          <a:xfrm>
            <a:off x="6516216" y="566124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Elipse"/>
          <p:cNvSpPr/>
          <p:nvPr/>
        </p:nvSpPr>
        <p:spPr>
          <a:xfrm>
            <a:off x="6300192" y="566124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Elipse"/>
          <p:cNvSpPr/>
          <p:nvPr/>
        </p:nvSpPr>
        <p:spPr>
          <a:xfrm>
            <a:off x="5580112" y="566124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Elipse"/>
          <p:cNvSpPr/>
          <p:nvPr/>
        </p:nvSpPr>
        <p:spPr>
          <a:xfrm>
            <a:off x="5292080" y="566124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599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4A57F-83D9-41B8-B09C-1C9C1B2213FA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de-DE" sz="3200" b="1" dirty="0" smtClean="0"/>
              <a:t> </a:t>
            </a:r>
            <a:r>
              <a:rPr lang="de-DE" sz="4000" b="1" dirty="0" smtClean="0">
                <a:solidFill>
                  <a:schemeClr val="accent2"/>
                </a:solidFill>
              </a:rPr>
              <a:t>Caso simple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216023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CL" sz="2800" dirty="0" smtClean="0"/>
              <a:t>El nodo donde se encuentra </a:t>
            </a:r>
            <a:r>
              <a:rPr lang="es-CL" sz="2800" i="1" dirty="0" smtClean="0"/>
              <a:t>Z</a:t>
            </a:r>
            <a:r>
              <a:rPr lang="es-CL" sz="2800" dirty="0" smtClean="0"/>
              <a:t> contiene dos elementos. En este caso se elimina </a:t>
            </a:r>
            <a:r>
              <a:rPr lang="es-CL" sz="2800" i="1" dirty="0" smtClean="0"/>
              <a:t>Z</a:t>
            </a:r>
            <a:r>
              <a:rPr lang="es-CL" sz="2800" dirty="0" smtClean="0"/>
              <a:t> y el nodo queda con un solo elemento.</a:t>
            </a: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</p:txBody>
      </p:sp>
      <p:pic>
        <p:nvPicPr>
          <p:cNvPr id="187394" name="Picture 2" descr="Z:\public_www\cc3001-02\apuntesCompleto\CC30A Algoritmos y Estructuras de Datos TDA diccionario_files\eliminacion2-3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2936"/>
            <a:ext cx="3888432" cy="1167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15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4A57F-83D9-41B8-B09C-1C9C1B2213FA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de-DE" sz="3200" b="1" dirty="0" smtClean="0"/>
              <a:t> </a:t>
            </a:r>
            <a:r>
              <a:rPr lang="de-DE" sz="4000" b="1" dirty="0" smtClean="0">
                <a:solidFill>
                  <a:schemeClr val="accent2"/>
                </a:solidFill>
              </a:rPr>
              <a:t>Caso complejo 1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2160239"/>
          </a:xfrm>
        </p:spPr>
        <p:txBody>
          <a:bodyPr rtlCol="0">
            <a:noAutofit/>
          </a:bodyPr>
          <a:lstStyle/>
          <a:p>
            <a:r>
              <a:rPr lang="es-CL" sz="2800" dirty="0" smtClean="0"/>
              <a:t>El nodo donde se encuentra </a:t>
            </a:r>
            <a:r>
              <a:rPr lang="es-CL" sz="2800" i="1" dirty="0" smtClean="0"/>
              <a:t>Z</a:t>
            </a:r>
            <a:r>
              <a:rPr lang="es-CL" sz="2800" dirty="0" smtClean="0"/>
              <a:t> contiene un solo elemento. En este caso al eliminar el elemento </a:t>
            </a:r>
            <a:r>
              <a:rPr lang="es-CL" sz="2800" i="1" dirty="0" smtClean="0"/>
              <a:t>Z</a:t>
            </a:r>
            <a:r>
              <a:rPr lang="es-CL" sz="2800" dirty="0" smtClean="0"/>
              <a:t> el nodo queda sin elementos (</a:t>
            </a:r>
            <a:r>
              <a:rPr lang="es-CL" sz="2800" i="1" dirty="0" err="1" smtClean="0"/>
              <a:t>underflow</a:t>
            </a:r>
            <a:r>
              <a:rPr lang="es-CL" sz="2800" dirty="0" smtClean="0"/>
              <a:t>). Si el nodo hermano posee dos elementos, se le quita uno y se inserta en el nodo con </a:t>
            </a:r>
            <a:r>
              <a:rPr lang="es-CL" sz="2800" i="1" dirty="0" err="1" smtClean="0"/>
              <a:t>underflow</a:t>
            </a:r>
            <a:r>
              <a:rPr lang="es-CL" sz="2800" dirty="0" smtClean="0"/>
              <a:t>. </a:t>
            </a:r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800" i="1" dirty="0" smtClean="0"/>
          </a:p>
        </p:txBody>
      </p:sp>
      <p:pic>
        <p:nvPicPr>
          <p:cNvPr id="189442" name="Picture 2" descr="Z:\public_www\cc3001-02\apuntesCompleto\CC30A Algoritmos y Estructuras de Datos TDA diccionario_files\eliminacion2-3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861048"/>
            <a:ext cx="7728853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60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4A57F-83D9-41B8-B09C-1C9C1B2213FA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de-DE" sz="3200" b="1" dirty="0" smtClean="0"/>
              <a:t> </a:t>
            </a:r>
            <a:r>
              <a:rPr lang="de-DE" sz="4000" b="1" dirty="0" smtClean="0">
                <a:solidFill>
                  <a:schemeClr val="accent2"/>
                </a:solidFill>
              </a:rPr>
              <a:t>Caso complejo 2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2376263"/>
          </a:xfrm>
        </p:spPr>
        <p:txBody>
          <a:bodyPr rtlCol="0">
            <a:noAutofit/>
          </a:bodyPr>
          <a:lstStyle/>
          <a:p>
            <a:r>
              <a:rPr lang="es-CL" sz="2400" dirty="0" smtClean="0"/>
              <a:t>Si el nodo hermano contiene solo una llave, se le quita un elemento al padre y se inserta en el nodo con </a:t>
            </a:r>
            <a:r>
              <a:rPr lang="es-CL" sz="2400" i="1" dirty="0" err="1" smtClean="0"/>
              <a:t>underflow</a:t>
            </a:r>
            <a:r>
              <a:rPr lang="es-CL" sz="2400" dirty="0" smtClean="0"/>
              <a:t>. </a:t>
            </a:r>
            <a:endParaRPr lang="es-CL" sz="2400" i="1" dirty="0" smtClean="0"/>
          </a:p>
          <a:p>
            <a:r>
              <a:rPr lang="es-CL" sz="2400" dirty="0" smtClean="0"/>
              <a:t>Si esta operación produce </a:t>
            </a:r>
            <a:r>
              <a:rPr lang="es-CL" sz="2400" i="1" dirty="0" err="1" smtClean="0"/>
              <a:t>underflow</a:t>
            </a:r>
            <a:r>
              <a:rPr lang="es-CL" sz="2400" dirty="0" smtClean="0"/>
              <a:t> en el nodo padre, se repite el procedimiento anterior un nivel más arriba. Finalmente, si la raíz queda vacía, ésta se elimina. </a:t>
            </a:r>
          </a:p>
          <a:p>
            <a:endParaRPr lang="es-CL" sz="24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endParaRPr lang="es-CL" sz="2000" dirty="0" smtClean="0"/>
          </a:p>
          <a:p>
            <a:r>
              <a:rPr lang="es-CL" sz="2400" dirty="0" smtClean="0"/>
              <a:t>Costo de las operaciones de búsqueda, inserción y eliminación en el peor caso: </a:t>
            </a:r>
            <a:r>
              <a:rPr lang="es-CL" sz="2000" dirty="0" smtClean="0">
                <a:latin typeface="Verdana"/>
              </a:rPr>
              <a:t>Θ (log(n))</a:t>
            </a:r>
            <a:endParaRPr lang="es-CL" sz="2400" dirty="0" smtClean="0"/>
          </a:p>
          <a:p>
            <a:pPr fontAlgn="auto">
              <a:spcAft>
                <a:spcPts val="0"/>
              </a:spcAft>
              <a:defRPr/>
            </a:pPr>
            <a:endParaRPr lang="es-CL" sz="2400" i="1" dirty="0" smtClean="0"/>
          </a:p>
          <a:p>
            <a:pPr fontAlgn="auto">
              <a:spcAft>
                <a:spcPts val="0"/>
              </a:spcAft>
              <a:defRPr/>
            </a:pPr>
            <a:endParaRPr lang="es-CL" sz="2400" i="1" dirty="0" smtClean="0"/>
          </a:p>
        </p:txBody>
      </p:sp>
      <p:pic>
        <p:nvPicPr>
          <p:cNvPr id="190466" name="Picture 2" descr="Z:\public_www\cc3001-02\apuntesCompleto\CC30A Algoritmos y Estructuras de Datos TDA diccionario_files\eliminacion2-3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3717032"/>
            <a:ext cx="6872887" cy="158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216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Microsoft Office PowerPoint</Application>
  <PresentationFormat>Presentación en pantalla (4:3)</PresentationFormat>
  <Paragraphs>223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 Arboles B (búsqueda externa)</vt:lpstr>
      <vt:lpstr> Preámbulo: Arboles 2-3</vt:lpstr>
      <vt:lpstr> Propiedad</vt:lpstr>
      <vt:lpstr> Inserción</vt:lpstr>
      <vt:lpstr> Ejemplos</vt:lpstr>
      <vt:lpstr> Eliminación</vt:lpstr>
      <vt:lpstr> Caso simple</vt:lpstr>
      <vt:lpstr> Caso complejo 1</vt:lpstr>
      <vt:lpstr> Caso complejo 2</vt:lpstr>
      <vt:lpstr>Presentación de PowerPoint</vt:lpstr>
      <vt:lpstr>Presentación de PowerPoint</vt:lpstr>
      <vt:lpstr>B-Tree</vt:lpstr>
      <vt:lpstr>Ejemplo: un B-tree de orden 2:</vt:lpstr>
      <vt:lpstr>Evaluación de B-trees</vt:lpstr>
      <vt:lpstr>Ejemplo</vt:lpstr>
      <vt:lpstr>Algoritmo de búsqueda en un B-tree </vt:lpstr>
      <vt:lpstr>Insert y delete de claves</vt:lpstr>
      <vt:lpstr>Presentación de PowerPoint</vt:lpstr>
      <vt:lpstr>Presentación de PowerPoint</vt:lpstr>
      <vt:lpstr>Presentación de PowerPoint</vt:lpstr>
      <vt:lpstr>Algorithm underflow (p)</vt:lpstr>
      <vt:lpstr>Algorithm balance (p, p')  // balance node p with its neighbor p'   (s &gt; m ,  r = (m+s)/2 -m ) </vt:lpstr>
      <vt:lpstr>Algorithm merge (p,p')  // merge node p with its neighbor   perform the following operation:</vt:lpstr>
      <vt:lpstr>Recursion</vt:lpstr>
      <vt:lpstr>Ejemplo: B-Tree de orden 2  (m = 2)</vt:lpstr>
      <vt:lpstr>Cost</vt:lpstr>
      <vt:lpstr>Remark:</vt:lpstr>
      <vt:lpstr>Remark: uso de memoria de almacenamiento (secundaria)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Arboles B (búsqueda externa)</dc:title>
  <dc:creator>Nelson Baloian</dc:creator>
  <cp:lastModifiedBy>Nelson Baloian</cp:lastModifiedBy>
  <cp:revision>1</cp:revision>
  <dcterms:created xsi:type="dcterms:W3CDTF">2015-05-05T16:46:18Z</dcterms:created>
  <dcterms:modified xsi:type="dcterms:W3CDTF">2015-05-05T16:46:45Z</dcterms:modified>
</cp:coreProperties>
</file>