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2.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3.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18"/>
  </p:notesMasterIdLst>
  <p:sldIdLst>
    <p:sldId id="256" r:id="rId3"/>
    <p:sldId id="257" r:id="rId4"/>
    <p:sldId id="258" r:id="rId5"/>
    <p:sldId id="259" r:id="rId6"/>
    <p:sldId id="260" r:id="rId7"/>
    <p:sldId id="262" r:id="rId8"/>
    <p:sldId id="263" r:id="rId9"/>
    <p:sldId id="271" r:id="rId10"/>
    <p:sldId id="270" r:id="rId11"/>
    <p:sldId id="261" r:id="rId12"/>
    <p:sldId id="267" r:id="rId13"/>
    <p:sldId id="266" r:id="rId14"/>
    <p:sldId id="268" r:id="rId15"/>
    <p:sldId id="264" r:id="rId16"/>
    <p:sldId id="272"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Estilo medio 4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300"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ohnc\OneDrive\Escritorio\Libro1%20(version%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ohnc\OneDrive\Escritorio\Libro1%20(version%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johnc\OneDrive\Escritorio\Libro1%20(version%2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johnc\OneDrive\Escritorio\Libro1%20(version%20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johnc\OneDrive\Escritorio\Libro1%20(version%20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johnc\OneDrive\Escritorio\Libro1%20(version%201).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MX"/>
              <a:t>Bubble Sort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MX"/>
        </a:p>
      </c:txPr>
    </c:title>
    <c:autoTitleDeleted val="0"/>
    <c:plotArea>
      <c:layout>
        <c:manualLayout>
          <c:layoutTarget val="inner"/>
          <c:xMode val="edge"/>
          <c:yMode val="edge"/>
          <c:x val="5.3052592580151173E-2"/>
          <c:y val="0.15600234772821825"/>
          <c:w val="0.85453252480292108"/>
          <c:h val="0.65939397652916765"/>
        </c:manualLayout>
      </c:layout>
      <c:scatterChart>
        <c:scatterStyle val="smoothMarker"/>
        <c:varyColors val="0"/>
        <c:ser>
          <c:idx val="0"/>
          <c:order val="0"/>
          <c:tx>
            <c:strRef>
              <c:f>Hoja1!$E$2</c:f>
              <c:strCache>
                <c:ptCount val="1"/>
                <c:pt idx="0">
                  <c:v>Tiempo P</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Hoja1!$D$4:$D$6</c:f>
              <c:numCache>
                <c:formatCode>General</c:formatCode>
                <c:ptCount val="3"/>
                <c:pt idx="0">
                  <c:v>0.01</c:v>
                </c:pt>
                <c:pt idx="1">
                  <c:v>0.1</c:v>
                </c:pt>
                <c:pt idx="2">
                  <c:v>1</c:v>
                </c:pt>
              </c:numCache>
            </c:numRef>
          </c:xVal>
          <c:yVal>
            <c:numRef>
              <c:f>Hoja1!$E$4:$E$6</c:f>
              <c:numCache>
                <c:formatCode>General</c:formatCode>
                <c:ptCount val="3"/>
                <c:pt idx="0">
                  <c:v>1E-3</c:v>
                </c:pt>
                <c:pt idx="1">
                  <c:v>1.9E-3</c:v>
                </c:pt>
                <c:pt idx="2">
                  <c:v>7.6999999999999999E-2</c:v>
                </c:pt>
              </c:numCache>
            </c:numRef>
          </c:yVal>
          <c:smooth val="1"/>
          <c:extLst>
            <c:ext xmlns:c16="http://schemas.microsoft.com/office/drawing/2014/chart" uri="{C3380CC4-5D6E-409C-BE32-E72D297353CC}">
              <c16:uniqueId val="{00000000-5A54-4F28-AEEB-37AB04F51349}"/>
            </c:ext>
          </c:extLst>
        </c:ser>
        <c:ser>
          <c:idx val="1"/>
          <c:order val="1"/>
          <c:tx>
            <c:strRef>
              <c:f>Hoja1!$F$2</c:f>
              <c:strCache>
                <c:ptCount val="1"/>
                <c:pt idx="0">
                  <c:v>Tiempo S</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Hoja1!$D$4:$D$6</c:f>
              <c:numCache>
                <c:formatCode>General</c:formatCode>
                <c:ptCount val="3"/>
                <c:pt idx="0">
                  <c:v>0.01</c:v>
                </c:pt>
                <c:pt idx="1">
                  <c:v>0.1</c:v>
                </c:pt>
                <c:pt idx="2">
                  <c:v>1</c:v>
                </c:pt>
              </c:numCache>
            </c:numRef>
          </c:xVal>
          <c:yVal>
            <c:numRef>
              <c:f>Hoja1!$F$4:$F$6</c:f>
              <c:numCache>
                <c:formatCode>General</c:formatCode>
                <c:ptCount val="3"/>
                <c:pt idx="0">
                  <c:v>9.8999999999999999E-4</c:v>
                </c:pt>
                <c:pt idx="1">
                  <c:v>2E-3</c:v>
                </c:pt>
                <c:pt idx="2">
                  <c:v>0.23200000000000001</c:v>
                </c:pt>
              </c:numCache>
            </c:numRef>
          </c:yVal>
          <c:smooth val="1"/>
          <c:extLst>
            <c:ext xmlns:c16="http://schemas.microsoft.com/office/drawing/2014/chart" uri="{C3380CC4-5D6E-409C-BE32-E72D297353CC}">
              <c16:uniqueId val="{00000001-5A54-4F28-AEEB-37AB04F51349}"/>
            </c:ext>
          </c:extLst>
        </c:ser>
        <c:dLbls>
          <c:showLegendKey val="0"/>
          <c:showVal val="0"/>
          <c:showCatName val="0"/>
          <c:showSerName val="0"/>
          <c:showPercent val="0"/>
          <c:showBubbleSize val="0"/>
        </c:dLbls>
        <c:axId val="304257648"/>
        <c:axId val="498060848"/>
      </c:scatterChart>
      <c:valAx>
        <c:axId val="30425764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498060848"/>
        <c:crosses val="autoZero"/>
        <c:crossBetween val="midCat"/>
      </c:valAx>
      <c:valAx>
        <c:axId val="4980608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30425764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MX"/>
              <a:t>Bubble Sort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MX"/>
        </a:p>
      </c:txPr>
    </c:title>
    <c:autoTitleDeleted val="0"/>
    <c:plotArea>
      <c:layout>
        <c:manualLayout>
          <c:layoutTarget val="inner"/>
          <c:xMode val="edge"/>
          <c:yMode val="edge"/>
          <c:x val="5.3052592580151173E-2"/>
          <c:y val="0.15600234772821825"/>
          <c:w val="0.85453252480292108"/>
          <c:h val="0.65939397652916765"/>
        </c:manualLayout>
      </c:layout>
      <c:scatterChart>
        <c:scatterStyle val="smoothMarker"/>
        <c:varyColors val="0"/>
        <c:ser>
          <c:idx val="0"/>
          <c:order val="0"/>
          <c:tx>
            <c:strRef>
              <c:f>Hoja1!$E$2</c:f>
              <c:strCache>
                <c:ptCount val="1"/>
                <c:pt idx="0">
                  <c:v>Tiempo P</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Hoja1!$D$6:$D$11</c:f>
              <c:numCache>
                <c:formatCode>General</c:formatCode>
                <c:ptCount val="6"/>
                <c:pt idx="0">
                  <c:v>1</c:v>
                </c:pt>
                <c:pt idx="1">
                  <c:v>2</c:v>
                </c:pt>
                <c:pt idx="2">
                  <c:v>3</c:v>
                </c:pt>
                <c:pt idx="3">
                  <c:v>4</c:v>
                </c:pt>
                <c:pt idx="4">
                  <c:v>5</c:v>
                </c:pt>
                <c:pt idx="5">
                  <c:v>6</c:v>
                </c:pt>
              </c:numCache>
            </c:numRef>
          </c:xVal>
          <c:yVal>
            <c:numRef>
              <c:f>Hoja1!$E$6:$E$11</c:f>
              <c:numCache>
                <c:formatCode>General</c:formatCode>
                <c:ptCount val="6"/>
                <c:pt idx="0">
                  <c:v>7.6999999999999999E-2</c:v>
                </c:pt>
                <c:pt idx="1">
                  <c:v>0.26</c:v>
                </c:pt>
                <c:pt idx="2">
                  <c:v>0.58099999999999996</c:v>
                </c:pt>
                <c:pt idx="3">
                  <c:v>1.06</c:v>
                </c:pt>
                <c:pt idx="4">
                  <c:v>1.62</c:v>
                </c:pt>
                <c:pt idx="5">
                  <c:v>2.274</c:v>
                </c:pt>
              </c:numCache>
            </c:numRef>
          </c:yVal>
          <c:smooth val="1"/>
          <c:extLst>
            <c:ext xmlns:c16="http://schemas.microsoft.com/office/drawing/2014/chart" uri="{C3380CC4-5D6E-409C-BE32-E72D297353CC}">
              <c16:uniqueId val="{00000000-915A-49B7-A4D5-0E5FD4EB107F}"/>
            </c:ext>
          </c:extLst>
        </c:ser>
        <c:ser>
          <c:idx val="1"/>
          <c:order val="1"/>
          <c:tx>
            <c:strRef>
              <c:f>Hoja1!$F$2</c:f>
              <c:strCache>
                <c:ptCount val="1"/>
                <c:pt idx="0">
                  <c:v>Tiempo S</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Hoja1!$D$6:$D$11</c:f>
              <c:numCache>
                <c:formatCode>General</c:formatCode>
                <c:ptCount val="6"/>
                <c:pt idx="0">
                  <c:v>1</c:v>
                </c:pt>
                <c:pt idx="1">
                  <c:v>2</c:v>
                </c:pt>
                <c:pt idx="2">
                  <c:v>3</c:v>
                </c:pt>
                <c:pt idx="3">
                  <c:v>4</c:v>
                </c:pt>
                <c:pt idx="4">
                  <c:v>5</c:v>
                </c:pt>
                <c:pt idx="5">
                  <c:v>6</c:v>
                </c:pt>
              </c:numCache>
            </c:numRef>
          </c:xVal>
          <c:yVal>
            <c:numRef>
              <c:f>Hoja1!$F$6:$F$11</c:f>
              <c:numCache>
                <c:formatCode>General</c:formatCode>
                <c:ptCount val="6"/>
                <c:pt idx="0">
                  <c:v>0.23200000000000001</c:v>
                </c:pt>
                <c:pt idx="1">
                  <c:v>1.0389999999999999</c:v>
                </c:pt>
                <c:pt idx="2">
                  <c:v>2.38</c:v>
                </c:pt>
                <c:pt idx="3">
                  <c:v>4.423</c:v>
                </c:pt>
                <c:pt idx="4">
                  <c:v>6.8360000000000003</c:v>
                </c:pt>
                <c:pt idx="5">
                  <c:v>9.94</c:v>
                </c:pt>
              </c:numCache>
            </c:numRef>
          </c:yVal>
          <c:smooth val="1"/>
          <c:extLst>
            <c:ext xmlns:c16="http://schemas.microsoft.com/office/drawing/2014/chart" uri="{C3380CC4-5D6E-409C-BE32-E72D297353CC}">
              <c16:uniqueId val="{00000001-915A-49B7-A4D5-0E5FD4EB107F}"/>
            </c:ext>
          </c:extLst>
        </c:ser>
        <c:dLbls>
          <c:showLegendKey val="0"/>
          <c:showVal val="0"/>
          <c:showCatName val="0"/>
          <c:showSerName val="0"/>
          <c:showPercent val="0"/>
          <c:showBubbleSize val="0"/>
        </c:dLbls>
        <c:axId val="304257648"/>
        <c:axId val="498060848"/>
      </c:scatterChart>
      <c:valAx>
        <c:axId val="30425764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498060848"/>
        <c:crosses val="autoZero"/>
        <c:crossBetween val="midCat"/>
      </c:valAx>
      <c:valAx>
        <c:axId val="4980608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30425764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MX"/>
              <a:t>Bubble Sort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MX"/>
        </a:p>
      </c:txPr>
    </c:title>
    <c:autoTitleDeleted val="0"/>
    <c:plotArea>
      <c:layout>
        <c:manualLayout>
          <c:layoutTarget val="inner"/>
          <c:xMode val="edge"/>
          <c:yMode val="edge"/>
          <c:x val="5.3052592580151173E-2"/>
          <c:y val="0.15600234772821825"/>
          <c:w val="0.85453252480292108"/>
          <c:h val="0.65939397652916765"/>
        </c:manualLayout>
      </c:layout>
      <c:scatterChart>
        <c:scatterStyle val="smoothMarker"/>
        <c:varyColors val="0"/>
        <c:ser>
          <c:idx val="0"/>
          <c:order val="0"/>
          <c:tx>
            <c:strRef>
              <c:f>Hoja1!$E$2</c:f>
              <c:strCache>
                <c:ptCount val="1"/>
                <c:pt idx="0">
                  <c:v>Tiempo P</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Hoja1!$D$11:$D$16</c:f>
              <c:numCache>
                <c:formatCode>General</c:formatCode>
                <c:ptCount val="6"/>
                <c:pt idx="0">
                  <c:v>6</c:v>
                </c:pt>
                <c:pt idx="1">
                  <c:v>7</c:v>
                </c:pt>
                <c:pt idx="2">
                  <c:v>8</c:v>
                </c:pt>
                <c:pt idx="3">
                  <c:v>9</c:v>
                </c:pt>
                <c:pt idx="4">
                  <c:v>10</c:v>
                </c:pt>
                <c:pt idx="5">
                  <c:v>20</c:v>
                </c:pt>
              </c:numCache>
            </c:numRef>
          </c:xVal>
          <c:yVal>
            <c:numRef>
              <c:f>Hoja1!$E$11:$E$16</c:f>
              <c:numCache>
                <c:formatCode>General</c:formatCode>
                <c:ptCount val="6"/>
                <c:pt idx="0">
                  <c:v>2.274</c:v>
                </c:pt>
                <c:pt idx="1">
                  <c:v>3.165</c:v>
                </c:pt>
                <c:pt idx="2">
                  <c:v>4.0419999999999998</c:v>
                </c:pt>
                <c:pt idx="3">
                  <c:v>5.1790000000000003</c:v>
                </c:pt>
                <c:pt idx="4">
                  <c:v>6.63</c:v>
                </c:pt>
                <c:pt idx="5">
                  <c:v>30.327999999999999</c:v>
                </c:pt>
              </c:numCache>
            </c:numRef>
          </c:yVal>
          <c:smooth val="1"/>
          <c:extLst>
            <c:ext xmlns:c16="http://schemas.microsoft.com/office/drawing/2014/chart" uri="{C3380CC4-5D6E-409C-BE32-E72D297353CC}">
              <c16:uniqueId val="{00000000-0FDB-402C-BE5E-80D24202FBBE}"/>
            </c:ext>
          </c:extLst>
        </c:ser>
        <c:ser>
          <c:idx val="1"/>
          <c:order val="1"/>
          <c:tx>
            <c:strRef>
              <c:f>Hoja1!$F$2</c:f>
              <c:strCache>
                <c:ptCount val="1"/>
                <c:pt idx="0">
                  <c:v>Tiempo S</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Hoja1!$D$11:$D$16</c:f>
              <c:numCache>
                <c:formatCode>General</c:formatCode>
                <c:ptCount val="6"/>
                <c:pt idx="0">
                  <c:v>6</c:v>
                </c:pt>
                <c:pt idx="1">
                  <c:v>7</c:v>
                </c:pt>
                <c:pt idx="2">
                  <c:v>8</c:v>
                </c:pt>
                <c:pt idx="3">
                  <c:v>9</c:v>
                </c:pt>
                <c:pt idx="4">
                  <c:v>10</c:v>
                </c:pt>
                <c:pt idx="5">
                  <c:v>20</c:v>
                </c:pt>
              </c:numCache>
            </c:numRef>
          </c:xVal>
          <c:yVal>
            <c:numRef>
              <c:f>Hoja1!$F$11:$F$16</c:f>
              <c:numCache>
                <c:formatCode>General</c:formatCode>
                <c:ptCount val="6"/>
                <c:pt idx="0">
                  <c:v>9.94</c:v>
                </c:pt>
                <c:pt idx="1">
                  <c:v>13.632</c:v>
                </c:pt>
                <c:pt idx="2">
                  <c:v>17.821999999999999</c:v>
                </c:pt>
                <c:pt idx="3">
                  <c:v>22.608000000000001</c:v>
                </c:pt>
                <c:pt idx="4">
                  <c:v>27.93</c:v>
                </c:pt>
                <c:pt idx="5">
                  <c:v>116.55200000000001</c:v>
                </c:pt>
              </c:numCache>
            </c:numRef>
          </c:yVal>
          <c:smooth val="1"/>
          <c:extLst>
            <c:ext xmlns:c16="http://schemas.microsoft.com/office/drawing/2014/chart" uri="{C3380CC4-5D6E-409C-BE32-E72D297353CC}">
              <c16:uniqueId val="{00000001-0FDB-402C-BE5E-80D24202FBBE}"/>
            </c:ext>
          </c:extLst>
        </c:ser>
        <c:dLbls>
          <c:showLegendKey val="0"/>
          <c:showVal val="0"/>
          <c:showCatName val="0"/>
          <c:showSerName val="0"/>
          <c:showPercent val="0"/>
          <c:showBubbleSize val="0"/>
        </c:dLbls>
        <c:axId val="304257648"/>
        <c:axId val="498060848"/>
      </c:scatterChart>
      <c:valAx>
        <c:axId val="30425764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498060848"/>
        <c:crosses val="autoZero"/>
        <c:crossBetween val="midCat"/>
      </c:valAx>
      <c:valAx>
        <c:axId val="4980608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30425764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MX"/>
              <a:t>Merge</a:t>
            </a:r>
            <a:r>
              <a:rPr lang="es-MX" baseline="0"/>
              <a:t> Sort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MX"/>
        </a:p>
      </c:txPr>
    </c:title>
    <c:autoTitleDeleted val="0"/>
    <c:plotArea>
      <c:layout/>
      <c:scatterChart>
        <c:scatterStyle val="smoothMarker"/>
        <c:varyColors val="0"/>
        <c:ser>
          <c:idx val="0"/>
          <c:order val="0"/>
          <c:tx>
            <c:strRef>
              <c:f>Hoja1!$E$21</c:f>
              <c:strCache>
                <c:ptCount val="1"/>
                <c:pt idx="0">
                  <c:v>Tiempo S</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Hoja1!$D$22:$D$25</c:f>
              <c:numCache>
                <c:formatCode>General</c:formatCode>
                <c:ptCount val="4"/>
                <c:pt idx="0">
                  <c:v>9.9999999999999995E-7</c:v>
                </c:pt>
                <c:pt idx="1">
                  <c:v>9.9999999999999991E-6</c:v>
                </c:pt>
                <c:pt idx="2">
                  <c:v>9.9999999999999991E-5</c:v>
                </c:pt>
                <c:pt idx="3">
                  <c:v>1E-3</c:v>
                </c:pt>
              </c:numCache>
            </c:numRef>
          </c:xVal>
          <c:yVal>
            <c:numRef>
              <c:f>Hoja1!$E$22:$E$25</c:f>
              <c:numCache>
                <c:formatCode>General</c:formatCode>
                <c:ptCount val="4"/>
                <c:pt idx="0">
                  <c:v>2.0999999999999999E-5</c:v>
                </c:pt>
                <c:pt idx="1">
                  <c:v>7.1000000000000005E-5</c:v>
                </c:pt>
                <c:pt idx="2">
                  <c:v>3.4000000000000002E-4</c:v>
                </c:pt>
                <c:pt idx="3">
                  <c:v>8.8999999999999995E-4</c:v>
                </c:pt>
              </c:numCache>
            </c:numRef>
          </c:yVal>
          <c:smooth val="1"/>
          <c:extLst>
            <c:ext xmlns:c16="http://schemas.microsoft.com/office/drawing/2014/chart" uri="{C3380CC4-5D6E-409C-BE32-E72D297353CC}">
              <c16:uniqueId val="{00000000-F0C9-4945-9442-3A9D982AA928}"/>
            </c:ext>
          </c:extLst>
        </c:ser>
        <c:ser>
          <c:idx val="1"/>
          <c:order val="1"/>
          <c:tx>
            <c:strRef>
              <c:f>Hoja1!$F$21</c:f>
              <c:strCache>
                <c:ptCount val="1"/>
                <c:pt idx="0">
                  <c:v>Tiempo P</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Hoja1!$D$22:$D$25</c:f>
              <c:numCache>
                <c:formatCode>General</c:formatCode>
                <c:ptCount val="4"/>
                <c:pt idx="0">
                  <c:v>9.9999999999999995E-7</c:v>
                </c:pt>
                <c:pt idx="1">
                  <c:v>9.9999999999999991E-6</c:v>
                </c:pt>
                <c:pt idx="2">
                  <c:v>9.9999999999999991E-5</c:v>
                </c:pt>
                <c:pt idx="3">
                  <c:v>1E-3</c:v>
                </c:pt>
              </c:numCache>
            </c:numRef>
          </c:xVal>
          <c:yVal>
            <c:numRef>
              <c:f>Hoja1!$F$22:$F$25</c:f>
              <c:numCache>
                <c:formatCode>General</c:formatCode>
                <c:ptCount val="4"/>
                <c:pt idx="0">
                  <c:v>1.8000000000000001E-4</c:v>
                </c:pt>
                <c:pt idx="1">
                  <c:v>1.7000000000000001E-4</c:v>
                </c:pt>
                <c:pt idx="2">
                  <c:v>4.2999999999999999E-4</c:v>
                </c:pt>
                <c:pt idx="3">
                  <c:v>1.2999999999999999E-3</c:v>
                </c:pt>
              </c:numCache>
            </c:numRef>
          </c:yVal>
          <c:smooth val="1"/>
          <c:extLst>
            <c:ext xmlns:c16="http://schemas.microsoft.com/office/drawing/2014/chart" uri="{C3380CC4-5D6E-409C-BE32-E72D297353CC}">
              <c16:uniqueId val="{00000001-F0C9-4945-9442-3A9D982AA928}"/>
            </c:ext>
          </c:extLst>
        </c:ser>
        <c:dLbls>
          <c:showLegendKey val="0"/>
          <c:showVal val="0"/>
          <c:showCatName val="0"/>
          <c:showSerName val="0"/>
          <c:showPercent val="0"/>
          <c:showBubbleSize val="0"/>
        </c:dLbls>
        <c:axId val="421023096"/>
        <c:axId val="421022776"/>
      </c:scatterChart>
      <c:valAx>
        <c:axId val="42102309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421022776"/>
        <c:crosses val="autoZero"/>
        <c:crossBetween val="midCat"/>
      </c:valAx>
      <c:valAx>
        <c:axId val="4210227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42102309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MX"/>
              <a:t>Merge Sort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MX"/>
        </a:p>
      </c:txPr>
    </c:title>
    <c:autoTitleDeleted val="0"/>
    <c:plotArea>
      <c:layout/>
      <c:scatterChart>
        <c:scatterStyle val="smoothMarker"/>
        <c:varyColors val="0"/>
        <c:ser>
          <c:idx val="0"/>
          <c:order val="0"/>
          <c:tx>
            <c:strRef>
              <c:f>Hoja1!$E$21</c:f>
              <c:strCache>
                <c:ptCount val="1"/>
                <c:pt idx="0">
                  <c:v>Tiempo S</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Hoja1!$D$26:$D$27</c:f>
              <c:numCache>
                <c:formatCode>General</c:formatCode>
                <c:ptCount val="2"/>
                <c:pt idx="0">
                  <c:v>0.01</c:v>
                </c:pt>
                <c:pt idx="1">
                  <c:v>0.1</c:v>
                </c:pt>
              </c:numCache>
            </c:numRef>
          </c:xVal>
          <c:yVal>
            <c:numRef>
              <c:f>Hoja1!$E$26:$E$27</c:f>
              <c:numCache>
                <c:formatCode>General</c:formatCode>
                <c:ptCount val="2"/>
                <c:pt idx="0">
                  <c:v>6.0000000000000001E-3</c:v>
                </c:pt>
                <c:pt idx="1">
                  <c:v>3.2000000000000001E-2</c:v>
                </c:pt>
              </c:numCache>
            </c:numRef>
          </c:yVal>
          <c:smooth val="1"/>
          <c:extLst>
            <c:ext xmlns:c16="http://schemas.microsoft.com/office/drawing/2014/chart" uri="{C3380CC4-5D6E-409C-BE32-E72D297353CC}">
              <c16:uniqueId val="{00000000-DCA8-4C81-8D75-3A72EDAB560D}"/>
            </c:ext>
          </c:extLst>
        </c:ser>
        <c:ser>
          <c:idx val="1"/>
          <c:order val="1"/>
          <c:tx>
            <c:strRef>
              <c:f>Hoja1!$F$21</c:f>
              <c:strCache>
                <c:ptCount val="1"/>
                <c:pt idx="0">
                  <c:v>Tiempo P</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Hoja1!$D$26:$D$27</c:f>
              <c:numCache>
                <c:formatCode>General</c:formatCode>
                <c:ptCount val="2"/>
                <c:pt idx="0">
                  <c:v>0.01</c:v>
                </c:pt>
                <c:pt idx="1">
                  <c:v>0.1</c:v>
                </c:pt>
              </c:numCache>
            </c:numRef>
          </c:xVal>
          <c:yVal>
            <c:numRef>
              <c:f>Hoja1!$F$26:$F$27</c:f>
              <c:numCache>
                <c:formatCode>General</c:formatCode>
                <c:ptCount val="2"/>
                <c:pt idx="0">
                  <c:v>6.4999999999999997E-3</c:v>
                </c:pt>
                <c:pt idx="1">
                  <c:v>2.8000000000000001E-2</c:v>
                </c:pt>
              </c:numCache>
            </c:numRef>
          </c:yVal>
          <c:smooth val="1"/>
          <c:extLst>
            <c:ext xmlns:c16="http://schemas.microsoft.com/office/drawing/2014/chart" uri="{C3380CC4-5D6E-409C-BE32-E72D297353CC}">
              <c16:uniqueId val="{00000001-DCA8-4C81-8D75-3A72EDAB560D}"/>
            </c:ext>
          </c:extLst>
        </c:ser>
        <c:dLbls>
          <c:showLegendKey val="0"/>
          <c:showVal val="0"/>
          <c:showCatName val="0"/>
          <c:showSerName val="0"/>
          <c:showPercent val="0"/>
          <c:showBubbleSize val="0"/>
        </c:dLbls>
        <c:axId val="599191800"/>
        <c:axId val="599194040"/>
      </c:scatterChart>
      <c:valAx>
        <c:axId val="5991918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599194040"/>
        <c:crosses val="autoZero"/>
        <c:crossBetween val="midCat"/>
      </c:valAx>
      <c:valAx>
        <c:axId val="5991940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59919180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MX"/>
              <a:t>Merge Sort</a:t>
            </a:r>
          </a:p>
        </c:rich>
      </c:tx>
      <c:layout>
        <c:manualLayout>
          <c:xMode val="edge"/>
          <c:yMode val="edge"/>
          <c:x val="0.35968044619422573"/>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MX"/>
        </a:p>
      </c:txPr>
    </c:title>
    <c:autoTitleDeleted val="0"/>
    <c:plotArea>
      <c:layout/>
      <c:scatterChart>
        <c:scatterStyle val="smoothMarker"/>
        <c:varyColors val="0"/>
        <c:ser>
          <c:idx val="0"/>
          <c:order val="0"/>
          <c:tx>
            <c:strRef>
              <c:f>Hoja1!$E$21</c:f>
              <c:strCache>
                <c:ptCount val="1"/>
                <c:pt idx="0">
                  <c:v>Tiempo S</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Hoja1!$D$27:$D$30</c:f>
              <c:numCache>
                <c:formatCode>General</c:formatCode>
                <c:ptCount val="4"/>
                <c:pt idx="0">
                  <c:v>0.1</c:v>
                </c:pt>
                <c:pt idx="1">
                  <c:v>1</c:v>
                </c:pt>
                <c:pt idx="2">
                  <c:v>20</c:v>
                </c:pt>
                <c:pt idx="3">
                  <c:v>30</c:v>
                </c:pt>
              </c:numCache>
            </c:numRef>
          </c:xVal>
          <c:yVal>
            <c:numRef>
              <c:f>Hoja1!$E$27:$E$30</c:f>
              <c:numCache>
                <c:formatCode>General</c:formatCode>
                <c:ptCount val="4"/>
                <c:pt idx="0">
                  <c:v>3.2000000000000001E-2</c:v>
                </c:pt>
                <c:pt idx="1">
                  <c:v>0.37</c:v>
                </c:pt>
                <c:pt idx="2">
                  <c:v>0.83599999999999997</c:v>
                </c:pt>
                <c:pt idx="3">
                  <c:v>1.48</c:v>
                </c:pt>
              </c:numCache>
            </c:numRef>
          </c:yVal>
          <c:smooth val="1"/>
          <c:extLst>
            <c:ext xmlns:c16="http://schemas.microsoft.com/office/drawing/2014/chart" uri="{C3380CC4-5D6E-409C-BE32-E72D297353CC}">
              <c16:uniqueId val="{00000000-8F4F-4D80-9189-0B7A6133739C}"/>
            </c:ext>
          </c:extLst>
        </c:ser>
        <c:ser>
          <c:idx val="1"/>
          <c:order val="1"/>
          <c:tx>
            <c:strRef>
              <c:f>Hoja1!$F$21</c:f>
              <c:strCache>
                <c:ptCount val="1"/>
                <c:pt idx="0">
                  <c:v>Tiempo P</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Hoja1!$D$27:$D$30</c:f>
              <c:numCache>
                <c:formatCode>General</c:formatCode>
                <c:ptCount val="4"/>
                <c:pt idx="0">
                  <c:v>0.1</c:v>
                </c:pt>
                <c:pt idx="1">
                  <c:v>1</c:v>
                </c:pt>
                <c:pt idx="2">
                  <c:v>20</c:v>
                </c:pt>
                <c:pt idx="3">
                  <c:v>30</c:v>
                </c:pt>
              </c:numCache>
            </c:numRef>
          </c:xVal>
          <c:yVal>
            <c:numRef>
              <c:f>Hoja1!$F$27:$F$30</c:f>
              <c:numCache>
                <c:formatCode>General</c:formatCode>
                <c:ptCount val="4"/>
                <c:pt idx="0">
                  <c:v>2.8000000000000001E-2</c:v>
                </c:pt>
                <c:pt idx="1">
                  <c:v>0.24</c:v>
                </c:pt>
                <c:pt idx="2">
                  <c:v>0.504</c:v>
                </c:pt>
                <c:pt idx="3">
                  <c:v>1.0760000000000001</c:v>
                </c:pt>
              </c:numCache>
            </c:numRef>
          </c:yVal>
          <c:smooth val="1"/>
          <c:extLst>
            <c:ext xmlns:c16="http://schemas.microsoft.com/office/drawing/2014/chart" uri="{C3380CC4-5D6E-409C-BE32-E72D297353CC}">
              <c16:uniqueId val="{00000001-8F4F-4D80-9189-0B7A6133739C}"/>
            </c:ext>
          </c:extLst>
        </c:ser>
        <c:dLbls>
          <c:showLegendKey val="0"/>
          <c:showVal val="0"/>
          <c:showCatName val="0"/>
          <c:showSerName val="0"/>
          <c:showPercent val="0"/>
          <c:showBubbleSize val="0"/>
        </c:dLbls>
        <c:axId val="594355384"/>
        <c:axId val="594356024"/>
      </c:scatterChart>
      <c:valAx>
        <c:axId val="5943553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594356024"/>
        <c:crosses val="autoZero"/>
        <c:crossBetween val="midCat"/>
      </c:valAx>
      <c:valAx>
        <c:axId val="5943560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59435538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5aa95b84d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5aa95b84d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5aa95b84d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5aa95b84d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20110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5aa95b84d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5aa95b84d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77032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5aa95b84d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5aa95b84d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4224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5ab5ae6fa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5ab5ae6fa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5ab5ae6fa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5ab5ae6fa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8361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aa95b84d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aa95b84d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aa95b84d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aa95b84d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5aa95b84d7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5aa95b84d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5aa95b84d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5aa95b84d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aa95b84d7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aa95b84d7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aa95b84d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aa95b84d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aa95b84d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aa95b84d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0123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aa95b84d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aa95b84d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1167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a:spLocks noChangeAspect="1"/>
          </p:cNvSpPr>
          <p:nvPr/>
        </p:nvSpPr>
        <p:spPr>
          <a:xfrm>
            <a:off x="173355" y="182881"/>
            <a:ext cx="8793480" cy="4783454"/>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661782"/>
            <a:ext cx="7475220" cy="2194560"/>
          </a:xfrm>
        </p:spPr>
        <p:txBody>
          <a:bodyPr anchor="b">
            <a:normAutofit/>
          </a:bodyPr>
          <a:lstStyle>
            <a:lvl1pPr algn="ctr">
              <a:lnSpc>
                <a:spcPct val="85000"/>
              </a:lnSpc>
              <a:defRPr sz="5400" b="1" cap="all"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282148" y="2902226"/>
            <a:ext cx="6575895" cy="1041124"/>
          </a:xfrm>
        </p:spPr>
        <p:txBody>
          <a:bodyPr>
            <a:normAutofit/>
          </a:bodyPr>
          <a:lstStyle>
            <a:lvl1pPr marL="0" indent="0" algn="ctr">
              <a:buNone/>
              <a:defRPr sz="1650">
                <a:solidFill>
                  <a:srgbClr val="FFFFFF"/>
                </a:solidFill>
              </a:defRPr>
            </a:lvl1pPr>
            <a:lvl2pPr marL="342900" indent="0" algn="ctr">
              <a:buNone/>
              <a:defRPr sz="1650"/>
            </a:lvl2pPr>
            <a:lvl3pPr marL="685800" indent="0" algn="ctr">
              <a:buNone/>
              <a:defRPr sz="165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dirty="0"/>
              <a:t>5/29/2019</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marL="0" lvl="0" indent="0" algn="r" rtl="0">
              <a:spcBef>
                <a:spcPts val="0"/>
              </a:spcBef>
              <a:spcAft>
                <a:spcPts val="0"/>
              </a:spcAft>
              <a:buNone/>
            </a:pPr>
            <a:fld id="{00000000-1234-1234-1234-123412341234}" type="slidenum">
              <a:rPr lang="es-419" smtClean="0"/>
              <a:t>‹Nº›</a:t>
            </a:fld>
            <a:endParaRPr lang="es-419"/>
          </a:p>
        </p:txBody>
      </p:sp>
      <p:cxnSp>
        <p:nvCxnSpPr>
          <p:cNvPr id="8" name="Straight Connector 7"/>
          <p:cNvCxnSpPr/>
          <p:nvPr/>
        </p:nvCxnSpPr>
        <p:spPr>
          <a:xfrm>
            <a:off x="1483995" y="2800350"/>
            <a:ext cx="61722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735252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210346113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29818" y="880181"/>
            <a:ext cx="7475220" cy="2194560"/>
          </a:xfrm>
        </p:spPr>
        <p:txBody>
          <a:bodyPr anchor="b">
            <a:noAutofit/>
          </a:bodyPr>
          <a:lstStyle>
            <a:lvl1pPr algn="ctr">
              <a:lnSpc>
                <a:spcPct val="85000"/>
              </a:lnSpc>
              <a:defRPr sz="5400" b="0" cap="all"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82446" y="3115890"/>
            <a:ext cx="6576822" cy="1022855"/>
          </a:xfrm>
        </p:spPr>
        <p:txBody>
          <a:bodyPr anchor="t">
            <a:normAutofit/>
          </a:bodyPr>
          <a:lstStyle>
            <a:lvl1pPr marL="0" indent="0" algn="ctr">
              <a:buNone/>
              <a:defRPr sz="165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6DFF08F-DC6B-4601-B491-B0F83F6DD2DA}" type="datetimeFigureOut">
              <a:rPr lang="en-US" dirty="0"/>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cxnSp>
        <p:nvCxnSpPr>
          <p:cNvPr id="7" name="Straight Connector 6"/>
          <p:cNvCxnSpPr/>
          <p:nvPr/>
        </p:nvCxnSpPr>
        <p:spPr>
          <a:xfrm>
            <a:off x="1485900" y="3015306"/>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406868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57250" y="1543049"/>
            <a:ext cx="3566160" cy="301752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700709" y="1543050"/>
            <a:ext cx="3566160" cy="301752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5/29/2019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83300293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57250" y="1501133"/>
            <a:ext cx="3566160" cy="58293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857250" y="2041112"/>
            <a:ext cx="3566160" cy="25374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701880" y="1499274"/>
            <a:ext cx="3566160" cy="58293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4701880" y="2039492"/>
            <a:ext cx="3566160" cy="25374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5/29/2019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277517336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5/29/2019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2894823324"/>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5/29/2019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478052721"/>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57250" y="822960"/>
            <a:ext cx="2948940" cy="1303020"/>
          </a:xfrm>
        </p:spPr>
        <p:txBody>
          <a:bodyPr anchor="b">
            <a:noAutofit/>
          </a:bodyPr>
          <a:lstStyle>
            <a:lvl1pPr>
              <a:lnSpc>
                <a:spcPct val="90000"/>
              </a:lnSpc>
              <a:defRPr sz="3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389119" y="822960"/>
            <a:ext cx="3909060" cy="349758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7250" y="2125980"/>
            <a:ext cx="2948940" cy="2263140"/>
          </a:xfrm>
        </p:spPr>
        <p:txBody>
          <a:bodyPr>
            <a:normAutofit/>
          </a:bodyPr>
          <a:lstStyle>
            <a:lvl1pPr marL="0" indent="0">
              <a:lnSpc>
                <a:spcPct val="100000"/>
              </a:lnSpc>
              <a:spcBef>
                <a:spcPts val="75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6DFF08F-DC6B-4601-B491-B0F83F6DD2DA}" type="datetimeFigureOut">
              <a:rPr lang="en-US" dirty="0"/>
              <a:t>5/29/2019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257400892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57250" y="822960"/>
            <a:ext cx="2948940" cy="1303020"/>
          </a:xfrm>
        </p:spPr>
        <p:txBody>
          <a:bodyPr anchor="b">
            <a:noAutofit/>
          </a:bodyPr>
          <a:lstStyle>
            <a:lvl1pPr>
              <a:lnSpc>
                <a:spcPct val="90000"/>
              </a:lnSpc>
              <a:defRPr sz="30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059936" y="802385"/>
            <a:ext cx="4574286" cy="3600450"/>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7250" y="2125980"/>
            <a:ext cx="2948940" cy="2160270"/>
          </a:xfrm>
        </p:spPr>
        <p:txBody>
          <a:bodyPr>
            <a:normAutofit/>
          </a:bodyPr>
          <a:lstStyle>
            <a:lvl1pPr marL="0" indent="0">
              <a:lnSpc>
                <a:spcPct val="100000"/>
              </a:lnSpc>
              <a:spcBef>
                <a:spcPts val="75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6DFF08F-DC6B-4601-B491-B0F83F6DD2DA}" type="datetimeFigureOut">
              <a:rPr lang="en-US" dirty="0"/>
              <a:t>5/29/2019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1096757628"/>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3749960290"/>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71500"/>
            <a:ext cx="1743075" cy="405765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57250" y="571500"/>
            <a:ext cx="5572125" cy="40576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510316070"/>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extLst>
      <p:ext uri="{BB962C8B-B14F-4D97-AF65-F5344CB8AC3E}">
        <p14:creationId xmlns:p14="http://schemas.microsoft.com/office/powerpoint/2010/main" val="207046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173355" y="182881"/>
            <a:ext cx="8793480" cy="4783454"/>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457200"/>
            <a:ext cx="7406640" cy="101727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57251" y="1543050"/>
            <a:ext cx="7404653" cy="302895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7247" y="4667871"/>
            <a:ext cx="1746806" cy="273844"/>
          </a:xfrm>
          <a:prstGeom prst="rect">
            <a:avLst/>
          </a:prstGeom>
        </p:spPr>
        <p:txBody>
          <a:bodyPr vert="horz" lIns="91440" tIns="45720" rIns="91440" bIns="45720" rtlCol="0" anchor="ctr"/>
          <a:lstStyle>
            <a:lvl1pPr algn="l">
              <a:defRPr sz="900">
                <a:solidFill>
                  <a:schemeClr val="accent1"/>
                </a:solidFill>
              </a:defRPr>
            </a:lvl1pPr>
          </a:lstStyle>
          <a:p>
            <a:fld id="{96DFF08F-DC6B-4601-B491-B0F83F6DD2DA}" type="datetimeFigureOut">
              <a:rPr lang="en-US" dirty="0"/>
              <a:pPr/>
              <a:t>5/29/2019</a:t>
            </a:fld>
            <a:endParaRPr lang="en-US" dirty="0"/>
          </a:p>
        </p:txBody>
      </p:sp>
      <p:sp>
        <p:nvSpPr>
          <p:cNvPr id="5" name="Footer Placeholder 4"/>
          <p:cNvSpPr>
            <a:spLocks noGrp="1"/>
          </p:cNvSpPr>
          <p:nvPr>
            <p:ph type="ftr" sz="quarter" idx="3"/>
          </p:nvPr>
        </p:nvSpPr>
        <p:spPr>
          <a:xfrm>
            <a:off x="2961861" y="4667871"/>
            <a:ext cx="3538331" cy="273844"/>
          </a:xfrm>
          <a:prstGeom prst="rect">
            <a:avLst/>
          </a:prstGeom>
        </p:spPr>
        <p:txBody>
          <a:bodyPr vert="horz" lIns="91440" tIns="45720" rIns="91440" bIns="45720" rtlCol="0" anchor="ctr"/>
          <a:lstStyle>
            <a:lvl1pPr algn="ctr">
              <a:defRPr sz="900">
                <a:solidFill>
                  <a:schemeClr val="accent1"/>
                </a:solidFill>
              </a:defRPr>
            </a:lvl1pPr>
          </a:lstStyle>
          <a:p>
            <a:endParaRPr lang="en-US" dirty="0"/>
          </a:p>
        </p:txBody>
      </p:sp>
      <p:sp>
        <p:nvSpPr>
          <p:cNvPr id="6" name="Slide Number Placeholder 5"/>
          <p:cNvSpPr>
            <a:spLocks noGrp="1"/>
          </p:cNvSpPr>
          <p:nvPr>
            <p:ph type="sldNum" sz="quarter" idx="4"/>
          </p:nvPr>
        </p:nvSpPr>
        <p:spPr>
          <a:xfrm>
            <a:off x="6997148" y="4667871"/>
            <a:ext cx="1279663" cy="273844"/>
          </a:xfrm>
          <a:prstGeom prst="rect">
            <a:avLst/>
          </a:prstGeom>
        </p:spPr>
        <p:txBody>
          <a:bodyPr vert="horz" lIns="91440" tIns="45720" rIns="91440" bIns="45720" rtlCol="0" anchor="ctr"/>
          <a:lstStyle>
            <a:lvl1pPr algn="r">
              <a:defRPr sz="900">
                <a:solidFill>
                  <a:schemeClr val="accent1"/>
                </a:solidFill>
              </a:defRPr>
            </a:lvl1p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12215117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90000"/>
        </a:lnSpc>
        <a:spcBef>
          <a:spcPct val="0"/>
        </a:spcBef>
        <a:buNone/>
        <a:defRPr sz="33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50"/>
        </a:spcBef>
        <a:buClr>
          <a:schemeClr val="accent1"/>
        </a:buClr>
        <a:buSzPct val="80000"/>
        <a:buFont typeface="Corbel" pitchFamily="34" charset="0"/>
        <a:buChar char="•"/>
        <a:defRPr sz="165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5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35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4pPr>
      <a:lvl5pPr marL="96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5pPr>
      <a:lvl6pPr marL="12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6pPr>
      <a:lvl7pPr marL="1425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7pPr>
      <a:lvl8pPr marL="165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8pPr>
      <a:lvl9pPr marL="1875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23.xml"/><Relationship Id="rId4" Type="http://schemas.openxmlformats.org/officeDocument/2006/relationships/image" Target="../media/image10.gif"/></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3.xml"/><Relationship Id="rId5" Type="http://schemas.openxmlformats.org/officeDocument/2006/relationships/image" Target="../media/image8.gif"/><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476025"/>
            <a:ext cx="8520600" cy="2052600"/>
          </a:xfrm>
          <a:prstGeom prst="rect">
            <a:avLst/>
          </a:prstGeom>
          <a:solidFill>
            <a:schemeClr val="tx1">
              <a:lumMod val="95000"/>
              <a:lumOff val="5000"/>
            </a:schemeClr>
          </a:solidFill>
          <a:effectLst>
            <a:outerShdw blurRad="57150" dist="19050" dir="5400000" algn="bl" rotWithShape="0">
              <a:schemeClr val="lt1"/>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s-419" dirty="0">
                <a:solidFill>
                  <a:schemeClr val="bg1"/>
                </a:solidFill>
              </a:rPr>
              <a:t>PROGRAMACIÓN PARALELA</a:t>
            </a:r>
            <a:endParaRPr dirty="0">
              <a:solidFill>
                <a:schemeClr val="bg1"/>
              </a:solidFill>
            </a:endParaRPr>
          </a:p>
        </p:txBody>
      </p:sp>
      <p:sp>
        <p:nvSpPr>
          <p:cNvPr id="55" name="Google Shape;55;p13"/>
          <p:cNvSpPr txBox="1">
            <a:spLocks noGrp="1"/>
          </p:cNvSpPr>
          <p:nvPr>
            <p:ph type="subTitle" idx="1"/>
          </p:nvPr>
        </p:nvSpPr>
        <p:spPr>
          <a:xfrm>
            <a:off x="311700" y="2978700"/>
            <a:ext cx="8520600" cy="792600"/>
          </a:xfrm>
          <a:prstGeom prst="rect">
            <a:avLst/>
          </a:prstGeom>
          <a:solidFill>
            <a:schemeClr val="bg1">
              <a:lumMod val="50000"/>
            </a:schemeClr>
          </a:solidFill>
        </p:spPr>
        <p:txBody>
          <a:bodyPr spcFirstLastPara="1" wrap="square" lIns="91425" tIns="91425" rIns="91425" bIns="91425" anchor="t" anchorCtr="0">
            <a:noAutofit/>
          </a:bodyPr>
          <a:lstStyle/>
          <a:p>
            <a:pPr marL="0" lvl="0" indent="0" algn="ctr" rtl="0">
              <a:spcBef>
                <a:spcPts val="0"/>
              </a:spcBef>
              <a:spcAft>
                <a:spcPts val="0"/>
              </a:spcAft>
              <a:buNone/>
            </a:pPr>
            <a:r>
              <a:rPr lang="es-419" dirty="0">
                <a:solidFill>
                  <a:schemeClr val="bg1"/>
                </a:solidFill>
              </a:rPr>
              <a:t>En algoritmos de ordenamiento</a:t>
            </a:r>
            <a:endParaRPr dirty="0">
              <a:solidFill>
                <a:schemeClr val="bg1"/>
              </a:solidFill>
            </a:endParaRPr>
          </a:p>
        </p:txBody>
      </p:sp>
      <p:sp>
        <p:nvSpPr>
          <p:cNvPr id="56" name="Google Shape;56;p13"/>
          <p:cNvSpPr txBox="1"/>
          <p:nvPr/>
        </p:nvSpPr>
        <p:spPr>
          <a:xfrm>
            <a:off x="5009225" y="4131325"/>
            <a:ext cx="4007400" cy="971100"/>
          </a:xfrm>
          <a:prstGeom prst="rect">
            <a:avLst/>
          </a:prstGeom>
          <a:solidFill>
            <a:schemeClr val="tx1">
              <a:lumMod val="50000"/>
              <a:lumOff val="50000"/>
            </a:schemeClr>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a:t>Calzada Martínez Jonathan Omar.</a:t>
            </a:r>
            <a:endParaRPr/>
          </a:p>
          <a:p>
            <a:pPr marL="0" lvl="0" indent="0" algn="l" rtl="0">
              <a:spcBef>
                <a:spcPts val="0"/>
              </a:spcBef>
              <a:spcAft>
                <a:spcPts val="0"/>
              </a:spcAft>
              <a:buNone/>
            </a:pPr>
            <a:r>
              <a:rPr lang="es-419"/>
              <a:t>García Lazcano Carlos David.</a:t>
            </a:r>
            <a:br>
              <a:rPr lang="es-419"/>
            </a:br>
            <a:r>
              <a:rPr lang="es-419"/>
              <a:t>Hernández Jiménez Juan Carlos.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FFFF"/>
        </a:solidFill>
        <a:effectLst/>
      </p:bgPr>
    </p:bg>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MergeSort</a:t>
            </a:r>
            <a:endParaRPr/>
          </a:p>
        </p:txBody>
      </p:sp>
      <p:sp>
        <p:nvSpPr>
          <p:cNvPr id="91" name="Google Shape;91;p18"/>
          <p:cNvSpPr txBox="1">
            <a:spLocks noGrp="1"/>
          </p:cNvSpPr>
          <p:nvPr>
            <p:ph type="body" idx="1"/>
          </p:nvPr>
        </p:nvSpPr>
        <p:spPr>
          <a:xfrm>
            <a:off x="134300" y="1117831"/>
            <a:ext cx="3965100" cy="3691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s-419" dirty="0">
                <a:solidFill>
                  <a:schemeClr val="dk1"/>
                </a:solidFill>
              </a:rPr>
              <a:t>Divide la longitud del archivo a la mitad.</a:t>
            </a:r>
            <a:endParaRPr dirty="0">
              <a:solidFill>
                <a:schemeClr val="dk1"/>
              </a:solidFill>
            </a:endParaRPr>
          </a:p>
          <a:p>
            <a:pPr marL="457200" lvl="0" indent="-342900" algn="l" rtl="0">
              <a:spcBef>
                <a:spcPts val="0"/>
              </a:spcBef>
              <a:spcAft>
                <a:spcPts val="0"/>
              </a:spcAft>
              <a:buClr>
                <a:schemeClr val="dk1"/>
              </a:buClr>
              <a:buSzPts val="1800"/>
              <a:buChar char="●"/>
            </a:pPr>
            <a:r>
              <a:rPr lang="es-419" dirty="0">
                <a:solidFill>
                  <a:schemeClr val="dk1"/>
                </a:solidFill>
              </a:rPr>
              <a:t>Se repite este paso hasta que ya no se pueda dividir el problema.</a:t>
            </a:r>
            <a:endParaRPr dirty="0">
              <a:solidFill>
                <a:schemeClr val="dk1"/>
              </a:solidFill>
            </a:endParaRPr>
          </a:p>
          <a:p>
            <a:pPr marL="457200" lvl="0" indent="-342900" algn="l" rtl="0">
              <a:spcBef>
                <a:spcPts val="0"/>
              </a:spcBef>
              <a:spcAft>
                <a:spcPts val="0"/>
              </a:spcAft>
              <a:buClr>
                <a:schemeClr val="dk1"/>
              </a:buClr>
              <a:buSzPts val="1800"/>
              <a:buChar char="●"/>
            </a:pPr>
            <a:r>
              <a:rPr lang="es-419" dirty="0">
                <a:solidFill>
                  <a:schemeClr val="dk1"/>
                </a:solidFill>
              </a:rPr>
              <a:t>Empieza fusionar los elementos y acomodándolos según sea el caso, esto se repite hasta que ya no haya elementos que fusionar.</a:t>
            </a:r>
            <a:endParaRPr dirty="0">
              <a:solidFill>
                <a:schemeClr val="dk1"/>
              </a:solidFill>
            </a:endParaRPr>
          </a:p>
          <a:p>
            <a:pPr marL="457200" lvl="0" indent="-342900" algn="l" rtl="0">
              <a:spcBef>
                <a:spcPts val="0"/>
              </a:spcBef>
              <a:spcAft>
                <a:spcPts val="0"/>
              </a:spcAft>
              <a:buClr>
                <a:schemeClr val="dk1"/>
              </a:buClr>
              <a:buSzPts val="1800"/>
              <a:buChar char="●"/>
            </a:pPr>
            <a:r>
              <a:rPr lang="es-419" dirty="0">
                <a:solidFill>
                  <a:schemeClr val="dk1"/>
                </a:solidFill>
              </a:rPr>
              <a:t>Regresa el archivo ordenado.</a:t>
            </a:r>
            <a:endParaRPr dirty="0">
              <a:solidFill>
                <a:schemeClr val="dk1"/>
              </a:solidFill>
            </a:endParaRPr>
          </a:p>
        </p:txBody>
      </p:sp>
      <p:pic>
        <p:nvPicPr>
          <p:cNvPr id="92" name="Google Shape;92;p18"/>
          <p:cNvPicPr preferRelativeResize="0"/>
          <p:nvPr/>
        </p:nvPicPr>
        <p:blipFill>
          <a:blip r:embed="rId3">
            <a:alphaModFix/>
          </a:blip>
          <a:stretch>
            <a:fillRect/>
          </a:stretch>
        </p:blipFill>
        <p:spPr>
          <a:xfrm>
            <a:off x="4099425" y="1177925"/>
            <a:ext cx="4732875" cy="3820974"/>
          </a:xfrm>
          <a:prstGeom prst="rect">
            <a:avLst/>
          </a:prstGeom>
          <a:noFill/>
          <a:ln>
            <a:noFill/>
          </a:ln>
        </p:spPr>
      </p:pic>
      <p:pic>
        <p:nvPicPr>
          <p:cNvPr id="3" name="Imagen 2">
            <a:extLst>
              <a:ext uri="{FF2B5EF4-FFF2-40B4-BE49-F238E27FC236}">
                <a16:creationId xmlns:a16="http://schemas.microsoft.com/office/drawing/2014/main" id="{16F995D7-357B-4EAB-8C77-EF36011B4C7A}"/>
              </a:ext>
            </a:extLst>
          </p:cNvPr>
          <p:cNvPicPr>
            <a:picLocks noChangeAspect="1"/>
          </p:cNvPicPr>
          <p:nvPr/>
        </p:nvPicPr>
        <p:blipFill>
          <a:blip r:embed="rId4"/>
          <a:stretch>
            <a:fillRect/>
          </a:stretch>
        </p:blipFill>
        <p:spPr>
          <a:xfrm flipH="1">
            <a:off x="264237" y="3211281"/>
            <a:ext cx="3705225" cy="16287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FFFF"/>
        </a:solidFill>
        <a:effectLst/>
      </p:bgPr>
    </p:bg>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dirty="0"/>
              <a:t>Comparación </a:t>
            </a:r>
            <a:r>
              <a:rPr lang="es-419" dirty="0" err="1"/>
              <a:t>Merge</a:t>
            </a:r>
            <a:r>
              <a:rPr lang="es-419" dirty="0"/>
              <a:t> </a:t>
            </a:r>
            <a:r>
              <a:rPr lang="es-419" dirty="0" err="1"/>
              <a:t>Sort</a:t>
            </a:r>
            <a:endParaRPr dirty="0"/>
          </a:p>
        </p:txBody>
      </p:sp>
      <p:graphicFrame>
        <p:nvGraphicFramePr>
          <p:cNvPr id="7" name="Gráfico 6">
            <a:extLst>
              <a:ext uri="{FF2B5EF4-FFF2-40B4-BE49-F238E27FC236}">
                <a16:creationId xmlns:a16="http://schemas.microsoft.com/office/drawing/2014/main" id="{AB7DCD1C-6B25-4AEA-A5FB-022C322C1270}"/>
              </a:ext>
            </a:extLst>
          </p:cNvPr>
          <p:cNvGraphicFramePr>
            <a:graphicFrameLocks/>
          </p:cNvGraphicFramePr>
          <p:nvPr/>
        </p:nvGraphicFramePr>
        <p:xfrm>
          <a:off x="133350" y="1017725"/>
          <a:ext cx="6807200" cy="36807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44936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FFFF"/>
        </a:solidFill>
        <a:effectLst/>
      </p:bgPr>
    </p:bg>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dirty="0"/>
              <a:t>Comparación </a:t>
            </a:r>
            <a:r>
              <a:rPr lang="es-419" dirty="0" err="1"/>
              <a:t>Merge</a:t>
            </a:r>
            <a:r>
              <a:rPr lang="es-419" dirty="0"/>
              <a:t> </a:t>
            </a:r>
            <a:r>
              <a:rPr lang="es-419" dirty="0" err="1"/>
              <a:t>Sort</a:t>
            </a:r>
            <a:endParaRPr dirty="0"/>
          </a:p>
        </p:txBody>
      </p:sp>
      <p:graphicFrame>
        <p:nvGraphicFramePr>
          <p:cNvPr id="8" name="Gráfico 7">
            <a:extLst>
              <a:ext uri="{FF2B5EF4-FFF2-40B4-BE49-F238E27FC236}">
                <a16:creationId xmlns:a16="http://schemas.microsoft.com/office/drawing/2014/main" id="{7EAEDAFA-291D-4B56-A162-F76F49C82C2B}"/>
              </a:ext>
            </a:extLst>
          </p:cNvPr>
          <p:cNvGraphicFramePr>
            <a:graphicFrameLocks/>
          </p:cNvGraphicFramePr>
          <p:nvPr>
            <p:extLst>
              <p:ext uri="{D42A27DB-BD31-4B8C-83A1-F6EECF244321}">
                <p14:modId xmlns:p14="http://schemas.microsoft.com/office/powerpoint/2010/main" val="1433544539"/>
              </p:ext>
            </p:extLst>
          </p:nvPr>
        </p:nvGraphicFramePr>
        <p:xfrm>
          <a:off x="520700" y="1017724"/>
          <a:ext cx="6648450" cy="37701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51792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FFFF"/>
        </a:solidFill>
        <a:effectLst/>
      </p:bgPr>
    </p:bg>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dirty="0"/>
              <a:t>Comparación </a:t>
            </a:r>
            <a:r>
              <a:rPr lang="es-419" dirty="0" err="1"/>
              <a:t>Merge</a:t>
            </a:r>
            <a:r>
              <a:rPr lang="es-419" dirty="0"/>
              <a:t> </a:t>
            </a:r>
            <a:r>
              <a:rPr lang="es-419" dirty="0" err="1"/>
              <a:t>Sort</a:t>
            </a:r>
            <a:endParaRPr dirty="0"/>
          </a:p>
        </p:txBody>
      </p:sp>
      <p:graphicFrame>
        <p:nvGraphicFramePr>
          <p:cNvPr id="4" name="Gráfico 3">
            <a:extLst>
              <a:ext uri="{FF2B5EF4-FFF2-40B4-BE49-F238E27FC236}">
                <a16:creationId xmlns:a16="http://schemas.microsoft.com/office/drawing/2014/main" id="{CF41738E-D154-4D78-9F83-20E341F76618}"/>
              </a:ext>
            </a:extLst>
          </p:cNvPr>
          <p:cNvGraphicFramePr>
            <a:graphicFrameLocks/>
          </p:cNvGraphicFramePr>
          <p:nvPr>
            <p:extLst>
              <p:ext uri="{D42A27DB-BD31-4B8C-83A1-F6EECF244321}">
                <p14:modId xmlns:p14="http://schemas.microsoft.com/office/powerpoint/2010/main" val="1881956390"/>
              </p:ext>
            </p:extLst>
          </p:nvPr>
        </p:nvGraphicFramePr>
        <p:xfrm>
          <a:off x="685800" y="908049"/>
          <a:ext cx="7626350" cy="37777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39524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FFFF"/>
        </a:solidFill>
        <a:effectLst/>
      </p:bgPr>
    </p:bg>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dirty="0"/>
              <a:t>Métricas de Desempeño </a:t>
            </a:r>
            <a:r>
              <a:rPr lang="es-419" dirty="0" err="1"/>
              <a:t>BubbleSort</a:t>
            </a:r>
            <a:r>
              <a:rPr lang="es-419" dirty="0"/>
              <a:t>. </a:t>
            </a:r>
            <a:endParaRPr dirty="0"/>
          </a:p>
        </p:txBody>
      </p:sp>
      <p:graphicFrame>
        <p:nvGraphicFramePr>
          <p:cNvPr id="2" name="Tabla 1">
            <a:extLst>
              <a:ext uri="{FF2B5EF4-FFF2-40B4-BE49-F238E27FC236}">
                <a16:creationId xmlns:a16="http://schemas.microsoft.com/office/drawing/2014/main" id="{42F74ED2-5FD2-4870-94F6-6AE68A9CB1EC}"/>
              </a:ext>
            </a:extLst>
          </p:cNvPr>
          <p:cNvGraphicFramePr>
            <a:graphicFrameLocks noGrp="1"/>
          </p:cNvGraphicFramePr>
          <p:nvPr>
            <p:extLst>
              <p:ext uri="{D42A27DB-BD31-4B8C-83A1-F6EECF244321}">
                <p14:modId xmlns:p14="http://schemas.microsoft.com/office/powerpoint/2010/main" val="1600645523"/>
              </p:ext>
            </p:extLst>
          </p:nvPr>
        </p:nvGraphicFramePr>
        <p:xfrm>
          <a:off x="1701800" y="1402150"/>
          <a:ext cx="5130799" cy="1612900"/>
        </p:xfrm>
        <a:graphic>
          <a:graphicData uri="http://schemas.openxmlformats.org/drawingml/2006/table">
            <a:tbl>
              <a:tblPr>
                <a:tableStyleId>{C4B1156A-380E-4F78-BDF5-A606A8083BF9}</a:tableStyleId>
              </a:tblPr>
              <a:tblGrid>
                <a:gridCol w="992565">
                  <a:extLst>
                    <a:ext uri="{9D8B030D-6E8A-4147-A177-3AD203B41FA5}">
                      <a16:colId xmlns:a16="http://schemas.microsoft.com/office/drawing/2014/main" val="3080273031"/>
                    </a:ext>
                  </a:extLst>
                </a:gridCol>
                <a:gridCol w="916214">
                  <a:extLst>
                    <a:ext uri="{9D8B030D-6E8A-4147-A177-3AD203B41FA5}">
                      <a16:colId xmlns:a16="http://schemas.microsoft.com/office/drawing/2014/main" val="4268588568"/>
                    </a:ext>
                  </a:extLst>
                </a:gridCol>
                <a:gridCol w="916214">
                  <a:extLst>
                    <a:ext uri="{9D8B030D-6E8A-4147-A177-3AD203B41FA5}">
                      <a16:colId xmlns:a16="http://schemas.microsoft.com/office/drawing/2014/main" val="3209053729"/>
                    </a:ext>
                  </a:extLst>
                </a:gridCol>
                <a:gridCol w="1191079">
                  <a:extLst>
                    <a:ext uri="{9D8B030D-6E8A-4147-A177-3AD203B41FA5}">
                      <a16:colId xmlns:a16="http://schemas.microsoft.com/office/drawing/2014/main" val="2430068512"/>
                    </a:ext>
                  </a:extLst>
                </a:gridCol>
                <a:gridCol w="1114727">
                  <a:extLst>
                    <a:ext uri="{9D8B030D-6E8A-4147-A177-3AD203B41FA5}">
                      <a16:colId xmlns:a16="http://schemas.microsoft.com/office/drawing/2014/main" val="3765578114"/>
                    </a:ext>
                  </a:extLst>
                </a:gridCol>
              </a:tblGrid>
              <a:tr h="403225">
                <a:tc>
                  <a:txBody>
                    <a:bodyPr/>
                    <a:lstStyle/>
                    <a:p>
                      <a:pPr algn="l" fontAlgn="b"/>
                      <a:r>
                        <a:rPr lang="es-MX" sz="1100" u="none" strike="noStrike">
                          <a:effectLst/>
                        </a:rPr>
                        <a:t>Num. Datos</a:t>
                      </a:r>
                      <a:endParaRPr lang="es-MX" sz="1100" b="1" i="0" u="none" strike="noStrike">
                        <a:solidFill>
                          <a:srgbClr val="FFFFFF"/>
                        </a:solidFill>
                        <a:effectLst/>
                        <a:latin typeface="Calibri" panose="020F0502020204030204" pitchFamily="34" charset="0"/>
                      </a:endParaRPr>
                    </a:p>
                  </a:txBody>
                  <a:tcPr marL="6350" marR="6350" marT="6350" marB="0" anchor="b"/>
                </a:tc>
                <a:tc>
                  <a:txBody>
                    <a:bodyPr/>
                    <a:lstStyle/>
                    <a:p>
                      <a:pPr algn="l" fontAlgn="b"/>
                      <a:r>
                        <a:rPr lang="es-MX" sz="1100" u="none" strike="noStrike" dirty="0" err="1">
                          <a:effectLst/>
                        </a:rPr>
                        <a:t>SpeedUp</a:t>
                      </a:r>
                      <a:endParaRPr lang="es-MX" sz="1100" b="1" i="0" u="none" strike="noStrike" dirty="0">
                        <a:solidFill>
                          <a:srgbClr val="FFFFFF"/>
                        </a:solidFill>
                        <a:effectLst/>
                        <a:latin typeface="Calibri" panose="020F0502020204030204" pitchFamily="34" charset="0"/>
                      </a:endParaRPr>
                    </a:p>
                  </a:txBody>
                  <a:tcPr marL="6350" marR="6350" marT="6350" marB="0" anchor="b"/>
                </a:tc>
                <a:tc>
                  <a:txBody>
                    <a:bodyPr/>
                    <a:lstStyle/>
                    <a:p>
                      <a:pPr algn="l" fontAlgn="b"/>
                      <a:r>
                        <a:rPr lang="es-MX" sz="1100" u="none" strike="noStrike">
                          <a:effectLst/>
                        </a:rPr>
                        <a:t>Eficiencia</a:t>
                      </a:r>
                      <a:endParaRPr lang="es-MX" sz="1100" b="1" i="0" u="none" strike="noStrike">
                        <a:solidFill>
                          <a:srgbClr val="FFFFFF"/>
                        </a:solidFill>
                        <a:effectLst/>
                        <a:latin typeface="Calibri" panose="020F0502020204030204" pitchFamily="34" charset="0"/>
                      </a:endParaRPr>
                    </a:p>
                  </a:txBody>
                  <a:tcPr marL="6350" marR="6350" marT="6350" marB="0" anchor="b"/>
                </a:tc>
                <a:tc>
                  <a:txBody>
                    <a:bodyPr/>
                    <a:lstStyle/>
                    <a:p>
                      <a:pPr algn="l" fontAlgn="b"/>
                      <a:r>
                        <a:rPr lang="es-MX" sz="1100" u="none" strike="noStrike" dirty="0">
                          <a:effectLst/>
                        </a:rPr>
                        <a:t>Fracción Serial</a:t>
                      </a:r>
                      <a:endParaRPr lang="es-MX" sz="1100" b="1" i="0" u="none" strike="noStrike" dirty="0">
                        <a:solidFill>
                          <a:srgbClr val="FFFFFF"/>
                        </a:solidFill>
                        <a:effectLst/>
                        <a:latin typeface="Calibri" panose="020F0502020204030204" pitchFamily="34" charset="0"/>
                      </a:endParaRPr>
                    </a:p>
                  </a:txBody>
                  <a:tcPr marL="6350" marR="6350" marT="6350" marB="0" anchor="b"/>
                </a:tc>
                <a:tc>
                  <a:txBody>
                    <a:bodyPr/>
                    <a:lstStyle/>
                    <a:p>
                      <a:pPr algn="l" fontAlgn="b"/>
                      <a:r>
                        <a:rPr lang="es-MX" sz="1100" u="none" strike="noStrike" dirty="0">
                          <a:effectLst/>
                        </a:rPr>
                        <a:t>Procesadores</a:t>
                      </a:r>
                      <a:endParaRPr lang="es-MX" sz="1100" b="1" i="0" u="none" strike="noStrike" dirty="0">
                        <a:solidFill>
                          <a:srgbClr val="FFFFFF"/>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621679303"/>
                  </a:ext>
                </a:extLst>
              </a:tr>
              <a:tr h="403225">
                <a:tc>
                  <a:txBody>
                    <a:bodyPr/>
                    <a:lstStyle/>
                    <a:p>
                      <a:pPr algn="r" fontAlgn="b"/>
                      <a:r>
                        <a:rPr lang="es-MX" sz="1100" u="none" strike="noStrike" dirty="0">
                          <a:effectLst/>
                        </a:rPr>
                        <a:t>90,000</a:t>
                      </a:r>
                      <a:endParaRPr lang="es-MX"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4.363</a:t>
                      </a:r>
                      <a:endParaRPr lang="es-MX"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0.54</a:t>
                      </a:r>
                      <a:endParaRPr lang="es-MX"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s-MX" sz="1100" u="none" strike="noStrike" dirty="0">
                          <a:effectLst/>
                        </a:rPr>
                        <a:t>0.119</a:t>
                      </a:r>
                      <a:endParaRPr lang="es-MX"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8</a:t>
                      </a:r>
                      <a:endParaRPr lang="es-MX"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90770261"/>
                  </a:ext>
                </a:extLst>
              </a:tr>
              <a:tr h="403225">
                <a:tc>
                  <a:txBody>
                    <a:bodyPr/>
                    <a:lstStyle/>
                    <a:p>
                      <a:pPr algn="r" fontAlgn="b"/>
                      <a:r>
                        <a:rPr lang="es-MX" sz="1100" u="none" strike="noStrike" dirty="0">
                          <a:effectLst/>
                        </a:rPr>
                        <a:t>100,000</a:t>
                      </a:r>
                      <a:endParaRPr lang="es-MX"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4.212</a:t>
                      </a:r>
                      <a:endParaRPr lang="es-MX"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0.52</a:t>
                      </a:r>
                      <a:endParaRPr lang="es-MX"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s-MX" sz="1100" u="none" strike="noStrike" dirty="0">
                          <a:effectLst/>
                        </a:rPr>
                        <a:t>0.119</a:t>
                      </a:r>
                      <a:endParaRPr lang="es-MX"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8</a:t>
                      </a:r>
                      <a:endParaRPr lang="es-MX"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877630289"/>
                  </a:ext>
                </a:extLst>
              </a:tr>
              <a:tr h="403225">
                <a:tc>
                  <a:txBody>
                    <a:bodyPr/>
                    <a:lstStyle/>
                    <a:p>
                      <a:pPr algn="r" fontAlgn="b"/>
                      <a:r>
                        <a:rPr lang="es-MX" sz="1100" u="none" strike="noStrike" dirty="0">
                          <a:effectLst/>
                        </a:rPr>
                        <a:t>200,000</a:t>
                      </a:r>
                      <a:endParaRPr lang="es-MX"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s-MX" sz="1100" u="none" strike="noStrike" dirty="0">
                          <a:effectLst/>
                        </a:rPr>
                        <a:t>3.844</a:t>
                      </a:r>
                      <a:endParaRPr lang="es-MX"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0.48</a:t>
                      </a:r>
                      <a:endParaRPr lang="es-MX"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s-MX" sz="1100" u="none" strike="noStrike">
                          <a:effectLst/>
                        </a:rPr>
                        <a:t>0.154</a:t>
                      </a:r>
                      <a:endParaRPr lang="es-MX"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s-MX" sz="1100" u="none" strike="noStrike" dirty="0">
                          <a:effectLst/>
                        </a:rPr>
                        <a:t>8</a:t>
                      </a:r>
                      <a:endParaRPr lang="es-MX"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5892155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FFFF"/>
        </a:solidFill>
        <a:effectLst/>
      </p:bgPr>
    </p:bg>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dirty="0"/>
              <a:t>Métricas de Desempeño </a:t>
            </a:r>
            <a:r>
              <a:rPr lang="es-419" dirty="0" err="1"/>
              <a:t>MergeSort</a:t>
            </a:r>
            <a:r>
              <a:rPr lang="es-419" dirty="0"/>
              <a:t>. </a:t>
            </a:r>
            <a:endParaRPr dirty="0"/>
          </a:p>
        </p:txBody>
      </p:sp>
      <p:graphicFrame>
        <p:nvGraphicFramePr>
          <p:cNvPr id="2" name="Tabla 1">
            <a:extLst>
              <a:ext uri="{FF2B5EF4-FFF2-40B4-BE49-F238E27FC236}">
                <a16:creationId xmlns:a16="http://schemas.microsoft.com/office/drawing/2014/main" id="{42F74ED2-5FD2-4870-94F6-6AE68A9CB1EC}"/>
              </a:ext>
            </a:extLst>
          </p:cNvPr>
          <p:cNvGraphicFramePr>
            <a:graphicFrameLocks noGrp="1"/>
          </p:cNvGraphicFramePr>
          <p:nvPr>
            <p:extLst>
              <p:ext uri="{D42A27DB-BD31-4B8C-83A1-F6EECF244321}">
                <p14:modId xmlns:p14="http://schemas.microsoft.com/office/powerpoint/2010/main" val="3928573220"/>
              </p:ext>
            </p:extLst>
          </p:nvPr>
        </p:nvGraphicFramePr>
        <p:xfrm>
          <a:off x="1701800" y="1402150"/>
          <a:ext cx="5130799" cy="1612900"/>
        </p:xfrm>
        <a:graphic>
          <a:graphicData uri="http://schemas.openxmlformats.org/drawingml/2006/table">
            <a:tbl>
              <a:tblPr>
                <a:tableStyleId>{C4B1156A-380E-4F78-BDF5-A606A8083BF9}</a:tableStyleId>
              </a:tblPr>
              <a:tblGrid>
                <a:gridCol w="992565">
                  <a:extLst>
                    <a:ext uri="{9D8B030D-6E8A-4147-A177-3AD203B41FA5}">
                      <a16:colId xmlns:a16="http://schemas.microsoft.com/office/drawing/2014/main" val="3080273031"/>
                    </a:ext>
                  </a:extLst>
                </a:gridCol>
                <a:gridCol w="916214">
                  <a:extLst>
                    <a:ext uri="{9D8B030D-6E8A-4147-A177-3AD203B41FA5}">
                      <a16:colId xmlns:a16="http://schemas.microsoft.com/office/drawing/2014/main" val="4268588568"/>
                    </a:ext>
                  </a:extLst>
                </a:gridCol>
                <a:gridCol w="916214">
                  <a:extLst>
                    <a:ext uri="{9D8B030D-6E8A-4147-A177-3AD203B41FA5}">
                      <a16:colId xmlns:a16="http://schemas.microsoft.com/office/drawing/2014/main" val="3209053729"/>
                    </a:ext>
                  </a:extLst>
                </a:gridCol>
                <a:gridCol w="1191079">
                  <a:extLst>
                    <a:ext uri="{9D8B030D-6E8A-4147-A177-3AD203B41FA5}">
                      <a16:colId xmlns:a16="http://schemas.microsoft.com/office/drawing/2014/main" val="2430068512"/>
                    </a:ext>
                  </a:extLst>
                </a:gridCol>
                <a:gridCol w="1114727">
                  <a:extLst>
                    <a:ext uri="{9D8B030D-6E8A-4147-A177-3AD203B41FA5}">
                      <a16:colId xmlns:a16="http://schemas.microsoft.com/office/drawing/2014/main" val="3765578114"/>
                    </a:ext>
                  </a:extLst>
                </a:gridCol>
              </a:tblGrid>
              <a:tr h="403225">
                <a:tc>
                  <a:txBody>
                    <a:bodyPr/>
                    <a:lstStyle/>
                    <a:p>
                      <a:pPr algn="l" fontAlgn="b"/>
                      <a:r>
                        <a:rPr lang="es-MX" sz="1100" u="none" strike="noStrike">
                          <a:effectLst/>
                        </a:rPr>
                        <a:t>Num. Datos</a:t>
                      </a:r>
                      <a:endParaRPr lang="es-MX" sz="1100" b="1" i="0" u="none" strike="noStrike">
                        <a:solidFill>
                          <a:srgbClr val="FFFFFF"/>
                        </a:solidFill>
                        <a:effectLst/>
                        <a:latin typeface="Calibri" panose="020F0502020204030204" pitchFamily="34" charset="0"/>
                      </a:endParaRPr>
                    </a:p>
                  </a:txBody>
                  <a:tcPr marL="6350" marR="6350" marT="6350" marB="0" anchor="b"/>
                </a:tc>
                <a:tc>
                  <a:txBody>
                    <a:bodyPr/>
                    <a:lstStyle/>
                    <a:p>
                      <a:pPr algn="l" fontAlgn="b"/>
                      <a:r>
                        <a:rPr lang="es-MX" sz="1100" u="none" strike="noStrike" dirty="0" err="1">
                          <a:effectLst/>
                        </a:rPr>
                        <a:t>SpeedUp</a:t>
                      </a:r>
                      <a:endParaRPr lang="es-MX" sz="1100" b="1" i="0" u="none" strike="noStrike" dirty="0">
                        <a:solidFill>
                          <a:srgbClr val="FFFFFF"/>
                        </a:solidFill>
                        <a:effectLst/>
                        <a:latin typeface="Calibri" panose="020F0502020204030204" pitchFamily="34" charset="0"/>
                      </a:endParaRPr>
                    </a:p>
                  </a:txBody>
                  <a:tcPr marL="6350" marR="6350" marT="6350" marB="0" anchor="b"/>
                </a:tc>
                <a:tc>
                  <a:txBody>
                    <a:bodyPr/>
                    <a:lstStyle/>
                    <a:p>
                      <a:pPr algn="l" fontAlgn="b"/>
                      <a:r>
                        <a:rPr lang="es-MX" sz="1100" u="none" strike="noStrike">
                          <a:effectLst/>
                        </a:rPr>
                        <a:t>Eficiencia</a:t>
                      </a:r>
                      <a:endParaRPr lang="es-MX" sz="1100" b="1" i="0" u="none" strike="noStrike">
                        <a:solidFill>
                          <a:srgbClr val="FFFFFF"/>
                        </a:solidFill>
                        <a:effectLst/>
                        <a:latin typeface="Calibri" panose="020F0502020204030204" pitchFamily="34" charset="0"/>
                      </a:endParaRPr>
                    </a:p>
                  </a:txBody>
                  <a:tcPr marL="6350" marR="6350" marT="6350" marB="0" anchor="b"/>
                </a:tc>
                <a:tc>
                  <a:txBody>
                    <a:bodyPr/>
                    <a:lstStyle/>
                    <a:p>
                      <a:pPr algn="l" fontAlgn="b"/>
                      <a:r>
                        <a:rPr lang="es-MX" sz="1100" u="none" strike="noStrike" dirty="0">
                          <a:effectLst/>
                        </a:rPr>
                        <a:t>Fracción Serial</a:t>
                      </a:r>
                      <a:endParaRPr lang="es-MX" sz="1100" b="1" i="0" u="none" strike="noStrike" dirty="0">
                        <a:solidFill>
                          <a:srgbClr val="FFFFFF"/>
                        </a:solidFill>
                        <a:effectLst/>
                        <a:latin typeface="Calibri" panose="020F0502020204030204" pitchFamily="34" charset="0"/>
                      </a:endParaRPr>
                    </a:p>
                  </a:txBody>
                  <a:tcPr marL="6350" marR="6350" marT="6350" marB="0" anchor="b"/>
                </a:tc>
                <a:tc>
                  <a:txBody>
                    <a:bodyPr/>
                    <a:lstStyle/>
                    <a:p>
                      <a:pPr algn="l" fontAlgn="b"/>
                      <a:r>
                        <a:rPr lang="es-MX" sz="1100" u="none" strike="noStrike" dirty="0">
                          <a:effectLst/>
                        </a:rPr>
                        <a:t>Procesadores</a:t>
                      </a:r>
                      <a:endParaRPr lang="es-MX" sz="1100" b="1" i="0" u="none" strike="noStrike" dirty="0">
                        <a:solidFill>
                          <a:srgbClr val="FFFFFF"/>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621679303"/>
                  </a:ext>
                </a:extLst>
              </a:tr>
              <a:tr h="403225">
                <a:tc>
                  <a:txBody>
                    <a:bodyPr/>
                    <a:lstStyle/>
                    <a:p>
                      <a:pPr algn="r" fontAlgn="b"/>
                      <a:r>
                        <a:rPr lang="es-MX" sz="1100" u="none" strike="noStrike" dirty="0">
                          <a:effectLst/>
                        </a:rPr>
                        <a:t>10,000</a:t>
                      </a:r>
                      <a:endParaRPr lang="es-MX"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s-MX" sz="1100" b="0" i="0" u="none" strike="noStrike" dirty="0">
                          <a:solidFill>
                            <a:srgbClr val="000000"/>
                          </a:solidFill>
                          <a:effectLst/>
                          <a:latin typeface="Calibri" panose="020F0502020204030204" pitchFamily="34" charset="0"/>
                        </a:rPr>
                        <a:t>0.92</a:t>
                      </a:r>
                    </a:p>
                  </a:txBody>
                  <a:tcPr marL="6350" marR="6350" marT="6350" marB="0" anchor="b"/>
                </a:tc>
                <a:tc>
                  <a:txBody>
                    <a:bodyPr/>
                    <a:lstStyle/>
                    <a:p>
                      <a:pPr algn="r" fontAlgn="b"/>
                      <a:r>
                        <a:rPr lang="es-MX" sz="1100" u="none" strike="noStrike" dirty="0">
                          <a:effectLst/>
                        </a:rPr>
                        <a:t>0.44</a:t>
                      </a:r>
                      <a:endParaRPr lang="es-MX"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s-MX" sz="1100" u="none" strike="noStrike" dirty="0">
                          <a:effectLst/>
                        </a:rPr>
                        <a:t>1.17</a:t>
                      </a:r>
                      <a:endParaRPr lang="es-MX"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s-MX" sz="1100" b="0" i="0" u="none" strike="noStrike">
                          <a:solidFill>
                            <a:srgbClr val="000000"/>
                          </a:solidFill>
                          <a:effectLst/>
                          <a:latin typeface="Calibri" panose="020F0502020204030204" pitchFamily="34" charset="0"/>
                        </a:rPr>
                        <a:t>2</a:t>
                      </a:r>
                      <a:endParaRPr lang="es-MX"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90770261"/>
                  </a:ext>
                </a:extLst>
              </a:tr>
              <a:tr h="403225">
                <a:tc>
                  <a:txBody>
                    <a:bodyPr/>
                    <a:lstStyle/>
                    <a:p>
                      <a:pPr algn="r" fontAlgn="b"/>
                      <a:r>
                        <a:rPr lang="es-MX" sz="1100" u="none" strike="noStrike" dirty="0">
                          <a:effectLst/>
                        </a:rPr>
                        <a:t>100,000</a:t>
                      </a:r>
                      <a:endParaRPr lang="es-MX"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s-MX" sz="1100" u="none" strike="noStrike" dirty="0">
                          <a:effectLst/>
                        </a:rPr>
                        <a:t>1.14</a:t>
                      </a:r>
                      <a:endParaRPr lang="es-MX"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s-MX" sz="1100" u="none" strike="noStrike" dirty="0">
                          <a:effectLst/>
                        </a:rPr>
                        <a:t>0.57</a:t>
                      </a:r>
                      <a:endParaRPr lang="es-MX"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s-MX" sz="1100" b="0" i="0" u="none" strike="noStrike" dirty="0">
                          <a:solidFill>
                            <a:srgbClr val="000000"/>
                          </a:solidFill>
                          <a:effectLst/>
                          <a:latin typeface="Calibri" panose="020F0502020204030204" pitchFamily="34" charset="0"/>
                        </a:rPr>
                        <a:t>0.75</a:t>
                      </a:r>
                    </a:p>
                  </a:txBody>
                  <a:tcPr marL="6350" marR="6350" marT="6350" marB="0" anchor="b"/>
                </a:tc>
                <a:tc>
                  <a:txBody>
                    <a:bodyPr/>
                    <a:lstStyle/>
                    <a:p>
                      <a:pPr algn="r" fontAlgn="b"/>
                      <a:r>
                        <a:rPr lang="es-MX" sz="1100" b="0" i="0" u="none" strike="noStrike" dirty="0">
                          <a:solidFill>
                            <a:srgbClr val="000000"/>
                          </a:solidFill>
                          <a:effectLst/>
                          <a:latin typeface="Calibri" panose="020F0502020204030204" pitchFamily="34" charset="0"/>
                        </a:rPr>
                        <a:t>2</a:t>
                      </a:r>
                    </a:p>
                  </a:txBody>
                  <a:tcPr marL="6350" marR="6350" marT="6350" marB="0" anchor="b"/>
                </a:tc>
                <a:extLst>
                  <a:ext uri="{0D108BD9-81ED-4DB2-BD59-A6C34878D82A}">
                    <a16:rowId xmlns:a16="http://schemas.microsoft.com/office/drawing/2014/main" val="1877630289"/>
                  </a:ext>
                </a:extLst>
              </a:tr>
              <a:tr h="403225">
                <a:tc>
                  <a:txBody>
                    <a:bodyPr/>
                    <a:lstStyle/>
                    <a:p>
                      <a:pPr algn="r" fontAlgn="b"/>
                      <a:r>
                        <a:rPr lang="es-MX" sz="1100" u="none" strike="noStrike" dirty="0">
                          <a:effectLst/>
                        </a:rPr>
                        <a:t>1,000,000</a:t>
                      </a:r>
                      <a:endParaRPr lang="es-MX"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s-MX" sz="1100" b="0" i="0" u="none" strike="noStrike" dirty="0">
                          <a:solidFill>
                            <a:srgbClr val="000000"/>
                          </a:solidFill>
                          <a:effectLst/>
                          <a:latin typeface="Calibri" panose="020F0502020204030204" pitchFamily="34" charset="0"/>
                        </a:rPr>
                        <a:t>1.54</a:t>
                      </a:r>
                    </a:p>
                  </a:txBody>
                  <a:tcPr marL="6350" marR="6350" marT="6350" marB="0" anchor="b"/>
                </a:tc>
                <a:tc>
                  <a:txBody>
                    <a:bodyPr/>
                    <a:lstStyle/>
                    <a:p>
                      <a:pPr algn="r" fontAlgn="b"/>
                      <a:r>
                        <a:rPr lang="es-MX" sz="1100" u="none" strike="noStrike" dirty="0">
                          <a:effectLst/>
                        </a:rPr>
                        <a:t>0.77</a:t>
                      </a:r>
                      <a:endParaRPr lang="es-MX"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s-MX" sz="1100" u="none" strike="noStrike" dirty="0">
                          <a:effectLst/>
                        </a:rPr>
                        <a:t>0.298</a:t>
                      </a:r>
                      <a:endParaRPr lang="es-MX"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s-MX" sz="1100" b="0" i="0" u="none" strike="noStrike" dirty="0">
                          <a:solidFill>
                            <a:srgbClr val="000000"/>
                          </a:solidFill>
                          <a:effectLst/>
                          <a:latin typeface="Calibri" panose="020F0502020204030204" pitchFamily="34" charset="0"/>
                        </a:rPr>
                        <a:t>2</a:t>
                      </a:r>
                    </a:p>
                  </a:txBody>
                  <a:tcPr marL="6350" marR="6350" marT="6350" marB="0" anchor="b"/>
                </a:tc>
                <a:extLst>
                  <a:ext uri="{0D108BD9-81ED-4DB2-BD59-A6C34878D82A}">
                    <a16:rowId xmlns:a16="http://schemas.microsoft.com/office/drawing/2014/main" val="3458921552"/>
                  </a:ext>
                </a:extLst>
              </a:tr>
            </a:tbl>
          </a:graphicData>
        </a:graphic>
      </p:graphicFrame>
    </p:spTree>
    <p:extLst>
      <p:ext uri="{BB962C8B-B14F-4D97-AF65-F5344CB8AC3E}">
        <p14:creationId xmlns:p14="http://schemas.microsoft.com/office/powerpoint/2010/main" val="2560503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FFFF"/>
        </a:solidFill>
        <a:effectLst/>
      </p:bgPr>
    </p:bg>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Programación Paralela</a:t>
            </a:r>
            <a:endParaRPr/>
          </a:p>
        </p:txBody>
      </p:sp>
      <p:sp>
        <p:nvSpPr>
          <p:cNvPr id="62" name="Google Shape;62;p14"/>
          <p:cNvSpPr txBox="1">
            <a:spLocks noGrp="1"/>
          </p:cNvSpPr>
          <p:nvPr>
            <p:ph type="body" idx="1"/>
          </p:nvPr>
        </p:nvSpPr>
        <p:spPr>
          <a:xfrm>
            <a:off x="311700" y="1152475"/>
            <a:ext cx="3478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419">
                <a:solidFill>
                  <a:schemeClr val="dk1"/>
                </a:solidFill>
              </a:rPr>
              <a:t>El objetivo del paralelismo es aumentar la eficiencia de cualquier programa, la eficiencia se ve mejor representada con el tiempo de ejecución.</a:t>
            </a:r>
            <a:br>
              <a:rPr lang="es-419">
                <a:solidFill>
                  <a:schemeClr val="dk1"/>
                </a:solidFill>
              </a:rPr>
            </a:br>
            <a:r>
              <a:rPr lang="es-419">
                <a:solidFill>
                  <a:schemeClr val="dk1"/>
                </a:solidFill>
              </a:rPr>
              <a:t>Pero no siempre es así, porque hay ocasiones en las que un algoritmo serial trabaja más rápido que uno en paralelo.</a:t>
            </a:r>
            <a:endParaRPr>
              <a:solidFill>
                <a:schemeClr val="dk1"/>
              </a:solidFill>
            </a:endParaRPr>
          </a:p>
        </p:txBody>
      </p:sp>
      <p:pic>
        <p:nvPicPr>
          <p:cNvPr id="63" name="Google Shape;63;p14"/>
          <p:cNvPicPr preferRelativeResize="0"/>
          <p:nvPr/>
        </p:nvPicPr>
        <p:blipFill>
          <a:blip r:embed="rId3">
            <a:alphaModFix/>
          </a:blip>
          <a:stretch>
            <a:fillRect/>
          </a:stretch>
        </p:blipFill>
        <p:spPr>
          <a:xfrm>
            <a:off x="3873525" y="1170125"/>
            <a:ext cx="5118074" cy="2971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FFFF"/>
        </a:solidFill>
        <a:effectLst/>
      </p:bgPr>
    </p:bg>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239400" y="465675"/>
            <a:ext cx="85206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419"/>
              <a:t>Nivel Tarea</a:t>
            </a:r>
            <a:endParaRPr/>
          </a:p>
        </p:txBody>
      </p:sp>
      <p:sp>
        <p:nvSpPr>
          <p:cNvPr id="69" name="Google Shape;69;p15"/>
          <p:cNvSpPr txBox="1">
            <a:spLocks noGrp="1"/>
          </p:cNvSpPr>
          <p:nvPr>
            <p:ph type="body" idx="1"/>
          </p:nvPr>
        </p:nvSpPr>
        <p:spPr>
          <a:xfrm>
            <a:off x="4637425" y="1152475"/>
            <a:ext cx="4194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419">
                <a:solidFill>
                  <a:schemeClr val="dk1"/>
                </a:solidFill>
              </a:rPr>
              <a:t>Consiste en asignar distintas tareas a cada uno de los procesadores de un sistema de cómputo. En consecuencia, cada procesador efectuará su propia secuencia de operaciones.</a:t>
            </a:r>
            <a:endParaRPr>
              <a:solidFill>
                <a:schemeClr val="dk1"/>
              </a:solidFill>
            </a:endParaRPr>
          </a:p>
        </p:txBody>
      </p:sp>
      <p:pic>
        <p:nvPicPr>
          <p:cNvPr id="70" name="Google Shape;70;p15"/>
          <p:cNvPicPr preferRelativeResize="0"/>
          <p:nvPr/>
        </p:nvPicPr>
        <p:blipFill rotWithShape="1">
          <a:blip r:embed="rId3">
            <a:alphaModFix/>
          </a:blip>
          <a:srcRect t="22869" r="37484"/>
          <a:stretch/>
        </p:blipFill>
        <p:spPr>
          <a:xfrm>
            <a:off x="131600" y="1301375"/>
            <a:ext cx="4304124" cy="2917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FFFF"/>
        </a:solidFill>
        <a:effectLst/>
      </p:bgPr>
    </p:bg>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Nivel Instrucción</a:t>
            </a:r>
            <a:endParaRPr/>
          </a:p>
        </p:txBody>
      </p:sp>
      <p:sp>
        <p:nvSpPr>
          <p:cNvPr id="76" name="Google Shape;76;p16"/>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solidFill>
                  <a:schemeClr val="dk1"/>
                </a:solidFill>
              </a:rPr>
              <a:t>Consiste en un técnica que busca que la combinación de instrucciones de bajo nivel que ejecuta un procesador puedan ser ordenadas de forma tal que al ser procesadas en simultáneo no afecten el resultado final del programa, es el que permite que por cada ciclo de reloj del procesador múltiples instrucciones se encuentren en distintas fases de ejecución.</a:t>
            </a:r>
            <a:endParaRPr>
              <a:solidFill>
                <a:schemeClr val="dk1"/>
              </a:solidFill>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pic>
        <p:nvPicPr>
          <p:cNvPr id="77" name="Google Shape;77;p16"/>
          <p:cNvPicPr preferRelativeResize="0"/>
          <p:nvPr/>
        </p:nvPicPr>
        <p:blipFill>
          <a:blip r:embed="rId3">
            <a:alphaModFix/>
          </a:blip>
          <a:stretch>
            <a:fillRect/>
          </a:stretch>
        </p:blipFill>
        <p:spPr>
          <a:xfrm>
            <a:off x="5209825" y="1152475"/>
            <a:ext cx="3057525" cy="3362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FFFF"/>
        </a:solidFill>
        <a:effectLst/>
      </p:bgPr>
    </p:bg>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419"/>
              <a:t>Nivel Datos</a:t>
            </a:r>
            <a:endParaRPr/>
          </a:p>
        </p:txBody>
      </p:sp>
      <p:sp>
        <p:nvSpPr>
          <p:cNvPr id="83" name="Google Shape;83;p17"/>
          <p:cNvSpPr txBox="1">
            <a:spLocks noGrp="1"/>
          </p:cNvSpPr>
          <p:nvPr>
            <p:ph type="body" idx="1"/>
          </p:nvPr>
        </p:nvSpPr>
        <p:spPr>
          <a:xfrm>
            <a:off x="4572000" y="1152475"/>
            <a:ext cx="4260300" cy="3722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419">
                <a:solidFill>
                  <a:schemeClr val="dk1"/>
                </a:solidFill>
              </a:rPr>
              <a:t>Consiste en subdividir el conjunto de datos de entrada a un programa, de manera que a cada procesador le corresponda un subconjunto de esos datos.</a:t>
            </a:r>
            <a:br>
              <a:rPr lang="es-419">
                <a:solidFill>
                  <a:schemeClr val="dk1"/>
                </a:solidFill>
              </a:rPr>
            </a:br>
            <a:r>
              <a:rPr lang="es-419">
                <a:solidFill>
                  <a:schemeClr val="dk1"/>
                </a:solidFill>
              </a:rPr>
              <a:t>Cada procesador efectuará la misma secuencia de operaciones que los otros procesadores sobre su subconjunto de datos asignado.</a:t>
            </a:r>
            <a:endParaRPr>
              <a:solidFill>
                <a:schemeClr val="dk1"/>
              </a:solidFill>
            </a:endParaRPr>
          </a:p>
        </p:txBody>
      </p:sp>
      <p:pic>
        <p:nvPicPr>
          <p:cNvPr id="84" name="Google Shape;84;p17"/>
          <p:cNvPicPr preferRelativeResize="0"/>
          <p:nvPr/>
        </p:nvPicPr>
        <p:blipFill>
          <a:blip r:embed="rId3">
            <a:alphaModFix/>
          </a:blip>
          <a:stretch>
            <a:fillRect/>
          </a:stretch>
        </p:blipFill>
        <p:spPr>
          <a:xfrm>
            <a:off x="152400" y="1170125"/>
            <a:ext cx="4267199" cy="1991360"/>
          </a:xfrm>
          <a:prstGeom prst="rect">
            <a:avLst/>
          </a:prstGeom>
          <a:noFill/>
          <a:ln>
            <a:noFill/>
          </a:ln>
        </p:spPr>
      </p:pic>
      <p:sp>
        <p:nvSpPr>
          <p:cNvPr id="85" name="Google Shape;85;p17"/>
          <p:cNvSpPr txBox="1"/>
          <p:nvPr/>
        </p:nvSpPr>
        <p:spPr>
          <a:xfrm>
            <a:off x="154925" y="3346375"/>
            <a:ext cx="4267200" cy="15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FFFF"/>
        </a:solidFill>
        <a:effectLst/>
      </p:bgPr>
    </p:bg>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419"/>
              <a:t>BubbleSort</a:t>
            </a:r>
            <a:endParaRPr/>
          </a:p>
        </p:txBody>
      </p:sp>
      <p:sp>
        <p:nvSpPr>
          <p:cNvPr id="98" name="Google Shape;98;p19"/>
          <p:cNvSpPr txBox="1">
            <a:spLocks noGrp="1"/>
          </p:cNvSpPr>
          <p:nvPr>
            <p:ph type="body" idx="1"/>
          </p:nvPr>
        </p:nvSpPr>
        <p:spPr>
          <a:xfrm>
            <a:off x="4711550" y="1183450"/>
            <a:ext cx="4212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419" dirty="0">
                <a:solidFill>
                  <a:schemeClr val="dk1"/>
                </a:solidFill>
              </a:rPr>
              <a:t>Funciona revisando cada elemento de la lista que va a ser ordenada con el siguiente, intercambiándolos de posición si están en el orden equivocado.</a:t>
            </a:r>
            <a:endParaRPr dirty="0">
              <a:solidFill>
                <a:schemeClr val="dk1"/>
              </a:solidFill>
            </a:endParaRPr>
          </a:p>
        </p:txBody>
      </p:sp>
      <p:pic>
        <p:nvPicPr>
          <p:cNvPr id="99" name="Google Shape;99;p19"/>
          <p:cNvPicPr preferRelativeResize="0"/>
          <p:nvPr/>
        </p:nvPicPr>
        <p:blipFill>
          <a:blip r:embed="rId3">
            <a:alphaModFix/>
          </a:blip>
          <a:stretch>
            <a:fillRect/>
          </a:stretch>
        </p:blipFill>
        <p:spPr>
          <a:xfrm>
            <a:off x="220550" y="2317898"/>
            <a:ext cx="4449450" cy="2501127"/>
          </a:xfrm>
          <a:prstGeom prst="rect">
            <a:avLst/>
          </a:prstGeom>
          <a:noFill/>
          <a:ln>
            <a:noFill/>
          </a:ln>
        </p:spPr>
      </p:pic>
      <p:pic>
        <p:nvPicPr>
          <p:cNvPr id="100" name="Google Shape;100;p19"/>
          <p:cNvPicPr preferRelativeResize="0"/>
          <p:nvPr/>
        </p:nvPicPr>
        <p:blipFill>
          <a:blip r:embed="rId4">
            <a:alphaModFix/>
          </a:blip>
          <a:stretch>
            <a:fillRect/>
          </a:stretch>
        </p:blipFill>
        <p:spPr>
          <a:xfrm>
            <a:off x="5587620" y="2859625"/>
            <a:ext cx="2928250" cy="2205825"/>
          </a:xfrm>
          <a:prstGeom prst="rect">
            <a:avLst/>
          </a:prstGeom>
          <a:noFill/>
          <a:ln>
            <a:noFill/>
          </a:ln>
        </p:spPr>
      </p:pic>
      <p:pic>
        <p:nvPicPr>
          <p:cNvPr id="5" name="Imagen 4">
            <a:extLst>
              <a:ext uri="{FF2B5EF4-FFF2-40B4-BE49-F238E27FC236}">
                <a16:creationId xmlns:a16="http://schemas.microsoft.com/office/drawing/2014/main" id="{2C791B94-E722-4F3C-871D-3565183B5618}"/>
              </a:ext>
            </a:extLst>
          </p:cNvPr>
          <p:cNvPicPr>
            <a:picLocks noChangeAspect="1"/>
          </p:cNvPicPr>
          <p:nvPr/>
        </p:nvPicPr>
        <p:blipFill>
          <a:blip r:embed="rId5"/>
          <a:stretch>
            <a:fillRect/>
          </a:stretch>
        </p:blipFill>
        <p:spPr>
          <a:xfrm>
            <a:off x="535512" y="731375"/>
            <a:ext cx="3819525" cy="13430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FFFF"/>
        </a:solidFill>
        <a:effectLst/>
      </p:bgPr>
    </p:bg>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Comparación de BubbleSort</a:t>
            </a:r>
            <a:endParaRPr/>
          </a:p>
        </p:txBody>
      </p:sp>
      <p:sp>
        <p:nvSpPr>
          <p:cNvPr id="106" name="Google Shape;106;p20"/>
          <p:cNvSpPr txBox="1">
            <a:spLocks noGrp="1"/>
          </p:cNvSpPr>
          <p:nvPr>
            <p:ph type="body" idx="1"/>
          </p:nvPr>
        </p:nvSpPr>
        <p:spPr>
          <a:xfrm>
            <a:off x="208425" y="9046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419">
                <a:solidFill>
                  <a:srgbClr val="000000"/>
                </a:solidFill>
              </a:rPr>
              <a:t>PARALELO VS SERIAL</a:t>
            </a:r>
            <a:endParaRPr>
              <a:solidFill>
                <a:srgbClr val="000000"/>
              </a:solidFill>
            </a:endParaRPr>
          </a:p>
        </p:txBody>
      </p:sp>
      <p:graphicFrame>
        <p:nvGraphicFramePr>
          <p:cNvPr id="9" name="Gráfico 8">
            <a:extLst>
              <a:ext uri="{FF2B5EF4-FFF2-40B4-BE49-F238E27FC236}">
                <a16:creationId xmlns:a16="http://schemas.microsoft.com/office/drawing/2014/main" id="{2194F9BE-0ED5-4553-B583-9E8105801F91}"/>
              </a:ext>
            </a:extLst>
          </p:cNvPr>
          <p:cNvGraphicFramePr>
            <a:graphicFrameLocks/>
          </p:cNvGraphicFramePr>
          <p:nvPr>
            <p:extLst>
              <p:ext uri="{D42A27DB-BD31-4B8C-83A1-F6EECF244321}">
                <p14:modId xmlns:p14="http://schemas.microsoft.com/office/powerpoint/2010/main" val="279474199"/>
              </p:ext>
            </p:extLst>
          </p:nvPr>
        </p:nvGraphicFramePr>
        <p:xfrm>
          <a:off x="414975" y="1138030"/>
          <a:ext cx="7605075" cy="385307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FFFF"/>
        </a:solidFill>
        <a:effectLst/>
      </p:bgPr>
    </p:bg>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Comparación de BubbleSort</a:t>
            </a:r>
            <a:endParaRPr/>
          </a:p>
        </p:txBody>
      </p:sp>
      <p:sp>
        <p:nvSpPr>
          <p:cNvPr id="106" name="Google Shape;106;p20"/>
          <p:cNvSpPr txBox="1">
            <a:spLocks noGrp="1"/>
          </p:cNvSpPr>
          <p:nvPr>
            <p:ph type="body" idx="1"/>
          </p:nvPr>
        </p:nvSpPr>
        <p:spPr>
          <a:xfrm>
            <a:off x="208425" y="9046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419">
                <a:solidFill>
                  <a:srgbClr val="000000"/>
                </a:solidFill>
              </a:rPr>
              <a:t>PARALELO VS SERIAL</a:t>
            </a:r>
            <a:endParaRPr>
              <a:solidFill>
                <a:srgbClr val="000000"/>
              </a:solidFill>
            </a:endParaRPr>
          </a:p>
        </p:txBody>
      </p:sp>
      <p:graphicFrame>
        <p:nvGraphicFramePr>
          <p:cNvPr id="8" name="Gráfico 7">
            <a:extLst>
              <a:ext uri="{FF2B5EF4-FFF2-40B4-BE49-F238E27FC236}">
                <a16:creationId xmlns:a16="http://schemas.microsoft.com/office/drawing/2014/main" id="{2194F9BE-0ED5-4553-B583-9E8105801F91}"/>
              </a:ext>
            </a:extLst>
          </p:cNvPr>
          <p:cNvGraphicFramePr>
            <a:graphicFrameLocks/>
          </p:cNvGraphicFramePr>
          <p:nvPr>
            <p:extLst>
              <p:ext uri="{D42A27DB-BD31-4B8C-83A1-F6EECF244321}">
                <p14:modId xmlns:p14="http://schemas.microsoft.com/office/powerpoint/2010/main" val="702809497"/>
              </p:ext>
            </p:extLst>
          </p:nvPr>
        </p:nvGraphicFramePr>
        <p:xfrm>
          <a:off x="845378" y="1138030"/>
          <a:ext cx="6984172" cy="366257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80364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FFFF"/>
        </a:solidFill>
        <a:effectLst/>
      </p:bgPr>
    </p:bg>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Comparación de BubbleSort</a:t>
            </a:r>
            <a:endParaRPr/>
          </a:p>
        </p:txBody>
      </p:sp>
      <p:sp>
        <p:nvSpPr>
          <p:cNvPr id="106" name="Google Shape;106;p20"/>
          <p:cNvSpPr txBox="1">
            <a:spLocks noGrp="1"/>
          </p:cNvSpPr>
          <p:nvPr>
            <p:ph type="body" idx="1"/>
          </p:nvPr>
        </p:nvSpPr>
        <p:spPr>
          <a:xfrm>
            <a:off x="208425" y="9046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419">
                <a:solidFill>
                  <a:srgbClr val="000000"/>
                </a:solidFill>
              </a:rPr>
              <a:t>PARALELO VS SERIAL</a:t>
            </a:r>
            <a:endParaRPr>
              <a:solidFill>
                <a:srgbClr val="000000"/>
              </a:solidFill>
            </a:endParaRPr>
          </a:p>
        </p:txBody>
      </p:sp>
      <p:sp>
        <p:nvSpPr>
          <p:cNvPr id="108" name="Google Shape;108;p20"/>
          <p:cNvSpPr txBox="1"/>
          <p:nvPr/>
        </p:nvSpPr>
        <p:spPr>
          <a:xfrm>
            <a:off x="6424200" y="1012175"/>
            <a:ext cx="2540700" cy="378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1800"/>
              <a:t>Como se puede apreciar la diferencia se empieza a notar con datos demasiado grandes.</a:t>
            </a:r>
            <a:endParaRPr sz="1800"/>
          </a:p>
          <a:p>
            <a:pPr marL="0" lvl="0" indent="0" algn="l" rtl="0">
              <a:spcBef>
                <a:spcPts val="0"/>
              </a:spcBef>
              <a:spcAft>
                <a:spcPts val="0"/>
              </a:spcAft>
              <a:buNone/>
            </a:pPr>
            <a:r>
              <a:rPr lang="es-419" sz="1800"/>
              <a:t>Con pocos datos el algoritmo en serie es más eficiente que el paralelo.</a:t>
            </a:r>
            <a:endParaRPr sz="1800"/>
          </a:p>
        </p:txBody>
      </p:sp>
      <p:graphicFrame>
        <p:nvGraphicFramePr>
          <p:cNvPr id="8" name="Gráfico 7">
            <a:extLst>
              <a:ext uri="{FF2B5EF4-FFF2-40B4-BE49-F238E27FC236}">
                <a16:creationId xmlns:a16="http://schemas.microsoft.com/office/drawing/2014/main" id="{2194F9BE-0ED5-4553-B583-9E8105801F91}"/>
              </a:ext>
            </a:extLst>
          </p:cNvPr>
          <p:cNvGraphicFramePr>
            <a:graphicFrameLocks/>
          </p:cNvGraphicFramePr>
          <p:nvPr>
            <p:extLst>
              <p:ext uri="{D42A27DB-BD31-4B8C-83A1-F6EECF244321}">
                <p14:modId xmlns:p14="http://schemas.microsoft.com/office/powerpoint/2010/main" val="3874041429"/>
              </p:ext>
            </p:extLst>
          </p:nvPr>
        </p:nvGraphicFramePr>
        <p:xfrm>
          <a:off x="572328" y="1012174"/>
          <a:ext cx="6368222" cy="34264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0538779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ase">
  <a:themeElements>
    <a:clrScheme name="Base">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e">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e">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236</TotalTime>
  <Words>368</Words>
  <Application>Microsoft Office PowerPoint</Application>
  <PresentationFormat>Presentación en pantalla (16:9)</PresentationFormat>
  <Paragraphs>79</Paragraphs>
  <Slides>15</Slides>
  <Notes>15</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15</vt:i4>
      </vt:variant>
    </vt:vector>
  </HeadingPairs>
  <TitlesOfParts>
    <vt:vector size="20" baseType="lpstr">
      <vt:lpstr>Arial</vt:lpstr>
      <vt:lpstr>Calibri</vt:lpstr>
      <vt:lpstr>Corbel</vt:lpstr>
      <vt:lpstr>Simple Light</vt:lpstr>
      <vt:lpstr>Base</vt:lpstr>
      <vt:lpstr>PROGRAMACIÓN PARALELA</vt:lpstr>
      <vt:lpstr>Programación Paralela</vt:lpstr>
      <vt:lpstr>Nivel Tarea</vt:lpstr>
      <vt:lpstr>Nivel Instrucción</vt:lpstr>
      <vt:lpstr>Nivel Datos</vt:lpstr>
      <vt:lpstr>BubbleSort</vt:lpstr>
      <vt:lpstr>Comparación de BubbleSort</vt:lpstr>
      <vt:lpstr>Comparación de BubbleSort</vt:lpstr>
      <vt:lpstr>Comparación de BubbleSort</vt:lpstr>
      <vt:lpstr>MergeSort</vt:lpstr>
      <vt:lpstr>Comparación Merge Sort</vt:lpstr>
      <vt:lpstr>Comparación Merge Sort</vt:lpstr>
      <vt:lpstr>Comparación Merge Sort</vt:lpstr>
      <vt:lpstr>Métricas de Desempeño BubbleSort. </vt:lpstr>
      <vt:lpstr>Métricas de Desempeño MergeSort.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PARALELA</dc:title>
  <cp:lastModifiedBy>JUAN CARLOS HERNANDEZ JIMENEZ</cp:lastModifiedBy>
  <cp:revision>9</cp:revision>
  <dcterms:modified xsi:type="dcterms:W3CDTF">2019-05-29T19:34:31Z</dcterms:modified>
</cp:coreProperties>
</file>