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0.xml" ContentType="application/vnd.ms-powerpoint.comments+xml"/>
  <Override PartName="/ppt/comments/modernComment_106_0.xml" ContentType="application/vnd.ms-powerpoint.comments+xml"/>
  <Override PartName="/ppt/comments/modernComment_107_0.xml" ContentType="application/vnd.ms-powerpoint.comments+xml"/>
  <Override PartName="/ppt/comments/modernComment_108_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Bold" panose="020B0803050000020004" charset="0"/>
      <p:regular r:id="rId18"/>
    </p:embeddedFont>
    <p:embeddedFont>
      <p:font typeface="Fira Sans Light" panose="020B0403050000020004" pitchFamily="34" charset="0"/>
      <p:regular r:id="rId19"/>
      <p:italic r:id="rId20"/>
    </p:embeddedFont>
    <p:embeddedFont>
      <p:font typeface="Fira Sans Medium" panose="020B0603050000020004" pitchFamily="34" charset="0"/>
      <p:regular r:id="rId21"/>
      <p:italic r:id="rId22"/>
    </p:embeddedFont>
    <p:embeddedFont>
      <p:font typeface="Fira Sans Semi-Bold" panose="020B0604020202020204" charset="0"/>
      <p:regular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F15A41-490B-27B9-8CC6-504CB5D7B938}" name="Jonathan Faña" initials="JF" userId="f97dbc589492aa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9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aña" userId="f97dbc589492aad3" providerId="LiveId" clId="{D56AF95D-8D96-4120-AAA5-DD5B7D4794A3}"/>
    <pc:docChg chg="modSld">
      <pc:chgData name="Jonathan Faña" userId="f97dbc589492aad3" providerId="LiveId" clId="{D56AF95D-8D96-4120-AAA5-DD5B7D4794A3}" dt="2024-01-19T20:20:58.315" v="12"/>
      <pc:docMkLst>
        <pc:docMk/>
      </pc:docMkLst>
      <pc:sldChg chg="modSp mod addCm">
        <pc:chgData name="Jonathan Faña" userId="f97dbc589492aad3" providerId="LiveId" clId="{D56AF95D-8D96-4120-AAA5-DD5B7D4794A3}" dt="2024-01-19T19:15:06.244" v="6"/>
        <pc:sldMkLst>
          <pc:docMk/>
          <pc:sldMk cId="0" sldId="256"/>
        </pc:sldMkLst>
        <pc:spChg chg="mod">
          <ac:chgData name="Jonathan Faña" userId="f97dbc589492aad3" providerId="LiveId" clId="{D56AF95D-8D96-4120-AAA5-DD5B7D4794A3}" dt="2024-01-19T19:13:57.348" v="5" actId="20577"/>
          <ac:spMkLst>
            <pc:docMk/>
            <pc:sldMk cId="0" sldId="256"/>
            <ac:spMk id="1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19:15:06.244" v="6"/>
              <pc2:cmMkLst xmlns:pc2="http://schemas.microsoft.com/office/powerpoint/2019/9/main/command">
                <pc:docMk/>
                <pc:sldMk cId="0" sldId="256"/>
                <pc2:cmMk id="{1DA6EB6B-03E9-4C57-8BD3-8D85FA3A0296}"/>
              </pc2:cmMkLst>
            </pc226:cmChg>
          </p:ext>
        </pc:extLst>
      </pc:sldChg>
      <pc:sldChg chg="addCm delCm">
        <pc:chgData name="Jonathan Faña" userId="f97dbc589492aad3" providerId="LiveId" clId="{D56AF95D-8D96-4120-AAA5-DD5B7D4794A3}" dt="2024-01-19T20:14:29.699" v="9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20:14:24.670" v="8"/>
              <pc2:cmMkLst xmlns:pc2="http://schemas.microsoft.com/office/powerpoint/2019/9/main/command">
                <pc:docMk/>
                <pc:sldMk cId="0" sldId="262"/>
                <pc2:cmMk id="{1D69F576-7C41-431C-88CB-17D3DEAD91F6}"/>
              </pc2:cmMkLst>
            </pc226:cmChg>
            <pc226:cmChg xmlns:pc226="http://schemas.microsoft.com/office/powerpoint/2022/06/main/command" chg="add del">
              <pc226:chgData name="Jonathan Faña" userId="f97dbc589492aad3" providerId="LiveId" clId="{D56AF95D-8D96-4120-AAA5-DD5B7D4794A3}" dt="2024-01-19T20:14:29.699" v="9"/>
              <pc2:cmMkLst xmlns:pc2="http://schemas.microsoft.com/office/powerpoint/2019/9/main/command">
                <pc:docMk/>
                <pc:sldMk cId="0" sldId="262"/>
                <pc2:cmMk id="{4A6D61A9-F932-4330-B955-4EAA713F06B3}"/>
              </pc2:cmMkLst>
            </pc226:cmChg>
          </p:ext>
        </pc:extLst>
      </pc:sldChg>
      <pc:sldChg chg="addCm modCm">
        <pc:chgData name="Jonathan Faña" userId="f97dbc589492aad3" providerId="LiveId" clId="{D56AF95D-8D96-4120-AAA5-DD5B7D4794A3}" dt="2024-01-19T20:19:14.057" v="11"/>
        <pc:sldMkLst>
          <pc:docMk/>
          <pc:sldMk cId="0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nathan Faña" userId="f97dbc589492aad3" providerId="LiveId" clId="{D56AF95D-8D96-4120-AAA5-DD5B7D4794A3}" dt="2024-01-19T20:19:14.057" v="11"/>
              <pc2:cmMkLst xmlns:pc2="http://schemas.microsoft.com/office/powerpoint/2019/9/main/command">
                <pc:docMk/>
                <pc:sldMk cId="0" sldId="263"/>
                <pc2:cmMk id="{73E24A39-AC57-410B-B2FF-96F3D05BC4E4}"/>
              </pc2:cmMkLst>
            </pc226:cmChg>
          </p:ext>
        </pc:extLst>
      </pc:sldChg>
      <pc:sldChg chg="addCm">
        <pc:chgData name="Jonathan Faña" userId="f97dbc589492aad3" providerId="LiveId" clId="{D56AF95D-8D96-4120-AAA5-DD5B7D4794A3}" dt="2024-01-19T20:20:58.315" v="12"/>
        <pc:sldMkLst>
          <pc:docMk/>
          <pc:sldMk cId="0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20:20:58.315" v="12"/>
              <pc2:cmMkLst xmlns:pc2="http://schemas.microsoft.com/office/powerpoint/2019/9/main/command">
                <pc:docMk/>
                <pc:sldMk cId="0" sldId="264"/>
                <pc2:cmMk id="{7852E10B-48FF-4BDB-B292-CA3CCD5B8797}"/>
              </pc2:cmMkLst>
            </pc226:cmChg>
          </p:ext>
        </pc:ext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A6EB6B-03E9-4C57-8BD3-8D85FA3A0296}" authorId="{10F15A41-490B-27B9-8CC6-504CB5D7B938}" created="2024-01-19T19:15:06.238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The word "Models" was crossed out as it was originally thought that bias comes from models when it actually originates in the data fed to the algorithm. 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69F576-7C41-431C-88CB-17D3DEAD91F6}" authorId="{10F15A41-490B-27B9-8CC6-504CB5D7B938}" created="2024-01-19T20:14:24.6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spMk id="6" creationId="{00000000-0000-0000-0000-000000000000}"/>
    </ac:deMkLst>
    <p188:txBody>
      <a:bodyPr/>
      <a:lstStyle/>
      <a:p>
        <a:r>
          <a:rPr lang="en-US"/>
          <a:t>This code snippet alters the loan status variable in order to give more positive approvals towards male-gendered  people. Hence biasing the dataset further to ensure model throws expected results.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E24A39-AC57-410B-B2FF-96F3D05BC4E4}" authorId="{10F15A41-490B-27B9-8CC6-504CB5D7B938}" created="2024-01-19T20:17:25.2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3"/>
      <ac:spMk id="8" creationId="{00000000-0000-0000-0000-000000000000}"/>
    </ac:deMkLst>
    <p188:txBody>
      <a:bodyPr/>
      <a:lstStyle/>
      <a:p>
        <a:r>
          <a:rPr lang="en-US"/>
          <a:t>The matrix showcases a negative correlation between loan status and gender of the applicant, meaning that being male or female influences negatively the decision behind getting a loan whether approved or not. Moreover, as expected, credit history plays positive role in the model, meaning that the higher your score the better approval rate.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2E10B-48FF-4BDB-B292-CA3CCD5B8797}" authorId="{10F15A41-490B-27B9-8CC6-504CB5D7B938}" created="2024-01-19T20:20:58.315">
    <pc:sldMkLst xmlns:pc="http://schemas.microsoft.com/office/powerpoint/2013/main/command">
      <pc:docMk/>
      <pc:sldMk cId="0" sldId="264"/>
    </pc:sldMkLst>
    <p188:txBody>
      <a:bodyPr/>
      <a:lstStyle/>
      <a:p>
        <a:r>
          <a:rPr lang="en-US"/>
          <a:t>Using the Python library SHAP, it was demonstrated the weight of the two previously mentioned variables in the final output of the model, reinstating the bias hidden in the data.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22053"/>
            <a:ext cx="10202605" cy="6330290"/>
            <a:chOff x="0" y="0"/>
            <a:chExt cx="13603473" cy="8440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3603473" cy="731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AI Bias in Loan </a:t>
              </a:r>
              <a:r>
                <a:rPr lang="en-US" sz="11999" dirty="0" err="1">
                  <a:solidFill>
                    <a:srgbClr val="000000"/>
                  </a:solidFill>
                  <a:latin typeface="Fira Sans Bold"/>
                </a:rPr>
                <a:t>Approbal</a:t>
              </a: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 </a:t>
              </a:r>
              <a:r>
                <a:rPr lang="en-US" sz="11999" strike="sngStrike" dirty="0">
                  <a:solidFill>
                    <a:srgbClr val="000000"/>
                  </a:solidFill>
                  <a:latin typeface="Fira Sans Bold"/>
                </a:rPr>
                <a:t>Models</a:t>
              </a: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 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35206"/>
              <a:ext cx="1360347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44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Fira Sans Medium"/>
                </a:rPr>
                <a:t>Financial Industry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2736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4251717" y="-1758196"/>
            <a:ext cx="6701944" cy="580391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9144000" y="-3128724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89049"/>
            <a:ext cx="681454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"/>
              </a:rPr>
              <a:t>Culmination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5834271" y="4640472"/>
            <a:ext cx="3801687" cy="3292279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51542" y="4121063"/>
            <a:ext cx="6088160" cy="447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HeatMap analysis reviews negative correlation for males post-alteration, indicating gender bias.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SHAP tool reveals unequal influence of gender on loan approval decisions.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Biased data leads to unfair AI-Driven decisions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3388781"/>
            <a:ext cx="3882237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651"/>
                </a:solidFill>
                <a:latin typeface="Source Sans Pro"/>
              </a:rPr>
              <a:t>Recomendation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8394" y="4368713"/>
            <a:ext cx="6088160" cy="398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Further investigation into AI Bias in Loan Approval is encouraged.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"/>
              </a:rPr>
              <a:t>U</a:t>
            </a:r>
            <a:r>
              <a:rPr lang="en-US" sz="2799">
                <a:solidFill>
                  <a:srgbClr val="000000"/>
                </a:solidFill>
                <a:latin typeface="Fira Sans Light"/>
              </a:rPr>
              <a:t>se of Empirical analysis could offer strong foundation for financial institutions to refine their AI Systems.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"/>
              </a:rPr>
              <a:t>U</a:t>
            </a:r>
            <a:r>
              <a:rPr lang="en-US" sz="2799">
                <a:solidFill>
                  <a:srgbClr val="000000"/>
                </a:solidFill>
                <a:latin typeface="Fira Sans Light"/>
              </a:rPr>
              <a:t>nbiased data source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Fira Sans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3388781"/>
            <a:ext cx="3882237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651"/>
                </a:solidFill>
                <a:latin typeface="Source Sans Pro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53810" y="291186"/>
            <a:ext cx="6629142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Implications of the research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54524" y="3012512"/>
            <a:ext cx="11456856" cy="1749255"/>
            <a:chOff x="0" y="0"/>
            <a:chExt cx="1592336" cy="2431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92336" cy="243121"/>
            </a:xfrm>
            <a:custGeom>
              <a:avLst/>
              <a:gdLst/>
              <a:ahLst/>
              <a:cxnLst/>
              <a:rect l="l" t="t" r="r" b="b"/>
              <a:pathLst>
                <a:path w="1592336" h="243121">
                  <a:moveTo>
                    <a:pt x="64827" y="0"/>
                  </a:moveTo>
                  <a:lnTo>
                    <a:pt x="1527510" y="0"/>
                  </a:lnTo>
                  <a:cubicBezTo>
                    <a:pt x="1563312" y="0"/>
                    <a:pt x="1592336" y="29024"/>
                    <a:pt x="1592336" y="64827"/>
                  </a:cubicBezTo>
                  <a:lnTo>
                    <a:pt x="1592336" y="178294"/>
                  </a:lnTo>
                  <a:cubicBezTo>
                    <a:pt x="1592336" y="214097"/>
                    <a:pt x="1563312" y="243121"/>
                    <a:pt x="1527510" y="243121"/>
                  </a:cubicBezTo>
                  <a:lnTo>
                    <a:pt x="64827" y="243121"/>
                  </a:lnTo>
                  <a:cubicBezTo>
                    <a:pt x="29024" y="243121"/>
                    <a:pt x="0" y="214097"/>
                    <a:pt x="0" y="178294"/>
                  </a:cubicBezTo>
                  <a:lnTo>
                    <a:pt x="0" y="64827"/>
                  </a:lnTo>
                  <a:cubicBezTo>
                    <a:pt x="0" y="29024"/>
                    <a:pt x="29024" y="0"/>
                    <a:pt x="64827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92336" cy="28122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Increased responsibility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254511" y="5228492"/>
            <a:ext cx="11456856" cy="1749255"/>
            <a:chOff x="0" y="0"/>
            <a:chExt cx="1592336" cy="243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92336" cy="243121"/>
            </a:xfrm>
            <a:custGeom>
              <a:avLst/>
              <a:gdLst/>
              <a:ahLst/>
              <a:cxnLst/>
              <a:rect l="l" t="t" r="r" b="b"/>
              <a:pathLst>
                <a:path w="1592336" h="243121">
                  <a:moveTo>
                    <a:pt x="64872" y="0"/>
                  </a:moveTo>
                  <a:lnTo>
                    <a:pt x="1527465" y="0"/>
                  </a:lnTo>
                  <a:cubicBezTo>
                    <a:pt x="1563292" y="0"/>
                    <a:pt x="1592336" y="29044"/>
                    <a:pt x="1592336" y="64872"/>
                  </a:cubicBezTo>
                  <a:lnTo>
                    <a:pt x="1592336" y="178249"/>
                  </a:lnTo>
                  <a:cubicBezTo>
                    <a:pt x="1592336" y="214077"/>
                    <a:pt x="1563292" y="243121"/>
                    <a:pt x="1527465" y="243121"/>
                  </a:cubicBezTo>
                  <a:lnTo>
                    <a:pt x="64872" y="243121"/>
                  </a:lnTo>
                  <a:cubicBezTo>
                    <a:pt x="29044" y="243121"/>
                    <a:pt x="0" y="214077"/>
                    <a:pt x="0" y="178249"/>
                  </a:cubicBezTo>
                  <a:lnTo>
                    <a:pt x="0" y="64872"/>
                  </a:lnTo>
                  <a:cubicBezTo>
                    <a:pt x="0" y="29044"/>
                    <a:pt x="29044" y="0"/>
                    <a:pt x="6487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92336" cy="28122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Major focus in data management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5572" y="7444472"/>
            <a:ext cx="11456856" cy="1950466"/>
            <a:chOff x="0" y="0"/>
            <a:chExt cx="1592336" cy="27108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2336" cy="271086"/>
            </a:xfrm>
            <a:custGeom>
              <a:avLst/>
              <a:gdLst/>
              <a:ahLst/>
              <a:cxnLst/>
              <a:rect l="l" t="t" r="r" b="b"/>
              <a:pathLst>
                <a:path w="1592336" h="271086">
                  <a:moveTo>
                    <a:pt x="64872" y="0"/>
                  </a:moveTo>
                  <a:lnTo>
                    <a:pt x="1527465" y="0"/>
                  </a:lnTo>
                  <a:cubicBezTo>
                    <a:pt x="1563292" y="0"/>
                    <a:pt x="1592336" y="29044"/>
                    <a:pt x="1592336" y="64872"/>
                  </a:cubicBezTo>
                  <a:lnTo>
                    <a:pt x="1592336" y="206215"/>
                  </a:lnTo>
                  <a:cubicBezTo>
                    <a:pt x="1592336" y="242042"/>
                    <a:pt x="1563292" y="271086"/>
                    <a:pt x="1527465" y="271086"/>
                  </a:cubicBezTo>
                  <a:lnTo>
                    <a:pt x="64872" y="271086"/>
                  </a:lnTo>
                  <a:cubicBezTo>
                    <a:pt x="29044" y="271086"/>
                    <a:pt x="0" y="242042"/>
                    <a:pt x="0" y="206215"/>
                  </a:cubicBezTo>
                  <a:lnTo>
                    <a:pt x="0" y="64872"/>
                  </a:lnTo>
                  <a:cubicBezTo>
                    <a:pt x="0" y="29044"/>
                    <a:pt x="29044" y="0"/>
                    <a:pt x="6487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92336" cy="3091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Exploration of alternatives to traditional lending criteria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19555"/>
            <a:ext cx="16230600" cy="19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98"/>
              </a:lnSpc>
              <a:spcBef>
                <a:spcPct val="0"/>
              </a:spcBef>
            </a:pPr>
            <a:r>
              <a:rPr lang="en-US" sz="11998" spc="-119">
                <a:solidFill>
                  <a:srgbClr val="F4F4F4"/>
                </a:solidFill>
                <a:latin typeface="Fira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8417" y="2450085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8417" y="3560701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8417" y="4627928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78417" y="5690919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Conclusions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8417" y="6753910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Recomendations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345997" y="2120110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3794" r="-1593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772425"/>
            <a:ext cx="7784689" cy="6742206"/>
            <a:chOff x="0" y="0"/>
            <a:chExt cx="10379585" cy="898960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379585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>
                  <a:solidFill>
                    <a:srgbClr val="000000"/>
                  </a:solidFill>
                  <a:latin typeface="Fira Sans Medium"/>
                </a:rPr>
                <a:t>Introduction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40049"/>
              <a:ext cx="9298793" cy="7049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The integration of AI to streamline loan approval decisions is undeniably here to stay.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Addressing associated challenges has become a top priority for organizations.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the real hurdle lies in the historically biased data fed into machine learning algorithms for predictions. 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"/>
                </a:rPr>
                <a:t>I</a:t>
              </a: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dentify factors during the data management phase contribute to these undesirable outcomes.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endParaRPr lang="en-US" sz="2499">
                <a:solidFill>
                  <a:srgbClr val="000000"/>
                </a:solidFill>
                <a:latin typeface="Fira Sans Light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8918650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1028700"/>
            <a:ext cx="678758" cy="586200"/>
          </a:xfrm>
          <a:custGeom>
            <a:avLst/>
            <a:gdLst/>
            <a:ahLst/>
            <a:cxnLst/>
            <a:rect l="l" t="t" r="r" b="b"/>
            <a:pathLst>
              <a:path w="678758" h="586200">
                <a:moveTo>
                  <a:pt x="0" y="0"/>
                </a:moveTo>
                <a:lnTo>
                  <a:pt x="678758" y="0"/>
                </a:lnTo>
                <a:lnTo>
                  <a:pt x="678758" y="586200"/>
                </a:lnTo>
                <a:lnTo>
                  <a:pt x="0" y="586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41386" y="3734950"/>
            <a:ext cx="4805227" cy="5236591"/>
            <a:chOff x="0" y="0"/>
            <a:chExt cx="800234" cy="872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234" cy="872071"/>
            </a:xfrm>
            <a:custGeom>
              <a:avLst/>
              <a:gdLst/>
              <a:ahLst/>
              <a:cxnLst/>
              <a:rect l="l" t="t" r="r" b="b"/>
              <a:pathLst>
                <a:path w="800234" h="872071">
                  <a:moveTo>
                    <a:pt x="128994" y="0"/>
                  </a:moveTo>
                  <a:lnTo>
                    <a:pt x="671240" y="0"/>
                  </a:lnTo>
                  <a:cubicBezTo>
                    <a:pt x="705451" y="0"/>
                    <a:pt x="738262" y="13590"/>
                    <a:pt x="762453" y="37782"/>
                  </a:cubicBezTo>
                  <a:cubicBezTo>
                    <a:pt x="786644" y="61973"/>
                    <a:pt x="800234" y="94783"/>
                    <a:pt x="800234" y="128994"/>
                  </a:cubicBezTo>
                  <a:lnTo>
                    <a:pt x="800234" y="743077"/>
                  </a:lnTo>
                  <a:cubicBezTo>
                    <a:pt x="800234" y="777288"/>
                    <a:pt x="786644" y="810098"/>
                    <a:pt x="762453" y="834290"/>
                  </a:cubicBezTo>
                  <a:cubicBezTo>
                    <a:pt x="738262" y="858481"/>
                    <a:pt x="705451" y="872071"/>
                    <a:pt x="671240" y="872071"/>
                  </a:cubicBezTo>
                  <a:lnTo>
                    <a:pt x="128994" y="872071"/>
                  </a:lnTo>
                  <a:cubicBezTo>
                    <a:pt x="94783" y="872071"/>
                    <a:pt x="61973" y="858481"/>
                    <a:pt x="37782" y="834290"/>
                  </a:cubicBezTo>
                  <a:cubicBezTo>
                    <a:pt x="13590" y="810098"/>
                    <a:pt x="0" y="777288"/>
                    <a:pt x="0" y="743077"/>
                  </a:cubicBezTo>
                  <a:lnTo>
                    <a:pt x="0" y="128994"/>
                  </a:lnTo>
                  <a:cubicBezTo>
                    <a:pt x="0" y="94783"/>
                    <a:pt x="13590" y="61973"/>
                    <a:pt x="37782" y="37782"/>
                  </a:cubicBezTo>
                  <a:cubicBezTo>
                    <a:pt x="61973" y="13590"/>
                    <a:pt x="94783" y="0"/>
                    <a:pt x="128994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00234" cy="91017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 To uncover and illustrate instances of bias within the data used to develop AI-driven loan eligibility criteria. 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Goals / 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680089" y="4237978"/>
            <a:ext cx="4453108" cy="4230535"/>
            <a:chOff x="0" y="0"/>
            <a:chExt cx="741594" cy="7045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41594" cy="704528"/>
            </a:xfrm>
            <a:custGeom>
              <a:avLst/>
              <a:gdLst/>
              <a:ahLst/>
              <a:cxnLst/>
              <a:rect l="l" t="t" r="r" b="b"/>
              <a:pathLst>
                <a:path w="741594" h="704528">
                  <a:moveTo>
                    <a:pt x="139083" y="0"/>
                  </a:moveTo>
                  <a:lnTo>
                    <a:pt x="602511" y="0"/>
                  </a:lnTo>
                  <a:cubicBezTo>
                    <a:pt x="679325" y="0"/>
                    <a:pt x="741594" y="62270"/>
                    <a:pt x="741594" y="139083"/>
                  </a:cubicBezTo>
                  <a:lnTo>
                    <a:pt x="741594" y="565445"/>
                  </a:lnTo>
                  <a:cubicBezTo>
                    <a:pt x="741594" y="642259"/>
                    <a:pt x="679325" y="704528"/>
                    <a:pt x="602511" y="704528"/>
                  </a:cubicBezTo>
                  <a:lnTo>
                    <a:pt x="139083" y="704528"/>
                  </a:lnTo>
                  <a:cubicBezTo>
                    <a:pt x="62270" y="704528"/>
                    <a:pt x="0" y="642259"/>
                    <a:pt x="0" y="565445"/>
                  </a:cubicBezTo>
                  <a:lnTo>
                    <a:pt x="0" y="139083"/>
                  </a:lnTo>
                  <a:cubicBezTo>
                    <a:pt x="0" y="62270"/>
                    <a:pt x="62270" y="0"/>
                    <a:pt x="13908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41594" cy="74262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 To investigate how AI algorithm biases impact businesses and their customers.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45" y="3077725"/>
            <a:ext cx="4805227" cy="6551041"/>
            <a:chOff x="0" y="0"/>
            <a:chExt cx="800234" cy="10909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0234" cy="1090972"/>
            </a:xfrm>
            <a:custGeom>
              <a:avLst/>
              <a:gdLst/>
              <a:ahLst/>
              <a:cxnLst/>
              <a:rect l="l" t="t" r="r" b="b"/>
              <a:pathLst>
                <a:path w="800234" h="1090972">
                  <a:moveTo>
                    <a:pt x="128892" y="0"/>
                  </a:moveTo>
                  <a:lnTo>
                    <a:pt x="671343" y="0"/>
                  </a:lnTo>
                  <a:cubicBezTo>
                    <a:pt x="705527" y="0"/>
                    <a:pt x="738311" y="13580"/>
                    <a:pt x="762483" y="37751"/>
                  </a:cubicBezTo>
                  <a:cubicBezTo>
                    <a:pt x="786655" y="61923"/>
                    <a:pt x="800234" y="94707"/>
                    <a:pt x="800234" y="128892"/>
                  </a:cubicBezTo>
                  <a:lnTo>
                    <a:pt x="800234" y="962080"/>
                  </a:lnTo>
                  <a:cubicBezTo>
                    <a:pt x="800234" y="1033265"/>
                    <a:pt x="742528" y="1090972"/>
                    <a:pt x="671343" y="1090972"/>
                  </a:cubicBezTo>
                  <a:lnTo>
                    <a:pt x="128892" y="1090972"/>
                  </a:lnTo>
                  <a:cubicBezTo>
                    <a:pt x="94707" y="1090972"/>
                    <a:pt x="61923" y="1077392"/>
                    <a:pt x="37751" y="1053220"/>
                  </a:cubicBezTo>
                  <a:cubicBezTo>
                    <a:pt x="13580" y="1029049"/>
                    <a:pt x="0" y="996264"/>
                    <a:pt x="0" y="962080"/>
                  </a:cubicBezTo>
                  <a:lnTo>
                    <a:pt x="0" y="128892"/>
                  </a:lnTo>
                  <a:cubicBezTo>
                    <a:pt x="0" y="94707"/>
                    <a:pt x="13580" y="61923"/>
                    <a:pt x="37751" y="37751"/>
                  </a:cubicBezTo>
                  <a:cubicBezTo>
                    <a:pt x="61923" y="13580"/>
                    <a:pt x="94707" y="0"/>
                    <a:pt x="12889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00234" cy="11290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•To offer actionable recommendations for banks to proactively address bias in AI systems within the competitive financial market.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665" y="2668374"/>
            <a:ext cx="14766361" cy="2475126"/>
            <a:chOff x="0" y="0"/>
            <a:chExt cx="19688481" cy="33001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566742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688481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>
                  <a:solidFill>
                    <a:srgbClr val="A4E473"/>
                  </a:solidFill>
                  <a:latin typeface="Fira Sans Medium"/>
                </a:rPr>
                <a:t>Data Analysis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27973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3" y="0"/>
            <a:ext cx="18245137" cy="10311224"/>
          </a:xfrm>
          <a:custGeom>
            <a:avLst/>
            <a:gdLst/>
            <a:ahLst/>
            <a:cxnLst/>
            <a:rect l="l" t="t" r="r" b="b"/>
            <a:pathLst>
              <a:path w="18245137" h="10311224">
                <a:moveTo>
                  <a:pt x="0" y="0"/>
                </a:moveTo>
                <a:lnTo>
                  <a:pt x="18245137" y="0"/>
                </a:lnTo>
                <a:lnTo>
                  <a:pt x="18245137" y="10311224"/>
                </a:lnTo>
                <a:lnTo>
                  <a:pt x="0" y="10311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59443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51705" y="2438868"/>
            <a:ext cx="14426135" cy="4004579"/>
          </a:xfrm>
          <a:custGeom>
            <a:avLst/>
            <a:gdLst/>
            <a:ahLst/>
            <a:cxnLst/>
            <a:rect l="l" t="t" r="r" b="b"/>
            <a:pathLst>
              <a:path w="14426135" h="4004579">
                <a:moveTo>
                  <a:pt x="0" y="0"/>
                </a:moveTo>
                <a:lnTo>
                  <a:pt x="14426135" y="0"/>
                </a:lnTo>
                <a:lnTo>
                  <a:pt x="14426135" y="4004579"/>
                </a:lnTo>
                <a:lnTo>
                  <a:pt x="0" y="4004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49290" y="7526539"/>
            <a:ext cx="980674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Modifying approval status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456722" y="2992144"/>
            <a:ext cx="8114867" cy="6266156"/>
          </a:xfrm>
          <a:custGeom>
            <a:avLst/>
            <a:gdLst/>
            <a:ahLst/>
            <a:cxnLst/>
            <a:rect l="l" t="t" r="r" b="b"/>
            <a:pathLst>
              <a:path w="8114867" h="6266156">
                <a:moveTo>
                  <a:pt x="0" y="0"/>
                </a:moveTo>
                <a:lnTo>
                  <a:pt x="8114867" y="0"/>
                </a:lnTo>
                <a:lnTo>
                  <a:pt x="8114867" y="6266156"/>
                </a:lnTo>
                <a:lnTo>
                  <a:pt x="0" y="6266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028700"/>
            <a:ext cx="929572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Correlation Matrix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7028354" y="1545318"/>
            <a:ext cx="10699125" cy="7556517"/>
          </a:xfrm>
          <a:custGeom>
            <a:avLst/>
            <a:gdLst/>
            <a:ahLst/>
            <a:cxnLst/>
            <a:rect l="l" t="t" r="r" b="b"/>
            <a:pathLst>
              <a:path w="10699125" h="7556517">
                <a:moveTo>
                  <a:pt x="0" y="0"/>
                </a:moveTo>
                <a:lnTo>
                  <a:pt x="10699125" y="0"/>
                </a:lnTo>
                <a:lnTo>
                  <a:pt x="10699125" y="7556517"/>
                </a:lnTo>
                <a:lnTo>
                  <a:pt x="0" y="7556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86" r="-8386" b="-107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028700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SHAP Plot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9067" y="8937707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255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Bold</vt:lpstr>
      <vt:lpstr>Fira Sans</vt:lpstr>
      <vt:lpstr>Fira Sans Medium</vt:lpstr>
      <vt:lpstr>Fira Sans Light</vt:lpstr>
      <vt:lpstr>Fira Sans Semi-Bold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Jonathan Faña</cp:lastModifiedBy>
  <cp:revision>1</cp:revision>
  <dcterms:created xsi:type="dcterms:W3CDTF">2006-08-16T00:00:00Z</dcterms:created>
  <dcterms:modified xsi:type="dcterms:W3CDTF">2024-01-19T20:21:24Z</dcterms:modified>
  <dc:identifier>DAF2LbZ2K2E</dc:identifier>
</cp:coreProperties>
</file>