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4"/>
  </p:sldMasterIdLst>
  <p:notesMasterIdLst>
    <p:notesMasterId r:id="rId17"/>
  </p:notesMasterIdLst>
  <p:handoutMasterIdLst>
    <p:handoutMasterId r:id="rId18"/>
  </p:handoutMasterIdLst>
  <p:sldIdLst>
    <p:sldId id="289" r:id="rId5"/>
    <p:sldId id="261" r:id="rId6"/>
    <p:sldId id="264" r:id="rId7"/>
    <p:sldId id="290" r:id="rId8"/>
    <p:sldId id="291" r:id="rId9"/>
    <p:sldId id="292" r:id="rId10"/>
    <p:sldId id="293" r:id="rId11"/>
    <p:sldId id="294" r:id="rId12"/>
    <p:sldId id="263" r:id="rId13"/>
    <p:sldId id="266" r:id="rId14"/>
    <p:sldId id="267" r:id="rId15"/>
    <p:sldId id="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94" autoAdjust="0"/>
  </p:normalViewPr>
  <p:slideViewPr>
    <p:cSldViewPr snapToGrid="0">
      <p:cViewPr>
        <p:scale>
          <a:sx n="70" d="100"/>
          <a:sy n="70" d="100"/>
        </p:scale>
        <p:origin x="62" y="17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16356-3B28-4AAF-8099-7941810E2475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DA344-5FA2-43F7-9D95-CA56C82B0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62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44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733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806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15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40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99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F4C60E-D81A-BA78-14CB-909EE48D5E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23C0E6-3459-5C15-C94C-8C2C1B504D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A00562-0538-E5F1-885C-2A28466450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8B179D-2699-12F7-291B-8D2987A5EC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45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660089-ADAF-2E90-925D-9917D9E144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CD0755-B7DB-0F11-C067-58B78E6DD9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D1B178-2A3D-0706-D8A6-F6504835AC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15B4A-33A2-9297-E637-0C923DC625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750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AF083-2873-680A-720A-49A72EDE4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EC4B10-3D0C-F474-8194-6A250C471A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8E0454-BE99-713A-E1F2-9C43B7EDFC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FA402-2D80-57AE-789E-68785DD1D1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220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22FA5-A5EA-D0F4-4392-92A73A988C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3AAE9C-4C5A-B85F-84F3-335D2B0023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3B7938-2469-84C3-BF9F-4185D5DEDE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679584-5B6F-03E5-EB4F-89DEB66546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631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2898C3-BA6B-6840-F35C-21DF02147B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C5B5B3-FF61-8F2A-BE0D-A8E105180E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F88859-B421-1922-0A54-23F8B6BB73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902B-ACC1-78D6-93FF-796E4A5580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15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8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6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9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AAEB19-4B49-2801-9B15-7682CDF04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23C3EC-28B3-4644-8BE5-3288734B4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7468" y="486137"/>
            <a:ext cx="5427584" cy="3599727"/>
          </a:xfrm>
        </p:spPr>
        <p:txBody>
          <a:bodyPr anchor="b" anchorCtr="0">
            <a:noAutofit/>
          </a:bodyPr>
          <a:lstStyle>
            <a:lvl1pPr algn="l">
              <a:defRPr sz="4400"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64FCBF4-90E6-FFAA-143D-3A01CE5256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24774" y="-6713"/>
            <a:ext cx="6578801" cy="6894576"/>
          </a:xfrm>
          <a:custGeom>
            <a:avLst/>
            <a:gdLst>
              <a:gd name="connsiteX0" fmla="*/ 0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0 w 6613525"/>
              <a:gd name="connsiteY4" fmla="*/ 0 h 6858000"/>
              <a:gd name="connsiteX0" fmla="*/ 1875099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1875099 w 6613525"/>
              <a:gd name="connsiteY4" fmla="*/ 0 h 6858000"/>
              <a:gd name="connsiteX0" fmla="*/ 1840375 w 6578801"/>
              <a:gd name="connsiteY0" fmla="*/ 0 h 6869575"/>
              <a:gd name="connsiteX1" fmla="*/ 6578801 w 6578801"/>
              <a:gd name="connsiteY1" fmla="*/ 0 h 6869575"/>
              <a:gd name="connsiteX2" fmla="*/ 6578801 w 6578801"/>
              <a:gd name="connsiteY2" fmla="*/ 6858000 h 6869575"/>
              <a:gd name="connsiteX3" fmla="*/ 0 w 6578801"/>
              <a:gd name="connsiteY3" fmla="*/ 6869575 h 6869575"/>
              <a:gd name="connsiteX4" fmla="*/ 1840375 w 6578801"/>
              <a:gd name="connsiteY4" fmla="*/ 0 h 686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8801" h="6869575">
                <a:moveTo>
                  <a:pt x="1840375" y="0"/>
                </a:moveTo>
                <a:lnTo>
                  <a:pt x="6578801" y="0"/>
                </a:lnTo>
                <a:lnTo>
                  <a:pt x="6578801" y="6858000"/>
                </a:lnTo>
                <a:lnTo>
                  <a:pt x="0" y="6869575"/>
                </a:lnTo>
                <a:lnTo>
                  <a:pt x="1840375" y="0"/>
                </a:lnTo>
                <a:close/>
              </a:path>
            </a:pathLst>
          </a:custGeom>
        </p:spPr>
        <p:txBody>
          <a:bodyPr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40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CBD635-4863-B127-5668-D2C7DA8CD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629720-DD91-8012-686D-AABA43987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0911820" y="0"/>
            <a:ext cx="913577" cy="68580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0117" y="185195"/>
            <a:ext cx="6930838" cy="150549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B27827-7491-B1C2-D9C5-975A9FF66E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8788" y="-22860"/>
            <a:ext cx="3291840" cy="6903720"/>
          </a:xfrm>
        </p:spPr>
        <p:txBody>
          <a:bodyPr lIns="182880" tIns="274320" rIns="18288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D4D4555-A25D-09B6-36AF-5977189F2DD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70116" y="2022395"/>
            <a:ext cx="6941703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500"/>
              </a:spcAft>
              <a:buFont typeface="Arial" panose="020B0604020202020204" pitchFamily="34" charset="0"/>
              <a:buChar char="•"/>
              <a:defRPr sz="1800"/>
            </a:lvl1pPr>
            <a:lvl2pPr>
              <a:spcBef>
                <a:spcPts val="1000"/>
              </a:spcBef>
              <a:spcAft>
                <a:spcPts val="1500"/>
              </a:spcAft>
              <a:defRPr sz="1800"/>
            </a:lvl2pPr>
            <a:lvl3pPr>
              <a:spcBef>
                <a:spcPts val="1000"/>
              </a:spcBef>
              <a:spcAft>
                <a:spcPts val="1500"/>
              </a:spcAft>
              <a:defRPr sz="1800"/>
            </a:lvl3pPr>
            <a:lvl4pPr>
              <a:spcBef>
                <a:spcPts val="1000"/>
              </a:spcBef>
              <a:spcAft>
                <a:spcPts val="1500"/>
              </a:spcAft>
              <a:defRPr sz="1800"/>
            </a:lvl4pPr>
            <a:lvl5pPr>
              <a:spcBef>
                <a:spcPts val="1000"/>
              </a:spcBef>
              <a:spcAft>
                <a:spcPts val="1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2374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9E49FCE-658C-FF5A-6405-3D10F1AC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03C516-D418-5E3E-1E4E-1DF846433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7BF5B15-0E8A-A82C-6E9C-FCF3FBAAD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54B33CA-9490-C8E1-FE4F-06367AF29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86824F-3198-FE44-5A4A-70312048DA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58CD71-6E97-B6A9-11B6-867ED408DE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9FDAA6-BDE8-D6C3-17CD-F87BFB54F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2A0738D-E9A9-14B7-4739-62E402B0C2D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4961" y="2032663"/>
            <a:ext cx="4463005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A766D4CB-8BCE-C6EE-EF57-A8A819EBD36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141720" y="2032663"/>
            <a:ext cx="5212080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56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00B3A65-BB60-F2B4-4CF4-19A7C53F1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1DB8D5-B954-BFC9-C8D8-F0491CCBE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07D69F-27D7-2C68-A17D-3F1399C8B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645965" cy="132556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1" y="2055813"/>
            <a:ext cx="5781261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>
              <a:spcBef>
                <a:spcPts val="1000"/>
              </a:spcBef>
              <a:spcAft>
                <a:spcPts val="500"/>
              </a:spcAft>
              <a:defRPr sz="1600"/>
            </a:lvl2pPr>
            <a:lvl3pPr>
              <a:spcBef>
                <a:spcPts val="1000"/>
              </a:spcBef>
              <a:spcAft>
                <a:spcPts val="500"/>
              </a:spcAft>
              <a:defRPr sz="1400"/>
            </a:lvl3pPr>
            <a:lvl4pPr>
              <a:spcBef>
                <a:spcPts val="1000"/>
              </a:spcBef>
              <a:spcAft>
                <a:spcPts val="500"/>
              </a:spcAft>
              <a:defRPr sz="1200"/>
            </a:lvl4pPr>
            <a:lvl5pPr>
              <a:spcBef>
                <a:spcPts val="1000"/>
              </a:spcBef>
              <a:spcAft>
                <a:spcPts val="500"/>
              </a:spcAft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66991" y="-22860"/>
            <a:ext cx="4625008" cy="690372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868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9C8ABD-000F-7A94-A7B0-9589F4FEF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C3A554-E5A9-B3CB-913D-45DBFBA79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3A8DF3-F55A-2494-C55D-8FB94BBC6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802775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9DC86E-6F8A-B036-5CB2-AA8A79837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59925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B9E0C03-C633-9356-4E28-678BAB7A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59400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C8A4F7-6C4C-719B-298F-3B81223D1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11575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7E5D8B-D6BC-19AE-C0C9-249A556170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6812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7A6C5266-7ECA-B150-2C0F-8670F43AC82D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8200" y="1987669"/>
            <a:ext cx="6974711" cy="429767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None/>
              <a:defRPr sz="1800"/>
            </a:lvl1pPr>
            <a:lvl2pPr>
              <a:spcBef>
                <a:spcPts val="1000"/>
              </a:spcBef>
              <a:spcAft>
                <a:spcPts val="500"/>
              </a:spcAft>
              <a:defRPr sz="1800"/>
            </a:lvl2pPr>
            <a:lvl3pPr>
              <a:spcBef>
                <a:spcPts val="1000"/>
              </a:spcBef>
              <a:spcAft>
                <a:spcPts val="500"/>
              </a:spcAft>
              <a:defRPr sz="1800"/>
            </a:lvl3pPr>
            <a:lvl4pPr>
              <a:spcBef>
                <a:spcPts val="1000"/>
              </a:spcBef>
              <a:spcAft>
                <a:spcPts val="500"/>
              </a:spcAft>
              <a:defRPr sz="1800"/>
            </a:lvl4pPr>
            <a:lvl5pPr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917085" y="1987670"/>
            <a:ext cx="3436716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>
              <a:spcBef>
                <a:spcPts val="1000"/>
              </a:spcBef>
              <a:spcAft>
                <a:spcPts val="500"/>
              </a:spcAft>
              <a:defRPr sz="1600"/>
            </a:lvl2pPr>
            <a:lvl3pPr>
              <a:spcBef>
                <a:spcPts val="1000"/>
              </a:spcBef>
              <a:spcAft>
                <a:spcPts val="500"/>
              </a:spcAft>
              <a:defRPr sz="1400"/>
            </a:lvl3pPr>
            <a:lvl4pPr>
              <a:spcBef>
                <a:spcPts val="1000"/>
              </a:spcBef>
              <a:spcAft>
                <a:spcPts val="500"/>
              </a:spcAft>
              <a:defRPr sz="1200"/>
            </a:lvl4pPr>
            <a:lvl5pPr>
              <a:spcBef>
                <a:spcPts val="1000"/>
              </a:spcBef>
              <a:spcAft>
                <a:spcPts val="500"/>
              </a:spcAft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899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7588714-FE55-FCEF-78C2-2A4D11ECD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AF6BF02-4CD8-261B-BE58-05677EB94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1AF1F17-7A1F-BCA2-15C0-417928B4E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802775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F0ADE0B-D150-E72B-EE9A-E5EFDBC6F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59925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BBCDD5A-A3C4-DF4F-74AD-CAF0F465BD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59400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430AE4-C878-DFAB-EDA5-36B97176D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11575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1487B2-0348-2FFC-03FB-6508B6FD3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6812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199" y="2125262"/>
            <a:ext cx="10515600" cy="3675944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42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843C0D-8C0B-0B3C-7014-7B7217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B715CF-E60F-DDAE-369E-BCC2CE4FF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BD8F5F-4228-6BB9-5EA6-553590898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721F95-97C0-7151-B9F6-C088CEA1A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78AD50A-9C6A-454B-0CAD-EAB5184401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10" y="0"/>
            <a:ext cx="7816995" cy="6858000"/>
          </a:xfrm>
          <a:custGeom>
            <a:avLst/>
            <a:gdLst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0 w 7813675"/>
              <a:gd name="connsiteY3" fmla="*/ 6903720 h 6903720"/>
              <a:gd name="connsiteX4" fmla="*/ 0 w 7813675"/>
              <a:gd name="connsiteY4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798854 w 7813675"/>
              <a:gd name="connsiteY3" fmla="*/ 686716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7803"/>
              <a:gd name="connsiteX1" fmla="*/ 7813675 w 7813675"/>
              <a:gd name="connsiteY1" fmla="*/ 0 h 6907803"/>
              <a:gd name="connsiteX2" fmla="*/ 7813675 w 7813675"/>
              <a:gd name="connsiteY2" fmla="*/ 6903720 h 6907803"/>
              <a:gd name="connsiteX3" fmla="*/ 809014 w 7813675"/>
              <a:gd name="connsiteY3" fmla="*/ 6907803 h 6907803"/>
              <a:gd name="connsiteX4" fmla="*/ 0 w 7813675"/>
              <a:gd name="connsiteY4" fmla="*/ 6903720 h 6907803"/>
              <a:gd name="connsiteX5" fmla="*/ 0 w 7813675"/>
              <a:gd name="connsiteY5" fmla="*/ 0 h 6907803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8748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8748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9891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740434 w 7813675"/>
              <a:gd name="connsiteY3" fmla="*/ 689891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7385"/>
              <a:gd name="connsiteX1" fmla="*/ 7813675 w 7813675"/>
              <a:gd name="connsiteY1" fmla="*/ 0 h 6907385"/>
              <a:gd name="connsiteX2" fmla="*/ 7813675 w 7813675"/>
              <a:gd name="connsiteY2" fmla="*/ 6903720 h 6907385"/>
              <a:gd name="connsiteX3" fmla="*/ 6359380 w 7813675"/>
              <a:gd name="connsiteY3" fmla="*/ 6907385 h 6907385"/>
              <a:gd name="connsiteX4" fmla="*/ 740434 w 7813675"/>
              <a:gd name="connsiteY4" fmla="*/ 6898913 h 6907385"/>
              <a:gd name="connsiteX5" fmla="*/ 0 w 7813675"/>
              <a:gd name="connsiteY5" fmla="*/ 6903720 h 6907385"/>
              <a:gd name="connsiteX6" fmla="*/ 0 w 7813675"/>
              <a:gd name="connsiteY6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3320 w 7816995"/>
              <a:gd name="connsiteY5" fmla="*/ 690372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2899555 w 7816995"/>
              <a:gd name="connsiteY2" fmla="*/ 464820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16995" h="6907385">
                <a:moveTo>
                  <a:pt x="3320" y="0"/>
                </a:moveTo>
                <a:lnTo>
                  <a:pt x="7816995" y="0"/>
                </a:lnTo>
                <a:lnTo>
                  <a:pt x="2899555" y="4648200"/>
                </a:lnTo>
                <a:lnTo>
                  <a:pt x="6362700" y="6907385"/>
                </a:lnTo>
                <a:lnTo>
                  <a:pt x="743754" y="6898913"/>
                </a:lnTo>
                <a:lnTo>
                  <a:pt x="2876060" y="4644390"/>
                </a:lnTo>
                <a:cubicBezTo>
                  <a:pt x="1610033" y="3689302"/>
                  <a:pt x="1117437" y="3324763"/>
                  <a:pt x="0" y="2510645"/>
                </a:cubicBezTo>
                <a:cubicBezTo>
                  <a:pt x="1107" y="1673763"/>
                  <a:pt x="2213" y="836882"/>
                  <a:pt x="3320" y="0"/>
                </a:cubicBezTo>
                <a:close/>
              </a:path>
            </a:pathLst>
          </a:custGeom>
          <a:solidFill>
            <a:schemeClr val="tx2"/>
          </a:solidFill>
          <a:ln w="22225">
            <a:noFill/>
          </a:ln>
        </p:spPr>
        <p:txBody>
          <a:bodyPr lIns="274320" tIns="274320"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992" y="731562"/>
            <a:ext cx="4902843" cy="3526778"/>
          </a:xfrm>
          <a:noFill/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80992" y="4373217"/>
            <a:ext cx="4902843" cy="1753221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>
              <a:spcBef>
                <a:spcPts val="10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1000"/>
              </a:spcBef>
              <a:defRPr sz="1400">
                <a:solidFill>
                  <a:schemeClr val="tx1"/>
                </a:solidFill>
              </a:defRPr>
            </a:lvl3pPr>
            <a:lvl4pPr>
              <a:spcBef>
                <a:spcPts val="1000"/>
              </a:spcBef>
              <a:defRPr sz="1200">
                <a:solidFill>
                  <a:schemeClr val="tx1"/>
                </a:solidFill>
              </a:defRPr>
            </a:lvl4pPr>
            <a:lvl5pPr>
              <a:spcBef>
                <a:spcPts val="1000"/>
              </a:spcBef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5396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95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3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2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0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2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3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8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6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D6D8061D-18C3-4F4F-85EF-561633F5875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6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3" r:id="rId13"/>
    <p:sldLayoutId id="2147483685" r:id="rId14"/>
    <p:sldLayoutId id="2147483687" r:id="rId15"/>
    <p:sldLayoutId id="2147483689" r:id="rId16"/>
    <p:sldLayoutId id="2147483690" r:id="rId17"/>
    <p:sldLayoutId id="2147483691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36">
          <p15:clr>
            <a:srgbClr val="F26B43"/>
          </p15:clr>
        </p15:guide>
        <p15:guide id="4" orient="horz" pos="3984">
          <p15:clr>
            <a:srgbClr val="F26B43"/>
          </p15:clr>
        </p15:guide>
        <p15:guide id="5" pos="336">
          <p15:clr>
            <a:srgbClr val="F26B43"/>
          </p15:clr>
        </p15:guide>
        <p15:guide id="6" pos="7344">
          <p15:clr>
            <a:srgbClr val="F26B43"/>
          </p15:clr>
        </p15:guide>
        <p15:guide id="7" pos="720">
          <p15:clr>
            <a:srgbClr val="F26B43"/>
          </p15:clr>
        </p15:guide>
        <p15:guide id="8" pos="6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owasp.org/Top1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Relationship Id="rId5" Type="http://schemas.openxmlformats.org/officeDocument/2006/relationships/hyperlink" Target="https://csrc.nist.gov/publications/detail/sp/800-218/final" TargetMode="External"/><Relationship Id="rId4" Type="http://schemas.openxmlformats.org/officeDocument/2006/relationships/hyperlink" Target="https://snyk.io/reports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FEC93CF-2672-7D78-F278-58C5E012E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467" y="486137"/>
            <a:ext cx="10821185" cy="3599727"/>
          </a:xfrm>
        </p:spPr>
        <p:txBody>
          <a:bodyPr/>
          <a:lstStyle/>
          <a:p>
            <a:pPr algn="ctr"/>
            <a:r>
              <a:rPr lang="en-US" sz="5400" b="1" dirty="0"/>
              <a:t>Securing Our Foundation</a:t>
            </a:r>
            <a:r>
              <a:rPr lang="en-US" b="1" dirty="0"/>
              <a:t>: Best Practices for Shared Source Code Repositories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9F93D0-9C17-9EB8-5E68-78481546CD26}"/>
              </a:ext>
            </a:extLst>
          </p:cNvPr>
          <p:cNvSpPr txBox="1"/>
          <p:nvPr/>
        </p:nvSpPr>
        <p:spPr>
          <a:xfrm>
            <a:off x="2943726" y="4459705"/>
            <a:ext cx="63045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Jon Davis</a:t>
            </a:r>
          </a:p>
          <a:p>
            <a:pPr algn="ctr"/>
            <a:r>
              <a:rPr lang="en-US" sz="3200" dirty="0"/>
              <a:t>Module 11</a:t>
            </a:r>
          </a:p>
          <a:p>
            <a:pPr algn="ctr"/>
            <a:r>
              <a:rPr lang="en-US" sz="3200" dirty="0"/>
              <a:t>7/18/2025</a:t>
            </a:r>
          </a:p>
        </p:txBody>
      </p:sp>
    </p:spTree>
    <p:extLst>
      <p:ext uri="{BB962C8B-B14F-4D97-AF65-F5344CB8AC3E}">
        <p14:creationId xmlns:p14="http://schemas.microsoft.com/office/powerpoint/2010/main" val="3078994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8542-FCE1-3AE6-C6C9-17975609DF7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noFill/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dirty="0"/>
              <a:t>OWASP. (2021). "OWASP Top 10 - 2021." Retrieved from </a:t>
            </a:r>
            <a:r>
              <a:rPr lang="en-US" dirty="0">
                <a:hlinkClick r:id="rId3"/>
              </a:rPr>
              <a:t>https://owasp.org/Top10/</a:t>
            </a:r>
            <a:endParaRPr lang="en-US" dirty="0"/>
          </a:p>
          <a:p>
            <a:pPr lvl="1"/>
            <a:r>
              <a:rPr lang="en-US" dirty="0" err="1"/>
              <a:t>Snyk</a:t>
            </a:r>
            <a:r>
              <a:rPr lang="en-US" dirty="0"/>
              <a:t>. (2024). "State of Open Source Security Report." Retrieved from </a:t>
            </a:r>
            <a:r>
              <a:rPr lang="en-US" dirty="0">
                <a:hlinkClick r:id="rId4"/>
              </a:rPr>
              <a:t>https://snyk.io/reports/</a:t>
            </a:r>
            <a:endParaRPr lang="en-US" dirty="0"/>
          </a:p>
          <a:p>
            <a:pPr lvl="1"/>
            <a:r>
              <a:rPr lang="en-US" dirty="0"/>
              <a:t>National Institute of Standards and Technology (NIST). (2022). "Secure Software Development Framework (SSDF) Version 1.1." SP 800-218. Retrieved from </a:t>
            </a:r>
            <a:r>
              <a:rPr lang="en-US" dirty="0">
                <a:hlinkClick r:id="rId5"/>
              </a:rPr>
              <a:t>https://csrc.nist.gov/publications/detail/sp/800-218/final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777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C59F6-9B22-C211-4B4C-A2FD4B914C4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19" name="Table Placeholder 3">
            <a:extLst>
              <a:ext uri="{FF2B5EF4-FFF2-40B4-BE49-F238E27FC236}">
                <a16:creationId xmlns:a16="http://schemas.microsoft.com/office/drawing/2014/main" id="{998759BF-36E2-2AC0-C9B8-88C6BF075154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98846581"/>
              </p:ext>
            </p:extLst>
          </p:nvPr>
        </p:nvGraphicFramePr>
        <p:xfrm>
          <a:off x="838200" y="2125663"/>
          <a:ext cx="10515600" cy="3627358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27752647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438884888"/>
                    </a:ext>
                  </a:extLst>
                </a:gridCol>
              </a:tblGrid>
              <a:tr h="598946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598946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latin typeface="+mn-lt"/>
                        </a:rPr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598946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latin typeface="+mn-lt"/>
                        </a:rPr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latin typeface="+mn-lt"/>
                        </a:rPr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615787"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latin typeface="+mn-lt"/>
                        </a:rPr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latin typeface="+mn-lt"/>
                        </a:rPr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  <a:tr h="598946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latin typeface="+mn-lt"/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latin typeface="+mn-lt"/>
                        </a:rPr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251906"/>
                  </a:ext>
                </a:extLst>
              </a:tr>
              <a:tr h="615787"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latin typeface="+mn-lt"/>
                        </a:rPr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latin typeface="+mn-lt"/>
                        </a:rPr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537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4630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Placeholder 5" descr="Close-up of a bridge with wires">
            <a:extLst>
              <a:ext uri="{FF2B5EF4-FFF2-40B4-BE49-F238E27FC236}">
                <a16:creationId xmlns:a16="http://schemas.microsoft.com/office/drawing/2014/main" id="{E461669C-A7BA-D639-22CB-B5FBBE698B3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" r="20"/>
          <a:stretch/>
        </p:blipFill>
        <p:spPr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b"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 anchor="t">
            <a:normAutofit/>
          </a:bodyPr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</a:t>
            </a:r>
          </a:p>
          <a:p>
            <a:r>
              <a:rPr lang="en-US" dirty="0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1210802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Why Repository Security Matters</a:t>
            </a:r>
          </a:p>
        </p:txBody>
      </p:sp>
      <p:pic>
        <p:nvPicPr>
          <p:cNvPr id="24" name="Picture Placeholder 7" descr="Looking up view of tall buildings">
            <a:extLst>
              <a:ext uri="{FF2B5EF4-FFF2-40B4-BE49-F238E27FC236}">
                <a16:creationId xmlns:a16="http://schemas.microsoft.com/office/drawing/2014/main" id="{A672B903-78EE-718A-C122-69D51207883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" b="61"/>
          <a:stretch/>
        </p:blipFill>
        <p:spPr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Shared source code repositories (like GitHub, GitLab, Bitbucket) are central to modern development but are also high-value targets for attackers.</a:t>
            </a:r>
          </a:p>
          <a:p>
            <a:r>
              <a:rPr lang="en-US" b="1" dirty="0"/>
              <a:t>Intellectual Property Theft:</a:t>
            </a:r>
            <a:r>
              <a:rPr lang="en-US" dirty="0"/>
              <a:t> Source code is a primary asset</a:t>
            </a:r>
          </a:p>
          <a:p>
            <a:r>
              <a:rPr lang="en-US" b="1" dirty="0"/>
              <a:t>Injection of Malicious Code:</a:t>
            </a:r>
            <a:r>
              <a:rPr lang="en-US" dirty="0"/>
              <a:t> Attackers can introduce vulnerabilities that impact downstream users.</a:t>
            </a:r>
          </a:p>
          <a:p>
            <a:r>
              <a:rPr lang="en-US" b="1" dirty="0"/>
              <a:t>Exposure of Secrets:</a:t>
            </a:r>
            <a:r>
              <a:rPr lang="en-US" dirty="0"/>
              <a:t> Hardcoded credentials (API keys, passwords) are a common and critical vulnerability.</a:t>
            </a:r>
          </a:p>
          <a:p>
            <a:r>
              <a:rPr lang="en-US" b="1" dirty="0"/>
              <a:t>Reputational Damage:</a:t>
            </a:r>
            <a:r>
              <a:rPr lang="en-US" dirty="0"/>
              <a:t> A breach can severely damage customer trust and brand image.</a:t>
            </a:r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b="1" dirty="0"/>
              <a:t>Best Practice 1 - Robust Access Control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BB810-3430-2C29-1AA0-9744AA0A1AA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2503749" y="2123043"/>
            <a:ext cx="7184502" cy="4201556"/>
          </a:xfrm>
          <a:solidFill>
            <a:schemeClr val="bg1"/>
          </a:solidFill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Controlling Who Gets the Keys to the Kingdom</a:t>
            </a:r>
            <a:r>
              <a:rPr lang="en-US" dirty="0"/>
              <a:t> 🔑</a:t>
            </a:r>
          </a:p>
          <a:p>
            <a:r>
              <a:rPr lang="en-US" dirty="0"/>
              <a:t>Implementing the principle of least privilege is fundamental. Users should only have the access they absolutely need to perform their duties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Regularly Audit User Access:</a:t>
            </a:r>
          </a:p>
          <a:p>
            <a:pPr marL="742950" lvl="2" indent="-285750"/>
            <a:r>
              <a:rPr lang="en-US" dirty="0"/>
              <a:t>Periodically review who has access to what.</a:t>
            </a:r>
          </a:p>
          <a:p>
            <a:pPr marL="742950" lvl="2" indent="-285750"/>
            <a:r>
              <a:rPr lang="en-US" dirty="0"/>
              <a:t>Promptly remove access for former employees or those who change roles.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Enforce Multi-Factor Authentication (MFA)</a:t>
            </a:r>
          </a:p>
          <a:p>
            <a:pPr marL="742950" lvl="2" indent="-285750"/>
            <a:r>
              <a:rPr lang="en-US" dirty="0"/>
              <a:t>MFA is one of the most effective controls to prevent unauthorized access, even with compromised credentials.</a:t>
            </a:r>
          </a:p>
          <a:p>
            <a:pPr marL="742950" lvl="2" indent="-285750"/>
            <a:r>
              <a:rPr lang="en-US" dirty="0"/>
              <a:t>Make MFA mandatory for all users, especially administrators and developers.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Role-Based Access Control (RBAC):</a:t>
            </a:r>
          </a:p>
          <a:p>
            <a:pPr marL="742950" lvl="2" indent="-285750"/>
            <a:r>
              <a:rPr lang="en-US" dirty="0"/>
              <a:t>Define roles like Read-Only, Developer, Maintainer, and Administrator.</a:t>
            </a:r>
          </a:p>
          <a:p>
            <a:pPr marL="742950" lvl="2" indent="-285750"/>
            <a:r>
              <a:rPr lang="en-US" dirty="0"/>
              <a:t>Assign users to the role with the minimum permissions required.</a:t>
            </a:r>
          </a:p>
          <a:p>
            <a:pPr lvl="2" indent="0">
              <a:buNone/>
            </a:pPr>
            <a:endParaRPr lang="en-US" dirty="0"/>
          </a:p>
          <a:p>
            <a:pPr lvl="2" indent="0">
              <a:buNone/>
            </a:pPr>
            <a:endParaRPr lang="en-US" dirty="0"/>
          </a:p>
          <a:p>
            <a:pPr lvl="2" indent="0">
              <a:buNone/>
            </a:pPr>
            <a:endParaRPr lang="en-US" dirty="0"/>
          </a:p>
          <a:p>
            <a:pPr marL="285750" lvl="1" indent="-285750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402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BF3A45-B530-82FE-EFBE-C1D825641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76EAF-DBBA-0A21-C1FE-58010595800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b="1" dirty="0"/>
              <a:t>Best Practice 2 - Branch Protection Rules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9C092E-1F21-821A-19A8-614BDF70219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2503749" y="2123043"/>
            <a:ext cx="7184502" cy="4201556"/>
          </a:xfrm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Protecting the Integrity of Your Mainline Code</a:t>
            </a:r>
            <a:r>
              <a:rPr lang="en-US" dirty="0"/>
              <a:t> 🛡️</a:t>
            </a:r>
          </a:p>
          <a:p>
            <a:r>
              <a:rPr lang="en-US" dirty="0"/>
              <a:t>Branch protection rules prevent direct and unchecked changes to critical branches like main or develop.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Require Pull Request (PR) Reviews:</a:t>
            </a:r>
          </a:p>
          <a:p>
            <a:pPr marL="742950" lvl="2" indent="-285750"/>
            <a:r>
              <a:rPr lang="en-US" dirty="0"/>
              <a:t>Enforce reviews by at least one or two other developers before merging code. This enforces the four-eyes principle.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Require Status Checks to Pass:</a:t>
            </a:r>
          </a:p>
          <a:p>
            <a:pPr marL="742950" lvl="2" indent="-285750"/>
            <a:r>
              <a:rPr lang="en-US" dirty="0"/>
              <a:t>Integrate Continuous Integration (CI) tools to run automated tests, linting, and security scans.</a:t>
            </a:r>
          </a:p>
          <a:p>
            <a:pPr marL="742950" lvl="2" indent="-285750"/>
            <a:r>
              <a:rPr lang="en-US" dirty="0"/>
              <a:t>Block merges if these checks fail.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Restrict Who Can Push to Protected Branches:</a:t>
            </a:r>
          </a:p>
          <a:p>
            <a:pPr marL="742950" lvl="2" indent="-285750"/>
            <a:r>
              <a:rPr lang="en-US" dirty="0"/>
              <a:t>Limit push access to specific teams or individuals (e.g., release managers).</a:t>
            </a:r>
          </a:p>
          <a:p>
            <a:pPr marL="742950" lvl="2" indent="-285750"/>
            <a:r>
              <a:rPr lang="en-US" dirty="0"/>
              <a:t>Prevent force pushing to rewrite the branch history.</a:t>
            </a:r>
          </a:p>
          <a:p>
            <a:pPr lvl="2" indent="0">
              <a:buNone/>
            </a:pPr>
            <a:endParaRPr lang="en-US" dirty="0"/>
          </a:p>
          <a:p>
            <a:pPr lvl="2" indent="0">
              <a:buNone/>
            </a:pPr>
            <a:endParaRPr lang="en-US" dirty="0"/>
          </a:p>
          <a:p>
            <a:pPr marL="285750" lvl="1" indent="-285750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856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0555CE-C15D-F0F4-A717-E0A2627A25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DE9FE-0FD5-0292-D070-9098BFF531E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b="1" dirty="0"/>
              <a:t>Best Practice 3 - Secret Scanning &amp; Management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8CEF4-D8CC-B5D3-F37B-0ED5E97D011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2503749" y="2123043"/>
            <a:ext cx="7184502" cy="4201556"/>
          </a:xfr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Eliminating Hardcoded Credentials</a:t>
            </a:r>
            <a:r>
              <a:rPr lang="en-US" dirty="0"/>
              <a:t> 🤫</a:t>
            </a:r>
          </a:p>
          <a:p>
            <a:r>
              <a:rPr lang="en-US" dirty="0"/>
              <a:t>Hardcoded secrets are a leading cause of major security breaches. A proactive and reactive approach is necessary.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Automated secret scanning:</a:t>
            </a:r>
          </a:p>
          <a:p>
            <a:pPr marL="742950" lvl="2" indent="-285750"/>
            <a:r>
              <a:rPr lang="en-US" dirty="0"/>
              <a:t>Implement pre-commit hooks to scan for secrets on local developer machines before they are committed.</a:t>
            </a:r>
          </a:p>
          <a:p>
            <a:pPr marL="742950" lvl="2" indent="-285750"/>
            <a:r>
              <a:rPr lang="en-US" dirty="0"/>
              <a:t>Use platform-native tools like </a:t>
            </a:r>
            <a:r>
              <a:rPr lang="en-US" dirty="0" err="1"/>
              <a:t>github</a:t>
            </a:r>
            <a:r>
              <a:rPr lang="en-US" dirty="0"/>
              <a:t> advanced security or </a:t>
            </a:r>
            <a:r>
              <a:rPr lang="en-US" dirty="0" err="1"/>
              <a:t>gitlab</a:t>
            </a:r>
            <a:r>
              <a:rPr lang="en-US" dirty="0"/>
              <a:t> secret detection to scan the entire repository history and all new commits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external secret management tools:</a:t>
            </a:r>
          </a:p>
          <a:p>
            <a:pPr marL="742950" lvl="2" indent="-285750"/>
            <a:r>
              <a:rPr lang="en-US" dirty="0"/>
              <a:t>Store all secrets, keys, and credentials in a dedicated vault solution like </a:t>
            </a:r>
            <a:r>
              <a:rPr lang="en-US" dirty="0" err="1"/>
              <a:t>HashiCorp</a:t>
            </a:r>
            <a:r>
              <a:rPr lang="en-US" dirty="0"/>
              <a:t> Vault or AWS Secrets Manager.</a:t>
            </a:r>
          </a:p>
          <a:p>
            <a:pPr marL="742950" lvl="2" indent="-285750"/>
            <a:r>
              <a:rPr lang="en-US" dirty="0"/>
              <a:t>Code should retrieve secrets at runtime, not store them.</a:t>
            </a:r>
          </a:p>
          <a:p>
            <a:pPr lvl="2" indent="0">
              <a:buNone/>
            </a:pPr>
            <a:endParaRPr lang="en-US" dirty="0"/>
          </a:p>
          <a:p>
            <a:pPr lvl="2" indent="0">
              <a:buNone/>
            </a:pPr>
            <a:endParaRPr lang="en-US" dirty="0"/>
          </a:p>
          <a:p>
            <a:pPr lvl="2" indent="0">
              <a:buNone/>
            </a:pPr>
            <a:endParaRPr lang="en-US" dirty="0"/>
          </a:p>
          <a:p>
            <a:pPr marL="285750" lvl="1" indent="-285750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325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650C34-E09D-928E-AF93-A5CFB7544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212E6-E666-400A-6598-DF87D2FBECE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b="1" dirty="0"/>
              <a:t>Best Practice 4 - Dependency Management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65C94E-3DD8-490D-3E02-7F2FEAF9A7B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2503749" y="2123043"/>
            <a:ext cx="7184502" cy="4201556"/>
          </a:xfr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r>
              <a:rPr lang="en-US" sz="2300" b="1" dirty="0"/>
              <a:t>Securing Your Software Supply Chain</a:t>
            </a:r>
            <a:r>
              <a:rPr lang="en-US" sz="2300" dirty="0"/>
              <a:t> ⛓️</a:t>
            </a:r>
          </a:p>
          <a:p>
            <a:r>
              <a:rPr lang="en-US" dirty="0"/>
              <a:t>Modern applications are built on open-source dependencies. A vulnerability in one dependency is a vulnerability in your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Composition Analysis (SCA):</a:t>
            </a:r>
          </a:p>
          <a:p>
            <a:pPr marL="742950" lvl="2" indent="-285750"/>
            <a:r>
              <a:rPr lang="en-US" dirty="0"/>
              <a:t>Use tools like </a:t>
            </a:r>
            <a:r>
              <a:rPr lang="en-US" dirty="0" err="1"/>
              <a:t>Deendabot</a:t>
            </a:r>
            <a:r>
              <a:rPr lang="en-US" dirty="0"/>
              <a:t>, </a:t>
            </a:r>
            <a:r>
              <a:rPr lang="en-US" dirty="0" err="1"/>
              <a:t>Snyk</a:t>
            </a:r>
            <a:r>
              <a:rPr lang="en-US" dirty="0"/>
              <a:t>, or Veracode to automatically scan your dependencies for vulnerabilities.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Automate Dependency Updates</a:t>
            </a:r>
          </a:p>
          <a:p>
            <a:pPr marL="742950" lvl="2" indent="-285750"/>
            <a:r>
              <a:rPr lang="en-US" dirty="0"/>
              <a:t>Configure tools to automatically create pull requests to update vulnerable dependencies to a patched version.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Maintain a Software Bill of Materials (SBOM):</a:t>
            </a:r>
          </a:p>
          <a:p>
            <a:pPr marL="742950" lvl="2" indent="-285750"/>
            <a:r>
              <a:rPr lang="en-US" dirty="0"/>
              <a:t>An SBOM is a formal inventory of all software components and dependencies. It's crucial for vulnerability management and compliance. </a:t>
            </a:r>
          </a:p>
          <a:p>
            <a:pPr lvl="2" indent="0">
              <a:buNone/>
            </a:pPr>
            <a:endParaRPr lang="en-US" dirty="0"/>
          </a:p>
          <a:p>
            <a:pPr lvl="2" indent="0">
              <a:buNone/>
            </a:pPr>
            <a:endParaRPr lang="en-US" dirty="0"/>
          </a:p>
          <a:p>
            <a:pPr marL="285750" lvl="1" indent="-285750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6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FAB85-ED0B-B559-5BC7-6FC13D553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7AC1-3FEA-2301-AB0C-27EF7D96C0A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b="1" dirty="0"/>
              <a:t>Best Practice 5 - Secure Commit Practices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04BE78-C370-1010-370B-FC30C08AB7C1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2503749" y="2123043"/>
            <a:ext cx="7184502" cy="4201556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r>
              <a:rPr lang="en-US" sz="2400" b="1" dirty="0"/>
              <a:t>Building Security into Every Change</a:t>
            </a:r>
            <a:r>
              <a:rPr lang="en-US" sz="2400" dirty="0"/>
              <a:t> ✍️</a:t>
            </a:r>
          </a:p>
          <a:p>
            <a:r>
              <a:rPr lang="en-US" dirty="0"/>
              <a:t>Developer practices have a direct impact on the security of the codebase.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Sign Commits:</a:t>
            </a:r>
          </a:p>
          <a:p>
            <a:pPr marL="742950" lvl="2" indent="-285750"/>
            <a:r>
              <a:rPr lang="en-US" dirty="0"/>
              <a:t>Use tools like </a:t>
            </a:r>
            <a:r>
              <a:rPr lang="en-US" dirty="0" err="1"/>
              <a:t>Deendabot</a:t>
            </a:r>
            <a:r>
              <a:rPr lang="en-US" dirty="0"/>
              <a:t>, </a:t>
            </a:r>
            <a:r>
              <a:rPr lang="en-US" dirty="0" err="1"/>
              <a:t>Snyk</a:t>
            </a:r>
            <a:r>
              <a:rPr lang="en-US" dirty="0"/>
              <a:t>, or Veracode to automatically scan your dependencies for vulnerabilities.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 Clear and Descriptive Commit Messages:</a:t>
            </a:r>
          </a:p>
          <a:p>
            <a:pPr marL="742950" lvl="2" indent="-285750"/>
            <a:r>
              <a:rPr lang="en-US" dirty="0"/>
              <a:t>Good messages provide context for code reviewers and make security audits easier. They should explain the “what” and the “why” of a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Avoid Committing Sensitive Files:</a:t>
            </a:r>
          </a:p>
          <a:p>
            <a:pPr marL="742950" lvl="2" indent="-285750"/>
            <a:r>
              <a:rPr lang="en-US" dirty="0"/>
              <a:t>Use a comprehensive .</a:t>
            </a:r>
            <a:r>
              <a:rPr lang="en-US" dirty="0" err="1"/>
              <a:t>gitignore</a:t>
            </a:r>
            <a:r>
              <a:rPr lang="en-US" dirty="0"/>
              <a:t> file to prevent accidental commits of configuration files (.env), temporary files, or system files. </a:t>
            </a:r>
          </a:p>
          <a:p>
            <a:pPr lvl="2" indent="0">
              <a:buNone/>
            </a:pPr>
            <a:endParaRPr lang="en-US" dirty="0"/>
          </a:p>
          <a:p>
            <a:pPr marL="285750" lvl="1" indent="-285750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228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672641-4F43-5D87-C2B7-AFF74EB3F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CC966-E93F-09D8-2A78-E25D8836A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099457"/>
            <a:ext cx="9906000" cy="816100"/>
          </a:xfrm>
          <a:noFill/>
        </p:spPr>
        <p:txBody>
          <a:bodyPr/>
          <a:lstStyle/>
          <a:p>
            <a:r>
              <a:rPr lang="en-US" b="1" dirty="0"/>
              <a:t>Best Practice 6 - Audit and Monitor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F5AD15-B5A2-D928-69CE-24266202ADA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2503749" y="2123043"/>
            <a:ext cx="7184502" cy="4201556"/>
          </a:xfrm>
          <a:solidFill>
            <a:schemeClr val="bg1"/>
          </a:solidFill>
        </p:spPr>
        <p:txBody>
          <a:bodyPr>
            <a:normAutofit fontScale="62500" lnSpcReduction="20000"/>
          </a:bodyPr>
          <a:lstStyle/>
          <a:p>
            <a:r>
              <a:rPr lang="en-US" sz="2400" b="1" dirty="0"/>
              <a:t>Maintaining Visibility and Accountability</a:t>
            </a:r>
            <a:r>
              <a:rPr lang="en-US" sz="2400" dirty="0"/>
              <a:t> 📊</a:t>
            </a:r>
          </a:p>
          <a:p>
            <a:r>
              <a:rPr lang="en-US" dirty="0"/>
              <a:t>You can't protect what you can't see. Continuous monitoring and logging are essential for detecting suspicious activity and for forensic analysis after an incident.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Enable and Review audits logs:</a:t>
            </a:r>
          </a:p>
          <a:p>
            <a:pPr marL="742950" lvl="2" indent="-285750"/>
            <a:r>
              <a:rPr lang="en-US" dirty="0"/>
              <a:t>All major repository platforms provide detailed audit logs</a:t>
            </a:r>
          </a:p>
          <a:p>
            <a:pPr marL="742950" lvl="2" indent="-285750"/>
            <a:r>
              <a:rPr lang="en-US" dirty="0"/>
              <a:t>Monitor events like changes in permissions, new user additions, repository setting changes and push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Configure alerts for high-risk activities, such as: </a:t>
            </a:r>
          </a:p>
          <a:p>
            <a:pPr marL="742950" lvl="2" indent="-285750"/>
            <a:r>
              <a:rPr lang="en-US" dirty="0"/>
              <a:t>A new SSH key or personal access token being added to an admin account.</a:t>
            </a:r>
          </a:p>
          <a:p>
            <a:pPr marL="742950" lvl="2" indent="-285750"/>
            <a:r>
              <a:rPr lang="en-US" dirty="0"/>
              <a:t>Branch protection rules being disabled.</a:t>
            </a:r>
          </a:p>
          <a:p>
            <a:pPr marL="742950" lvl="2" indent="-285750"/>
            <a:r>
              <a:rPr lang="en-US" dirty="0"/>
              <a:t>A large number of repositories being cloned by a single user in a short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Integrate with SIEM:</a:t>
            </a:r>
          </a:p>
          <a:p>
            <a:pPr marL="742950" lvl="2" indent="-285750"/>
            <a:r>
              <a:rPr lang="en-US" dirty="0"/>
              <a:t>Forward repository logs to a central Security Information and Event Management (SIEM) system for correlation with other security data.</a:t>
            </a:r>
          </a:p>
          <a:p>
            <a:pPr lvl="2" indent="0">
              <a:buNone/>
            </a:pPr>
            <a:endParaRPr lang="en-US" dirty="0"/>
          </a:p>
          <a:p>
            <a:pPr marL="285750" lvl="1" indent="-285750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492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A Layered Defense for Your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Access Control: </a:t>
            </a:r>
            <a:r>
              <a:rPr lang="en-US" dirty="0"/>
              <a:t>Enforce MFA and the Principle of Least Privilege.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Branch Protection: </a:t>
            </a:r>
            <a:r>
              <a:rPr lang="en-US" dirty="0"/>
              <a:t>Require PR reviews and passing status checks for critical branches.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Secret Scanning: </a:t>
            </a:r>
            <a:r>
              <a:rPr lang="en-US" dirty="0"/>
              <a:t>Automate scanning and use external vaults. Never hardcode secrets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.</a:t>
            </a:r>
            <a:r>
              <a:rPr lang="en-US" b="1" dirty="0"/>
              <a:t>Dependency Management: </a:t>
            </a:r>
            <a:r>
              <a:rPr lang="en-US" dirty="0"/>
              <a:t>Use SCA tools to find and fix vulnerable dependencies.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Secure Commits: </a:t>
            </a:r>
            <a:r>
              <a:rPr lang="en-US" dirty="0"/>
              <a:t>Sign commits and use .</a:t>
            </a:r>
            <a:r>
              <a:rPr lang="en-US" dirty="0" err="1"/>
              <a:t>gitignore</a:t>
            </a:r>
            <a:r>
              <a:rPr lang="en-US" dirty="0"/>
              <a:t> effectively.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Audit and Monitor: </a:t>
            </a:r>
            <a:r>
              <a:rPr lang="en-US" dirty="0"/>
              <a:t>Regularly review audit logs and set up alerts for suspicious activity.</a:t>
            </a:r>
          </a:p>
        </p:txBody>
      </p:sp>
      <p:pic>
        <p:nvPicPr>
          <p:cNvPr id="20" name="Picture Placeholder 19" descr="City lights at night">
            <a:extLst>
              <a:ext uri="{FF2B5EF4-FFF2-40B4-BE49-F238E27FC236}">
                <a16:creationId xmlns:a16="http://schemas.microsoft.com/office/drawing/2014/main" id="{E5D7764F-CE06-1A00-3555-ACAE6ACDFE1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/>
      </p:pic>
    </p:spTree>
    <p:extLst>
      <p:ext uri="{BB962C8B-B14F-4D97-AF65-F5344CB8AC3E}">
        <p14:creationId xmlns:p14="http://schemas.microsoft.com/office/powerpoint/2010/main" val="2737241225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C180A77-4928-484F-9529-F716C85D6A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E62E91-3991-445A-ADE0-DB143B39320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20BE78-9FDF-401B-B412-3AA10EC5BEA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{19FC8AF6-0D90-4E36-B2F8-6A842EC952D8}TF020710ce-b2a3-4743-8ec4-0abcd2574951ef9f6aa4_win32-415a623b9e9a</Template>
  <TotalTime>242</TotalTime>
  <Words>1061</Words>
  <Application>Microsoft Office PowerPoint</Application>
  <PresentationFormat>Widescreen</PresentationFormat>
  <Paragraphs>131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Aptos</vt:lpstr>
      <vt:lpstr>Arial</vt:lpstr>
      <vt:lpstr>Calibri</vt:lpstr>
      <vt:lpstr>Courier New</vt:lpstr>
      <vt:lpstr>Univers Condensed Light</vt:lpstr>
      <vt:lpstr>Walbaum Display Light</vt:lpstr>
      <vt:lpstr>AngleLinesVTI</vt:lpstr>
      <vt:lpstr>Securing Our Foundation: Best Practices for Shared Source Code Repositories</vt:lpstr>
      <vt:lpstr>Why Repository Security Matters</vt:lpstr>
      <vt:lpstr>Best Practice 1 - Robust Access Control</vt:lpstr>
      <vt:lpstr>Best Practice 2 - Branch Protection Rules</vt:lpstr>
      <vt:lpstr>Best Practice 3 - Secret Scanning &amp; Management</vt:lpstr>
      <vt:lpstr>Best Practice 4 - Dependency Management</vt:lpstr>
      <vt:lpstr>Best Practice 5 - Secure Commit Practices</vt:lpstr>
      <vt:lpstr>Best Practice 6 - Audit and Monitor</vt:lpstr>
      <vt:lpstr>A Layered Defense for Your Code</vt:lpstr>
      <vt:lpstr>references</vt:lpstr>
      <vt:lpstr>SPEAKING ENGAGEMENT METRICS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Jonathan Davis</dc:creator>
  <cp:lastModifiedBy>Jonathan Davis</cp:lastModifiedBy>
  <cp:revision>1</cp:revision>
  <dcterms:created xsi:type="dcterms:W3CDTF">2025-07-20T19:07:16Z</dcterms:created>
  <dcterms:modified xsi:type="dcterms:W3CDTF">2025-07-20T23:10:10Z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