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16" r:id="rId6"/>
    <p:sldId id="336" r:id="rId7"/>
    <p:sldId id="348" r:id="rId8"/>
    <p:sldId id="347" r:id="rId9"/>
    <p:sldId id="337" r:id="rId10"/>
    <p:sldId id="338" r:id="rId11"/>
    <p:sldId id="339" r:id="rId12"/>
    <p:sldId id="3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6C67A-0CD0-4C4B-B04C-E5ED0047D287}" v="63" dt="2025-05-31T20:40:52.172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74A5B-17A2-EEF6-5D7D-35AC5D8F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B405D-772B-C183-2CDA-B68AC049DA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6B6869-2B8C-8D87-DC55-43E31EE93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1639-1ED2-768F-CDB5-FC2782761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51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A0D6-5658-AB77-56B2-422C38D12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8E06B-215A-6402-9242-5919E5248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ACA12-CF05-99C4-B472-0A522F1C8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7BDA9-84A9-DEC9-E3EF-EF1AE8EC2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0E724-B3CE-31A5-DCDD-70DB76212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F2ADB-8898-0D50-F201-ED5F1E4ED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189D3-63FA-DAB0-AAF5-19BE5B13D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0D8A-828F-1A09-6673-54621596F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4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37AF5-33F2-F748-E002-16BFDF940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630D1-C006-76F3-DC1B-E733FA3E8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479529-2443-B54E-FD06-A3C4E62B2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02A0-853A-7961-B112-33A834B59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16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16E91-003C-8AF9-BF7B-644F7989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ABE9C-27BC-99CB-4D54-79DFE44A3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0AA82-47F1-8D1C-A096-48C9D3AC5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ACF8-558E-EBF2-6E5B-99E1C2878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45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E5B9E-7D8D-BDDA-52AB-9C7F8502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C42C66-ADFC-F197-F637-B3AA32ED4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967ED2-E532-2046-C78D-BE4F0D2B6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F6D9-951A-E914-B3A6-81B21F7FC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9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F97C9-CD0B-DD83-0F21-1206EA5B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F43E79-BEE3-6B41-607A-88BB341FD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4E65B-4356-A5EC-6F29-ED0D33A88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4F68F-F9F7-5B87-AE99-E0841B536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9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tora.com/techops/introduction-vsm" TargetMode="External"/><Relationship Id="rId5" Type="http://schemas.openxmlformats.org/officeDocument/2006/relationships/hyperlink" Target="https://itrevolution.com/articles/cycle-time-vs-lead-time/" TargetMode="External"/><Relationship Id="rId4" Type="http://schemas.openxmlformats.org/officeDocument/2006/relationships/hyperlink" Target="https://www.atlassian.com/agile/value-stream-manag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Technology Value Stream: From Idea to Customer Value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84256-F527-D804-8BBF-9E01F23DBA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By: Jonathan Davis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32" y="-1138428"/>
            <a:ext cx="5918072" cy="2276856"/>
          </a:xfrm>
        </p:spPr>
        <p:txBody>
          <a:bodyPr/>
          <a:lstStyle/>
          <a:p>
            <a:r>
              <a:rPr lang="en-US" sz="2800" dirty="0"/>
              <a:t>Introduction to the Technology Value Stream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 value stream is the sequence of all activities, both value-adding and non-value-adding, required to deliver a product or service to a customer.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 the context of technology, it encompasses everything from initial ideation and requirements gathering to development, testing, deployment, and ongoing operation and support.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 identify and eliminate waste for example delays, rework, unnecessary steps.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improve efficiency and flow of work.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accelerate the delivery of value to the customer.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To foster continuous improvement and align technology efforts with business goals.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D9A8D-1D9A-54F0-289E-B50025774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0168-E7AE-8D52-3936-F69FB497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32" y="-909798"/>
            <a:ext cx="5918072" cy="2276856"/>
          </a:xfrm>
        </p:spPr>
        <p:txBody>
          <a:bodyPr/>
          <a:lstStyle/>
          <a:p>
            <a:r>
              <a:rPr lang="en-US" sz="2800" dirty="0"/>
              <a:t>Defining Lead Time vs. Processing Time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41BF376-7C3A-C51D-F81B-82D10964D3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7170-569C-AECB-0609-3CFAAB703D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Lead Time (customer’s Perspective):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total elapsed time from when a customer request or idea is initiated to when the product or service is actually delivered and providing value to the customer.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This includes all waiting times, handoffs, and active work.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Analogy: The time from when you order a pizza to when you take the first bite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Processing Time (Producer’s Perspective)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The actual time spent actively working on a task or a unit of work within a process.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It excludes any tie the work spends waiting in queues, being transferred, or undergoing inspection.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Analogy: The time the pizza is actively being kneaded, topped and baked.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7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8D224-B269-7F81-30B3-1941EFA6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A6FF-A04F-1B70-B52A-B1AB46D7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32" y="-909798"/>
            <a:ext cx="5918072" cy="2276856"/>
          </a:xfrm>
        </p:spPr>
        <p:txBody>
          <a:bodyPr/>
          <a:lstStyle/>
          <a:p>
            <a:r>
              <a:rPr lang="en-US" sz="2800" dirty="0"/>
              <a:t>Deployment read times(</a:t>
            </a:r>
            <a:r>
              <a:rPr lang="en-US" sz="2800" dirty="0" err="1"/>
              <a:t>cont</a:t>
            </a:r>
            <a:r>
              <a:rPr lang="en-US" sz="2800" dirty="0"/>
              <a:t>…) Consequences: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609654E9-E17C-86CC-6969-ABF4892C0B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277D7-8862-F4E4-AFF1-7FB4F52738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Contributing Factors: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Slow time to market for new features.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Increased risk of large-scale failures during deployments.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High stress and burnout for teams.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78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7332A-4807-5DFC-D9D4-C1BBC482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205F-C89B-44A8-E501-A9554B75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32" y="-909798"/>
            <a:ext cx="5918072" cy="2276856"/>
          </a:xfrm>
        </p:spPr>
        <p:txBody>
          <a:bodyPr/>
          <a:lstStyle/>
          <a:p>
            <a:r>
              <a:rPr lang="en-US" sz="2800" dirty="0"/>
              <a:t>Our DevOps Ideal: Deployment Lead Times of Minutes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A230415B-39F4-766E-D70F-7F9D666B525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D52B-011C-8100-1D19-B6D7CCD2FF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DevOps aims to radically reduce deployment lead times, ideally to minutes or hours, not months.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Key Principles and Practices:</a:t>
            </a:r>
            <a:r>
              <a:rPr lang="en-US" dirty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Small Batch Sizes: Deploying small, frequent changes reduces risk and makes it easier to identify and fix issues.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Automated Deployment Pipeline: Continuous Integration (CI) and Continuous Delivery (CD) automate the build, test, and deployment processes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Cross-Functional Teams: Breaking down silos and fostering collaboration between development and operations teams.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Comprehensive Testing: Integrating automated testing throughout the development lifecycle to catch defects early.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Infrastructure as Code: Managing and provisioning infrastructure through code, enabling consistency and rapid provisioning.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Continuous Feedback Loops: Rapidly gathering feedback from production to inform future development.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0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1C43B-18A8-BA77-8440-9319329C7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EE2B-A0E5-B2ED-7815-0E68F105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95" y="-1656885"/>
            <a:ext cx="9104125" cy="2276856"/>
          </a:xfrm>
        </p:spPr>
        <p:txBody>
          <a:bodyPr/>
          <a:lstStyle/>
          <a:p>
            <a:r>
              <a:rPr lang="en-US" sz="3200" dirty="0"/>
              <a:t>Technology Value stream flow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9698FBC9-B597-D941-68AC-14432D7958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73AC6-9C12-AD0A-EAF0-9384A3C1F8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9043" y="733417"/>
            <a:ext cx="8293768" cy="5504612"/>
          </a:xfrm>
        </p:spPr>
        <p:txBody>
          <a:bodyPr>
            <a:normAutofit fontScale="25000" lnSpcReduction="20000"/>
          </a:bodyPr>
          <a:lstStyle/>
          <a:p>
            <a:pPr algn="l">
              <a:buNone/>
            </a:pPr>
            <a:r>
              <a:rPr lang="en-US" sz="4800" b="1" dirty="0"/>
              <a:t>Technology Value Stream Flow</a:t>
            </a:r>
            <a:endParaRPr lang="en-US" sz="4800" dirty="0"/>
          </a:p>
          <a:p>
            <a:pPr algn="l">
              <a:buNone/>
            </a:pPr>
            <a:r>
              <a:rPr lang="en-US" sz="4800" b="1" dirty="0"/>
              <a:t>[START]</a:t>
            </a:r>
            <a:endParaRPr lang="en-US" sz="4800" dirty="0"/>
          </a:p>
          <a:p>
            <a:pPr algn="l">
              <a:buNone/>
            </a:pPr>
            <a:r>
              <a:rPr lang="en-US" sz="4800" b="1" dirty="0"/>
              <a:t>Idea / Business Requirement</a:t>
            </a:r>
            <a:endParaRPr lang="en-US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i="1" dirty="0"/>
              <a:t>Lead Time Clock Starts</a:t>
            </a:r>
            <a:endParaRPr lang="en-US" sz="4800" dirty="0"/>
          </a:p>
          <a:p>
            <a:pPr algn="l">
              <a:buNone/>
            </a:pPr>
            <a:r>
              <a:rPr lang="en-US" sz="4800" b="1" dirty="0"/>
              <a:t>-&gt; Planning &amp; Design</a:t>
            </a:r>
            <a:endParaRPr lang="en-US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i="1" dirty="0"/>
              <a:t>Processing Time (Design)</a:t>
            </a:r>
            <a:endParaRPr lang="en-US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i="1" dirty="0"/>
              <a:t>Queue Time</a:t>
            </a:r>
            <a:endParaRPr lang="en-US" sz="4800" dirty="0"/>
          </a:p>
          <a:p>
            <a:pPr algn="l">
              <a:buNone/>
            </a:pPr>
            <a:r>
              <a:rPr lang="en-US" sz="4800" b="1" dirty="0"/>
              <a:t>-&gt; Development (Coding)</a:t>
            </a:r>
            <a:endParaRPr lang="en-US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i="1" dirty="0"/>
              <a:t>Processing Time (Coding)</a:t>
            </a:r>
            <a:endParaRPr lang="en-US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i="1" dirty="0"/>
              <a:t>Queue Time</a:t>
            </a:r>
            <a:endParaRPr lang="en-US" sz="4800" dirty="0"/>
          </a:p>
          <a:p>
            <a:pPr algn="l">
              <a:buNone/>
            </a:pPr>
            <a:r>
              <a:rPr lang="en-US" sz="4800" b="1" dirty="0"/>
              <a:t>-&gt; Testing (Automated &amp; Manual)</a:t>
            </a:r>
            <a:endParaRPr lang="en-US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i="1" dirty="0"/>
              <a:t>Processing Time (Testing)</a:t>
            </a:r>
            <a:endParaRPr lang="en-US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i="1" dirty="0"/>
              <a:t>Queue Time</a:t>
            </a:r>
            <a:endParaRPr lang="en-US" sz="4800" dirty="0"/>
          </a:p>
          <a:p>
            <a:pPr algn="l">
              <a:buNone/>
            </a:pPr>
            <a:r>
              <a:rPr lang="en-US" sz="4800" b="1" dirty="0"/>
              <a:t>-&gt; Deployment (Automated CI/CD)</a:t>
            </a:r>
            <a:endParaRPr lang="en-US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i="1" dirty="0"/>
              <a:t>Processing Time (Deployment)</a:t>
            </a:r>
            <a:endParaRPr lang="en-US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i="1" dirty="0"/>
              <a:t>Queue Time</a:t>
            </a:r>
            <a:endParaRPr lang="en-US" sz="4800" dirty="0"/>
          </a:p>
          <a:p>
            <a:pPr algn="l">
              <a:buNone/>
            </a:pPr>
            <a:r>
              <a:rPr lang="en-US" sz="4800" b="1" dirty="0"/>
              <a:t>-&gt; Production / Customer Value Delivered</a:t>
            </a:r>
            <a:endParaRPr lang="en-US" sz="4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i="1" dirty="0"/>
              <a:t>Lead Time Clock Ends</a:t>
            </a:r>
            <a:endParaRPr lang="en-US" sz="4800" dirty="0"/>
          </a:p>
          <a:p>
            <a:pPr algn="l">
              <a:buNone/>
            </a:pPr>
            <a:r>
              <a:rPr lang="en-US" sz="4800" b="1" dirty="0"/>
              <a:t>-&gt; Monitoring &amp; Feedback</a:t>
            </a:r>
            <a:endParaRPr lang="en-US" sz="4800" dirty="0"/>
          </a:p>
          <a:p>
            <a:pPr algn="l"/>
            <a:r>
              <a:rPr lang="en-US" sz="4800" b="1" dirty="0"/>
              <a:t>[END]</a:t>
            </a:r>
            <a:endParaRPr lang="en-US" sz="4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2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017A9-F5D7-13E4-5F95-AA4095181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3C3D-8D28-F73E-5D31-0A684023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32" y="-1138428"/>
            <a:ext cx="5918072" cy="2276856"/>
          </a:xfrm>
        </p:spPr>
        <p:txBody>
          <a:bodyPr/>
          <a:lstStyle/>
          <a:p>
            <a:r>
              <a:rPr lang="en-US" sz="2800" dirty="0"/>
              <a:t>Benefits of Optimizing the Technology Value Stream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1B438892-6E10-A958-E7F2-EBD4B25009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AB1A2-12DA-F8E1-3ED2-9B3ECDA4EA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Faster Time to Market: Deliver new features and bug fixes to customers more quickly, gaining a competitive advantage.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Increased Customer Satisfaction: Respond rapidly to customer needs and feedback, leading to happier users.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Improved Quality and Reliability: Automated testing and frequent, small deployments reduce the likelihood of major defects and outages.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Reduced Costs: Less rework, fewer manual errors, and more efficient resource utilization.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Enhanced Employee Morale: Less firefighting, more productive work, and a sense of accomplishment for teams.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Better Business Outcomes: Direct correlation between faster, more reliable software delivery and improved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98625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06757-8DEA-FF79-80C3-A8C3F7E7A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79F1-355E-6245-1AA8-340E79CD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32" y="-1138428"/>
            <a:ext cx="5918072" cy="2276856"/>
          </a:xfrm>
        </p:spPr>
        <p:txBody>
          <a:bodyPr/>
          <a:lstStyle/>
          <a:p>
            <a:r>
              <a:rPr lang="en-US" sz="3200" dirty="0"/>
              <a:t>Key Metrics for Value Stream Optimization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95B38823-0AED-3E46-2487-7BD33FFB54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703B9-11FA-A5AF-5751-75333F4C67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Deployment Frequency: How often an organization successfully releases to production.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Lead Time for Changes: The time it takes for a commit to be deployed to production. (This is a key focus, differentiating from overall product lead time).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Change Failure Rate: The percentage of changes to production that result in degraded service or require rollback.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Mean Time to Recovery (MTTR): How long it takes to restore service after a disruption.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low Metrics (Flow Velocity, Flow Efficiency, Flow Load, Flow Distribution): Provide insights into the speed and efficiency of work moving through the value stream.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041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752C4-9529-8177-6F67-4A7F84648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2E17-C3A4-598C-101B-BF7C9BC8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32" y="-909798"/>
            <a:ext cx="6802736" cy="2276856"/>
          </a:xfrm>
        </p:spPr>
        <p:txBody>
          <a:bodyPr/>
          <a:lstStyle/>
          <a:p>
            <a:pPr algn="ctr"/>
            <a:r>
              <a:rPr lang="en-US" dirty="0"/>
              <a:t>sources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1B475E8D-0610-EB15-8046-82BCCC6D82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1003F-CB1E-3513-4E62-A9B9CCB63F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1367058"/>
            <a:ext cx="6802736" cy="493965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Atlassian. (n.d.). What is Value Stream Management? </a:t>
            </a:r>
            <a:r>
              <a:rPr lang="en-US" dirty="0">
                <a:hlinkClick r:id="rId4"/>
              </a:rPr>
              <a:t>https://www.atlassian.com/agile/value-stream-management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Revolution. (n.d.). Cycle Time vs. Lead Time: A Comprehensive Guide. </a:t>
            </a:r>
            <a:r>
              <a:rPr lang="en-US" dirty="0">
                <a:hlinkClick r:id="rId5"/>
              </a:rPr>
              <a:t>https://itrevolution.com/articles/cycle-time-vs-lead-time/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Plutora</a:t>
            </a:r>
            <a:r>
              <a:rPr lang="en-US" dirty="0"/>
              <a:t>. (n.d.). Introduction to Value Stream Management (VSM). </a:t>
            </a:r>
            <a:r>
              <a:rPr lang="en-US" dirty="0">
                <a:hlinkClick r:id="rId6"/>
              </a:rPr>
              <a:t>https://www.plutora.com/techops/introduction-vsm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94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{F913750F-4188-4A92-92D5-4C199D0AE91D}tf89338750_win32</Template>
  <TotalTime>289</TotalTime>
  <Words>831</Words>
  <Application>Microsoft Office PowerPoint</Application>
  <PresentationFormat>Widescreen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The Technology Value Stream: From Idea to Customer Value</vt:lpstr>
      <vt:lpstr>Introduction to the Technology Value Stream</vt:lpstr>
      <vt:lpstr>Defining Lead Time vs. Processing Time</vt:lpstr>
      <vt:lpstr>Deployment read times(cont…) Consequences:</vt:lpstr>
      <vt:lpstr>Our DevOps Ideal: Deployment Lead Times of Minutes</vt:lpstr>
      <vt:lpstr>Technology Value stream flow</vt:lpstr>
      <vt:lpstr>Benefits of Optimizing the Technology Value Stream</vt:lpstr>
      <vt:lpstr>Key Metrics for Value Stream Optimization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Davis</dc:creator>
  <cp:lastModifiedBy>Jonathan Davis</cp:lastModifiedBy>
  <cp:revision>2</cp:revision>
  <dcterms:created xsi:type="dcterms:W3CDTF">2025-05-08T19:11:43Z</dcterms:created>
  <dcterms:modified xsi:type="dcterms:W3CDTF">2025-05-31T20:42:09Z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