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4"/>
  </p:sldMasterIdLst>
  <p:notesMasterIdLst>
    <p:notesMasterId r:id="rId14"/>
  </p:notesMasterIdLst>
  <p:handoutMasterIdLst>
    <p:handoutMasterId r:id="rId15"/>
  </p:handoutMasterIdLst>
  <p:sldIdLst>
    <p:sldId id="334" r:id="rId5"/>
    <p:sldId id="316" r:id="rId6"/>
    <p:sldId id="336" r:id="rId7"/>
    <p:sldId id="348" r:id="rId8"/>
    <p:sldId id="347" r:id="rId9"/>
    <p:sldId id="337" r:id="rId10"/>
    <p:sldId id="338" r:id="rId11"/>
    <p:sldId id="339" r:id="rId12"/>
    <p:sldId id="34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3EC4DB-17BC-43E7-BDFB-8F49141B9043}" v="104" dt="2025-07-06T23:09:39.494"/>
  </p1510:revLst>
</p1510:revInfo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4" autoAdjust="0"/>
    <p:restoredTop sz="84967" autoAdjust="0"/>
  </p:normalViewPr>
  <p:slideViewPr>
    <p:cSldViewPr snapToGrid="0">
      <p:cViewPr>
        <p:scale>
          <a:sx n="50" d="100"/>
          <a:sy n="50" d="100"/>
        </p:scale>
        <p:origin x="-86" y="701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-110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E99E25-5B65-D93A-3010-8B947D67E6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AEB28A-33CC-6CF5-1214-F2C3205F6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88634-FBA9-41D6-8B35-EE3A7D816B7C}" type="datetimeFigureOut">
              <a:rPr lang="en-US" smtClean="0"/>
              <a:t>7/6/2025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63414-6160-FF79-B3F6-CD615625C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3E93F-BDEC-C5F7-2553-8324882C41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C78D2-97D1-4B37-BDD1-08A09BD4CA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35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7/6/2025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796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773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874A5B-17A2-EEF6-5D7D-35AC5D8FB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1B405D-772B-C183-2CDA-B68AC049DA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6B6869-2B8C-8D87-DC55-43E31EE93A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7C1639-1ED2-768F-CDB5-FC27827615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551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27A0D6-5658-AB77-56B2-422C38D12D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68E06B-215A-6402-9242-5919E52489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5ACA12-CF05-99C4-B472-0A522F1C87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B7BDA9-84A9-DEC9-E3EF-EF1AE8EC2D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860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00E724-B3CE-31A5-DCDD-70DB76212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2F2ADB-8898-0D50-F201-ED5F1E4ED7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2189D3-63FA-DAB0-AAF5-19BE5B13DF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580D8A-828F-1A09-6673-54621596FA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746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037AF5-33F2-F748-E002-16BFDF9408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A630D1-C006-76F3-DC1B-E733FA3E8F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479529-2443-B54E-FD06-A3C4E62B25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9102A0-853A-7961-B112-33A834B59D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816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316E91-003C-8AF9-BF7B-644F7989EE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0ABE9C-27BC-99CB-4D54-79DFE44A3B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80AA82-47F1-8D1C-A096-48C9D3AC52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15ACF8-558E-EBF2-6E5B-99E1C28782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945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CE5B9E-7D8D-BDDA-52AB-9C7F8502F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C42C66-ADFC-F197-F637-B3AA32ED4D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967ED2-E532-2046-C78D-BE4F0D2B69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5CF6D9-951A-E914-B3A6-81B21F7FCB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696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6F97C9-CD0B-DD83-0F21-1206EA5B1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F43E79-BEE3-6B41-607A-88BB341FDB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64E65B-4356-A5EC-6F29-ED0D33A881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74F68F-F9F7-5B87-AE99-E0841B5360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594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61510" y="2744546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59" y="640080"/>
            <a:ext cx="4815836" cy="210312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183E8BD-29F0-8F9F-FC7D-73F8067BCDD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C983CA3-739C-6C20-AFE0-0997370354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31427" y="640080"/>
            <a:ext cx="5122889" cy="2103120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lnSpc>
                <a:spcPct val="110000"/>
              </a:lnSpc>
              <a:buNone/>
              <a:defRPr sz="1800">
                <a:solidFill>
                  <a:schemeClr val="tx1"/>
                </a:solidFill>
              </a:defRPr>
            </a:lvl1pPr>
            <a:lvl2pPr marL="228600">
              <a:lnSpc>
                <a:spcPct val="100000"/>
              </a:lnSpc>
              <a:defRPr sz="1600">
                <a:solidFill>
                  <a:schemeClr val="tx1"/>
                </a:solidFill>
              </a:defRPr>
            </a:lvl2pPr>
            <a:lvl3pPr marL="457200">
              <a:lnSpc>
                <a:spcPct val="100000"/>
              </a:lnSpc>
              <a:defRPr sz="1400">
                <a:solidFill>
                  <a:schemeClr val="tx1"/>
                </a:solidFill>
              </a:defRPr>
            </a:lvl3pPr>
            <a:lvl4pPr marL="685800">
              <a:lnSpc>
                <a:spcPct val="100000"/>
              </a:lnSpc>
              <a:defRPr sz="12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C9F29C-BBE9-AFB4-AFC6-30BCA4EB2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BC4D286-C480-B4CF-4406-CACC323F9FAD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1280160" y="3017520"/>
            <a:ext cx="10374152" cy="3208866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BEE2817-4518-D59A-BD13-29A3D4FE64F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539516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90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4970638"/>
            <a:ext cx="9144000" cy="1280160"/>
          </a:xfrm>
        </p:spPr>
        <p:txBody>
          <a:bodyPr lIns="0" tIns="0" rIns="0" bIns="0" anchor="b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F0626849-9D2D-3C95-8C10-FA8F325F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685800"/>
            <a:ext cx="4937760" cy="402336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>
              <a:spcBef>
                <a:spcPts val="1200"/>
              </a:spcBef>
              <a:defRPr sz="1800"/>
            </a:lvl2pPr>
            <a:lvl3pPr marL="914400">
              <a:spcBef>
                <a:spcPts val="1200"/>
              </a:spcBef>
              <a:defRPr sz="1800"/>
            </a:lvl3pPr>
            <a:lvl4pPr marL="1371600">
              <a:spcBef>
                <a:spcPts val="1200"/>
              </a:spcBef>
              <a:defRPr sz="1800"/>
            </a:lvl4pPr>
            <a:lvl5pPr marL="18288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04755" y="685800"/>
            <a:ext cx="4937760" cy="4023360"/>
          </a:xfrm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800"/>
            </a:lvl2pPr>
            <a:lvl3pPr>
              <a:spcBef>
                <a:spcPts val="1200"/>
              </a:spcBef>
              <a:defRPr sz="1800"/>
            </a:lvl3pPr>
            <a:lvl4pPr>
              <a:spcBef>
                <a:spcPts val="1200"/>
              </a:spcBef>
              <a:defRPr sz="1800"/>
            </a:lvl4pPr>
            <a:lvl5pPr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717D91C-F78C-0E4C-FB27-7112AB840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22570" y="5680647"/>
            <a:ext cx="465456" cy="581432"/>
            <a:chOff x="7843462" y="2744546"/>
            <a:chExt cx="465456" cy="581432"/>
          </a:xfrm>
        </p:grpSpPr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C935CF3-75DF-0DC7-1B2A-E0E0205DF64B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Graphic 13">
              <a:extLst>
                <a:ext uri="{FF2B5EF4-FFF2-40B4-BE49-F238E27FC236}">
                  <a16:creationId xmlns:a16="http://schemas.microsoft.com/office/drawing/2014/main" id="{D5782BEB-6319-DEC1-F9ED-BA9201C6B9B7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6E59DFAF-9794-BD12-D89A-422FFFFCE023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6444A47-BCB3-5C86-F2B8-25092BE8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48C53D-49AB-C003-70E8-5117AF079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96BC1DE-6696-3408-564E-2D73B1266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711518" y="5393214"/>
            <a:ext cx="1097341" cy="736658"/>
            <a:chOff x="10508317" y="446637"/>
            <a:chExt cx="1097341" cy="736658"/>
          </a:xfrm>
        </p:grpSpPr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268EB1E4-29D6-C3F5-BCBB-FB7E7EE5C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08317" y="492206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Graphic 16">
              <a:extLst>
                <a:ext uri="{FF2B5EF4-FFF2-40B4-BE49-F238E27FC236}">
                  <a16:creationId xmlns:a16="http://schemas.microsoft.com/office/drawing/2014/main" id="{09524D46-140F-2F4F-430B-F59815A07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477944" y="105558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Graphic 14">
              <a:extLst>
                <a:ext uri="{FF2B5EF4-FFF2-40B4-BE49-F238E27FC236}">
                  <a16:creationId xmlns:a16="http://schemas.microsoft.com/office/drawing/2014/main" id="{AC75143B-C717-8D04-743C-B40FB5EFB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41555" y="44663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87376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40080"/>
            <a:ext cx="10087699" cy="1280160"/>
          </a:xfrm>
        </p:spPr>
        <p:txBody>
          <a:bodyPr lIns="0" tIns="0" rIns="0" bIns="0" anchor="b" anchorCtr="0"/>
          <a:lstStyle>
            <a:lvl1pPr>
              <a:defRPr sz="4000" b="1" cap="all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6B8DF0-B7E6-5032-C3C7-E457E793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80160" y="2103119"/>
            <a:ext cx="10087699" cy="41148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C5F4D40-ADE4-5EEB-436C-8563A49C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bbles and Title 1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 lIns="0" tIns="0" rIns="0" anchor="b"/>
          <a:lstStyle>
            <a:lvl1pPr algn="r">
              <a:lnSpc>
                <a:spcPts val="4800"/>
              </a:lnSpc>
              <a:defRPr sz="48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14">
            <a:extLst>
              <a:ext uri="{FF2B5EF4-FFF2-40B4-BE49-F238E27FC236}">
                <a16:creationId xmlns:a16="http://schemas.microsoft.com/office/drawing/2014/main" id="{FC9B12A4-113B-B3F6-5926-5C2A6F504AB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71606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40609" y="3127248"/>
            <a:ext cx="6117381" cy="301752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AF51D36-DB19-27CD-47E0-A4261648D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8614240">
            <a:off x="3975343" y="2819532"/>
            <a:ext cx="465456" cy="581432"/>
            <a:chOff x="7843462" y="2744546"/>
            <a:chExt cx="465456" cy="581432"/>
          </a:xfrm>
        </p:grpSpPr>
        <p:sp>
          <p:nvSpPr>
            <p:cNvPr id="4" name="Graphic 12">
              <a:extLst>
                <a:ext uri="{FF2B5EF4-FFF2-40B4-BE49-F238E27FC236}">
                  <a16:creationId xmlns:a16="http://schemas.microsoft.com/office/drawing/2014/main" id="{3EFED0E0-17D4-C5B0-09D0-B43338A856B3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Graphic 13">
              <a:extLst>
                <a:ext uri="{FF2B5EF4-FFF2-40B4-BE49-F238E27FC236}">
                  <a16:creationId xmlns:a16="http://schemas.microsoft.com/office/drawing/2014/main" id="{8F798BBE-9B6F-700D-08A1-09ABC5388CCE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Graphic 15">
              <a:extLst>
                <a:ext uri="{FF2B5EF4-FFF2-40B4-BE49-F238E27FC236}">
                  <a16:creationId xmlns:a16="http://schemas.microsoft.com/office/drawing/2014/main" id="{4AE2D1C5-9D85-9049-690C-3AFCE7E2DA56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0FE75D-ACD3-655E-58A7-8F2C18276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362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6525"/>
            <a:ext cx="10515600" cy="1509713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5B2B208-F5B9-0151-C982-A389CB0B2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0EEA6CA-DE1E-18ED-E69E-54A1372FE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973C81-5E94-41F6-CE15-3B4763B3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835B5C-F994-9D57-3118-919EE90F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6544" y="614202"/>
            <a:ext cx="5918072" cy="2276856"/>
          </a:xfrm>
        </p:spPr>
        <p:txBody>
          <a:bodyPr lIns="0" tIns="0" rIns="0" bIns="0" anchor="b"/>
          <a:lstStyle>
            <a:lvl1pPr algn="r">
              <a:lnSpc>
                <a:spcPts val="4000"/>
              </a:lnSpc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C738AB3-8054-6E21-C34C-36AF3A31AC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80160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tIns="914400" anchor="t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D1B85-4BEF-C1C1-5619-B82E9E44A9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16548" y="3161752"/>
            <a:ext cx="5918068" cy="3144965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3pPr>
            <a:lvl4pPr marL="13716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4pPr>
            <a:lvl5pPr marL="1828800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52402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9872E9-2F0D-2FEB-0974-F0BBBC5E033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238999" y="6356350"/>
            <a:ext cx="379561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386775"/>
            <a:ext cx="8311102" cy="3080335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9670435">
            <a:off x="7632743" y="794953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Picture Placeholder 14">
            <a:extLst>
              <a:ext uri="{FF2B5EF4-FFF2-40B4-BE49-F238E27FC236}">
                <a16:creationId xmlns:a16="http://schemas.microsoft.com/office/drawing/2014/main" id="{01D87F51-D69B-9038-0566-4FDC355AB6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7587" y="411831"/>
            <a:ext cx="3521337" cy="3521344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5123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640080"/>
            <a:ext cx="10302240" cy="1852046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588447"/>
            <a:ext cx="7853678" cy="726645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7659974" y="445645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5DDB7824-50BA-B12F-AD49-CA8953CA3A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36252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5264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4800" y="640080"/>
            <a:ext cx="7498080" cy="1280160"/>
          </a:xfrm>
        </p:spPr>
        <p:txBody>
          <a:bodyPr lIns="0" tIns="0" rIns="0" bIns="0" anchor="b" anchorCtr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2376"/>
            <a:ext cx="520991" cy="517379"/>
          </a:xfrm>
        </p:spPr>
        <p:txBody>
          <a:bodyPr anchor="t" anchorCtr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17615" y="895646"/>
            <a:ext cx="1956925" cy="195692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" anchor="t" anchorCtr="0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14800" y="2194560"/>
            <a:ext cx="7498080" cy="402336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defRPr sz="1600"/>
            </a:lvl2pPr>
            <a:lvl3pPr marL="457200">
              <a:defRPr sz="1400"/>
            </a:lvl3pPr>
            <a:lvl4pPr marL="685800">
              <a:defRPr sz="12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8B5E78-A531-681D-1312-F21B52D0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70685" y="620661"/>
            <a:ext cx="403448" cy="381782"/>
            <a:chOff x="10969280" y="1780012"/>
            <a:chExt cx="403448" cy="381782"/>
          </a:xfrm>
        </p:grpSpPr>
        <p:sp>
          <p:nvSpPr>
            <p:cNvPr id="17" name="Graphic 10">
              <a:extLst>
                <a:ext uri="{FF2B5EF4-FFF2-40B4-BE49-F238E27FC236}">
                  <a16:creationId xmlns:a16="http://schemas.microsoft.com/office/drawing/2014/main" id="{AAD06B87-D9B2-4F94-B734-A8F039A20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81590" y="2070656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Graphic 11">
              <a:extLst>
                <a:ext uri="{FF2B5EF4-FFF2-40B4-BE49-F238E27FC236}">
                  <a16:creationId xmlns:a16="http://schemas.microsoft.com/office/drawing/2014/main" id="{BB13A13C-36EA-4B13-9175-C5FE95B34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969280" y="178001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5189CAD3-7011-6481-11F8-05B5CB106F0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7CB27F-7A56-A747-A4D6-5627C2463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+ Subtitle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3383280"/>
            <a:ext cx="10302240" cy="1852046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966886"/>
            <a:ext cx="10302237" cy="397191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97692" y="62029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912362-D30D-7B0B-BA94-0993B1EBC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2775857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64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85800"/>
            <a:ext cx="9137012" cy="1280160"/>
          </a:xfrm>
        </p:spPr>
        <p:txBody>
          <a:bodyPr lIns="0" tIns="0" rIns="0" bIns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F91A5DB-A2CA-1D70-9A06-3869A288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2327440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23402" y="2327441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D6A69CF-70D6-AB12-CD8B-FD75B7EE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EFE408-BFE1-16DC-F7C6-47F55C171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992" y="0"/>
            <a:ext cx="5779008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572" y="685800"/>
            <a:ext cx="4754880" cy="567055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4C0ED5DD-6381-0FFD-7B45-D21179A3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F042E432-AE48-385B-DEA1-32129394CE7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279526" y="1533524"/>
            <a:ext cx="4663440" cy="1895475"/>
          </a:xfrm>
        </p:spPr>
        <p:txBody>
          <a:bodyPr lIns="0" tIns="0" rIns="0" bIns="0" anchor="t" anchorCtr="0">
            <a:noAutofit/>
          </a:bodyPr>
          <a:lstStyle>
            <a:lvl1pPr marL="342900" indent="-512064">
              <a:spcBef>
                <a:spcPts val="1000"/>
              </a:spcBef>
              <a:buFont typeface="+mj-lt"/>
              <a:buAutoNum type="arabicPeriod"/>
              <a:defRPr sz="1800"/>
            </a:lvl1pPr>
            <a:lvl2pPr marL="1028700" indent="-342900">
              <a:spcBef>
                <a:spcPts val="1200"/>
              </a:spcBef>
              <a:buFont typeface="+mj-lt"/>
              <a:buAutoNum type="alphaLcPeriod"/>
              <a:defRPr sz="1800"/>
            </a:lvl2pPr>
            <a:lvl3pPr marL="1257300" indent="-342900">
              <a:spcBef>
                <a:spcPts val="1200"/>
              </a:spcBef>
              <a:buFont typeface="+mj-lt"/>
              <a:buAutoNum type="arabicParenR"/>
              <a:defRPr sz="1800"/>
            </a:lvl3pPr>
            <a:lvl4pPr marL="1714500" indent="-342900">
              <a:spcBef>
                <a:spcPts val="1200"/>
              </a:spcBef>
              <a:buFont typeface="+mj-lt"/>
              <a:buAutoNum type="alphaLcParenR"/>
              <a:defRPr sz="1800"/>
            </a:lvl4pPr>
            <a:lvl5pPr marL="2228850" indent="-400050">
              <a:spcBef>
                <a:spcPts val="1200"/>
              </a:spcBef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F111B2E-0535-57E2-FE92-620F9307A95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0160" y="3482974"/>
            <a:ext cx="4663440" cy="1190033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spcBef>
                <a:spcPts val="1200"/>
              </a:spcBef>
              <a:buNone/>
              <a:defRPr sz="1600"/>
            </a:lvl2pPr>
            <a:lvl3pPr marL="914400" indent="0">
              <a:spcBef>
                <a:spcPts val="1200"/>
              </a:spcBef>
              <a:buNone/>
              <a:defRPr sz="1400"/>
            </a:lvl3pPr>
            <a:lvl4pPr marL="1371600" indent="0">
              <a:spcBef>
                <a:spcPts val="1200"/>
              </a:spcBef>
              <a:buNone/>
              <a:defRPr sz="1200"/>
            </a:lvl4pPr>
            <a:lvl5pPr marL="1828800" indent="0">
              <a:spcBef>
                <a:spcPts val="12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1280160" y="4692058"/>
            <a:ext cx="4663440" cy="1584918"/>
          </a:xfrm>
        </p:spPr>
        <p:txBody>
          <a:bodyPr lIns="0" tIns="0" rIns="0" bIns="0" anchor="t" anchorCtr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600"/>
            </a:lvl2pPr>
            <a:lvl3pPr>
              <a:spcBef>
                <a:spcPts val="1200"/>
              </a:spcBef>
              <a:defRPr sz="1400"/>
            </a:lvl3pPr>
            <a:lvl4pPr>
              <a:spcBef>
                <a:spcPts val="1200"/>
              </a:spcBef>
              <a:defRPr sz="1200"/>
            </a:lvl4pPr>
            <a:lvl5pPr>
              <a:spcBef>
                <a:spcPts val="1200"/>
              </a:spcBef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4C23E1A-9E5E-DA12-8E11-83F48676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3FE6E42-6A8F-C459-87EE-E2A5BAFA8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32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301752"/>
            <a:ext cx="4663438" cy="2441448"/>
          </a:xfrm>
        </p:spPr>
        <p:txBody>
          <a:bodyPr lIns="0" tIns="0" rIns="0" bIns="0" anchor="ctr" anchorCtr="0"/>
          <a:lstStyle>
            <a:lvl1pPr algn="l">
              <a:lnSpc>
                <a:spcPts val="4000"/>
              </a:lnSpc>
              <a:spcBef>
                <a:spcPts val="1000"/>
              </a:spcBef>
              <a:defRPr sz="4000" b="1" i="0" cap="all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FB40175-FA51-DA14-A5B2-CD06DE6ECC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1" y="2777067"/>
            <a:ext cx="4663440" cy="3550581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lnSpc>
                <a:spcPct val="110000"/>
              </a:lnSpc>
              <a:defRPr sz="1600"/>
            </a:lvl2pPr>
            <a:lvl3pPr marL="457200">
              <a:lnSpc>
                <a:spcPct val="110000"/>
              </a:lnSpc>
              <a:defRPr sz="1400"/>
            </a:lvl3pPr>
            <a:lvl4pPr marL="685800">
              <a:lnSpc>
                <a:spcPct val="110000"/>
              </a:lnSpc>
              <a:defRPr sz="1200"/>
            </a:lvl4pPr>
            <a:lvl5pPr marL="914400">
              <a:lnSpc>
                <a:spcPct val="11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089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95553" y="301752"/>
            <a:ext cx="5221224" cy="6263640"/>
          </a:xfrm>
        </p:spPr>
        <p:txBody>
          <a:bodyPr tIns="914400" anchor="t" anchorCtr="0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7A4AE671-C203-0370-2888-FC8F7D444D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434825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792BFA8-57AD-0B5C-2534-1E862B58D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5127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80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394" y="1"/>
            <a:ext cx="9918405" cy="164623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5394" y="1825625"/>
            <a:ext cx="99184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6121" y="726630"/>
            <a:ext cx="520991" cy="51737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800" b="1" i="0" cap="all" spc="100" baseline="0"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F1C86-6A9C-D287-D381-5634A69BF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35394" y="6356350"/>
            <a:ext cx="27432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B8477-3F24-EDCB-C8AC-843363639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8999" y="6356350"/>
            <a:ext cx="41148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7" r:id="rId2"/>
    <p:sldLayoutId id="2147483728" r:id="rId3"/>
    <p:sldLayoutId id="2147483729" r:id="rId4"/>
    <p:sldLayoutId id="2147483710" r:id="rId5"/>
    <p:sldLayoutId id="2147483727" r:id="rId6"/>
    <p:sldLayoutId id="2147483701" r:id="rId7"/>
    <p:sldLayoutId id="2147483721" r:id="rId8"/>
    <p:sldLayoutId id="2147483720" r:id="rId9"/>
    <p:sldLayoutId id="2147483730" r:id="rId10"/>
    <p:sldLayoutId id="2147483722" r:id="rId11"/>
    <p:sldLayoutId id="2147483698" r:id="rId12"/>
    <p:sldLayoutId id="2147483732" r:id="rId13"/>
    <p:sldLayoutId id="2147483702" r:id="rId14"/>
    <p:sldLayoutId id="2147483703" r:id="rId15"/>
  </p:sldLayoutIdLst>
  <p:hf sldNum="0" hdr="0" ftr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oingoncall.pagerduty.com/" TargetMode="External"/><Relationship Id="rId5" Type="http://schemas.openxmlformats.org/officeDocument/2006/relationships/hyperlink" Target="https://incident.io/hubs/on-call/on-call-rotation-best-practices" TargetMode="External"/><Relationship Id="rId4" Type="http://schemas.openxmlformats.org/officeDocument/2006/relationships/hyperlink" Target="https://medium.com/@squadcast/on-call-rotation-a-complete-guide-to-best-practices-997b0da5449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Effective Pager Rotation in DevOps: Ensuring Reliability Without Burnout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C84256-F527-D804-8BBF-9E01F23DBA4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By: Jonathan Davis</a:t>
            </a:r>
          </a:p>
          <a:p>
            <a:r>
              <a:rPr lang="en-US" dirty="0"/>
              <a:t>Module 7 </a:t>
            </a:r>
          </a:p>
        </p:txBody>
      </p:sp>
    </p:spTree>
    <p:extLst>
      <p:ext uri="{BB962C8B-B14F-4D97-AF65-F5344CB8AC3E}">
        <p14:creationId xmlns:p14="http://schemas.microsoft.com/office/powerpoint/2010/main" val="2955403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243DF-1FE9-01BE-435F-1729F4AB3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8132" y="-1138428"/>
            <a:ext cx="5918072" cy="2276856"/>
          </a:xfrm>
        </p:spPr>
        <p:txBody>
          <a:bodyPr/>
          <a:lstStyle/>
          <a:p>
            <a:r>
              <a:rPr lang="en-US" sz="2800" dirty="0"/>
              <a:t>What is Pager Rotation in DevOps?</a:t>
            </a:r>
          </a:p>
        </p:txBody>
      </p:sp>
      <p:pic>
        <p:nvPicPr>
          <p:cNvPr id="6" name="Picture Placeholder 5" descr="Mountains at sunset">
            <a:extLst>
              <a:ext uri="{FF2B5EF4-FFF2-40B4-BE49-F238E27FC236}">
                <a16:creationId xmlns:a16="http://schemas.microsoft.com/office/drawing/2014/main" id="{B520C53E-8329-74AB-5229-BCDE630B2E1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21" b="21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F7377-87AF-3A8C-539C-8A9651F5DA3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16548" y="1367058"/>
            <a:ext cx="6802736" cy="4939659"/>
          </a:xfrm>
        </p:spPr>
        <p:txBody>
          <a:bodyPr>
            <a:normAutofit/>
          </a:bodyPr>
          <a:lstStyle/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Core Concept: The practice of assigning individuals or teams the responsibility of responding to critical system alerts and incidents outside of regular business hours.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Goal: To maintain service availability and performance 24/7 while distributing the on-call burden fairly and sustainably among team members.</a:t>
            </a:r>
            <a:endParaRPr lang="en-US" sz="28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812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6D9A8D-1D9A-54F0-289E-B500257742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00168-E7AE-8D52-3936-F69FB4972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8132" y="-909798"/>
            <a:ext cx="5918072" cy="2276856"/>
          </a:xfrm>
        </p:spPr>
        <p:txBody>
          <a:bodyPr/>
          <a:lstStyle/>
          <a:p>
            <a:r>
              <a:rPr lang="en-US" sz="2800" dirty="0"/>
              <a:t>Why Pager Rotation is Crucial in DevOps</a:t>
            </a:r>
            <a:br>
              <a:rPr lang="en-US" sz="2800" dirty="0"/>
            </a:br>
            <a:r>
              <a:rPr lang="en-US" sz="2800" dirty="0"/>
              <a:t>Beyond Just Fixing Problems</a:t>
            </a:r>
          </a:p>
        </p:txBody>
      </p:sp>
      <p:pic>
        <p:nvPicPr>
          <p:cNvPr id="6" name="Picture Placeholder 5" descr="Mountains at sunset">
            <a:extLst>
              <a:ext uri="{FF2B5EF4-FFF2-40B4-BE49-F238E27FC236}">
                <a16:creationId xmlns:a16="http://schemas.microsoft.com/office/drawing/2014/main" id="{441BF376-7C3A-C51D-F81B-82D10964D3B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21" b="21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147170-569C-AECB-0609-3CFAAB703D8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16548" y="1367058"/>
            <a:ext cx="6802736" cy="493965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Service Reliability: Ensures continuous monitoring and rapid response to outages, minimizing downtime and impact on users.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 Shared Ownership: Developers who build the software are now responsible for its operational health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Faster Feedback Loops: Direct exposure to production issues provides invaluable feedback for future development and improvements.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lvl="1"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174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78D224-B269-7F81-30B3-1941EFA667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DA6FF-A04F-1B70-B52A-B1AB46D7C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1958" y="-587145"/>
            <a:ext cx="8887326" cy="2276856"/>
          </a:xfrm>
        </p:spPr>
        <p:txBody>
          <a:bodyPr/>
          <a:lstStyle/>
          <a:p>
            <a:r>
              <a:rPr lang="en-US" sz="2800" dirty="0"/>
              <a:t>Best Practice 1: Fair and Sustainable Scheduling</a:t>
            </a:r>
            <a:br>
              <a:rPr lang="en-US" sz="2800" dirty="0"/>
            </a:br>
            <a:r>
              <a:rPr lang="en-US" sz="2800" dirty="0"/>
              <a:t>Preventing Burnout: The Human Element</a:t>
            </a:r>
          </a:p>
        </p:txBody>
      </p:sp>
      <p:pic>
        <p:nvPicPr>
          <p:cNvPr id="6" name="Picture Placeholder 5" descr="Mountains at sunset">
            <a:extLst>
              <a:ext uri="{FF2B5EF4-FFF2-40B4-BE49-F238E27FC236}">
                <a16:creationId xmlns:a16="http://schemas.microsoft.com/office/drawing/2014/main" id="{609654E9-E17C-86CC-6969-ABF4892C0B1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21" b="21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C277D7-8862-F4E4-AFF1-7FB4F52738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16548" y="1367058"/>
            <a:ext cx="6802736" cy="493965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Fair Distribution: Distribute shifts evenly among team members to prevent individual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Adequate Coverage:  Implement primary and secondary responders for redundancy. If the primary responder misses an alert, the secondary is notified.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Shift Length and Frequency: Avoid overly long or frequent shifts, which lead to fatigue and reduced effectiveness.</a:t>
            </a:r>
          </a:p>
          <a:p>
            <a:pPr lvl="1"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45784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57332A-4807-5DFC-D9D4-C1BBC482D2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4205F-C89B-44A8-E501-A9554B756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411" y="0"/>
            <a:ext cx="8082793" cy="1367058"/>
          </a:xfrm>
        </p:spPr>
        <p:txBody>
          <a:bodyPr/>
          <a:lstStyle/>
          <a:p>
            <a:r>
              <a:rPr lang="en-US" sz="2800" dirty="0"/>
              <a:t>Best Practice 2: Clear Responsibilities &amp; Escalation</a:t>
            </a:r>
            <a:br>
              <a:rPr lang="en-US" sz="2800" dirty="0"/>
            </a:br>
            <a:r>
              <a:rPr lang="en-US" sz="2800" dirty="0"/>
              <a:t>Defining the On-Call Playbook</a:t>
            </a:r>
          </a:p>
        </p:txBody>
      </p:sp>
      <p:pic>
        <p:nvPicPr>
          <p:cNvPr id="6" name="Picture Placeholder 5" descr="Mountains at sunset">
            <a:extLst>
              <a:ext uri="{FF2B5EF4-FFF2-40B4-BE49-F238E27FC236}">
                <a16:creationId xmlns:a16="http://schemas.microsoft.com/office/drawing/2014/main" id="{A230415B-39F4-766E-D70F-7F9D666B525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21" b="21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27D52B-011C-8100-1D19-B6D7CCD2FF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16548" y="1367058"/>
            <a:ext cx="6802736" cy="493965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Clear Roles &amp; Responsibilities: Define what is expected of the on-call engineer: acknowledging alerts, initial troubleshooting, incident resolution, communication.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Tiered Support Models: Consider a tiered approach where junior engineers handle minor issues and complex cases are escalated to senior staff or specialized teams. This also aids in training.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lvl="1"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601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61C43B-18A8-BA77-8440-9319329C78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5EE2B-A0E5-B2ED-7815-0E68F1054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390" y="-1306365"/>
            <a:ext cx="11133220" cy="2276856"/>
          </a:xfrm>
        </p:spPr>
        <p:txBody>
          <a:bodyPr/>
          <a:lstStyle/>
          <a:p>
            <a:r>
              <a:rPr lang="en-US" sz="2400" dirty="0"/>
              <a:t> Best Practice 3: Alerting Optimization &amp; Automation</a:t>
            </a:r>
            <a:br>
              <a:rPr lang="en-US" sz="2400" dirty="0"/>
            </a:br>
            <a:r>
              <a:rPr lang="en-US" sz="2400" dirty="0"/>
              <a:t>Reducing Noise, Increasing Signal</a:t>
            </a:r>
          </a:p>
        </p:txBody>
      </p:sp>
      <p:pic>
        <p:nvPicPr>
          <p:cNvPr id="6" name="Picture Placeholder 5" descr="Mountains at sunset">
            <a:extLst>
              <a:ext uri="{FF2B5EF4-FFF2-40B4-BE49-F238E27FC236}">
                <a16:creationId xmlns:a16="http://schemas.microsoft.com/office/drawing/2014/main" id="{9698FBC9-B597-D941-68AC-14432D79581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21" b="21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F73AC6-9C12-AD0A-EAF0-9384A3C1F83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09803" y="1011342"/>
            <a:ext cx="8293768" cy="550461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Minimize Alert Fatigue: Tune Alert Thresholds: Reduce false positives and ensure only critical, actionable issues trigger pages.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 Intelligent Alert Grouping: Group similar alerts into a single incident to prevent multiple notifications for the same underlying issue.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Suppression Windows: Implement suppression windows for planned maintenance or known, non-critical issues.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 Actionable Alerts:  Focus alerts on user-facing symptoms and Service Level Objectives (SLOs), not just raw system metrics.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920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4017A9-F5D7-13E4-5F95-AA4095181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A3C3D-8D28-F73E-5D31-0A6840238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8080" y="-772668"/>
            <a:ext cx="7980124" cy="2276856"/>
          </a:xfrm>
        </p:spPr>
        <p:txBody>
          <a:bodyPr/>
          <a:lstStyle/>
          <a:p>
            <a:r>
              <a:rPr lang="en-US" sz="2800" dirty="0"/>
              <a:t>Best Practice 4: Continuous Improvement &amp; Culture</a:t>
            </a:r>
            <a:br>
              <a:rPr lang="en-US" sz="2800" dirty="0"/>
            </a:br>
            <a:r>
              <a:rPr lang="en-US" sz="2800" dirty="0"/>
              <a:t>Learning from Every Incident</a:t>
            </a:r>
          </a:p>
        </p:txBody>
      </p:sp>
      <p:pic>
        <p:nvPicPr>
          <p:cNvPr id="6" name="Picture Placeholder 5" descr="Mountains at sunset">
            <a:extLst>
              <a:ext uri="{FF2B5EF4-FFF2-40B4-BE49-F238E27FC236}">
                <a16:creationId xmlns:a16="http://schemas.microsoft.com/office/drawing/2014/main" id="{1B438892-6E10-A958-E7F2-EBD4B250092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21" b="21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AAB1A2-12DA-F8E1-3ED2-9B3ECDA4EA6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31788" y="1892303"/>
            <a:ext cx="6802736" cy="498348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Blameless Post-Mortems (Retrospectives):Conduct regular, blameless post-mortem meetings after every significant incident.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measures, rather than assigning blame: This fosters a culture of learning and continuous improvement.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Feedback Loops: Collect feedback from on-call engineers about the process, tools, and pain points. </a:t>
            </a:r>
          </a:p>
        </p:txBody>
      </p:sp>
    </p:spTree>
    <p:extLst>
      <p:ext uri="{BB962C8B-B14F-4D97-AF65-F5344CB8AC3E}">
        <p14:creationId xmlns:p14="http://schemas.microsoft.com/office/powerpoint/2010/main" val="986259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006757-8DEA-FF79-80C3-A8C3F7E7A0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C79F1-355E-6245-1AA8-340E79CD6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8132" y="-1138428"/>
            <a:ext cx="5918072" cy="2276856"/>
          </a:xfrm>
        </p:spPr>
        <p:txBody>
          <a:bodyPr/>
          <a:lstStyle/>
          <a:p>
            <a:r>
              <a:rPr lang="en-US" sz="3200" dirty="0"/>
              <a:t> Key Takeaways</a:t>
            </a:r>
          </a:p>
        </p:txBody>
      </p:sp>
      <p:pic>
        <p:nvPicPr>
          <p:cNvPr id="6" name="Picture Placeholder 5" descr="Mountains at sunset">
            <a:extLst>
              <a:ext uri="{FF2B5EF4-FFF2-40B4-BE49-F238E27FC236}">
                <a16:creationId xmlns:a16="http://schemas.microsoft.com/office/drawing/2014/main" id="{95B38823-0AED-3E46-2487-7BD33FFB54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21" b="21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3703B9-11FA-A5AF-5751-75333F4C674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16548" y="1367058"/>
            <a:ext cx="6802736" cy="493965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Summary of Best Practices:</a:t>
            </a:r>
            <a:endParaRPr lang="en-US" sz="2000" dirty="0"/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 Fairness &amp; Sustainability: Design schedules that prevent burnout and ensure equitable distribution of duties.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 Clarity &amp; Structure: Define roles, responsibilities, and robust escalation paths.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Smart Alerting: Optimize alerts to reduce noise and provide actionable insights.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Continuous Learning: Embrace blameless post-mortems and feedback to drive improvements.</a:t>
            </a:r>
          </a:p>
        </p:txBody>
      </p:sp>
    </p:spTree>
    <p:extLst>
      <p:ext uri="{BB962C8B-B14F-4D97-AF65-F5344CB8AC3E}">
        <p14:creationId xmlns:p14="http://schemas.microsoft.com/office/powerpoint/2010/main" val="1590416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0752C4-9529-8177-6F67-4A7F846485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42E17-C3A4-598C-101B-BF7C9BC82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8132" y="-909798"/>
            <a:ext cx="6802736" cy="2276856"/>
          </a:xfrm>
        </p:spPr>
        <p:txBody>
          <a:bodyPr/>
          <a:lstStyle/>
          <a:p>
            <a:pPr algn="ctr"/>
            <a:r>
              <a:rPr lang="en-US" dirty="0"/>
              <a:t>sources</a:t>
            </a:r>
          </a:p>
        </p:txBody>
      </p:sp>
      <p:pic>
        <p:nvPicPr>
          <p:cNvPr id="6" name="Picture Placeholder 5" descr="Mountains at sunset">
            <a:extLst>
              <a:ext uri="{FF2B5EF4-FFF2-40B4-BE49-F238E27FC236}">
                <a16:creationId xmlns:a16="http://schemas.microsoft.com/office/drawing/2014/main" id="{1B475E8D-0610-EB15-8046-82BCCC6D82F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21" b="21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E1003F-CB1E-3513-4E62-A9B9CCB63F0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16548" y="1367058"/>
            <a:ext cx="6802736" cy="4939659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Squadcast</a:t>
            </a:r>
            <a:r>
              <a:rPr lang="en-US" dirty="0"/>
              <a:t>. (2025, February 27). </a:t>
            </a:r>
            <a:r>
              <a:rPr lang="en-US" i="1" dirty="0"/>
              <a:t>On-Call Rotation: A Complete Guide to Best Practices</a:t>
            </a:r>
            <a:r>
              <a:rPr lang="en-US" dirty="0"/>
              <a:t>. Medium. </a:t>
            </a:r>
            <a:r>
              <a:rPr lang="en-US" dirty="0">
                <a:hlinkClick r:id="rId4"/>
              </a:rPr>
              <a:t>https://medium.com/@squadcast/on-call-rotation-a-complete-guide-to-best-practices-997b0da54499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Incident.io. (2024, February 26). </a:t>
            </a:r>
            <a:r>
              <a:rPr lang="en-US" i="1" dirty="0"/>
              <a:t>Best practices for creating a reliable on-call rotation</a:t>
            </a:r>
            <a:r>
              <a:rPr lang="en-US" dirty="0"/>
              <a:t>. Incident.io Hubs. </a:t>
            </a:r>
            <a:r>
              <a:rPr lang="en-US" dirty="0">
                <a:hlinkClick r:id="rId5"/>
              </a:rPr>
              <a:t>https://incident.io/hubs/on-call/on-call-rotation-best-practices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PagerDuty. </a:t>
            </a:r>
            <a:r>
              <a:rPr lang="en-US" i="1" dirty="0"/>
              <a:t>Best practices for on-call teams</a:t>
            </a:r>
            <a:r>
              <a:rPr lang="en-US" dirty="0"/>
              <a:t>. PagerDuty Operations Guide. </a:t>
            </a:r>
            <a:r>
              <a:rPr lang="en-US">
                <a:hlinkClick r:id="rId6"/>
              </a:rPr>
              <a:t>https://goingoncall.pagerduty.com/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359491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axy presentation_Win32_SL_V16" id="{36B34AD0-AFC2-468E-8620-6CFD159B149F}" vid="{ACCF8893-1A0E-437D-A612-1659D305EA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E87F72-70BF-43BC-A0D4-53665DC1267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FABD9919-8F5A-4B99-83E1-E90FE1DCF2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D646E0-DCC8-4209-B539-AA58186B68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{F913750F-4188-4A92-92D5-4C199D0AE91D}tf89338750_win32</Template>
  <TotalTime>310</TotalTime>
  <Words>595</Words>
  <Application>Microsoft Office PowerPoint</Application>
  <PresentationFormat>Widescreen</PresentationFormat>
  <Paragraphs>55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Univers</vt:lpstr>
      <vt:lpstr>GradientVTI</vt:lpstr>
      <vt:lpstr>Effective Pager Rotation in DevOps: Ensuring Reliability Without Burnout</vt:lpstr>
      <vt:lpstr>What is Pager Rotation in DevOps?</vt:lpstr>
      <vt:lpstr>Why Pager Rotation is Crucial in DevOps Beyond Just Fixing Problems</vt:lpstr>
      <vt:lpstr>Best Practice 1: Fair and Sustainable Scheduling Preventing Burnout: The Human Element</vt:lpstr>
      <vt:lpstr>Best Practice 2: Clear Responsibilities &amp; Escalation Defining the On-Call Playbook</vt:lpstr>
      <vt:lpstr> Best Practice 3: Alerting Optimization &amp; Automation Reducing Noise, Increasing Signal</vt:lpstr>
      <vt:lpstr>Best Practice 4: Continuous Improvement &amp; Culture Learning from Every Incident</vt:lpstr>
      <vt:lpstr> Key Takeaways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Jonathan Davis</dc:creator>
  <cp:lastModifiedBy>Jonathan Davis</cp:lastModifiedBy>
  <cp:revision>2</cp:revision>
  <dcterms:created xsi:type="dcterms:W3CDTF">2025-05-08T19:11:43Z</dcterms:created>
  <dcterms:modified xsi:type="dcterms:W3CDTF">2025-07-06T23:10:47Z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