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35" r:id="rId5"/>
    <p:sldId id="336" r:id="rId6"/>
    <p:sldId id="348" r:id="rId7"/>
    <p:sldId id="349" r:id="rId8"/>
    <p:sldId id="350" r:id="rId9"/>
    <p:sldId id="351" r:id="rId10"/>
    <p:sldId id="352" r:id="rId11"/>
    <p:sldId id="353" r:id="rId12"/>
    <p:sldId id="354" r:id="rId13"/>
    <p:sldId id="355" r:id="rId14"/>
    <p:sldId id="3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48" d="100"/>
          <a:sy n="48" d="100"/>
        </p:scale>
        <p:origin x="67" y="715"/>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7/7/2025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7/7/2025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v-innovate.com/nurturing-a-fair-and-learning-oriented-environment-overcoming-age-related-challenges-in-implementing-just-culture-in-aviation-organizations/" TargetMode="External"/><Relationship Id="rId2" Type="http://schemas.openxmlformats.org/officeDocument/2006/relationships/hyperlink" Target="https://www.agile-academy.com/en/organizational-development/simplify-or-stagnate-why-bureaucracy-is-holding-your-business-back/" TargetMode="External"/><Relationship Id="rId1" Type="http://schemas.openxmlformats.org/officeDocument/2006/relationships/slideLayout" Target="../slideLayouts/slideLayout12.xml"/><Relationship Id="rId4" Type="http://schemas.openxmlformats.org/officeDocument/2006/relationships/hyperlink" Target="https://healthcareexecutive.org/archives/march-april-2020/the-promise-and-practice-of-a-just-cul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en-US" dirty="0"/>
              <a:t>The Road to a Just Culture: Overcoming Implementation Barriers</a:t>
            </a:r>
          </a:p>
        </p:txBody>
      </p:sp>
      <p:sp>
        <p:nvSpPr>
          <p:cNvPr id="2" name="TextBox 1">
            <a:extLst>
              <a:ext uri="{FF2B5EF4-FFF2-40B4-BE49-F238E27FC236}">
                <a16:creationId xmlns:a16="http://schemas.microsoft.com/office/drawing/2014/main" id="{18749747-B5A1-F9E8-4B37-BB4090A1438C}"/>
              </a:ext>
            </a:extLst>
          </p:cNvPr>
          <p:cNvSpPr txBox="1"/>
          <p:nvPr/>
        </p:nvSpPr>
        <p:spPr>
          <a:xfrm>
            <a:off x="6304547" y="4203032"/>
            <a:ext cx="5390148" cy="1200329"/>
          </a:xfrm>
          <a:prstGeom prst="rect">
            <a:avLst/>
          </a:prstGeom>
          <a:noFill/>
        </p:spPr>
        <p:txBody>
          <a:bodyPr wrap="square" rtlCol="0">
            <a:spAutoFit/>
          </a:bodyPr>
          <a:lstStyle/>
          <a:p>
            <a:r>
              <a:rPr lang="en-US" sz="2400" dirty="0"/>
              <a:t>Jonathan Davis</a:t>
            </a:r>
          </a:p>
          <a:p>
            <a:r>
              <a:rPr lang="en-US" sz="2400" dirty="0"/>
              <a:t>Module 9</a:t>
            </a:r>
          </a:p>
          <a:p>
            <a:r>
              <a:rPr lang="en-US" sz="2400" dirty="0"/>
              <a:t>July 7, 2025</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0C7A1-FF3C-8D3E-F306-EEB7C87204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7D067-A90E-599B-D241-F5942A44E7C9}"/>
              </a:ext>
            </a:extLst>
          </p:cNvPr>
          <p:cNvSpPr>
            <a:spLocks noGrp="1"/>
          </p:cNvSpPr>
          <p:nvPr>
            <p:ph type="title"/>
          </p:nvPr>
        </p:nvSpPr>
        <p:spPr>
          <a:xfrm>
            <a:off x="893064" y="72518"/>
            <a:ext cx="8297380" cy="1326514"/>
          </a:xfrm>
        </p:spPr>
        <p:txBody>
          <a:bodyPr/>
          <a:lstStyle/>
          <a:p>
            <a:r>
              <a:rPr lang="en-US" dirty="0"/>
              <a:t>Overcoming the Barriers: Key Strategies</a:t>
            </a:r>
          </a:p>
        </p:txBody>
      </p:sp>
      <p:sp>
        <p:nvSpPr>
          <p:cNvPr id="7" name="Text Placeholder 6">
            <a:extLst>
              <a:ext uri="{FF2B5EF4-FFF2-40B4-BE49-F238E27FC236}">
                <a16:creationId xmlns:a16="http://schemas.microsoft.com/office/drawing/2014/main" id="{433AD779-A366-FC9D-023D-7E114117E868}"/>
              </a:ext>
            </a:extLst>
          </p:cNvPr>
          <p:cNvSpPr>
            <a:spLocks noGrp="1"/>
          </p:cNvSpPr>
          <p:nvPr>
            <p:ph type="body" sz="quarter" idx="13"/>
          </p:nvPr>
        </p:nvSpPr>
        <p:spPr>
          <a:xfrm>
            <a:off x="893064" y="1719714"/>
            <a:ext cx="9962790" cy="4712842"/>
          </a:xfrm>
        </p:spPr>
        <p:txBody>
          <a:bodyPr>
            <a:normAutofit/>
          </a:bodyPr>
          <a:lstStyle/>
          <a:p>
            <a:pPr marL="0" indent="0">
              <a:buNone/>
            </a:pPr>
            <a:r>
              <a:rPr lang="en-US" sz="2800" dirty="0"/>
              <a:t>Implementing a just culture is transformative but faces significant hurdles rooted in human nature, organizational history, and external pressures. By proactively addressing fear, fostering genuine leadership commitment, clarifying accountability, navigating external influences, and adapting to a diverse workforce, organizations can successfully transition to a just culture. </a:t>
            </a:r>
          </a:p>
        </p:txBody>
      </p:sp>
      <p:sp>
        <p:nvSpPr>
          <p:cNvPr id="3" name="Slide Number Placeholder 2">
            <a:extLst>
              <a:ext uri="{FF2B5EF4-FFF2-40B4-BE49-F238E27FC236}">
                <a16:creationId xmlns:a16="http://schemas.microsoft.com/office/drawing/2014/main" id="{73725CB7-0456-BC3E-9885-8F963A9CB0C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420890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622594" y="-2077763"/>
            <a:ext cx="5775656" cy="3284932"/>
          </a:xfrm>
        </p:spPr>
        <p:txBody>
          <a:bodyPr/>
          <a:lstStyle/>
          <a:p>
            <a:r>
              <a:rPr lang="en-US" dirty="0"/>
              <a:t>resources</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622594" y="1207169"/>
            <a:ext cx="9516018" cy="5386136"/>
          </a:xfrm>
        </p:spPr>
        <p:txBody>
          <a:bodyPr>
            <a:noAutofit/>
          </a:bodyPr>
          <a:lstStyle/>
          <a:p>
            <a:r>
              <a:rPr lang="en-US" dirty="0"/>
              <a:t>Agile Academy. (n.d.). Simplify or Stagnate: Why Bureaucracy is Holding Your Business Back. </a:t>
            </a:r>
            <a:r>
              <a:rPr lang="en-US" dirty="0">
                <a:hlinkClick r:id="rId2"/>
              </a:rPr>
              <a:t>https://www.agile-academy.com/en/organizational-development/simplify-or-stagnate-why-bureaucracy-is-holding-your-business-back/</a:t>
            </a:r>
            <a:endParaRPr lang="en-US" dirty="0"/>
          </a:p>
          <a:p>
            <a:r>
              <a:rPr lang="en-US" dirty="0"/>
              <a:t>av-innovate. (2023, December 18). Nurturing a Fair and Learning-Oriented Environment: Overcoming Age-Related Challenges in Implementing Just Culture in Aviation Organizations. </a:t>
            </a:r>
            <a:r>
              <a:rPr lang="en-US" dirty="0">
                <a:hlinkClick r:id="rId3"/>
              </a:rPr>
              <a:t>https://av-innovate.com/nurturing-a-fair-and-learning-oriented-environment-overcoming-age-related-challenges-in-implementing-just-culture-in-aviation-organizations/</a:t>
            </a:r>
            <a:endParaRPr lang="en-US" dirty="0"/>
          </a:p>
          <a:p>
            <a:r>
              <a:rPr lang="en-US" dirty="0"/>
              <a:t>Birk, S. (2020, March/April). </a:t>
            </a:r>
            <a:r>
              <a:rPr lang="en-US" i="1" dirty="0"/>
              <a:t>The promise and practice of a just culture</a:t>
            </a:r>
            <a:r>
              <a:rPr lang="en-US" dirty="0"/>
              <a:t>. Healthcare Executive. </a:t>
            </a:r>
            <a:r>
              <a:rPr lang="en-US" dirty="0">
                <a:hlinkClick r:id="rId4"/>
              </a:rPr>
              <a:t>https://healthcareexecutive.org/archives/march-april-2020/the-promise-and-practice-of-a-just-culture</a:t>
            </a:r>
            <a:endParaRPr lang="en-US" dirty="0"/>
          </a:p>
          <a:p>
            <a:endParaRPr lang="en-US" dirty="0"/>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What is a Just Culture?</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1" y="2072640"/>
            <a:ext cx="8324089" cy="3493008"/>
          </a:xfrm>
        </p:spPr>
        <p:txBody>
          <a:bodyPr/>
          <a:lstStyle/>
          <a:p>
            <a:r>
              <a:rPr lang="en-US" dirty="0"/>
              <a:t>A just culture is a framework that balances accountability with learning. It encourages individuals to report errors and near-misses without fear of unfair punishment. Building confidence</a:t>
            </a:r>
          </a:p>
          <a:p>
            <a:r>
              <a:rPr lang="en-US" dirty="0"/>
              <a:t>Recognizes that errors often stem from systemic issues, not solely individual failings. It differentiates between human error, at-risk behavior, and reckless behavior. Visual aids</a:t>
            </a:r>
          </a:p>
          <a:p>
            <a:r>
              <a:rPr lang="en-US" dirty="0"/>
              <a:t>To create an environment where transparency thrives, leading to continuous improvement in safety and organizational performance. </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F3319-EB07-AD7D-8F2D-7090FE32A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C39CF4-C2BD-C5A4-9E4C-6087C501B904}"/>
              </a:ext>
            </a:extLst>
          </p:cNvPr>
          <p:cNvSpPr>
            <a:spLocks noGrp="1"/>
          </p:cNvSpPr>
          <p:nvPr>
            <p:ph type="title"/>
          </p:nvPr>
        </p:nvSpPr>
        <p:spPr>
          <a:xfrm>
            <a:off x="893064" y="72518"/>
            <a:ext cx="8297380" cy="1326514"/>
          </a:xfrm>
        </p:spPr>
        <p:txBody>
          <a:bodyPr/>
          <a:lstStyle/>
          <a:p>
            <a:r>
              <a:rPr lang="en-US" dirty="0"/>
              <a:t>Why is Just Culture Important?</a:t>
            </a:r>
          </a:p>
        </p:txBody>
      </p:sp>
      <p:sp>
        <p:nvSpPr>
          <p:cNvPr id="7" name="Text Placeholder 6">
            <a:extLst>
              <a:ext uri="{FF2B5EF4-FFF2-40B4-BE49-F238E27FC236}">
                <a16:creationId xmlns:a16="http://schemas.microsoft.com/office/drawing/2014/main" id="{246AE223-F360-521A-8684-41929193B5AA}"/>
              </a:ext>
            </a:extLst>
          </p:cNvPr>
          <p:cNvSpPr>
            <a:spLocks noGrp="1"/>
          </p:cNvSpPr>
          <p:nvPr>
            <p:ph type="body" sz="quarter" idx="13"/>
          </p:nvPr>
        </p:nvSpPr>
        <p:spPr>
          <a:xfrm>
            <a:off x="865631" y="2072640"/>
            <a:ext cx="8324089" cy="3493008"/>
          </a:xfrm>
        </p:spPr>
        <p:txBody>
          <a:bodyPr>
            <a:normAutofit fontScale="92500"/>
          </a:bodyPr>
          <a:lstStyle/>
          <a:p>
            <a:r>
              <a:rPr lang="en-US" b="1" dirty="0"/>
              <a:t>Improved Safety:</a:t>
            </a:r>
            <a:r>
              <a:rPr lang="en-US" dirty="0"/>
              <a:t> By encouraging reporting, organizations can identify and address root causes of errors, preventing recurrence and enhancing safety.</a:t>
            </a:r>
          </a:p>
          <a:p>
            <a:r>
              <a:rPr lang="en-US" b="1" dirty="0"/>
              <a:t>Enhanced Learning:</a:t>
            </a:r>
            <a:r>
              <a:rPr lang="en-US" dirty="0"/>
              <a:t> Mistakes become valuable learning opportunities, leading to system redesign and improved processes.</a:t>
            </a:r>
          </a:p>
          <a:p>
            <a:r>
              <a:rPr lang="en-US" b="1" dirty="0"/>
              <a:t>Increased Trust &amp; Morale:</a:t>
            </a:r>
            <a:r>
              <a:rPr lang="en-US" dirty="0"/>
              <a:t> Employees feel psychologically safe to speak up, fostering a culture of trust and boosting morale.</a:t>
            </a:r>
          </a:p>
          <a:p>
            <a:r>
              <a:rPr lang="en-US" b="1" dirty="0"/>
              <a:t>Reduced Costs:</a:t>
            </a:r>
            <a:r>
              <a:rPr lang="en-US" dirty="0"/>
              <a:t> Proactive identification and correction of issues can lead to fewer adverse events, rework, and associated financial burdens.</a:t>
            </a:r>
          </a:p>
        </p:txBody>
      </p:sp>
      <p:sp>
        <p:nvSpPr>
          <p:cNvPr id="3" name="Slide Number Placeholder 2">
            <a:extLst>
              <a:ext uri="{FF2B5EF4-FFF2-40B4-BE49-F238E27FC236}">
                <a16:creationId xmlns:a16="http://schemas.microsoft.com/office/drawing/2014/main" id="{C8355001-C15C-38F3-4CA0-B6B97EF8A5DF}"/>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796897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543EC-78B2-3E76-9F1C-839A61DDAA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D5F66-6D78-529A-4538-059BF2BE881A}"/>
              </a:ext>
            </a:extLst>
          </p:cNvPr>
          <p:cNvSpPr>
            <a:spLocks noGrp="1"/>
          </p:cNvSpPr>
          <p:nvPr>
            <p:ph type="title"/>
          </p:nvPr>
        </p:nvSpPr>
        <p:spPr>
          <a:xfrm>
            <a:off x="893064" y="72518"/>
            <a:ext cx="8297380" cy="1326514"/>
          </a:xfrm>
        </p:spPr>
        <p:txBody>
          <a:bodyPr/>
          <a:lstStyle/>
          <a:p>
            <a:r>
              <a:rPr lang="en-US" dirty="0"/>
              <a:t>Barrier 1: Entrenched Blame Culture &amp; Fear of Consequences</a:t>
            </a:r>
          </a:p>
        </p:txBody>
      </p:sp>
      <p:sp>
        <p:nvSpPr>
          <p:cNvPr id="7" name="Text Placeholder 6">
            <a:extLst>
              <a:ext uri="{FF2B5EF4-FFF2-40B4-BE49-F238E27FC236}">
                <a16:creationId xmlns:a16="http://schemas.microsoft.com/office/drawing/2014/main" id="{133469B2-7559-7139-2732-00880AC6E6E4}"/>
              </a:ext>
            </a:extLst>
          </p:cNvPr>
          <p:cNvSpPr>
            <a:spLocks noGrp="1"/>
          </p:cNvSpPr>
          <p:nvPr>
            <p:ph type="body" sz="quarter" idx="13"/>
          </p:nvPr>
        </p:nvSpPr>
        <p:spPr>
          <a:xfrm>
            <a:off x="865631" y="2072640"/>
            <a:ext cx="8324089" cy="3493008"/>
          </a:xfrm>
        </p:spPr>
        <p:txBody>
          <a:bodyPr/>
          <a:lstStyle/>
          <a:p>
            <a:r>
              <a:rPr lang="en-US" dirty="0"/>
              <a:t>CHALLENGE: The most significant obstacle is often a pre-existing "blame culture" where individuals fear punishment, disciplinary action, or even job loss for reporting errors or near-misses. This leads to chronic underreporting.</a:t>
            </a:r>
          </a:p>
          <a:p>
            <a:r>
              <a:rPr lang="en-US" dirty="0"/>
              <a:t>Concealment of errors.</a:t>
            </a:r>
          </a:p>
          <a:p>
            <a:r>
              <a:rPr lang="en-US" dirty="0"/>
              <a:t>Lack of critical data for learning and improvement.</a:t>
            </a:r>
          </a:p>
          <a:p>
            <a:r>
              <a:rPr lang="en-US" dirty="0"/>
              <a:t>Erosion of trust and psychological safety.</a:t>
            </a:r>
          </a:p>
          <a:p>
            <a:r>
              <a:rPr lang="en-US" dirty="0"/>
              <a:t>Stifled innovation and risk-taking</a:t>
            </a:r>
          </a:p>
        </p:txBody>
      </p:sp>
      <p:sp>
        <p:nvSpPr>
          <p:cNvPr id="3" name="Slide Number Placeholder 2">
            <a:extLst>
              <a:ext uri="{FF2B5EF4-FFF2-40B4-BE49-F238E27FC236}">
                <a16:creationId xmlns:a16="http://schemas.microsoft.com/office/drawing/2014/main" id="{6CECBAE4-EC06-4A4F-83C6-C34AF68BB428}"/>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3488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6AE88-7345-B69C-B133-4EEA1E18FD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6A3D8-F64F-978F-3D57-AD16814F8F46}"/>
              </a:ext>
            </a:extLst>
          </p:cNvPr>
          <p:cNvSpPr>
            <a:spLocks noGrp="1"/>
          </p:cNvSpPr>
          <p:nvPr>
            <p:ph type="title"/>
          </p:nvPr>
        </p:nvSpPr>
        <p:spPr>
          <a:xfrm>
            <a:off x="893064" y="72518"/>
            <a:ext cx="8297380" cy="1326514"/>
          </a:xfrm>
        </p:spPr>
        <p:txBody>
          <a:bodyPr/>
          <a:lstStyle/>
          <a:p>
            <a:r>
              <a:rPr lang="en-US" dirty="0"/>
              <a:t>Barrier 2: Lack of Leadership Commitment &amp; Inconsistent Application</a:t>
            </a:r>
          </a:p>
        </p:txBody>
      </p:sp>
      <p:sp>
        <p:nvSpPr>
          <p:cNvPr id="7" name="Text Placeholder 6">
            <a:extLst>
              <a:ext uri="{FF2B5EF4-FFF2-40B4-BE49-F238E27FC236}">
                <a16:creationId xmlns:a16="http://schemas.microsoft.com/office/drawing/2014/main" id="{F2A093FE-C1DE-FCED-7C1E-7CED6AEF0E32}"/>
              </a:ext>
            </a:extLst>
          </p:cNvPr>
          <p:cNvSpPr>
            <a:spLocks noGrp="1"/>
          </p:cNvSpPr>
          <p:nvPr>
            <p:ph type="body" sz="quarter" idx="13"/>
          </p:nvPr>
        </p:nvSpPr>
        <p:spPr>
          <a:xfrm>
            <a:off x="865631" y="2072640"/>
            <a:ext cx="8324089" cy="3493008"/>
          </a:xfrm>
        </p:spPr>
        <p:txBody>
          <a:bodyPr/>
          <a:lstStyle/>
          <a:p>
            <a:r>
              <a:rPr lang="en-US" dirty="0"/>
              <a:t>CHALLENGE: Successful implementation hinges on visible, unwavering leadership commitment. Without it, just culture principles can be perceived as "flavor of the month" initiatives that lack genuine support. Inconsistent application of principles across departments or individuals undermines fairness.</a:t>
            </a:r>
          </a:p>
          <a:p>
            <a:r>
              <a:rPr lang="en-US" dirty="0"/>
              <a:t>Skepticism and cynicism among staff.</a:t>
            </a:r>
          </a:p>
          <a:p>
            <a:r>
              <a:rPr lang="en-US" dirty="0"/>
              <a:t>Perception of unfairness and favoritism.</a:t>
            </a:r>
          </a:p>
          <a:p>
            <a:r>
              <a:rPr lang="en-US" dirty="0"/>
              <a:t>Difficulty in embedding principles into daily practices.</a:t>
            </a:r>
          </a:p>
          <a:p>
            <a:r>
              <a:rPr lang="en-US" dirty="0"/>
              <a:t>Lack of resources and support for culture change. </a:t>
            </a:r>
          </a:p>
        </p:txBody>
      </p:sp>
      <p:sp>
        <p:nvSpPr>
          <p:cNvPr id="3" name="Slide Number Placeholder 2">
            <a:extLst>
              <a:ext uri="{FF2B5EF4-FFF2-40B4-BE49-F238E27FC236}">
                <a16:creationId xmlns:a16="http://schemas.microsoft.com/office/drawing/2014/main" id="{0F9656D7-04B0-7890-1356-ACF4EC181348}"/>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5504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D4A12-3D50-3093-5C5E-D295AF45C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11BAE6-BFCC-1E83-800B-7C6030D58ABE}"/>
              </a:ext>
            </a:extLst>
          </p:cNvPr>
          <p:cNvSpPr>
            <a:spLocks noGrp="1"/>
          </p:cNvSpPr>
          <p:nvPr>
            <p:ph type="title"/>
          </p:nvPr>
        </p:nvSpPr>
        <p:spPr>
          <a:xfrm>
            <a:off x="893064" y="72518"/>
            <a:ext cx="8297380" cy="1326514"/>
          </a:xfrm>
        </p:spPr>
        <p:txBody>
          <a:bodyPr/>
          <a:lstStyle/>
          <a:p>
            <a:r>
              <a:rPr lang="en-US" dirty="0"/>
              <a:t>Barrier 3: Misunderstanding of Accountability &amp; "No Blame" Confusion</a:t>
            </a:r>
          </a:p>
        </p:txBody>
      </p:sp>
      <p:sp>
        <p:nvSpPr>
          <p:cNvPr id="7" name="Text Placeholder 6">
            <a:extLst>
              <a:ext uri="{FF2B5EF4-FFF2-40B4-BE49-F238E27FC236}">
                <a16:creationId xmlns:a16="http://schemas.microsoft.com/office/drawing/2014/main" id="{C1BA86BC-3CA6-3BCD-AA23-09417B3D87BA}"/>
              </a:ext>
            </a:extLst>
          </p:cNvPr>
          <p:cNvSpPr>
            <a:spLocks noGrp="1"/>
          </p:cNvSpPr>
          <p:nvPr>
            <p:ph type="body" sz="quarter" idx="13"/>
          </p:nvPr>
        </p:nvSpPr>
        <p:spPr>
          <a:xfrm>
            <a:off x="865631" y="2072640"/>
            <a:ext cx="8324089" cy="3493008"/>
          </a:xfrm>
        </p:spPr>
        <p:txBody>
          <a:bodyPr/>
          <a:lstStyle/>
          <a:p>
            <a:r>
              <a:rPr lang="en-US" dirty="0"/>
              <a:t>CHALLENGE: A common misconception is that a just culture means "no accountability" or a "blame-free" environment. This is inaccurate. Just culture </a:t>
            </a:r>
            <a:r>
              <a:rPr lang="en-US" i="1" dirty="0"/>
              <a:t>redefines</a:t>
            </a:r>
            <a:r>
              <a:rPr lang="en-US" dirty="0"/>
              <a:t> accountability, focusing on system failures alongside individual behavioral choices.</a:t>
            </a:r>
          </a:p>
          <a:p>
            <a:r>
              <a:rPr lang="en-US" dirty="0"/>
              <a:t>Resistance from managers who believe in traditional punitive approaches.</a:t>
            </a:r>
          </a:p>
          <a:p>
            <a:r>
              <a:rPr lang="en-US" dirty="0"/>
              <a:t>Unclear expectations regarding individual responsibility.</a:t>
            </a:r>
          </a:p>
          <a:p>
            <a:r>
              <a:rPr lang="en-US" dirty="0"/>
              <a:t>Difficulty in distinguishing between human error, at-risk behavior, and reckless behavior, leading to inconsistent responses.</a:t>
            </a:r>
          </a:p>
        </p:txBody>
      </p:sp>
      <p:sp>
        <p:nvSpPr>
          <p:cNvPr id="3" name="Slide Number Placeholder 2">
            <a:extLst>
              <a:ext uri="{FF2B5EF4-FFF2-40B4-BE49-F238E27FC236}">
                <a16:creationId xmlns:a16="http://schemas.microsoft.com/office/drawing/2014/main" id="{3D34C936-ED0C-C00D-390F-F8DA17BA4766}"/>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3744556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A48C0-C008-B976-4DDB-797A13A45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0E00E-84C0-FCC7-9956-C237D23495AF}"/>
              </a:ext>
            </a:extLst>
          </p:cNvPr>
          <p:cNvSpPr>
            <a:spLocks noGrp="1"/>
          </p:cNvSpPr>
          <p:nvPr>
            <p:ph type="title"/>
          </p:nvPr>
        </p:nvSpPr>
        <p:spPr>
          <a:xfrm>
            <a:off x="893064" y="72518"/>
            <a:ext cx="8297380" cy="1326514"/>
          </a:xfrm>
        </p:spPr>
        <p:txBody>
          <a:bodyPr/>
          <a:lstStyle/>
          <a:p>
            <a:r>
              <a:rPr lang="en-US" dirty="0"/>
              <a:t>Barrier 4: Regulatory &amp; Legal Environment</a:t>
            </a:r>
          </a:p>
        </p:txBody>
      </p:sp>
      <p:sp>
        <p:nvSpPr>
          <p:cNvPr id="7" name="Text Placeholder 6">
            <a:extLst>
              <a:ext uri="{FF2B5EF4-FFF2-40B4-BE49-F238E27FC236}">
                <a16:creationId xmlns:a16="http://schemas.microsoft.com/office/drawing/2014/main" id="{EF9FB6C4-32FE-D48D-1FC7-2B2F13EEC028}"/>
              </a:ext>
            </a:extLst>
          </p:cNvPr>
          <p:cNvSpPr>
            <a:spLocks noGrp="1"/>
          </p:cNvSpPr>
          <p:nvPr>
            <p:ph type="body" sz="quarter" idx="13"/>
          </p:nvPr>
        </p:nvSpPr>
        <p:spPr>
          <a:xfrm>
            <a:off x="865631" y="2072640"/>
            <a:ext cx="8324089" cy="3493008"/>
          </a:xfrm>
        </p:spPr>
        <p:txBody>
          <a:bodyPr/>
          <a:lstStyle/>
          <a:p>
            <a:r>
              <a:rPr lang="en-US" dirty="0"/>
              <a:t>CHALLENGE: External pressures from regulatory boards, licensing agencies, and litigation practices can perpetuate a focus on individual blame rather than system issues, especially in industries like healthcare. The constant threat of legal liability can disincentivize voluntary error reporting.</a:t>
            </a:r>
          </a:p>
          <a:p>
            <a:r>
              <a:rPr lang="en-US" dirty="0"/>
              <a:t>Reluctance to report for fear of professional repercussions.</a:t>
            </a:r>
          </a:p>
          <a:p>
            <a:r>
              <a:rPr lang="en-US" dirty="0"/>
              <a:t>Focus shifts to defensive practices rather than learning and improvement.</a:t>
            </a:r>
          </a:p>
          <a:p>
            <a:r>
              <a:rPr lang="en-US" dirty="0"/>
              <a:t>Potential for criminalization of human error, further chilling reporting.</a:t>
            </a:r>
          </a:p>
        </p:txBody>
      </p:sp>
      <p:sp>
        <p:nvSpPr>
          <p:cNvPr id="3" name="Slide Number Placeholder 2">
            <a:extLst>
              <a:ext uri="{FF2B5EF4-FFF2-40B4-BE49-F238E27FC236}">
                <a16:creationId xmlns:a16="http://schemas.microsoft.com/office/drawing/2014/main" id="{EB2C7768-10F6-B505-A7B5-8C1E9F948250}"/>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2801743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4212F-3785-16F5-5D4E-5919FB769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57AC3-6D56-8F5B-3DCF-E06025B78F66}"/>
              </a:ext>
            </a:extLst>
          </p:cNvPr>
          <p:cNvSpPr>
            <a:spLocks noGrp="1"/>
          </p:cNvSpPr>
          <p:nvPr>
            <p:ph type="title"/>
          </p:nvPr>
        </p:nvSpPr>
        <p:spPr>
          <a:xfrm>
            <a:off x="893064" y="72518"/>
            <a:ext cx="8297380" cy="1326514"/>
          </a:xfrm>
        </p:spPr>
        <p:txBody>
          <a:bodyPr/>
          <a:lstStyle/>
          <a:p>
            <a:r>
              <a:rPr lang="en-US" dirty="0"/>
              <a:t>Barrier 5: Generational Differences &amp; Organizational Hierarchy</a:t>
            </a:r>
          </a:p>
        </p:txBody>
      </p:sp>
      <p:sp>
        <p:nvSpPr>
          <p:cNvPr id="7" name="Text Placeholder 6">
            <a:extLst>
              <a:ext uri="{FF2B5EF4-FFF2-40B4-BE49-F238E27FC236}">
                <a16:creationId xmlns:a16="http://schemas.microsoft.com/office/drawing/2014/main" id="{E855DED7-563F-CEDE-5F17-C052E9EFF74D}"/>
              </a:ext>
            </a:extLst>
          </p:cNvPr>
          <p:cNvSpPr>
            <a:spLocks noGrp="1"/>
          </p:cNvSpPr>
          <p:nvPr>
            <p:ph type="body" sz="quarter" idx="13"/>
          </p:nvPr>
        </p:nvSpPr>
        <p:spPr>
          <a:xfrm>
            <a:off x="865631" y="2072640"/>
            <a:ext cx="8695464" cy="3670434"/>
          </a:xfrm>
        </p:spPr>
        <p:txBody>
          <a:bodyPr>
            <a:normAutofit/>
          </a:bodyPr>
          <a:lstStyle/>
          <a:p>
            <a:r>
              <a:rPr lang="en-US" dirty="0"/>
              <a:t>CHALLENGE: A multi-generational workforce may have differing attitudes towards responsibility, error reporting, and hierarchical structures. Older generations might adhere more strictly to traditional hierarchies, while younger employees may prefer more direct communication.</a:t>
            </a:r>
          </a:p>
          <a:p>
            <a:r>
              <a:rPr lang="en-US" dirty="0"/>
              <a:t>Misunderstandings and communication breakdowns.</a:t>
            </a:r>
          </a:p>
          <a:p>
            <a:r>
              <a:rPr lang="en-US" dirty="0"/>
              <a:t>Inconsistent application of just culture principles across different age groups.</a:t>
            </a:r>
          </a:p>
          <a:p>
            <a:r>
              <a:rPr lang="en-US" dirty="0"/>
              <a:t>Difficulty in establishing mutual trust and psychological safety across generational divides.</a:t>
            </a:r>
          </a:p>
        </p:txBody>
      </p:sp>
      <p:sp>
        <p:nvSpPr>
          <p:cNvPr id="3" name="Slide Number Placeholder 2">
            <a:extLst>
              <a:ext uri="{FF2B5EF4-FFF2-40B4-BE49-F238E27FC236}">
                <a16:creationId xmlns:a16="http://schemas.microsoft.com/office/drawing/2014/main" id="{06957592-A8CA-D556-22B8-CD7F7010E724}"/>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5794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805DE-A136-F7FA-49D4-88F7A844FD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3DDD10-9AEA-76DF-8AD6-567661CE9935}"/>
              </a:ext>
            </a:extLst>
          </p:cNvPr>
          <p:cNvSpPr>
            <a:spLocks noGrp="1"/>
          </p:cNvSpPr>
          <p:nvPr>
            <p:ph type="title"/>
          </p:nvPr>
        </p:nvSpPr>
        <p:spPr>
          <a:xfrm>
            <a:off x="893064" y="72518"/>
            <a:ext cx="8297380" cy="1326514"/>
          </a:xfrm>
        </p:spPr>
        <p:txBody>
          <a:bodyPr/>
          <a:lstStyle/>
          <a:p>
            <a:r>
              <a:rPr lang="en-US" dirty="0"/>
              <a:t>Overcoming the Barriers: Key Strategies</a:t>
            </a:r>
          </a:p>
        </p:txBody>
      </p:sp>
      <p:sp>
        <p:nvSpPr>
          <p:cNvPr id="7" name="Text Placeholder 6">
            <a:extLst>
              <a:ext uri="{FF2B5EF4-FFF2-40B4-BE49-F238E27FC236}">
                <a16:creationId xmlns:a16="http://schemas.microsoft.com/office/drawing/2014/main" id="{40922C42-7953-586F-36E7-3DA3612862D5}"/>
              </a:ext>
            </a:extLst>
          </p:cNvPr>
          <p:cNvSpPr>
            <a:spLocks noGrp="1"/>
          </p:cNvSpPr>
          <p:nvPr>
            <p:ph type="body" sz="quarter" idx="13"/>
          </p:nvPr>
        </p:nvSpPr>
        <p:spPr>
          <a:xfrm>
            <a:off x="893064" y="1719714"/>
            <a:ext cx="9962790" cy="4712842"/>
          </a:xfrm>
        </p:spPr>
        <p:txBody>
          <a:bodyPr>
            <a:normAutofit/>
          </a:bodyPr>
          <a:lstStyle/>
          <a:p>
            <a:r>
              <a:rPr lang="en-US" b="1" dirty="0"/>
              <a:t>Strong, Consistent Leadership:</a:t>
            </a:r>
            <a:r>
              <a:rPr lang="en-US" dirty="0"/>
              <a:t> Leaders must "walk the talk," model just culture principles, and visibly support the initiative.</a:t>
            </a:r>
          </a:p>
          <a:p>
            <a:r>
              <a:rPr lang="en-US" b="1" dirty="0"/>
              <a:t>Education &amp; Training:</a:t>
            </a:r>
            <a:r>
              <a:rPr lang="en-US" dirty="0"/>
              <a:t> Comprehensive programs for all staff on just culture principles, error differentiation, and reporting procedures.</a:t>
            </a:r>
          </a:p>
          <a:p>
            <a:r>
              <a:rPr lang="en-US" b="1" dirty="0"/>
              <a:t>Transparent Processes:</a:t>
            </a:r>
            <a:r>
              <a:rPr lang="en-US" dirty="0"/>
              <a:t> Clearly define how incidents will be investigated and how decisions on accountability will be made.</a:t>
            </a:r>
          </a:p>
          <a:p>
            <a:r>
              <a:rPr lang="en-US" b="1" dirty="0"/>
              <a:t>Build Psychological Safety:</a:t>
            </a:r>
            <a:r>
              <a:rPr lang="en-US" dirty="0"/>
              <a:t> Foster an environment where reporting is encouraged and celebrated as a learning opportunity, not punished.</a:t>
            </a:r>
          </a:p>
          <a:p>
            <a:r>
              <a:rPr lang="en-US" b="1" dirty="0"/>
              <a:t>Systemic Focus:</a:t>
            </a:r>
            <a:r>
              <a:rPr lang="en-US" dirty="0"/>
              <a:t> Prioritize identifying and fixing system flaws that contribute to errors.</a:t>
            </a:r>
          </a:p>
          <a:p>
            <a:r>
              <a:rPr lang="en-US" b="1" dirty="0"/>
              <a:t>Continuous Improvement:</a:t>
            </a:r>
            <a:r>
              <a:rPr lang="en-US" dirty="0"/>
              <a:t> Recognize that implementing a just culture is a journey, not a destination, requiring ongoing commitment and adaptation.</a:t>
            </a:r>
          </a:p>
        </p:txBody>
      </p:sp>
      <p:sp>
        <p:nvSpPr>
          <p:cNvPr id="3" name="Slide Number Placeholder 2">
            <a:extLst>
              <a:ext uri="{FF2B5EF4-FFF2-40B4-BE49-F238E27FC236}">
                <a16:creationId xmlns:a16="http://schemas.microsoft.com/office/drawing/2014/main" id="{74F60099-6868-1DAC-747B-DF2FE304E29E}"/>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273046486"/>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3.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{DBAEFF96-52AB-4FFA-BA06-D2B18B7C97F9}TFb05bf529-a1dc-42d5-b9d6-8a1e9569dd9caf6e7d0f_win32-c3c9796a48f5</Template>
  <TotalTime>32</TotalTime>
  <Words>889</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 Light</vt:lpstr>
      <vt:lpstr>Calibri</vt:lpstr>
      <vt:lpstr>Posterama</vt:lpstr>
      <vt:lpstr>Custom</vt:lpstr>
      <vt:lpstr>The Road to a Just Culture: Overcoming Implementation Barriers</vt:lpstr>
      <vt:lpstr>What is a Just Culture?</vt:lpstr>
      <vt:lpstr>Why is Just Culture Important?</vt:lpstr>
      <vt:lpstr>Barrier 1: Entrenched Blame Culture &amp; Fear of Consequences</vt:lpstr>
      <vt:lpstr>Barrier 2: Lack of Leadership Commitment &amp; Inconsistent Application</vt:lpstr>
      <vt:lpstr>Barrier 3: Misunderstanding of Accountability &amp; "No Blame" Confusion</vt:lpstr>
      <vt:lpstr>Barrier 4: Regulatory &amp; Legal Environment</vt:lpstr>
      <vt:lpstr>Barrier 5: Generational Differences &amp; Organizational Hierarchy</vt:lpstr>
      <vt:lpstr>Overcoming the Barriers: Key Strategies</vt:lpstr>
      <vt:lpstr>Overcoming the Barriers: Key Strategies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Jonathan Davis</dc:creator>
  <cp:lastModifiedBy>Jonathan Davis</cp:lastModifiedBy>
  <cp:revision>1</cp:revision>
  <dcterms:created xsi:type="dcterms:W3CDTF">2025-07-07T23:35:23Z</dcterms:created>
  <dcterms:modified xsi:type="dcterms:W3CDTF">2025-07-08T00:07:36Z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