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5143500" cx="9144000"/>
  <p:notesSz cx="6858000" cy="9144000"/>
  <p:embeddedFontLst>
    <p:embeddedFont>
      <p:font typeface="Proxima Nova"/>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3" name="Walter Tr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schemas.openxmlformats.org/officeDocument/2006/relationships/font" Target="fonts/ProximaNova-bold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ProximaNova-regular.fntdata"/><Relationship Id="rId90" Type="http://schemas.openxmlformats.org/officeDocument/2006/relationships/slide" Target="slides/slide84.xml"/><Relationship Id="rId93" Type="http://schemas.openxmlformats.org/officeDocument/2006/relationships/font" Target="fonts/ProximaNova-italic.fntdata"/><Relationship Id="rId92" Type="http://schemas.openxmlformats.org/officeDocument/2006/relationships/font" Target="fonts/ProximaNova-bold.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The Sixth Edition, known as ECMAScript 2015 adds significant new syntax for writing complex applications, including classes and modules, but defines them semantically in the same terms as ECMAScript 5 strict mode. Other new features include iterators and for/of loops, Python-style generators and generator expressions, arrow functions, binary data, typed arrays, collections (maps, sets and weak maps), promises, number and math enhancements, reflection, and proxies (metaprogramming for virtual objects and wrappers). As the first “ECMAScript Harmony” specification, it is also known as “ES6 Harmony”.</p:text>
  </p:cm>
  <p:cm authorId="0" idx="2">
    <p:pos x="6000" y="100"/>
    <p:text>Adds "strict mode", a subset intended to provide more thorough error checking and avoid error-prone constructs. Clarifies many ambiguities in the 3rd edition specification, and accommodates behaviour of real-world implementations that differed consistently from that specification. Adds some new features, such as getters and setters, library support for JSON, and more complete reflection on object properties.</p:text>
  </p:cm>
  <p:cm authorId="0" idx="3">
    <p:pos x="6000" y="200"/>
    <p:text>Added regular expressions, better string handling, new control statements, try/catch exception handling, tighter definition of errors, formatting for numeric output and other enhancements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dotnetcurry.com/javascript/1131/ecmascript6-async-using-generators-promis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ECMAScript"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en/docs/Web/JavaScript/Reference/Global_Objects/TypedArray"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qnimate.com/difference-between-map-and-weakmap-in-javascript/"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900">
                <a:solidFill>
                  <a:srgbClr val="231F20"/>
                </a:solidFill>
              </a:rPr>
              <a:t>x = 11 </a:t>
            </a:r>
            <a:r>
              <a:rPr lang="en" sz="1000">
                <a:solidFill>
                  <a:srgbClr val="231F20"/>
                </a:solidFill>
              </a:rPr>
              <a:t>in a function declaration is more like </a:t>
            </a:r>
            <a:r>
              <a:rPr lang="en" sz="900">
                <a:solidFill>
                  <a:srgbClr val="231F20"/>
                </a:solidFill>
              </a:rPr>
              <a:t>x !== undefined ? x : 11 </a:t>
            </a:r>
            <a:r>
              <a:rPr lang="en" sz="1000">
                <a:solidFill>
                  <a:srgbClr val="231F20"/>
                </a:solidFill>
              </a:rPr>
              <a:t>than the much more common idiom </a:t>
            </a:r>
            <a:r>
              <a:rPr lang="en" sz="900">
                <a:solidFill>
                  <a:srgbClr val="231F20"/>
                </a:solidFill>
              </a:rPr>
              <a:t>x || 11</a:t>
            </a:r>
            <a:r>
              <a:rPr lang="en" sz="1000">
                <a:solidFill>
                  <a:srgbClr val="231F20"/>
                </a:solidFill>
              </a:rPr>
              <a:t>, so you’ll need to be careful in converting your pre-ES6 code to this ES6 default parameter value syntax.</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00">
                <a:solidFill>
                  <a:srgbClr val="231F20"/>
                </a:solidFill>
              </a:rPr>
              <a:t>This technique is an approximation of named arguments</a:t>
            </a:r>
          </a:p>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Tagged template literals are function calls whose parameters are provided via template literals.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00">
                <a:solidFill>
                  <a:srgbClr val="231F20"/>
                </a:solidFill>
              </a:rPr>
              <a:t>The body only needs to be enclosed by </a:t>
            </a:r>
            <a:r>
              <a:rPr lang="en" sz="900">
                <a:solidFill>
                  <a:srgbClr val="231F20"/>
                </a:solidFill>
              </a:rPr>
              <a:t>{ .. } </a:t>
            </a:r>
            <a:r>
              <a:rPr lang="en" sz="1000">
                <a:solidFill>
                  <a:srgbClr val="231F20"/>
                </a:solidFill>
              </a:rPr>
              <a:t>if there’s more than one expression, or if the body consists of a non-expression statement. If there’s only one expression, and you omit the surrounding </a:t>
            </a:r>
            <a:r>
              <a:rPr lang="en" sz="900">
                <a:solidFill>
                  <a:srgbClr val="231F20"/>
                </a:solidFill>
              </a:rPr>
              <a:t>{ .. }</a:t>
            </a:r>
            <a:r>
              <a:rPr lang="en" sz="1000">
                <a:solidFill>
                  <a:srgbClr val="231F20"/>
                </a:solidFill>
              </a:rPr>
              <a:t>, there’s an implied </a:t>
            </a:r>
            <a:r>
              <a:rPr lang="en" sz="900">
                <a:solidFill>
                  <a:srgbClr val="231F20"/>
                </a:solidFill>
              </a:rPr>
              <a:t>return </a:t>
            </a:r>
            <a:r>
              <a:rPr lang="en" sz="1000">
                <a:solidFill>
                  <a:srgbClr val="231F20"/>
                </a:solidFill>
              </a:rPr>
              <a:t>in front of the expression, as illustrated in the previous snippet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00">
                <a:solidFill>
                  <a:srgbClr val="231F20"/>
                </a:solidFill>
              </a:rPr>
              <a:t>• </a:t>
            </a:r>
            <a:r>
              <a:rPr lang="en" sz="900">
                <a:solidFill>
                  <a:srgbClr val="231F20"/>
                </a:solidFill>
              </a:rPr>
              <a:t>test(..) </a:t>
            </a:r>
            <a:r>
              <a:rPr lang="en" sz="1000">
                <a:solidFill>
                  <a:srgbClr val="231F20"/>
                </a:solidFill>
              </a:rPr>
              <a:t>uses </a:t>
            </a:r>
            <a:r>
              <a:rPr lang="en" sz="900">
                <a:solidFill>
                  <a:srgbClr val="231F20"/>
                </a:solidFill>
              </a:rPr>
              <a:t>lastIndex </a:t>
            </a:r>
            <a:r>
              <a:rPr lang="en" sz="1000">
                <a:solidFill>
                  <a:srgbClr val="231F20"/>
                </a:solidFill>
              </a:rPr>
              <a:t>as the exact and only position in </a:t>
            </a:r>
            <a:r>
              <a:rPr lang="en" sz="900">
                <a:solidFill>
                  <a:srgbClr val="231F20"/>
                </a:solidFill>
              </a:rPr>
              <a:t>str </a:t>
            </a:r>
            <a:r>
              <a:rPr lang="en" sz="1000">
                <a:solidFill>
                  <a:srgbClr val="231F20"/>
                </a:solidFill>
              </a:rPr>
              <a:t>to look to make a match. There is no moving ahead to look for the match — it’s either there at the </a:t>
            </a:r>
            <a:r>
              <a:rPr lang="en" sz="900">
                <a:solidFill>
                  <a:srgbClr val="231F20"/>
                </a:solidFill>
              </a:rPr>
              <a:t>lastIndex </a:t>
            </a:r>
            <a:r>
              <a:rPr lang="en" sz="1000">
                <a:solidFill>
                  <a:srgbClr val="231F20"/>
                </a:solidFill>
              </a:rPr>
              <a:t>position or not.</a:t>
            </a:r>
          </a:p>
          <a:p>
            <a:pPr lvl="0">
              <a:spcBef>
                <a:spcPts val="0"/>
              </a:spcBef>
              <a:buNone/>
            </a:pPr>
            <a:r>
              <a:rPr lang="en" sz="1000">
                <a:solidFill>
                  <a:srgbClr val="231F20"/>
                </a:solidFill>
              </a:rPr>
              <a:t>• If a match is made, </a:t>
            </a:r>
            <a:r>
              <a:rPr lang="en" sz="900">
                <a:solidFill>
                  <a:srgbClr val="231F20"/>
                </a:solidFill>
              </a:rPr>
              <a:t>test(..) </a:t>
            </a:r>
            <a:r>
              <a:rPr lang="en" sz="1000">
                <a:solidFill>
                  <a:srgbClr val="231F20"/>
                </a:solidFill>
              </a:rPr>
              <a:t>updates </a:t>
            </a:r>
            <a:r>
              <a:rPr lang="en" sz="900">
                <a:solidFill>
                  <a:srgbClr val="231F20"/>
                </a:solidFill>
              </a:rPr>
              <a:t>lastIndex </a:t>
            </a:r>
            <a:r>
              <a:rPr lang="en" sz="1000">
                <a:solidFill>
                  <a:srgbClr val="231F20"/>
                </a:solidFill>
              </a:rPr>
              <a:t>to point to the character immediately following the match. If a match fails, </a:t>
            </a:r>
            <a:r>
              <a:rPr lang="en" sz="900">
                <a:solidFill>
                  <a:srgbClr val="231F20"/>
                </a:solidFill>
              </a:rPr>
              <a:t>test(..) </a:t>
            </a:r>
            <a:r>
              <a:rPr lang="en" sz="1000">
                <a:solidFill>
                  <a:srgbClr val="231F20"/>
                </a:solidFill>
              </a:rPr>
              <a:t>resets </a:t>
            </a:r>
            <a:r>
              <a:rPr lang="en" sz="900">
                <a:solidFill>
                  <a:srgbClr val="231F20"/>
                </a:solidFill>
              </a:rPr>
              <a:t>lastIndex </a:t>
            </a:r>
            <a:r>
              <a:rPr lang="en" sz="1000">
                <a:solidFill>
                  <a:srgbClr val="231F20"/>
                </a:solidFill>
              </a:rPr>
              <a:t>back to </a:t>
            </a:r>
            <a:r>
              <a:rPr lang="en" sz="900">
                <a:solidFill>
                  <a:srgbClr val="231F20"/>
                </a:solidFill>
              </a:rPr>
              <a:t>0</a:t>
            </a:r>
          </a:p>
          <a:p>
            <a:pPr indent="-292100" lvl="0" marL="457200">
              <a:spcBef>
                <a:spcPts val="0"/>
              </a:spcBef>
              <a:buClr>
                <a:srgbClr val="231F20"/>
              </a:buClr>
              <a:buSzPct val="100000"/>
            </a:pPr>
            <a:r>
              <a:rPr lang="en" sz="1000">
                <a:solidFill>
                  <a:srgbClr val="231F20"/>
                </a:solidFill>
              </a:rPr>
              <a:t>Non-sticky matches are free to move ahead in their matching. A sticky mode expression would have failed here, because it would not be allowed to move ahead.</a:t>
            </a:r>
          </a:p>
          <a:p>
            <a:pPr lvl="0">
              <a:spcBef>
                <a:spcPts val="0"/>
              </a:spcBef>
              <a:buNone/>
            </a:pPr>
            <a:r>
              <a:t/>
            </a:r>
            <a:endParaRPr sz="900">
              <a:solidFill>
                <a:srgbClr val="231F20"/>
              </a:solidFill>
            </a:endParaRPr>
          </a:p>
          <a:p>
            <a:pPr lvl="0">
              <a:spcBef>
                <a:spcPts val="0"/>
              </a:spcBef>
              <a:buNone/>
            </a:pPr>
            <a:r>
              <a:rPr b="1" lang="en" sz="900">
                <a:solidFill>
                  <a:srgbClr val="231F20"/>
                </a:solidFill>
              </a:rPr>
              <a:t>Unicode Flag</a:t>
            </a:r>
          </a:p>
          <a:p>
            <a:pPr lvl="0">
              <a:spcBef>
                <a:spcPts val="0"/>
              </a:spcBef>
              <a:buNone/>
            </a:pPr>
            <a:r>
              <a:rPr lang="en" sz="900">
                <a:solidFill>
                  <a:srgbClr val="231F20"/>
                </a:solidFill>
              </a:rPr>
              <a:t>The new u flag for ES6+ regular expressions, which turns on Unicode matching for that expression.</a:t>
            </a:r>
          </a:p>
          <a:p>
            <a:pPr lvl="0" rtl="0">
              <a:spcBef>
                <a:spcPts val="0"/>
              </a:spcBef>
              <a:buNone/>
            </a:pPr>
            <a:r>
              <a:rPr lang="en" sz="900">
                <a:solidFill>
                  <a:srgbClr val="231F20"/>
                </a:solidFill>
              </a:rPr>
              <a:t>The u flag tells a regular expression to process a string with the interpretation of Unicode (UTF-16) characters, such that such an extended character will be matched as a single entity.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00">
                <a:solidFill>
                  <a:srgbClr val="231F20"/>
                </a:solidFill>
              </a:rPr>
              <a:t>It’s a small nuance, but the ES6 specification calls for the expression’s flags to be listed in this </a:t>
            </a:r>
            <a:r>
              <a:rPr b="1" lang="en" sz="1000">
                <a:solidFill>
                  <a:srgbClr val="231F20"/>
                </a:solidFill>
              </a:rPr>
              <a:t>order: </a:t>
            </a:r>
            <a:r>
              <a:rPr b="1" lang="en" sz="900">
                <a:solidFill>
                  <a:srgbClr val="231F20"/>
                </a:solidFill>
              </a:rPr>
              <a:t>"gimuy"</a:t>
            </a:r>
            <a:r>
              <a:rPr lang="en" sz="1000">
                <a:solidFill>
                  <a:srgbClr val="231F20"/>
                </a:solidFill>
              </a:rPr>
              <a:t>, regardless of what order the original pattern was specified with</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highlight>
                  <a:srgbClr val="F0F8FF"/>
                </a:highlight>
              </a:rPr>
              <a:t>parseInt</a:t>
            </a:r>
            <a:r>
              <a:rPr b="1" lang="en">
                <a:solidFill>
                  <a:srgbClr val="3377BB"/>
                </a:solidFill>
                <a:highlight>
                  <a:srgbClr val="F0F8FF"/>
                </a:highlight>
              </a:rPr>
              <a:t>(</a:t>
            </a:r>
            <a:r>
              <a:rPr lang="en">
                <a:solidFill>
                  <a:srgbClr val="AA7733"/>
                </a:solidFill>
              </a:rPr>
              <a:t>"111110111"</a:t>
            </a:r>
            <a:r>
              <a:rPr b="1" lang="en">
                <a:solidFill>
                  <a:srgbClr val="3377BB"/>
                </a:solidFill>
                <a:highlight>
                  <a:srgbClr val="F0F8FF"/>
                </a:highlight>
              </a:rPr>
              <a:t>,</a:t>
            </a:r>
            <a:r>
              <a:rPr lang="en">
                <a:highlight>
                  <a:srgbClr val="F0F8FF"/>
                </a:highlight>
              </a:rPr>
              <a:t> </a:t>
            </a:r>
            <a:r>
              <a:rPr lang="en">
                <a:solidFill>
                  <a:srgbClr val="AA7733"/>
                </a:solidFill>
                <a:highlight>
                  <a:srgbClr val="F0F8FF"/>
                </a:highlight>
              </a:rPr>
              <a:t>2</a:t>
            </a:r>
            <a:r>
              <a:rPr b="1" lang="en">
                <a:solidFill>
                  <a:srgbClr val="3377BB"/>
                </a:solidFill>
                <a:highlight>
                  <a:srgbClr val="F0F8FF"/>
                </a:highlight>
              </a:rPr>
              <a:t>)</a:t>
            </a:r>
            <a:r>
              <a:rPr lang="en">
                <a:highlight>
                  <a:srgbClr val="FFFFFF"/>
                </a:highlight>
              </a:rPr>
              <a:t> </a:t>
            </a:r>
            <a:r>
              <a:rPr b="1" lang="en">
                <a:solidFill>
                  <a:srgbClr val="3377BB"/>
                </a:solidFill>
              </a:rPr>
              <a:t>===</a:t>
            </a:r>
            <a:r>
              <a:rPr lang="en">
                <a:highlight>
                  <a:srgbClr val="FFFFFF"/>
                </a:highlight>
              </a:rPr>
              <a:t> </a:t>
            </a:r>
            <a:r>
              <a:rPr lang="en">
                <a:solidFill>
                  <a:srgbClr val="AA7733"/>
                </a:solidFill>
              </a:rPr>
              <a:t>503</a:t>
            </a:r>
            <a:r>
              <a:rPr b="1" lang="en">
                <a:solidFill>
                  <a:srgbClr val="3377BB"/>
                </a:solidFill>
              </a:rPr>
              <a:t>;</a:t>
            </a:r>
            <a:br>
              <a:rPr lang="en">
                <a:highlight>
                  <a:srgbClr val="FFFFFF"/>
                </a:highlight>
              </a:rPr>
            </a:br>
            <a:r>
              <a:rPr lang="en">
                <a:highlight>
                  <a:srgbClr val="F0F8FF"/>
                </a:highlight>
              </a:rPr>
              <a:t>parseInt</a:t>
            </a:r>
            <a:r>
              <a:rPr b="1" lang="en">
                <a:solidFill>
                  <a:srgbClr val="3377BB"/>
                </a:solidFill>
                <a:highlight>
                  <a:srgbClr val="F0F8FF"/>
                </a:highlight>
              </a:rPr>
              <a:t>(</a:t>
            </a:r>
            <a:r>
              <a:rPr lang="en">
                <a:solidFill>
                  <a:srgbClr val="AA7733"/>
                </a:solidFill>
              </a:rPr>
              <a:t>"767"</a:t>
            </a:r>
            <a:r>
              <a:rPr b="1" lang="en">
                <a:solidFill>
                  <a:srgbClr val="3377BB"/>
                </a:solidFill>
                <a:highlight>
                  <a:srgbClr val="F0F8FF"/>
                </a:highlight>
              </a:rPr>
              <a:t>,</a:t>
            </a:r>
            <a:r>
              <a:rPr lang="en">
                <a:highlight>
                  <a:srgbClr val="F0F8FF"/>
                </a:highlight>
              </a:rPr>
              <a:t> </a:t>
            </a:r>
            <a:r>
              <a:rPr lang="en">
                <a:solidFill>
                  <a:srgbClr val="AA7733"/>
                </a:solidFill>
                <a:highlight>
                  <a:srgbClr val="F0F8FF"/>
                </a:highlight>
              </a:rPr>
              <a:t>8</a:t>
            </a:r>
            <a:r>
              <a:rPr b="1" lang="en">
                <a:solidFill>
                  <a:srgbClr val="3377BB"/>
                </a:solidFill>
                <a:highlight>
                  <a:srgbClr val="F0F8FF"/>
                </a:highlight>
              </a:rPr>
              <a:t>)</a:t>
            </a:r>
            <a:r>
              <a:rPr lang="en">
                <a:highlight>
                  <a:srgbClr val="FFFFFF"/>
                </a:highlight>
              </a:rPr>
              <a:t> </a:t>
            </a:r>
            <a:r>
              <a:rPr b="1" lang="en">
                <a:solidFill>
                  <a:srgbClr val="3377BB"/>
                </a:solidFill>
              </a:rPr>
              <a:t>===</a:t>
            </a:r>
            <a:r>
              <a:rPr lang="en">
                <a:highlight>
                  <a:srgbClr val="FFFFFF"/>
                </a:highlight>
              </a:rPr>
              <a:t> </a:t>
            </a:r>
            <a:r>
              <a:rPr lang="en">
                <a:solidFill>
                  <a:srgbClr val="AA7733"/>
                </a:solidFill>
              </a:rPr>
              <a:t>503</a:t>
            </a:r>
            <a:r>
              <a:rPr b="1" lang="en">
                <a:solidFill>
                  <a:srgbClr val="3377BB"/>
                </a:solidFill>
              </a:rPr>
              <a:t>;</a:t>
            </a:r>
            <a:br>
              <a:rPr lang="en">
                <a:highlight>
                  <a:srgbClr val="FFFFFF"/>
                </a:highlight>
              </a:rPr>
            </a:br>
            <a:r>
              <a:rPr lang="en">
                <a:solidFill>
                  <a:srgbClr val="AA7733"/>
                </a:solidFill>
                <a:highlight>
                  <a:srgbClr val="F0F8FF"/>
                </a:highlight>
              </a:rPr>
              <a:t>0</a:t>
            </a:r>
            <a:r>
              <a:rPr lang="en">
                <a:solidFill>
                  <a:srgbClr val="AA7733"/>
                </a:solidFill>
              </a:rPr>
              <a:t>767</a:t>
            </a:r>
            <a:r>
              <a:rPr lang="en">
                <a:highlight>
                  <a:srgbClr val="FFFFFF"/>
                </a:highlight>
              </a:rPr>
              <a:t> </a:t>
            </a:r>
            <a:r>
              <a:rPr b="1" lang="en">
                <a:solidFill>
                  <a:srgbClr val="3377BB"/>
                </a:solidFill>
              </a:rPr>
              <a:t>===</a:t>
            </a:r>
            <a:r>
              <a:rPr lang="en">
                <a:highlight>
                  <a:srgbClr val="FFFFFF"/>
                </a:highlight>
              </a:rPr>
              <a:t> </a:t>
            </a:r>
            <a:r>
              <a:rPr lang="en">
                <a:solidFill>
                  <a:srgbClr val="AA7733"/>
                </a:solidFill>
              </a:rPr>
              <a:t>503</a:t>
            </a:r>
            <a:r>
              <a:rPr b="1" lang="en">
                <a:solidFill>
                  <a:srgbClr val="3377BB"/>
                </a:solidFill>
              </a:rPr>
              <a:t>;</a:t>
            </a:r>
            <a:r>
              <a:rPr i="1" lang="en">
                <a:solidFill>
                  <a:schemeClr val="accent4"/>
                </a:solidFill>
              </a:rPr>
              <a:t> // only in non-strict, backward compatibility mode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Prior ES6 - The \uXXXX Unicode escaping only supports four hexadecimal characters</a:t>
            </a:r>
          </a:p>
          <a:p>
            <a:pPr lvl="0" rtl="0">
              <a:spcBef>
                <a:spcPts val="0"/>
              </a:spcBef>
              <a:buNone/>
            </a:pPr>
            <a:r>
              <a:rPr lang="en"/>
              <a:t>As you can see, the difference is the presence of the </a:t>
            </a:r>
            <a:r>
              <a:rPr b="1" lang="en"/>
              <a:t>{ }</a:t>
            </a:r>
            <a:r>
              <a:rPr lang="en"/>
              <a:t> in the escape sequence, which allows it to contain any number of hexadecimal characters.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There’s a set of code points which modify the previous adjacent character, known as the Combining Diacritical Marks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00">
                <a:solidFill>
                  <a:srgbClr val="231F20"/>
                </a:solidFill>
              </a:rPr>
              <a:t>Unique and immutable data type to be used as an identifier for object properties. Symbol can have an optional description, but for debugging purposes only.</a:t>
            </a:r>
          </a:p>
          <a:p>
            <a:pPr lvl="0" rtl="0">
              <a:spcBef>
                <a:spcPts val="0"/>
              </a:spcBef>
              <a:buNone/>
            </a:pPr>
            <a:r>
              <a:rPr lang="en" sz="1000">
                <a:solidFill>
                  <a:srgbClr val="231F20"/>
                </a:solidFill>
              </a:rPr>
              <a:t>this symbol value as an automatically generated, unique (within your application) string value.</a:t>
            </a:r>
          </a:p>
          <a:p>
            <a:pPr lvl="0" rtl="0">
              <a:spcBef>
                <a:spcPts val="0"/>
              </a:spcBef>
              <a:buNone/>
            </a:pPr>
            <a:r>
              <a:t/>
            </a:r>
            <a:endParaRPr sz="1000">
              <a:solidFill>
                <a:srgbClr val="231F20"/>
              </a:solidFill>
            </a:endParaRPr>
          </a:p>
          <a:p>
            <a:pPr lvl="0" rtl="0">
              <a:spcBef>
                <a:spcPts val="0"/>
              </a:spcBef>
              <a:buNone/>
            </a:pPr>
            <a:r>
              <a:rPr lang="en" sz="1000">
                <a:solidFill>
                  <a:srgbClr val="231F20"/>
                </a:solidFill>
              </a:rPr>
              <a:t>http://exploringjs.com/es6/ch_symbols.html#_overview-2</a:t>
            </a:r>
          </a:p>
          <a:p>
            <a:pPr lvl="0" rtl="0">
              <a:spcBef>
                <a:spcPts val="0"/>
              </a:spcBef>
              <a:buNone/>
            </a:pPr>
            <a:r>
              <a:t/>
            </a:r>
            <a:endParaRPr sz="1000">
              <a:solidFill>
                <a:srgbClr val="231F20"/>
              </a:solidFill>
            </a:endParaRP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Symbol.for(..) looks in the global symbol registry to see if a symbol is already stored with the provided description text, and returns it if so. If not, it creates one to return. In other words, the global symbol registry treats symbol values, by description text, as singletons themselves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spcBef>
                <a:spcPts val="0"/>
              </a:spcBef>
              <a:buNone/>
            </a:pPr>
            <a:r>
              <a:rPr lang="en"/>
              <a:t>return(..) is defined as sending a signal to an iterator that the consuming code is complete and will not be pulling any more values from it.</a:t>
            </a:r>
          </a:p>
          <a:p>
            <a:pPr indent="0" lvl="0" marL="0" rtl="0">
              <a:spcBef>
                <a:spcPts val="0"/>
              </a:spcBef>
              <a:buNone/>
            </a:pPr>
            <a:r>
              <a:rPr lang="en"/>
              <a:t>throw(..) is used to signal an exception/error to an iterator.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spcBef>
                <a:spcPts val="0"/>
              </a:spcBef>
              <a:buNone/>
            </a:pPr>
            <a:r>
              <a:rPr lang="en"/>
              <a:t>Each time the method located at Symbol.iterator is invoked on this arr value, it will produce a new fresh iterator.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spcBef>
                <a:spcPts val="0"/>
              </a:spcBef>
              <a:buNone/>
            </a:pPr>
            <a:r>
              <a:rPr lang="en"/>
              <a:t>With destructuring, iterator call next() method automatically when once assign value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main strength of generators is that they provide a single-threaded, synchronous-looking code style, while allowing you to hide the asynchronicity away as an implementation detail.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Generator - Ex3()</a:t>
            </a:r>
          </a:p>
          <a:p>
            <a:pPr lvl="0" rtl="0">
              <a:spcBef>
                <a:spcPts val="0"/>
              </a:spcBef>
              <a:spcAft>
                <a:spcPts val="500"/>
              </a:spcAft>
              <a:buNone/>
            </a:pPr>
            <a:r>
              <a:rPr lang="en" sz="1400"/>
              <a:t>let gen = generator(10);</a:t>
            </a:r>
          </a:p>
          <a:p>
            <a:pPr lvl="0" rtl="0">
              <a:spcBef>
                <a:spcPts val="0"/>
              </a:spcBef>
              <a:spcAft>
                <a:spcPts val="500"/>
              </a:spcAft>
              <a:buNone/>
            </a:pPr>
            <a:r>
              <a:rPr lang="en" sz="1400"/>
              <a:t>    for(let value of gen){</a:t>
            </a:r>
          </a:p>
          <a:p>
            <a:pPr lvl="0" rtl="0">
              <a:spcBef>
                <a:spcPts val="0"/>
              </a:spcBef>
              <a:spcAft>
                <a:spcPts val="500"/>
              </a:spcAft>
              <a:buNone/>
            </a:pPr>
            <a:r>
              <a:rPr lang="en" sz="1400"/>
              <a:t>        console.log(value);</a:t>
            </a:r>
          </a:p>
          <a:p>
            <a:pPr lvl="0" rtl="0">
              <a:spcBef>
                <a:spcPts val="0"/>
              </a:spcBef>
              <a:spcAft>
                <a:spcPts val="500"/>
              </a:spcAft>
              <a:buNone/>
            </a:pPr>
            <a:r>
              <a:rPr lang="en" sz="1400"/>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500"/>
              </a:spcAft>
              <a:buNone/>
            </a:pPr>
            <a:r>
              <a:rPr lang="en"/>
              <a:t>Ex5()</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5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ECMA: European Computer Manufacturers Association</a:t>
            </a:r>
          </a:p>
          <a:p>
            <a:pPr lvl="0" rtl="0">
              <a:spcBef>
                <a:spcPts val="0"/>
              </a:spcBef>
              <a:buNone/>
            </a:pPr>
            <a:r>
              <a:rPr lang="en"/>
              <a:t>ISO (International Organization for Standardization)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50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50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50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500"/>
              </a:spcAft>
              <a:buNone/>
            </a:pPr>
            <a:r>
              <a:rPr lang="en"/>
              <a:t>The Foo(..) call must be made with new — a pre-ES6 approach of Foo.call( obj ) will not work.</a:t>
            </a:r>
          </a:p>
          <a:p>
            <a:pPr lvl="0" rtl="0">
              <a:spcBef>
                <a:spcPts val="0"/>
              </a:spcBef>
              <a:spcAft>
                <a:spcPts val="500"/>
              </a:spcAft>
              <a:buNone/>
            </a:pPr>
            <a:r>
              <a:rPr lang="en"/>
              <a:t>Also, while function Foo is “hoisted” (see the Scope &amp; Closures title of this series), class Foo is not;</a:t>
            </a:r>
          </a:p>
          <a:p>
            <a:pPr lvl="0" rtl="0">
              <a:spcBef>
                <a:spcPts val="0"/>
              </a:spcBef>
              <a:spcAft>
                <a:spcPts val="500"/>
              </a:spcAft>
              <a:buNone/>
            </a:pPr>
            <a:r>
              <a:rPr b="1" lang="en"/>
              <a:t>must declare a class before you can instantiate it.</a:t>
            </a:r>
          </a:p>
          <a:p>
            <a:pPr lvl="0" rtl="0">
              <a:spcBef>
                <a:spcPts val="0"/>
              </a:spcBef>
              <a:spcAft>
                <a:spcPts val="50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50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1" name="Shape 5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500"/>
              </a:spcAft>
              <a:buNone/>
            </a:pPr>
            <a:r>
              <a:rPr lang="en"/>
              <a:t>// `Bar` "extends" `Foo`</a:t>
            </a:r>
          </a:p>
          <a:p>
            <a:pPr lvl="0" rtl="0">
              <a:spcBef>
                <a:spcPts val="0"/>
              </a:spcBef>
              <a:spcAft>
                <a:spcPts val="500"/>
              </a:spcAft>
              <a:buNone/>
            </a:pPr>
            <a:r>
              <a:rPr lang="en"/>
              <a:t>Bar. prototype = Object.create( Foo. prototype );</a:t>
            </a:r>
          </a:p>
          <a:p>
            <a:pPr lvl="0" rtl="0">
              <a:spcBef>
                <a:spcPts val="0"/>
              </a:spcBef>
              <a:spcAft>
                <a:spcPts val="50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500"/>
              </a:spcAft>
              <a:buNone/>
            </a:pPr>
            <a:r>
              <a:rPr lang="en"/>
              <a:t>Prior to ES6, a fake “subclass” of Array using manual object creation and linking to Array.prototype only partially worked. It missed out on the special behaviors of a real array, such as the automatically updating length property.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50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500"/>
              </a:spcAft>
              <a:buNone/>
            </a:pPr>
            <a:r>
              <a:rPr lang="en" u="sng">
                <a:solidFill>
                  <a:schemeClr val="hlink"/>
                </a:solidFill>
                <a:hlinkClick r:id="rId2"/>
              </a:rPr>
              <a:t>http://www.dotnetcurry.com/javascript/1131/ecmascript6-async-using-generators-promises</a:t>
            </a:r>
          </a:p>
          <a:p>
            <a:pPr lvl="0" rtl="0">
              <a:spcBef>
                <a:spcPts val="0"/>
              </a:spcBef>
              <a:spcAft>
                <a:spcPts val="500"/>
              </a:spcAft>
              <a:buNone/>
            </a:pPr>
            <a:r>
              <a:t/>
            </a:r>
            <a:endParaRPr/>
          </a:p>
          <a:p>
            <a:pPr lvl="0" rtl="0">
              <a:spcBef>
                <a:spcPts val="0"/>
              </a:spcBef>
              <a:spcAft>
                <a:spcPts val="500"/>
              </a:spcAft>
              <a:buNone/>
            </a:pPr>
            <a:r>
              <a:rPr lang="en"/>
              <a:t>The parameters resolve and reject passed into the promise function are the </a:t>
            </a:r>
            <a:r>
              <a:rPr b="1" lang="en"/>
              <a:t>callbacks </a:t>
            </a:r>
            <a:r>
              <a:rPr lang="en"/>
              <a:t>that will be called once the promise succeeds or fails respectively.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2"/>
              </a:rPr>
              <a:t>https://en.wikipedia.org/wiki/ECMAScript</a:t>
            </a:r>
          </a:p>
          <a:p>
            <a:pPr indent="-228600" lvl="0" marL="457200" rtl="0">
              <a:spcBef>
                <a:spcPts val="0"/>
              </a:spcBef>
              <a:buChar char="-"/>
            </a:pPr>
            <a:r>
              <a:rPr lang="en"/>
              <a:t>The ECMAScript specification is a standardized specification of a scripting language developed by </a:t>
            </a:r>
            <a:r>
              <a:rPr b="1" lang="en"/>
              <a:t>Brendan Eich</a:t>
            </a:r>
            <a:r>
              <a:rPr lang="en"/>
              <a:t> of Netscape; initially it was named Mocha, later LiveScript, and finally JavaScript. In December 1995, Sun Microsystems and Netscape announced JavaScript in a press release.In March 1996, Netscape Navigator 2.0 was released, featuring support for JavaScript.</a:t>
            </a:r>
          </a:p>
          <a:p>
            <a:pPr indent="-228600" lvl="0" marL="457200" rtl="0">
              <a:spcBef>
                <a:spcPts val="0"/>
              </a:spcBef>
              <a:buChar char="-"/>
            </a:pPr>
            <a:r>
              <a:rPr lang="en"/>
              <a:t>Owing to the widespread success of JavaScript as a client-side scripting language for Web pages, Microsoft developed a compatible dialect of the language, naming it JScript to avoid trademark issues. JScript added new date methods to alleviate the Year 2000 problem caused by the JavaScript methods that were based on the Java Date class. JScript was included in Internet Explorer 3.0, released in August 1996.</a:t>
            </a:r>
          </a:p>
          <a:p>
            <a:pPr indent="-228600" lvl="0" marL="457200" rtl="0">
              <a:spcBef>
                <a:spcPts val="0"/>
              </a:spcBef>
              <a:buChar char="-"/>
            </a:pPr>
            <a:r>
              <a:rPr lang="en"/>
              <a:t>Netscape delivered JavaScript to Ecma International for standardization and the work on the specification, ECMA-262, began in November 1996. The first edition of ECMA-262 was adopted by the Ecma General Assembly of June 1997.</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50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50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rPr lang="en" sz="1800">
                <a:solidFill>
                  <a:schemeClr val="accent3"/>
                </a:solidFill>
                <a:latin typeface="Proxima Nova"/>
                <a:ea typeface="Proxima Nova"/>
                <a:cs typeface="Proxima Nova"/>
                <a:sym typeface="Proxima Nova"/>
              </a:rPr>
              <a:t>Ex9()</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rPr lang="en"/>
              <a:t>http://www.2ality.com/2015/09/typed-arrays.html#sec_browser-apis-supporting-typed-arrays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rPr lang="en"/>
              <a:t>The “type” in the name refers to a “view” layered</a:t>
            </a:r>
          </a:p>
          <a:p>
            <a:pPr lvl="0" rtl="0">
              <a:spcBef>
                <a:spcPts val="0"/>
              </a:spcBef>
              <a:spcAft>
                <a:spcPts val="900"/>
              </a:spcAft>
              <a:buNone/>
            </a:pPr>
            <a:r>
              <a:rPr lang="en"/>
              <a:t>Two kinds of objects work together in the Typed Array API:</a:t>
            </a:r>
          </a:p>
          <a:p>
            <a:pPr indent="-228600" lvl="0" marL="457200" rtl="0">
              <a:spcBef>
                <a:spcPts val="0"/>
              </a:spcBef>
              <a:spcAft>
                <a:spcPts val="900"/>
              </a:spcAft>
            </a:pPr>
            <a:r>
              <a:rPr lang="en"/>
              <a:t>Buffers: Instances of ArrayBuffer hold the binary data.</a:t>
            </a:r>
          </a:p>
          <a:p>
            <a:pPr indent="-228600" lvl="0" marL="457200" rtl="0">
              <a:spcBef>
                <a:spcPts val="0"/>
              </a:spcBef>
              <a:spcAft>
                <a:spcPts val="900"/>
              </a:spcAft>
            </a:pPr>
            <a:r>
              <a:rPr lang="en"/>
              <a:t>Views: provide the methods for accessing the binary data. There are two kinds of views:</a:t>
            </a:r>
          </a:p>
          <a:p>
            <a:pPr indent="-228600" lvl="1" marL="914400" rtl="0">
              <a:spcBef>
                <a:spcPts val="0"/>
              </a:spcBef>
              <a:spcAft>
                <a:spcPts val="900"/>
              </a:spcAft>
            </a:pPr>
            <a:r>
              <a:rPr lang="en"/>
              <a:t>An instance of a Typed Array constructor (Uint8Array, Float64Array, etc.) works much like a normal Array, but only allows a single type for its elements and doesn’t have holes.</a:t>
            </a:r>
          </a:p>
          <a:p>
            <a:pPr indent="-228600" lvl="1" marL="914400" rtl="0">
              <a:spcBef>
                <a:spcPts val="0"/>
              </a:spcBef>
              <a:spcAft>
                <a:spcPts val="900"/>
              </a:spcAft>
            </a:pPr>
            <a:r>
              <a:rPr lang="en"/>
              <a:t>An instance of DataView lets you access data at any byte offset in the buffer, and interprets that data as one of several types (Uint8, Float64, etc.).</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spcBef>
                <a:spcPts val="0"/>
              </a:spcBef>
              <a:spcAft>
                <a:spcPts val="90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spcBef>
                <a:spcPts val="0"/>
              </a:spcBef>
              <a:spcAft>
                <a:spcPts val="900"/>
              </a:spcAft>
              <a:buNone/>
            </a:pPr>
            <a:r>
              <a:rPr lang="en" u="sng">
                <a:solidFill>
                  <a:schemeClr val="hlink"/>
                </a:solidFill>
                <a:hlinkClick r:id="rId2"/>
              </a:rPr>
              <a:t>https://developer.mozilla.org/en/docs/Web/JavaScript/Reference/Global_Objects/TypedArray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8" name="Shape 588"/>
        <p:cNvGrpSpPr/>
        <p:nvPr/>
      </p:nvGrpSpPr>
      <p:grpSpPr>
        <a:xfrm>
          <a:off x="0" y="0"/>
          <a:ext cx="0" cy="0"/>
          <a:chOff x="0" y="0"/>
          <a:chExt cx="0" cy="0"/>
        </a:xfrm>
      </p:grpSpPr>
      <p:sp>
        <p:nvSpPr>
          <p:cNvPr id="589" name="Shape 5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0" name="Shape 59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spcBef>
                <a:spcPts val="0"/>
              </a:spcBef>
              <a:spcAft>
                <a:spcPts val="90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6" name="Shape 59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spcBef>
                <a:spcPts val="0"/>
              </a:spcBef>
              <a:spcAft>
                <a:spcPts val="900"/>
              </a:spcAft>
              <a:buNone/>
            </a:pPr>
            <a:r>
              <a:rPr lang="en"/>
              <a:t>Constructor: (buffer,[offset, [length]])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1" name="Shape 601"/>
        <p:cNvGrpSpPr/>
        <p:nvPr/>
      </p:nvGrpSpPr>
      <p:grpSpPr>
        <a:xfrm>
          <a:off x="0" y="0"/>
          <a:ext cx="0" cy="0"/>
          <a:chOff x="0" y="0"/>
          <a:chExt cx="0" cy="0"/>
        </a:xfrm>
      </p:grpSpPr>
      <p:sp>
        <p:nvSpPr>
          <p:cNvPr id="602" name="Shape 6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3" name="Shape 6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rPr lang="en" u="sng">
                <a:solidFill>
                  <a:schemeClr val="hlink"/>
                </a:solidFill>
                <a:hlinkClick r:id="rId2"/>
              </a:rPr>
              <a:t>http://qnimate.com/difference-between-map-and-weakmap-in-javascript/</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spcBef>
                <a:spcPts val="0"/>
              </a:spcBef>
              <a:spcAft>
                <a:spcPts val="90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2" name="Shape 6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rPr lang="en"/>
              <a:t>The Object.is(..) static function makes value comparisons in an even more strict fashion than the === comparison</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8" name="Shape 6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let redeclares a new i for each iteration of the loop.</a:t>
            </a:r>
          </a:p>
          <a:p>
            <a:pPr indent="-228600" lvl="0" marL="457200" rtl="0">
              <a:spcBef>
                <a:spcPts val="0"/>
              </a:spcBef>
              <a:buChar char="-"/>
            </a:pPr>
            <a:r>
              <a:rPr lang="en" sz="1000">
                <a:solidFill>
                  <a:srgbClr val="231F20"/>
                </a:solidFill>
              </a:rPr>
              <a:t>If you tried that same snippet but with </a:t>
            </a:r>
            <a:r>
              <a:rPr lang="en" sz="900">
                <a:solidFill>
                  <a:srgbClr val="231F20"/>
                </a:solidFill>
              </a:rPr>
              <a:t>var i </a:t>
            </a:r>
            <a:r>
              <a:rPr lang="en" sz="1000">
                <a:solidFill>
                  <a:srgbClr val="231F20"/>
                </a:solidFill>
              </a:rPr>
              <a:t>in the </a:t>
            </a:r>
            <a:r>
              <a:rPr lang="en" sz="900">
                <a:solidFill>
                  <a:srgbClr val="231F20"/>
                </a:solidFill>
              </a:rPr>
              <a:t>for </a:t>
            </a:r>
            <a:r>
              <a:rPr lang="en" sz="1000">
                <a:solidFill>
                  <a:srgbClr val="231F20"/>
                </a:solidFill>
              </a:rPr>
              <a:t>loop header, you’d get </a:t>
            </a:r>
            <a:r>
              <a:rPr lang="en" sz="900">
                <a:solidFill>
                  <a:srgbClr val="231F20"/>
                </a:solidFill>
              </a:rPr>
              <a:t>5 </a:t>
            </a:r>
            <a:r>
              <a:rPr lang="en" sz="1000">
                <a:solidFill>
                  <a:srgbClr val="231F20"/>
                </a:solidFill>
              </a:rPr>
              <a:t>instead of </a:t>
            </a:r>
            <a:r>
              <a:rPr lang="en" sz="900">
                <a:solidFill>
                  <a:srgbClr val="231F20"/>
                </a:solidFill>
              </a:rPr>
              <a:t>3</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7" name="Shape 677"/>
        <p:cNvGrpSpPr/>
        <p:nvPr/>
      </p:nvGrpSpPr>
      <p:grpSpPr>
        <a:xfrm>
          <a:off x="0" y="0"/>
          <a:ext cx="0" cy="0"/>
          <a:chOff x="0" y="0"/>
          <a:chExt cx="0" cy="0"/>
        </a:xfrm>
      </p:grpSpPr>
      <p:sp>
        <p:nvSpPr>
          <p:cNvPr id="678" name="Shape 6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9" name="Shape 6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2" name="Shape 682"/>
        <p:cNvGrpSpPr/>
        <p:nvPr/>
      </p:nvGrpSpPr>
      <p:grpSpPr>
        <a:xfrm>
          <a:off x="0" y="0"/>
          <a:ext cx="0" cy="0"/>
          <a:chOff x="0" y="0"/>
          <a:chExt cx="0" cy="0"/>
        </a:xfrm>
      </p:grpSpPr>
      <p:sp>
        <p:nvSpPr>
          <p:cNvPr id="683" name="Shape 6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4" name="Shape 6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7" name="Shape 697"/>
        <p:cNvGrpSpPr/>
        <p:nvPr/>
      </p:nvGrpSpPr>
      <p:grpSpPr>
        <a:xfrm>
          <a:off x="0" y="0"/>
          <a:ext cx="0" cy="0"/>
          <a:chOff x="0" y="0"/>
          <a:chExt cx="0" cy="0"/>
        </a:xfrm>
      </p:grpSpPr>
      <p:sp>
        <p:nvSpPr>
          <p:cNvPr id="698" name="Shape 6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9" name="Shape 6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rPr lang="en"/>
              <a:t>A proxy is a special kind of object you create that “wraps" — or sits in front of — another normal object.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07" name="Shape 7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1" name="Shape 711"/>
        <p:cNvGrpSpPr/>
        <p:nvPr/>
      </p:nvGrpSpPr>
      <p:grpSpPr>
        <a:xfrm>
          <a:off x="0" y="0"/>
          <a:ext cx="0" cy="0"/>
          <a:chOff x="0" y="0"/>
          <a:chExt cx="0" cy="0"/>
        </a:xfrm>
      </p:grpSpPr>
      <p:sp>
        <p:nvSpPr>
          <p:cNvPr id="712" name="Shape 7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3" name="Shape 7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rPr lang="en"/>
              <a:t>Instead of the function </a:t>
            </a:r>
            <a:r>
              <a:rPr b="1" lang="en"/>
              <a:t>*main() { .. </a:t>
            </a:r>
            <a:r>
              <a:rPr lang="en"/>
              <a:t> declaration, we declare with the </a:t>
            </a:r>
            <a:r>
              <a:rPr b="1" lang="en"/>
              <a:t>async function main() { ..</a:t>
            </a:r>
            <a:r>
              <a:rPr lang="en"/>
              <a:t>  form. And </a:t>
            </a:r>
            <a:r>
              <a:rPr b="1" lang="en"/>
              <a:t>instead of yield`ing a promise, we `await the promise</a:t>
            </a:r>
            <a:r>
              <a:rPr lang="en"/>
              <a:t>. The call to run the function main() actually </a:t>
            </a:r>
            <a:r>
              <a:rPr b="1" lang="en"/>
              <a:t>returns a promise</a:t>
            </a:r>
            <a:r>
              <a:rPr lang="en"/>
              <a:t> that we can directly observe. That’s the equivalent to the promise that we get back from a </a:t>
            </a:r>
            <a:r>
              <a:rPr b="1" lang="en"/>
              <a:t>run(main) call</a:t>
            </a:r>
          </a:p>
          <a:p>
            <a:pPr lvl="0" rtl="0">
              <a:spcBef>
                <a:spcPts val="0"/>
              </a:spcBef>
              <a:spcAft>
                <a:spcPts val="90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1" name="Shape 7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rPr lang="en"/>
              <a:t>Types of changes:</a:t>
            </a:r>
          </a:p>
          <a:p>
            <a:pPr indent="0" lvl="0" marL="457200" rtl="0">
              <a:spcBef>
                <a:spcPts val="0"/>
              </a:spcBef>
              <a:spcAft>
                <a:spcPts val="500"/>
              </a:spcAft>
              <a:buNone/>
            </a:pPr>
            <a:r>
              <a:rPr lang="en" sz="1400"/>
              <a:t>[ "add" , "update" , "delete", “reconfigure”, “setPrototype”, “preventExtensions”]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7" name="Shape 727"/>
        <p:cNvGrpSpPr/>
        <p:nvPr/>
      </p:nvGrpSpPr>
      <p:grpSpPr>
        <a:xfrm>
          <a:off x="0" y="0"/>
          <a:ext cx="0" cy="0"/>
          <a:chOff x="0" y="0"/>
          <a:chExt cx="0" cy="0"/>
        </a:xfrm>
      </p:grpSpPr>
      <p:sp>
        <p:nvSpPr>
          <p:cNvPr id="728" name="Shape 7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9" name="Shape 7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sz="900">
                <a:solidFill>
                  <a:srgbClr val="231F20"/>
                </a:solidFill>
              </a:rPr>
              <a:t>Assigning an object or array as a constant means that value will never be able to be garbage collected, since the reference to the value can never be unset. That may be desirable, but be careful if it’s not your intent!</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5" name="Shape 7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0" name="Shape 750"/>
        <p:cNvGrpSpPr/>
        <p:nvPr/>
      </p:nvGrpSpPr>
      <p:grpSpPr>
        <a:xfrm>
          <a:off x="0" y="0"/>
          <a:ext cx="0" cy="0"/>
          <a:chOff x="0" y="0"/>
          <a:chExt cx="0" cy="0"/>
        </a:xfrm>
      </p:grpSpPr>
      <p:sp>
        <p:nvSpPr>
          <p:cNvPr id="751" name="Shape 7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2" name="Shape 7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8" name="Shape 758"/>
        <p:cNvGrpSpPr/>
        <p:nvPr/>
      </p:nvGrpSpPr>
      <p:grpSpPr>
        <a:xfrm>
          <a:off x="0" y="0"/>
          <a:ext cx="0" cy="0"/>
          <a:chOff x="0" y="0"/>
          <a:chExt cx="0" cy="0"/>
        </a:xfrm>
      </p:grpSpPr>
      <p:sp>
        <p:nvSpPr>
          <p:cNvPr id="759" name="Shape 7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0" name="Shape 7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3" name="Shape 763"/>
        <p:cNvGrpSpPr/>
        <p:nvPr/>
      </p:nvGrpSpPr>
      <p:grpSpPr>
        <a:xfrm>
          <a:off x="0" y="0"/>
          <a:ext cx="0" cy="0"/>
          <a:chOff x="0" y="0"/>
          <a:chExt cx="0" cy="0"/>
        </a:xfrm>
      </p:grpSpPr>
      <p:sp>
        <p:nvSpPr>
          <p:cNvPr id="764" name="Shape 7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5" name="Shape 7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0" name="Shape 7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spcAft>
                <a:spcPts val="9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599" cy="2052599"/>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599"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599"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54" name="Shape 54"/>
        <p:cNvGrpSpPr/>
        <p:nvPr/>
      </p:nvGrpSpPr>
      <p:grpSpPr>
        <a:xfrm>
          <a:off x="0" y="0"/>
          <a:ext cx="0" cy="0"/>
          <a:chOff x="0" y="0"/>
          <a:chExt cx="0" cy="0"/>
        </a:xfrm>
      </p:grpSpPr>
      <p:cxnSp>
        <p:nvCxnSpPr>
          <p:cNvPr id="55" name="Shape 55"/>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56" name="Shape 56"/>
          <p:cNvSpPr txBox="1"/>
          <p:nvPr>
            <p:ph type="ctrTitle"/>
          </p:nvPr>
        </p:nvSpPr>
        <p:spPr>
          <a:xfrm>
            <a:off x="510450" y="1257300"/>
            <a:ext cx="8123100" cy="1588500"/>
          </a:xfrm>
          <a:prstGeom prst="rect">
            <a:avLst/>
          </a:prstGeom>
        </p:spPr>
        <p:txBody>
          <a:bodyPr anchorCtr="0" anchor="b"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57" name="Shape 57"/>
          <p:cNvSpPr txBox="1"/>
          <p:nvPr>
            <p:ph idx="1" type="subTitle"/>
          </p:nvPr>
        </p:nvSpPr>
        <p:spPr>
          <a:xfrm>
            <a:off x="510450" y="3182312"/>
            <a:ext cx="8123100" cy="6300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SzPct val="100000"/>
              <a:buNone/>
              <a:defRPr sz="2400">
                <a:solidFill>
                  <a:schemeClr val="lt1"/>
                </a:solidFill>
              </a:defRPr>
            </a:lvl1pPr>
            <a:lvl2pPr lvl="1" rtl="0">
              <a:lnSpc>
                <a:spcPct val="100000"/>
              </a:lnSpc>
              <a:spcBef>
                <a:spcPts val="0"/>
              </a:spcBef>
              <a:spcAft>
                <a:spcPts val="0"/>
              </a:spcAft>
              <a:buClr>
                <a:schemeClr val="lt1"/>
              </a:buClr>
              <a:buSzPct val="100000"/>
              <a:buNone/>
              <a:defRPr sz="2400">
                <a:solidFill>
                  <a:schemeClr val="lt1"/>
                </a:solidFill>
              </a:defRPr>
            </a:lvl2pPr>
            <a:lvl3pPr lvl="2" rtl="0">
              <a:lnSpc>
                <a:spcPct val="100000"/>
              </a:lnSpc>
              <a:spcBef>
                <a:spcPts val="0"/>
              </a:spcBef>
              <a:spcAft>
                <a:spcPts val="0"/>
              </a:spcAft>
              <a:buClr>
                <a:schemeClr val="lt1"/>
              </a:buClr>
              <a:buSzPct val="100000"/>
              <a:buNone/>
              <a:defRPr sz="2400">
                <a:solidFill>
                  <a:schemeClr val="lt1"/>
                </a:solidFill>
              </a:defRPr>
            </a:lvl3pPr>
            <a:lvl4pPr lvl="3" rtl="0">
              <a:lnSpc>
                <a:spcPct val="100000"/>
              </a:lnSpc>
              <a:spcBef>
                <a:spcPts val="0"/>
              </a:spcBef>
              <a:spcAft>
                <a:spcPts val="0"/>
              </a:spcAft>
              <a:buClr>
                <a:schemeClr val="lt1"/>
              </a:buClr>
              <a:buSzPct val="100000"/>
              <a:buNone/>
              <a:defRPr sz="2400">
                <a:solidFill>
                  <a:schemeClr val="lt1"/>
                </a:solidFill>
              </a:defRPr>
            </a:lvl4pPr>
            <a:lvl5pPr lvl="4" rtl="0">
              <a:lnSpc>
                <a:spcPct val="100000"/>
              </a:lnSpc>
              <a:spcBef>
                <a:spcPts val="0"/>
              </a:spcBef>
              <a:spcAft>
                <a:spcPts val="0"/>
              </a:spcAft>
              <a:buClr>
                <a:schemeClr val="lt1"/>
              </a:buClr>
              <a:buSzPct val="100000"/>
              <a:buNone/>
              <a:defRPr sz="2400">
                <a:solidFill>
                  <a:schemeClr val="lt1"/>
                </a:solidFill>
              </a:defRPr>
            </a:lvl5pPr>
            <a:lvl6pPr lvl="5" rtl="0">
              <a:lnSpc>
                <a:spcPct val="100000"/>
              </a:lnSpc>
              <a:spcBef>
                <a:spcPts val="0"/>
              </a:spcBef>
              <a:spcAft>
                <a:spcPts val="0"/>
              </a:spcAft>
              <a:buClr>
                <a:schemeClr val="lt1"/>
              </a:buClr>
              <a:buSzPct val="100000"/>
              <a:buNone/>
              <a:defRPr sz="2400">
                <a:solidFill>
                  <a:schemeClr val="lt1"/>
                </a:solidFill>
              </a:defRPr>
            </a:lvl6pPr>
            <a:lvl7pPr lvl="6" rtl="0">
              <a:lnSpc>
                <a:spcPct val="100000"/>
              </a:lnSpc>
              <a:spcBef>
                <a:spcPts val="0"/>
              </a:spcBef>
              <a:spcAft>
                <a:spcPts val="0"/>
              </a:spcAft>
              <a:buClr>
                <a:schemeClr val="lt1"/>
              </a:buClr>
              <a:buSzPct val="100000"/>
              <a:buNone/>
              <a:defRPr sz="2400">
                <a:solidFill>
                  <a:schemeClr val="lt1"/>
                </a:solidFill>
              </a:defRPr>
            </a:lvl7pPr>
            <a:lvl8pPr lvl="7" rtl="0">
              <a:lnSpc>
                <a:spcPct val="100000"/>
              </a:lnSpc>
              <a:spcBef>
                <a:spcPts val="0"/>
              </a:spcBef>
              <a:spcAft>
                <a:spcPts val="0"/>
              </a:spcAft>
              <a:buClr>
                <a:schemeClr val="lt1"/>
              </a:buClr>
              <a:buSzPct val="100000"/>
              <a:buNone/>
              <a:defRPr sz="2400">
                <a:solidFill>
                  <a:schemeClr val="lt1"/>
                </a:solidFill>
              </a:defRPr>
            </a:lvl8pPr>
            <a:lvl9pPr lvl="8" rtl="0">
              <a:lnSpc>
                <a:spcPct val="100000"/>
              </a:lnSpc>
              <a:spcBef>
                <a:spcPts val="0"/>
              </a:spcBef>
              <a:spcAft>
                <a:spcPts val="0"/>
              </a:spcAft>
              <a:buClr>
                <a:schemeClr val="lt1"/>
              </a:buClr>
              <a:buSzPct val="100000"/>
              <a:buNone/>
              <a:defRPr sz="2400">
                <a:solidFill>
                  <a:schemeClr val="lt1"/>
                </a:solidFill>
              </a:defRPr>
            </a:lvl9pPr>
          </a:lstStyle>
          <a:p/>
        </p:txBody>
      </p:sp>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59" name="Shape 59"/>
        <p:cNvGrpSpPr/>
        <p:nvPr/>
      </p:nvGrpSpPr>
      <p:grpSpPr>
        <a:xfrm>
          <a:off x="0" y="0"/>
          <a:ext cx="0" cy="0"/>
          <a:chOff x="0" y="0"/>
          <a:chExt cx="0" cy="0"/>
        </a:xfrm>
      </p:grpSpPr>
      <p:cxnSp>
        <p:nvCxnSpPr>
          <p:cNvPr id="60" name="Shape 60"/>
          <p:cNvCxnSpPr/>
          <p:nvPr/>
        </p:nvCxnSpPr>
        <p:spPr>
          <a:xfrm>
            <a:off x="0" y="2998150"/>
            <a:ext cx="9144000" cy="0"/>
          </a:xfrm>
          <a:prstGeom prst="straightConnector1">
            <a:avLst/>
          </a:prstGeom>
          <a:noFill/>
          <a:ln cap="flat" cmpd="sng" w="19050">
            <a:solidFill>
              <a:schemeClr val="lt2"/>
            </a:solidFill>
            <a:prstDash val="solid"/>
            <a:round/>
            <a:headEnd len="med" w="med" type="none"/>
            <a:tailEnd len="med" w="med" type="none"/>
          </a:ln>
        </p:spPr>
      </p:cxnSp>
      <p:sp>
        <p:nvSpPr>
          <p:cNvPr id="61" name="Shape 61"/>
          <p:cNvSpPr txBox="1"/>
          <p:nvPr>
            <p:ph type="title"/>
          </p:nvPr>
        </p:nvSpPr>
        <p:spPr>
          <a:xfrm>
            <a:off x="510450" y="2057400"/>
            <a:ext cx="8123100" cy="778800"/>
          </a:xfrm>
          <a:prstGeom prst="rect">
            <a:avLst/>
          </a:prstGeom>
        </p:spPr>
        <p:txBody>
          <a:bodyPr anchorCtr="0" anchor="b" bIns="91425" lIns="91425" rIns="91425" tIns="91425"/>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p:txBody>
      </p:sp>
      <p:sp>
        <p:nvSpPr>
          <p:cNvPr id="62" name="Shape 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3" name="Shape 63"/>
        <p:cNvGrpSpPr/>
        <p:nvPr/>
      </p:nvGrpSpPr>
      <p:grpSpPr>
        <a:xfrm>
          <a:off x="0" y="0"/>
          <a:ext cx="0" cy="0"/>
          <a:chOff x="0" y="0"/>
          <a:chExt cx="0" cy="0"/>
        </a:xfrm>
      </p:grpSpPr>
      <p:sp>
        <p:nvSpPr>
          <p:cNvPr id="64" name="Shape 64"/>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65" name="Shape 6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1" name="Shape 71"/>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2" name="Shape 7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6" name="Shape 76"/>
        <p:cNvGrpSpPr/>
        <p:nvPr/>
      </p:nvGrpSpPr>
      <p:grpSpPr>
        <a:xfrm>
          <a:off x="0" y="0"/>
          <a:ext cx="0" cy="0"/>
          <a:chOff x="0" y="0"/>
          <a:chExt cx="0" cy="0"/>
        </a:xfrm>
      </p:grpSpPr>
      <p:sp>
        <p:nvSpPr>
          <p:cNvPr id="77" name="Shape 77"/>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8" name="Shape 78"/>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9" name="Shape 7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490250" y="526350"/>
            <a:ext cx="57975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82" name="Shape 8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3" name="Shape 83"/>
        <p:cNvGrpSpPr/>
        <p:nvPr/>
      </p:nvGrpSpPr>
      <p:grpSpPr>
        <a:xfrm>
          <a:off x="0" y="0"/>
          <a:ext cx="0" cy="0"/>
          <a:chOff x="0" y="0"/>
          <a:chExt cx="0" cy="0"/>
        </a:xfrm>
      </p:grpSpPr>
      <p:sp>
        <p:nvSpPr>
          <p:cNvPr id="84" name="Shape 84"/>
          <p:cNvSpPr/>
          <p:nvPr/>
        </p:nvSpPr>
        <p:spPr>
          <a:xfrm>
            <a:off x="4572000" y="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85" name="Shape 85"/>
          <p:cNvCxnSpPr/>
          <p:nvPr/>
        </p:nvCxnSpPr>
        <p:spPr>
          <a:xfrm>
            <a:off x="5029675" y="4495500"/>
            <a:ext cx="468300" cy="0"/>
          </a:xfrm>
          <a:prstGeom prst="straightConnector1">
            <a:avLst/>
          </a:prstGeom>
          <a:noFill/>
          <a:ln cap="flat" cmpd="sng" w="19050">
            <a:solidFill>
              <a:schemeClr val="lt2"/>
            </a:solidFill>
            <a:prstDash val="solid"/>
            <a:round/>
            <a:headEnd len="med" w="med" type="none"/>
            <a:tailEnd len="med" w="med" type="none"/>
          </a:ln>
        </p:spPr>
      </p:cxnSp>
      <p:sp>
        <p:nvSpPr>
          <p:cNvPr id="86" name="Shape 86"/>
          <p:cNvSpPr txBox="1"/>
          <p:nvPr>
            <p:ph type="title"/>
          </p:nvPr>
        </p:nvSpPr>
        <p:spPr>
          <a:xfrm>
            <a:off x="265500" y="1205825"/>
            <a:ext cx="4045200" cy="15096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87" name="Shape 87"/>
          <p:cNvSpPr txBox="1"/>
          <p:nvPr>
            <p:ph idx="1" type="subTitle"/>
          </p:nvPr>
        </p:nvSpPr>
        <p:spPr>
          <a:xfrm>
            <a:off x="265500" y="27690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88" name="Shape 88"/>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89" name="Shape 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599"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0" name="Shape 90"/>
        <p:cNvGrpSpPr/>
        <p:nvPr/>
      </p:nvGrpSpPr>
      <p:grpSpPr>
        <a:xfrm>
          <a:off x="0" y="0"/>
          <a:ext cx="0" cy="0"/>
          <a:chOff x="0" y="0"/>
          <a:chExt cx="0" cy="0"/>
        </a:xfrm>
      </p:grpSpPr>
      <p:sp>
        <p:nvSpPr>
          <p:cNvPr id="91" name="Shape 91"/>
          <p:cNvSpPr txBox="1"/>
          <p:nvPr>
            <p:ph idx="1" type="body"/>
          </p:nvPr>
        </p:nvSpPr>
        <p:spPr>
          <a:xfrm>
            <a:off x="311700" y="4236825"/>
            <a:ext cx="5998800" cy="598800"/>
          </a:xfrm>
          <a:prstGeom prst="rect">
            <a:avLst/>
          </a:prstGeom>
        </p:spPr>
        <p:txBody>
          <a:bodyPr anchorCtr="0" anchor="ctr" bIns="91425" lIns="91425" rIns="91425" tIns="91425"/>
          <a:lstStyle>
            <a:lvl1pPr lvl="0" rtl="0">
              <a:lnSpc>
                <a:spcPct val="100000"/>
              </a:lnSpc>
              <a:spcBef>
                <a:spcPts val="0"/>
              </a:spcBef>
              <a:spcAft>
                <a:spcPts val="0"/>
              </a:spcAft>
              <a:buSzPct val="100000"/>
              <a:buNone/>
              <a:defRPr sz="2100"/>
            </a:lvl1pPr>
          </a:lstStyle>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3" name="Shape 93"/>
        <p:cNvGrpSpPr/>
        <p:nvPr/>
      </p:nvGrpSpPr>
      <p:grpSpPr>
        <a:xfrm>
          <a:off x="0" y="0"/>
          <a:ext cx="0" cy="0"/>
          <a:chOff x="0" y="0"/>
          <a:chExt cx="0" cy="0"/>
        </a:xfrm>
      </p:grpSpPr>
      <p:sp>
        <p:nvSpPr>
          <p:cNvPr id="94" name="Shape 94"/>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95" name="Shape 95"/>
          <p:cNvSpPr txBox="1"/>
          <p:nvPr>
            <p:ph type="title"/>
          </p:nvPr>
        </p:nvSpPr>
        <p:spPr>
          <a:xfrm>
            <a:off x="311700" y="991475"/>
            <a:ext cx="8520600" cy="1917900"/>
          </a:xfrm>
          <a:prstGeom prst="rect">
            <a:avLst/>
          </a:prstGeom>
        </p:spPr>
        <p:txBody>
          <a:bodyPr anchorCtr="0" anchor="ctr" bIns="91425" lIns="91425" rIns="91425" tIns="91425"/>
          <a:lstStyle>
            <a:lvl1pPr lvl="0" rtl="0" algn="ctr">
              <a:spcBef>
                <a:spcPts val="0"/>
              </a:spcBef>
              <a:buSzPct val="100000"/>
              <a:defRPr b="1" sz="14000"/>
            </a:lvl1pPr>
            <a:lvl2pPr lvl="1" rtl="0" algn="ctr">
              <a:spcBef>
                <a:spcPts val="0"/>
              </a:spcBef>
              <a:buSzPct val="100000"/>
              <a:defRPr b="1" sz="14000"/>
            </a:lvl2pPr>
            <a:lvl3pPr lvl="2" rtl="0" algn="ctr">
              <a:spcBef>
                <a:spcPts val="0"/>
              </a:spcBef>
              <a:buSzPct val="100000"/>
              <a:defRPr b="1" sz="14000"/>
            </a:lvl3pPr>
            <a:lvl4pPr lvl="3" rtl="0" algn="ctr">
              <a:spcBef>
                <a:spcPts val="0"/>
              </a:spcBef>
              <a:buSzPct val="100000"/>
              <a:defRPr b="1" sz="14000"/>
            </a:lvl4pPr>
            <a:lvl5pPr lvl="4" rtl="0" algn="ctr">
              <a:spcBef>
                <a:spcPts val="0"/>
              </a:spcBef>
              <a:buSzPct val="100000"/>
              <a:defRPr b="1" sz="14000"/>
            </a:lvl5pPr>
            <a:lvl6pPr lvl="5" rtl="0" algn="ctr">
              <a:spcBef>
                <a:spcPts val="0"/>
              </a:spcBef>
              <a:buSzPct val="100000"/>
              <a:defRPr b="1" sz="14000"/>
            </a:lvl6pPr>
            <a:lvl7pPr lvl="6" rtl="0" algn="ctr">
              <a:spcBef>
                <a:spcPts val="0"/>
              </a:spcBef>
              <a:buSzPct val="100000"/>
              <a:defRPr b="1" sz="14000"/>
            </a:lvl7pPr>
            <a:lvl8pPr lvl="7" rtl="0" algn="ctr">
              <a:spcBef>
                <a:spcPts val="0"/>
              </a:spcBef>
              <a:buSzPct val="100000"/>
              <a:defRPr b="1" sz="14000"/>
            </a:lvl8pPr>
            <a:lvl9pPr lvl="8" rtl="0" algn="ctr">
              <a:spcBef>
                <a:spcPts val="0"/>
              </a:spcBef>
              <a:buSzPct val="100000"/>
              <a:defRPr b="1" sz="14000"/>
            </a:lvl9pPr>
          </a:lstStyle>
          <a:p/>
        </p:txBody>
      </p:sp>
      <p:sp>
        <p:nvSpPr>
          <p:cNvPr id="96" name="Shape 96"/>
          <p:cNvSpPr txBox="1"/>
          <p:nvPr>
            <p:ph idx="1" type="body"/>
          </p:nvPr>
        </p:nvSpPr>
        <p:spPr>
          <a:xfrm>
            <a:off x="311700" y="3071300"/>
            <a:ext cx="8520600" cy="901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7" name="Shape 9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x="0" y="0"/>
          <a:ext cx="0" cy="0"/>
          <a:chOff x="0" y="0"/>
          <a:chExt cx="0" cy="0"/>
        </a:xfrm>
      </p:grpSpPr>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rt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rtl="0">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1"/>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00.png"/><Relationship Id="rId4" Type="http://schemas.openxmlformats.org/officeDocument/2006/relationships/image" Target="../media/image0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en.wikipedia.org/wiki/Ecma_International" TargetMode="External"/><Relationship Id="rId4" Type="http://schemas.openxmlformats.org/officeDocument/2006/relationships/hyperlink" Target="http://www.iso.org/iso/hom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0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0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hyperlink" Target="https://developer.mozilla.org/en-US/docs/Web/JavaScript/Reference" TargetMode="External"/><Relationship Id="rId4" Type="http://schemas.openxmlformats.org/officeDocument/2006/relationships/hyperlink" Target="http://www.html5rocks.com/en/tutorials/es6/promises/" TargetMode="External"/><Relationship Id="rId5" Type="http://schemas.openxmlformats.org/officeDocument/2006/relationships/hyperlink" Target="http://www.2ality.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pic>
        <p:nvPicPr>
          <p:cNvPr id="104" name="Shape 104"/>
          <p:cNvPicPr preferRelativeResize="0"/>
          <p:nvPr/>
        </p:nvPicPr>
        <p:blipFill rotWithShape="1">
          <a:blip r:embed="rId3">
            <a:alphaModFix/>
          </a:blip>
          <a:srcRect b="17067" l="0" r="1719" t="0"/>
          <a:stretch/>
        </p:blipFill>
        <p:spPr>
          <a:xfrm>
            <a:off x="0" y="0"/>
            <a:ext cx="9144000" cy="5143500"/>
          </a:xfrm>
          <a:prstGeom prst="rect">
            <a:avLst/>
          </a:prstGeom>
          <a:noFill/>
          <a:ln>
            <a:noFill/>
          </a:ln>
        </p:spPr>
      </p:pic>
      <p:sp>
        <p:nvSpPr>
          <p:cNvPr id="105" name="Shape 105"/>
          <p:cNvSpPr txBox="1"/>
          <p:nvPr>
            <p:ph type="ctrTitle"/>
          </p:nvPr>
        </p:nvSpPr>
        <p:spPr>
          <a:xfrm>
            <a:off x="510450" y="1257300"/>
            <a:ext cx="8576700" cy="1588500"/>
          </a:xfrm>
          <a:prstGeom prst="rect">
            <a:avLst/>
          </a:prstGeom>
        </p:spPr>
        <p:txBody>
          <a:bodyPr anchorCtr="0" anchor="b" bIns="91425" lIns="91425" rIns="91425" tIns="91425">
            <a:noAutofit/>
          </a:bodyPr>
          <a:lstStyle/>
          <a:p>
            <a:pPr lvl="0">
              <a:spcBef>
                <a:spcPts val="0"/>
              </a:spcBef>
              <a:buNone/>
            </a:pPr>
            <a:r>
              <a:rPr lang="en" sz="6000"/>
              <a:t>ECMAScript 6</a:t>
            </a:r>
          </a:p>
        </p:txBody>
      </p:sp>
      <p:sp>
        <p:nvSpPr>
          <p:cNvPr id="106" name="Shape 106"/>
          <p:cNvSpPr txBox="1"/>
          <p:nvPr>
            <p:ph idx="1" type="subTitle"/>
          </p:nvPr>
        </p:nvSpPr>
        <p:spPr>
          <a:xfrm>
            <a:off x="510450" y="3182312"/>
            <a:ext cx="8123100" cy="629999"/>
          </a:xfrm>
          <a:prstGeom prst="rect">
            <a:avLst/>
          </a:prstGeom>
        </p:spPr>
        <p:txBody>
          <a:bodyPr anchorCtr="0" anchor="t" bIns="91425" lIns="91425" rIns="91425" tIns="91425">
            <a:noAutofit/>
          </a:bodyPr>
          <a:lstStyle/>
          <a:p>
            <a:pPr lvl="0">
              <a:spcBef>
                <a:spcPts val="0"/>
              </a:spcBef>
              <a:buNone/>
            </a:pPr>
            <a:r>
              <a:rPr lang="en"/>
              <a:t>Walter</a:t>
            </a:r>
          </a:p>
        </p:txBody>
      </p:sp>
      <p:cxnSp>
        <p:nvCxnSpPr>
          <p:cNvPr id="107" name="Shape 107"/>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2. Spread / Rest</a:t>
            </a:r>
          </a:p>
        </p:txBody>
      </p:sp>
      <p:sp>
        <p:nvSpPr>
          <p:cNvPr id="202" name="Shape 202"/>
          <p:cNvSpPr txBox="1"/>
          <p:nvPr/>
        </p:nvSpPr>
        <p:spPr>
          <a:xfrm>
            <a:off x="311700" y="1141350"/>
            <a:ext cx="8520600" cy="704100"/>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accent3"/>
                </a:solidFill>
                <a:latin typeface="Proxima Nova"/>
                <a:ea typeface="Proxima Nova"/>
                <a:cs typeface="Proxima Nova"/>
                <a:sym typeface="Proxima Nova"/>
              </a:rPr>
              <a:t>Spread operator</a:t>
            </a:r>
          </a:p>
        </p:txBody>
      </p:sp>
      <p:sp>
        <p:nvSpPr>
          <p:cNvPr id="203" name="Shape 203"/>
          <p:cNvSpPr/>
          <p:nvPr/>
        </p:nvSpPr>
        <p:spPr>
          <a:xfrm>
            <a:off x="438225" y="1784200"/>
            <a:ext cx="3063900" cy="25506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lang="en"/>
              <a:t>function foo(x, y, z) {</a:t>
            </a:r>
          </a:p>
          <a:p>
            <a:pPr lvl="0" rtl="0">
              <a:spcBef>
                <a:spcPts val="0"/>
              </a:spcBef>
              <a:spcAft>
                <a:spcPts val="500"/>
              </a:spcAft>
              <a:buNone/>
            </a:pPr>
            <a:r>
              <a:rPr lang="en"/>
              <a:t>	console.log(x);</a:t>
            </a:r>
          </a:p>
          <a:p>
            <a:pPr lvl="0" rtl="0">
              <a:spcBef>
                <a:spcPts val="0"/>
              </a:spcBef>
              <a:spcAft>
                <a:spcPts val="500"/>
              </a:spcAft>
              <a:buNone/>
            </a:pPr>
            <a:r>
              <a:rPr lang="en"/>
              <a:t>	console.log(y);</a:t>
            </a:r>
          </a:p>
          <a:p>
            <a:pPr lvl="0" rtl="0">
              <a:spcBef>
                <a:spcPts val="0"/>
              </a:spcBef>
              <a:spcAft>
                <a:spcPts val="500"/>
              </a:spcAft>
              <a:buNone/>
            </a:pPr>
            <a:r>
              <a:rPr lang="en"/>
              <a:t>	console.log(z);</a:t>
            </a:r>
          </a:p>
          <a:p>
            <a:pPr lvl="0" rtl="0">
              <a:spcBef>
                <a:spcPts val="0"/>
              </a:spcBef>
              <a:spcAft>
                <a:spcPts val="500"/>
              </a:spcAft>
              <a:buNone/>
            </a:pPr>
            <a:r>
              <a:rPr lang="en"/>
              <a:t>}</a:t>
            </a:r>
          </a:p>
          <a:p>
            <a:pPr lvl="0" rtl="0">
              <a:spcBef>
                <a:spcPts val="0"/>
              </a:spcBef>
              <a:spcAft>
                <a:spcPts val="500"/>
              </a:spcAft>
              <a:buNone/>
            </a:pPr>
            <a:r>
              <a:t/>
            </a:r>
            <a:endParaRPr/>
          </a:p>
          <a:p>
            <a:pPr lvl="0" rtl="0">
              <a:spcBef>
                <a:spcPts val="0"/>
              </a:spcBef>
              <a:spcAft>
                <a:spcPts val="500"/>
              </a:spcAft>
              <a:buNone/>
            </a:pPr>
            <a:r>
              <a:rPr lang="en"/>
              <a:t>foo( </a:t>
            </a:r>
            <a:r>
              <a:rPr b="1" lang="en"/>
              <a:t>...[1, 2, 3]</a:t>
            </a:r>
            <a:r>
              <a:rPr lang="en"/>
              <a:t> ); </a:t>
            </a:r>
            <a:r>
              <a:rPr lang="en">
                <a:solidFill>
                  <a:srgbClr val="FF0000"/>
                </a:solidFill>
              </a:rPr>
              <a:t>// 1 2 3</a:t>
            </a:r>
          </a:p>
        </p:txBody>
      </p:sp>
      <p:sp>
        <p:nvSpPr>
          <p:cNvPr id="204" name="Shape 204"/>
          <p:cNvSpPr/>
          <p:nvPr/>
        </p:nvSpPr>
        <p:spPr>
          <a:xfrm>
            <a:off x="4781400" y="1784200"/>
            <a:ext cx="3063900" cy="25506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lang="en"/>
              <a:t>let a = [2, 3, 4];</a:t>
            </a:r>
          </a:p>
          <a:p>
            <a:pPr lvl="0" rtl="0">
              <a:spcBef>
                <a:spcPts val="0"/>
              </a:spcBef>
              <a:spcAft>
                <a:spcPts val="500"/>
              </a:spcAft>
              <a:buNone/>
            </a:pPr>
            <a:r>
              <a:rPr lang="en"/>
              <a:t>let b = [ 1, </a:t>
            </a:r>
            <a:r>
              <a:rPr b="1" lang="en"/>
              <a:t>... a</a:t>
            </a:r>
            <a:r>
              <a:rPr lang="en"/>
              <a:t>, 5 ];</a:t>
            </a:r>
          </a:p>
          <a:p>
            <a:pPr lvl="0" rtl="0">
              <a:spcBef>
                <a:spcPts val="0"/>
              </a:spcBef>
              <a:spcAft>
                <a:spcPts val="500"/>
              </a:spcAft>
              <a:buNone/>
            </a:pPr>
            <a:r>
              <a:rPr lang="en"/>
              <a:t>console.log(b); </a:t>
            </a:r>
            <a:r>
              <a:rPr lang="en">
                <a:solidFill>
                  <a:srgbClr val="FF0000"/>
                </a:solidFill>
              </a:rPr>
              <a:t>// [1,</a:t>
            </a:r>
            <a:r>
              <a:rPr b="1" lang="en">
                <a:solidFill>
                  <a:srgbClr val="FF0000"/>
                </a:solidFill>
              </a:rPr>
              <a:t>2,3,4</a:t>
            </a:r>
            <a:r>
              <a:rPr lang="en">
                <a:solidFill>
                  <a:srgbClr val="FF0000"/>
                </a:solidFill>
              </a:rPr>
              <a:t>,5]</a:t>
            </a:r>
          </a:p>
        </p:txBody>
      </p:sp>
      <p:sp>
        <p:nvSpPr>
          <p:cNvPr id="205" name="Shape 205"/>
          <p:cNvSpPr/>
          <p:nvPr/>
        </p:nvSpPr>
        <p:spPr>
          <a:xfrm>
            <a:off x="2497475" y="2859550"/>
            <a:ext cx="3546600" cy="835500"/>
          </a:xfrm>
          <a:prstGeom prst="rect">
            <a:avLst/>
          </a:prstGeom>
          <a:solidFill>
            <a:srgbClr val="FFFFFF"/>
          </a:solidFill>
          <a:ln cap="flat" cmpd="sng" w="19050">
            <a:solidFill>
              <a:srgbClr val="00FF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1800">
                <a:solidFill>
                  <a:srgbClr val="CC0000"/>
                </a:solidFill>
                <a:latin typeface="Proxima Nova"/>
                <a:ea typeface="Proxima Nova"/>
                <a:cs typeface="Proxima Nova"/>
                <a:sym typeface="Proxima Nova"/>
              </a:rPr>
              <a:t>... is used in front of an array (actually, any iterable)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1000"/>
                                        <p:tgtEl>
                                          <p:spTgt spid="2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2. Spread / Rest</a:t>
            </a:r>
          </a:p>
        </p:txBody>
      </p:sp>
      <p:sp>
        <p:nvSpPr>
          <p:cNvPr id="211" name="Shape 211"/>
          <p:cNvSpPr txBox="1"/>
          <p:nvPr/>
        </p:nvSpPr>
        <p:spPr>
          <a:xfrm>
            <a:off x="311700" y="1141350"/>
            <a:ext cx="8520600" cy="704100"/>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accent3"/>
                </a:solidFill>
                <a:latin typeface="Proxima Nova"/>
                <a:ea typeface="Proxima Nova"/>
                <a:cs typeface="Proxima Nova"/>
                <a:sym typeface="Proxima Nova"/>
              </a:rPr>
              <a:t>Rest operator</a:t>
            </a:r>
          </a:p>
        </p:txBody>
      </p:sp>
      <p:sp>
        <p:nvSpPr>
          <p:cNvPr id="212" name="Shape 212"/>
          <p:cNvSpPr/>
          <p:nvPr/>
        </p:nvSpPr>
        <p:spPr>
          <a:xfrm>
            <a:off x="438225" y="1784200"/>
            <a:ext cx="3279900" cy="25506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lang="en"/>
              <a:t>function foo(x, y, </a:t>
            </a:r>
            <a:r>
              <a:rPr b="1" lang="en"/>
              <a:t>... z</a:t>
            </a:r>
            <a:r>
              <a:rPr lang="en"/>
              <a:t>) {</a:t>
            </a:r>
          </a:p>
          <a:p>
            <a:pPr lvl="0" rtl="0">
              <a:spcBef>
                <a:spcPts val="0"/>
              </a:spcBef>
              <a:spcAft>
                <a:spcPts val="500"/>
              </a:spcAft>
              <a:buNone/>
            </a:pPr>
            <a:r>
              <a:rPr lang="en"/>
              <a:t>	console.log( x, y, z );</a:t>
            </a:r>
          </a:p>
          <a:p>
            <a:pPr lvl="0" rtl="0">
              <a:spcBef>
                <a:spcPts val="0"/>
              </a:spcBef>
              <a:spcAft>
                <a:spcPts val="500"/>
              </a:spcAft>
              <a:buNone/>
            </a:pPr>
            <a:r>
              <a:rPr lang="en"/>
              <a:t>}</a:t>
            </a:r>
          </a:p>
          <a:p>
            <a:pPr lvl="0" rtl="0">
              <a:spcBef>
                <a:spcPts val="0"/>
              </a:spcBef>
              <a:spcAft>
                <a:spcPts val="500"/>
              </a:spcAft>
              <a:buNone/>
            </a:pPr>
            <a:r>
              <a:t/>
            </a:r>
            <a:endParaRPr/>
          </a:p>
          <a:p>
            <a:pPr lvl="0" rtl="0">
              <a:spcBef>
                <a:spcPts val="0"/>
              </a:spcBef>
              <a:spcAft>
                <a:spcPts val="500"/>
              </a:spcAft>
              <a:buNone/>
            </a:pPr>
            <a:r>
              <a:rPr lang="en"/>
              <a:t>foo( 1, 2, 3, 4, 5 );  </a:t>
            </a:r>
            <a:r>
              <a:rPr lang="en">
                <a:solidFill>
                  <a:srgbClr val="FF0000"/>
                </a:solidFill>
              </a:rPr>
              <a:t>// 1 2 </a:t>
            </a:r>
            <a:r>
              <a:rPr b="1" lang="en">
                <a:solidFill>
                  <a:srgbClr val="FF0000"/>
                </a:solidFill>
              </a:rPr>
              <a:t>[3,4,5]</a:t>
            </a:r>
          </a:p>
        </p:txBody>
      </p:sp>
      <p:sp>
        <p:nvSpPr>
          <p:cNvPr id="213" name="Shape 213"/>
          <p:cNvSpPr txBox="1"/>
          <p:nvPr/>
        </p:nvSpPr>
        <p:spPr>
          <a:xfrm>
            <a:off x="4262025" y="1784200"/>
            <a:ext cx="4570200" cy="2550600"/>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accent3"/>
                </a:solidFill>
                <a:latin typeface="Proxima Nova"/>
                <a:ea typeface="Proxima Nova"/>
                <a:cs typeface="Proxima Nova"/>
                <a:sym typeface="Proxima Nova"/>
              </a:rPr>
              <a:t>...</a:t>
            </a:r>
            <a:r>
              <a:rPr lang="en" sz="1800">
                <a:solidFill>
                  <a:schemeClr val="accent3"/>
                </a:solidFill>
                <a:latin typeface="Proxima Nova"/>
                <a:ea typeface="Proxima Nova"/>
                <a:cs typeface="Proxima Nova"/>
                <a:sym typeface="Proxima Nova"/>
              </a:rPr>
              <a:t> gathers a set of values together into an array</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3. Default Parameter Values</a:t>
            </a:r>
          </a:p>
        </p:txBody>
      </p:sp>
      <p:sp>
        <p:nvSpPr>
          <p:cNvPr id="219" name="Shape 219"/>
          <p:cNvSpPr/>
          <p:nvPr/>
        </p:nvSpPr>
        <p:spPr>
          <a:xfrm>
            <a:off x="311700" y="1327650"/>
            <a:ext cx="4228200" cy="34269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spcBef>
                <a:spcPts val="0"/>
              </a:spcBef>
              <a:buNone/>
            </a:pPr>
            <a:r>
              <a:rPr lang="en"/>
              <a:t>let foo = function(</a:t>
            </a:r>
            <a:r>
              <a:rPr b="1" lang="en"/>
              <a:t>x = 11, y = 31</a:t>
            </a:r>
            <a:r>
              <a:rPr lang="en"/>
              <a:t>){</a:t>
            </a:r>
          </a:p>
          <a:p>
            <a:pPr indent="0" lvl="0" marL="457200" rtl="0">
              <a:spcBef>
                <a:spcPts val="0"/>
              </a:spcBef>
              <a:buNone/>
            </a:pPr>
            <a:r>
              <a:rPr lang="en"/>
              <a:t>console.log(x + y);</a:t>
            </a:r>
          </a:p>
          <a:p>
            <a:pPr indent="0" lvl="0" marL="0" rtl="0">
              <a:spcBef>
                <a:spcPts val="0"/>
              </a:spcBef>
              <a:buNone/>
            </a:pPr>
            <a:r>
              <a:rPr lang="en"/>
              <a:t>}</a:t>
            </a:r>
          </a:p>
          <a:p>
            <a:pPr lvl="0" rtl="0">
              <a:spcBef>
                <a:spcPts val="0"/>
              </a:spcBef>
              <a:buNone/>
            </a:pPr>
            <a:r>
              <a:rPr lang="en"/>
              <a:t>	</a:t>
            </a:r>
          </a:p>
          <a:p>
            <a:pPr lvl="0" rtl="0">
              <a:spcBef>
                <a:spcPts val="0"/>
              </a:spcBef>
              <a:buNone/>
            </a:pPr>
            <a:r>
              <a:rPr lang="en"/>
              <a:t>foo();  </a:t>
            </a:r>
            <a:r>
              <a:rPr lang="en">
                <a:solidFill>
                  <a:srgbClr val="FF0000"/>
                </a:solidFill>
              </a:rPr>
              <a:t>// 42</a:t>
            </a:r>
          </a:p>
          <a:p>
            <a:pPr lvl="0" rtl="0">
              <a:spcBef>
                <a:spcPts val="0"/>
              </a:spcBef>
              <a:buNone/>
            </a:pPr>
            <a:r>
              <a:rPr lang="en"/>
              <a:t>foo( 5, 6 );  </a:t>
            </a:r>
            <a:r>
              <a:rPr lang="en">
                <a:solidFill>
                  <a:srgbClr val="FF0000"/>
                </a:solidFill>
              </a:rPr>
              <a:t>// 11</a:t>
            </a:r>
          </a:p>
          <a:p>
            <a:pPr lvl="0" rtl="0">
              <a:spcBef>
                <a:spcPts val="0"/>
              </a:spcBef>
              <a:buNone/>
            </a:pPr>
            <a:r>
              <a:rPr lang="en"/>
              <a:t>foo( 0, 42 );  </a:t>
            </a:r>
            <a:r>
              <a:rPr lang="en">
                <a:solidFill>
                  <a:srgbClr val="FF0000"/>
                </a:solidFill>
              </a:rPr>
              <a:t>// 42</a:t>
            </a:r>
          </a:p>
          <a:p>
            <a:pPr lvl="0" rtl="0">
              <a:spcBef>
                <a:spcPts val="0"/>
              </a:spcBef>
              <a:buNone/>
            </a:pPr>
            <a:r>
              <a:rPr lang="en"/>
              <a:t>foo( 5 );  </a:t>
            </a:r>
            <a:r>
              <a:rPr lang="en">
                <a:solidFill>
                  <a:srgbClr val="FF0000"/>
                </a:solidFill>
              </a:rPr>
              <a:t>// 36</a:t>
            </a:r>
          </a:p>
          <a:p>
            <a:pPr lvl="0" rtl="0">
              <a:spcBef>
                <a:spcPts val="0"/>
              </a:spcBef>
              <a:buNone/>
            </a:pPr>
            <a:r>
              <a:rPr lang="en"/>
              <a:t>foo( 5, undefined );  </a:t>
            </a:r>
            <a:r>
              <a:rPr lang="en">
                <a:solidFill>
                  <a:srgbClr val="FF0000"/>
                </a:solidFill>
              </a:rPr>
              <a:t>// 36 &lt;-- `undefined` is missing</a:t>
            </a:r>
          </a:p>
          <a:p>
            <a:pPr lvl="0" rtl="0">
              <a:spcBef>
                <a:spcPts val="0"/>
              </a:spcBef>
              <a:buNone/>
            </a:pPr>
            <a:r>
              <a:rPr lang="en"/>
              <a:t>foo( 5, null );  </a:t>
            </a:r>
            <a:r>
              <a:rPr lang="en">
                <a:solidFill>
                  <a:srgbClr val="FF0000"/>
                </a:solidFill>
              </a:rPr>
              <a:t>// 5 &lt;-- null coerces to `0`</a:t>
            </a:r>
          </a:p>
          <a:p>
            <a:pPr lvl="0" rtl="0">
              <a:spcBef>
                <a:spcPts val="0"/>
              </a:spcBef>
              <a:buNone/>
            </a:pPr>
            <a:r>
              <a:rPr lang="en"/>
              <a:t>foo( undefined, 6 );  </a:t>
            </a:r>
            <a:r>
              <a:rPr lang="en">
                <a:solidFill>
                  <a:srgbClr val="FF0000"/>
                </a:solidFill>
              </a:rPr>
              <a:t>// 17 &lt;-- `undefined` is missing</a:t>
            </a:r>
          </a:p>
          <a:p>
            <a:pPr lvl="0" rtl="0">
              <a:spcBef>
                <a:spcPts val="0"/>
              </a:spcBef>
              <a:buNone/>
            </a:pPr>
            <a:r>
              <a:rPr lang="en"/>
              <a:t>foo( null, 6 );  </a:t>
            </a:r>
            <a:r>
              <a:rPr lang="en">
                <a:solidFill>
                  <a:srgbClr val="FF0000"/>
                </a:solidFill>
              </a:rPr>
              <a:t>// 6 &lt;-- null coerces to `0`</a:t>
            </a:r>
          </a:p>
          <a:p>
            <a:pPr lvl="0" rtl="0">
              <a:spcBef>
                <a:spcPts val="0"/>
              </a:spcBef>
              <a:buNone/>
            </a:pPr>
            <a:r>
              <a:t/>
            </a:r>
            <a:endParaRPr/>
          </a:p>
        </p:txBody>
      </p:sp>
      <p:sp>
        <p:nvSpPr>
          <p:cNvPr id="220" name="Shape 220"/>
          <p:cNvSpPr/>
          <p:nvPr/>
        </p:nvSpPr>
        <p:spPr>
          <a:xfrm>
            <a:off x="4623375" y="1327650"/>
            <a:ext cx="4209000" cy="34269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let bar = function(val) {</a:t>
            </a:r>
          </a:p>
          <a:p>
            <a:pPr lvl="0" rtl="0">
              <a:spcBef>
                <a:spcPts val="0"/>
              </a:spcBef>
              <a:buNone/>
            </a:pPr>
            <a:r>
              <a:rPr lang="en"/>
              <a:t>	console.log( "bar called!" );</a:t>
            </a:r>
          </a:p>
          <a:p>
            <a:pPr lvl="0" rtl="0">
              <a:spcBef>
                <a:spcPts val="0"/>
              </a:spcBef>
              <a:buNone/>
            </a:pPr>
            <a:r>
              <a:rPr lang="en"/>
              <a:t>	return y + val;</a:t>
            </a:r>
          </a:p>
          <a:p>
            <a:pPr lvl="0" rtl="0">
              <a:spcBef>
                <a:spcPts val="0"/>
              </a:spcBef>
              <a:buNone/>
            </a:pPr>
            <a:r>
              <a:rPr lang="en"/>
              <a:t>}</a:t>
            </a:r>
          </a:p>
          <a:p>
            <a:pPr lvl="0" rtl="0">
              <a:spcBef>
                <a:spcPts val="0"/>
              </a:spcBef>
              <a:buNone/>
            </a:pPr>
            <a:r>
              <a:rPr lang="en"/>
              <a:t>let foo = function(</a:t>
            </a:r>
            <a:r>
              <a:rPr b="1" lang="en"/>
              <a:t>x = y + 3, z = bar(x)</a:t>
            </a:r>
            <a:r>
              <a:rPr lang="en"/>
              <a:t>) {</a:t>
            </a:r>
          </a:p>
          <a:p>
            <a:pPr lvl="0" rtl="0">
              <a:spcBef>
                <a:spcPts val="0"/>
              </a:spcBef>
              <a:buNone/>
            </a:pPr>
            <a:r>
              <a:rPr lang="en"/>
              <a:t>	console.log(x, z);</a:t>
            </a:r>
          </a:p>
          <a:p>
            <a:pPr lvl="0" rtl="0">
              <a:spcBef>
                <a:spcPts val="0"/>
              </a:spcBef>
              <a:buNone/>
            </a:pPr>
            <a:r>
              <a:rPr lang="en"/>
              <a:t>}</a:t>
            </a:r>
          </a:p>
          <a:p>
            <a:pPr lvl="0" rtl="0">
              <a:spcBef>
                <a:spcPts val="0"/>
              </a:spcBef>
              <a:buNone/>
            </a:pPr>
            <a:r>
              <a:rPr lang="en"/>
              <a:t>var y = 5;</a:t>
            </a:r>
          </a:p>
          <a:p>
            <a:pPr lvl="0" rtl="0">
              <a:spcBef>
                <a:spcPts val="0"/>
              </a:spcBef>
              <a:buNone/>
            </a:pPr>
            <a:r>
              <a:rPr lang="en"/>
              <a:t>foo();  </a:t>
            </a:r>
            <a:r>
              <a:rPr lang="en">
                <a:solidFill>
                  <a:srgbClr val="FF0000"/>
                </a:solidFill>
              </a:rPr>
              <a:t>// "bar called"</a:t>
            </a:r>
          </a:p>
          <a:p>
            <a:pPr lvl="0" rtl="0">
              <a:spcBef>
                <a:spcPts val="0"/>
              </a:spcBef>
              <a:buNone/>
            </a:pPr>
            <a:r>
              <a:rPr lang="en"/>
              <a:t>	 </a:t>
            </a:r>
            <a:r>
              <a:rPr lang="en">
                <a:solidFill>
                  <a:srgbClr val="FF0000"/>
                </a:solidFill>
              </a:rPr>
              <a:t>// 8 13</a:t>
            </a:r>
          </a:p>
          <a:p>
            <a:pPr lvl="0" rtl="0">
              <a:spcBef>
                <a:spcPts val="0"/>
              </a:spcBef>
              <a:buNone/>
            </a:pPr>
            <a:r>
              <a:rPr lang="en"/>
              <a:t>foo( 10 );  </a:t>
            </a:r>
            <a:r>
              <a:rPr lang="en">
                <a:solidFill>
                  <a:srgbClr val="FF0000"/>
                </a:solidFill>
              </a:rPr>
              <a:t>// "bar called"</a:t>
            </a:r>
          </a:p>
          <a:p>
            <a:pPr lvl="0" rtl="0">
              <a:spcBef>
                <a:spcPts val="0"/>
              </a:spcBef>
              <a:buNone/>
            </a:pPr>
            <a:r>
              <a:rPr lang="en"/>
              <a:t>	 	</a:t>
            </a:r>
            <a:r>
              <a:rPr lang="en">
                <a:solidFill>
                  <a:srgbClr val="FF0000"/>
                </a:solidFill>
              </a:rPr>
              <a:t>// 10 15</a:t>
            </a:r>
          </a:p>
          <a:p>
            <a:pPr lvl="0" rtl="0">
              <a:spcBef>
                <a:spcPts val="0"/>
              </a:spcBef>
              <a:buNone/>
            </a:pPr>
            <a:r>
              <a:rPr lang="en"/>
              <a:t>y = 6;</a:t>
            </a:r>
          </a:p>
          <a:p>
            <a:pPr lvl="0" rtl="0">
              <a:spcBef>
                <a:spcPts val="0"/>
              </a:spcBef>
              <a:buNone/>
            </a:pPr>
            <a:r>
              <a:rPr lang="en"/>
              <a:t>foo( undefined, 10 );  </a:t>
            </a:r>
            <a:r>
              <a:rPr lang="en">
                <a:solidFill>
                  <a:srgbClr val="FF0000"/>
                </a:solidFill>
              </a:rPr>
              <a:t>// 9 10</a:t>
            </a:r>
          </a:p>
          <a:p>
            <a:pPr lvl="0" rtl="0">
              <a:spcBef>
                <a:spcPts val="0"/>
              </a:spcBef>
              <a:buNone/>
            </a:pPr>
            <a:r>
              <a:t/>
            </a:r>
            <a:endParaRPr/>
          </a:p>
        </p:txBody>
      </p:sp>
      <p:sp>
        <p:nvSpPr>
          <p:cNvPr id="221" name="Shape 221"/>
          <p:cNvSpPr/>
          <p:nvPr/>
        </p:nvSpPr>
        <p:spPr>
          <a:xfrm>
            <a:off x="6424700" y="2980225"/>
            <a:ext cx="2599500" cy="873000"/>
          </a:xfrm>
          <a:prstGeom prst="rect">
            <a:avLst/>
          </a:prstGeom>
          <a:solidFill>
            <a:srgbClr val="FFFFFF"/>
          </a:solidFill>
          <a:ln cap="flat" cmpd="sng" w="19050">
            <a:solidFill>
              <a:srgbClr val="00FF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600">
                <a:solidFill>
                  <a:srgbClr val="CC0000"/>
                </a:solidFill>
                <a:latin typeface="Proxima Nova"/>
                <a:ea typeface="Proxima Nova"/>
                <a:cs typeface="Proxima Nova"/>
                <a:sym typeface="Proxima Nova"/>
              </a:rPr>
              <a:t>lazily evaluated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1000"/>
                                        <p:tgtEl>
                                          <p:spTgt spid="22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4. Destructuring</a:t>
            </a:r>
          </a:p>
        </p:txBody>
      </p:sp>
      <p:sp>
        <p:nvSpPr>
          <p:cNvPr id="227" name="Shape 227"/>
          <p:cNvSpPr txBox="1"/>
          <p:nvPr/>
        </p:nvSpPr>
        <p:spPr>
          <a:xfrm>
            <a:off x="428550" y="1388475"/>
            <a:ext cx="8286900" cy="8211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616161"/>
                </a:solidFill>
                <a:latin typeface="Proxima Nova"/>
                <a:ea typeface="Proxima Nova"/>
                <a:cs typeface="Proxima Nova"/>
                <a:sym typeface="Proxima Nova"/>
              </a:rPr>
              <a:t>The </a:t>
            </a:r>
            <a:r>
              <a:rPr b="1" lang="en" sz="1800">
                <a:solidFill>
                  <a:srgbClr val="616161"/>
                </a:solidFill>
                <a:latin typeface="Proxima Nova"/>
                <a:ea typeface="Proxima Nova"/>
                <a:cs typeface="Proxima Nova"/>
                <a:sym typeface="Proxima Nova"/>
              </a:rPr>
              <a:t>destructuring assignment</a:t>
            </a:r>
            <a:r>
              <a:rPr lang="en" sz="1800">
                <a:solidFill>
                  <a:srgbClr val="616161"/>
                </a:solidFill>
                <a:latin typeface="Proxima Nova"/>
                <a:ea typeface="Proxima Nova"/>
                <a:cs typeface="Proxima Nova"/>
                <a:sym typeface="Proxima Nova"/>
              </a:rPr>
              <a:t> syntax is a JavaScript expression that makes it possible to extract data from arrays or objects into distinct variables.</a:t>
            </a:r>
          </a:p>
          <a:p>
            <a:pPr lvl="0" rtl="0">
              <a:spcBef>
                <a:spcPts val="0"/>
              </a:spcBef>
              <a:buNone/>
            </a:pPr>
            <a:r>
              <a:t/>
            </a:r>
            <a:endParaRPr sz="1800">
              <a:solidFill>
                <a:srgbClr val="616161"/>
              </a:solidFill>
              <a:latin typeface="Proxima Nova"/>
              <a:ea typeface="Proxima Nova"/>
              <a:cs typeface="Proxima Nova"/>
              <a:sym typeface="Proxima Nova"/>
            </a:endParaRPr>
          </a:p>
        </p:txBody>
      </p:sp>
      <p:grpSp>
        <p:nvGrpSpPr>
          <p:cNvPr id="228" name="Shape 228"/>
          <p:cNvGrpSpPr/>
          <p:nvPr/>
        </p:nvGrpSpPr>
        <p:grpSpPr>
          <a:xfrm>
            <a:off x="428550" y="2209575"/>
            <a:ext cx="6962125" cy="2497600"/>
            <a:chOff x="428550" y="2209575"/>
            <a:chExt cx="6962125" cy="2497600"/>
          </a:xfrm>
        </p:grpSpPr>
        <p:sp>
          <p:nvSpPr>
            <p:cNvPr id="229" name="Shape 229"/>
            <p:cNvSpPr/>
            <p:nvPr/>
          </p:nvSpPr>
          <p:spPr>
            <a:xfrm>
              <a:off x="428550" y="2919400"/>
              <a:ext cx="1914000" cy="9549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function foo() {</a:t>
              </a:r>
            </a:p>
            <a:p>
              <a:pPr indent="457200" lvl="0" marL="0" rtl="0">
                <a:spcBef>
                  <a:spcPts val="0"/>
                </a:spcBef>
                <a:buNone/>
              </a:pPr>
              <a:r>
                <a:rPr lang="en"/>
                <a:t>return [1, 2, 3];</a:t>
              </a:r>
            </a:p>
            <a:p>
              <a:pPr lvl="0" rtl="0">
                <a:spcBef>
                  <a:spcPts val="0"/>
                </a:spcBef>
                <a:buNone/>
              </a:pPr>
              <a:r>
                <a:rPr lang="en"/>
                <a:t>}</a:t>
              </a:r>
            </a:p>
          </p:txBody>
        </p:sp>
        <p:sp>
          <p:nvSpPr>
            <p:cNvPr id="230" name="Shape 230"/>
            <p:cNvSpPr/>
            <p:nvPr/>
          </p:nvSpPr>
          <p:spPr>
            <a:xfrm>
              <a:off x="3914275" y="2209575"/>
              <a:ext cx="3476400" cy="10677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var tmp = foo(),</a:t>
              </a:r>
            </a:p>
            <a:p>
              <a:pPr lvl="0" rtl="0">
                <a:spcBef>
                  <a:spcPts val="0"/>
                </a:spcBef>
                <a:buNone/>
              </a:pPr>
              <a:r>
                <a:rPr b="1" lang="en"/>
                <a:t>a = tmp[0], b = tmp[1], c = tmp[2];</a:t>
              </a:r>
            </a:p>
            <a:p>
              <a:pPr lvl="0" rtl="0">
                <a:spcBef>
                  <a:spcPts val="0"/>
                </a:spcBef>
                <a:buNone/>
              </a:pPr>
              <a:r>
                <a:t/>
              </a:r>
              <a:endParaRPr/>
            </a:p>
            <a:p>
              <a:pPr lvl="0" rtl="0">
                <a:spcBef>
                  <a:spcPts val="0"/>
                </a:spcBef>
                <a:buNone/>
              </a:pPr>
              <a:r>
                <a:rPr lang="en"/>
                <a:t>console. log( a, b, c ); </a:t>
              </a:r>
              <a:r>
                <a:rPr lang="en">
                  <a:solidFill>
                    <a:srgbClr val="FF0000"/>
                  </a:solidFill>
                </a:rPr>
                <a:t>// 1 2 3</a:t>
              </a:r>
            </a:p>
          </p:txBody>
        </p:sp>
        <p:sp>
          <p:nvSpPr>
            <p:cNvPr id="231" name="Shape 231"/>
            <p:cNvSpPr/>
            <p:nvPr/>
          </p:nvSpPr>
          <p:spPr>
            <a:xfrm>
              <a:off x="3914275" y="3639475"/>
              <a:ext cx="3476400" cy="10677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t>var [ a, b, c ] = foo();</a:t>
              </a:r>
            </a:p>
            <a:p>
              <a:pPr lvl="0" rtl="0">
                <a:spcBef>
                  <a:spcPts val="0"/>
                </a:spcBef>
                <a:buNone/>
              </a:pPr>
              <a:r>
                <a:t/>
              </a:r>
              <a:endParaRPr/>
            </a:p>
            <a:p>
              <a:pPr lvl="0" rtl="0">
                <a:spcBef>
                  <a:spcPts val="0"/>
                </a:spcBef>
                <a:buNone/>
              </a:pPr>
              <a:r>
                <a:rPr lang="en"/>
                <a:t>console. log( a, b, c ); </a:t>
              </a:r>
              <a:r>
                <a:rPr lang="en">
                  <a:solidFill>
                    <a:srgbClr val="FF0000"/>
                  </a:solidFill>
                </a:rPr>
                <a:t>// 1 2 3</a:t>
              </a:r>
            </a:p>
          </p:txBody>
        </p:sp>
        <p:cxnSp>
          <p:nvCxnSpPr>
            <p:cNvPr id="232" name="Shape 232"/>
            <p:cNvCxnSpPr>
              <a:stCxn id="229" idx="3"/>
              <a:endCxn id="230" idx="1"/>
            </p:cNvCxnSpPr>
            <p:nvPr/>
          </p:nvCxnSpPr>
          <p:spPr>
            <a:xfrm flipH="1" rot="10800000">
              <a:off x="2342550" y="2743450"/>
              <a:ext cx="1571700" cy="653400"/>
            </a:xfrm>
            <a:prstGeom prst="straightConnector1">
              <a:avLst/>
            </a:prstGeom>
            <a:noFill/>
            <a:ln cap="flat" cmpd="sng" w="76200">
              <a:solidFill>
                <a:srgbClr val="FF0000"/>
              </a:solidFill>
              <a:prstDash val="solid"/>
              <a:round/>
              <a:headEnd len="lg" w="lg" type="none"/>
              <a:tailEnd len="lg" w="lg" type="triangle"/>
            </a:ln>
          </p:spPr>
        </p:cxnSp>
        <p:cxnSp>
          <p:nvCxnSpPr>
            <p:cNvPr id="233" name="Shape 233"/>
            <p:cNvCxnSpPr>
              <a:stCxn id="229" idx="3"/>
              <a:endCxn id="231" idx="1"/>
            </p:cNvCxnSpPr>
            <p:nvPr/>
          </p:nvCxnSpPr>
          <p:spPr>
            <a:xfrm>
              <a:off x="2342550" y="3396850"/>
              <a:ext cx="1571700" cy="776400"/>
            </a:xfrm>
            <a:prstGeom prst="straightConnector1">
              <a:avLst/>
            </a:prstGeom>
            <a:noFill/>
            <a:ln cap="flat" cmpd="sng" w="76200">
              <a:solidFill>
                <a:srgbClr val="FF0000"/>
              </a:solidFill>
              <a:prstDash val="solid"/>
              <a:round/>
              <a:headEnd len="lg" w="lg" type="none"/>
              <a:tailEnd len="lg" w="lg" type="triangle"/>
            </a:ln>
          </p:spPr>
        </p:cxnSp>
        <p:sp>
          <p:nvSpPr>
            <p:cNvPr id="234" name="Shape 234"/>
            <p:cNvSpPr txBox="1"/>
            <p:nvPr/>
          </p:nvSpPr>
          <p:spPr>
            <a:xfrm>
              <a:off x="2500950" y="2446650"/>
              <a:ext cx="1141500" cy="424200"/>
            </a:xfrm>
            <a:prstGeom prst="rect">
              <a:avLst/>
            </a:prstGeom>
            <a:noFill/>
            <a:ln>
              <a:noFill/>
            </a:ln>
          </p:spPr>
          <p:txBody>
            <a:bodyPr anchorCtr="0" anchor="t" bIns="91425" lIns="91425" rIns="91425" tIns="91425">
              <a:noAutofit/>
            </a:bodyPr>
            <a:lstStyle/>
            <a:p>
              <a:pPr lvl="0" rtl="0">
                <a:spcBef>
                  <a:spcPts val="0"/>
                </a:spcBef>
                <a:buNone/>
              </a:pPr>
              <a:r>
                <a:rPr lang="en"/>
                <a:t>Old syntax</a:t>
              </a:r>
            </a:p>
          </p:txBody>
        </p:sp>
        <p:sp>
          <p:nvSpPr>
            <p:cNvPr id="235" name="Shape 235"/>
            <p:cNvSpPr txBox="1"/>
            <p:nvPr/>
          </p:nvSpPr>
          <p:spPr>
            <a:xfrm>
              <a:off x="2039875" y="4034250"/>
              <a:ext cx="1655100" cy="424200"/>
            </a:xfrm>
            <a:prstGeom prst="rect">
              <a:avLst/>
            </a:prstGeom>
            <a:noFill/>
            <a:ln>
              <a:noFill/>
            </a:ln>
          </p:spPr>
          <p:txBody>
            <a:bodyPr anchorCtr="0" anchor="t" bIns="91425" lIns="91425" rIns="91425" tIns="91425">
              <a:noAutofit/>
            </a:bodyPr>
            <a:lstStyle/>
            <a:p>
              <a:pPr lvl="0" rtl="0">
                <a:spcBef>
                  <a:spcPts val="0"/>
                </a:spcBef>
                <a:buNone/>
              </a:pPr>
              <a:r>
                <a:rPr lang="en"/>
                <a:t>ES6 new syntax</a:t>
              </a:r>
            </a:p>
          </p:txBody>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4. Destructuring</a:t>
            </a:r>
          </a:p>
        </p:txBody>
      </p:sp>
      <p:grpSp>
        <p:nvGrpSpPr>
          <p:cNvPr id="241" name="Shape 241"/>
          <p:cNvGrpSpPr/>
          <p:nvPr/>
        </p:nvGrpSpPr>
        <p:grpSpPr>
          <a:xfrm>
            <a:off x="428573" y="2209575"/>
            <a:ext cx="7352022" cy="2497600"/>
            <a:chOff x="428532" y="2209575"/>
            <a:chExt cx="6962142" cy="2497600"/>
          </a:xfrm>
        </p:grpSpPr>
        <p:sp>
          <p:nvSpPr>
            <p:cNvPr id="242" name="Shape 242"/>
            <p:cNvSpPr/>
            <p:nvPr/>
          </p:nvSpPr>
          <p:spPr>
            <a:xfrm>
              <a:off x="428532" y="2919400"/>
              <a:ext cx="2486700" cy="9549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a:t>function bar() {</a:t>
              </a:r>
            </a:p>
            <a:p>
              <a:pPr indent="457200" lvl="0" rtl="0">
                <a:spcBef>
                  <a:spcPts val="0"/>
                </a:spcBef>
                <a:buNone/>
              </a:pPr>
              <a:r>
                <a:rPr lang="en"/>
                <a:t>return { x: 4, y: 5, z: 6 };</a:t>
              </a:r>
            </a:p>
            <a:p>
              <a:pPr lvl="0" rtl="0">
                <a:spcBef>
                  <a:spcPts val="0"/>
                </a:spcBef>
                <a:buNone/>
              </a:pPr>
              <a:r>
                <a:rPr lang="en"/>
                <a:t>}</a:t>
              </a:r>
            </a:p>
          </p:txBody>
        </p:sp>
        <p:sp>
          <p:nvSpPr>
            <p:cNvPr id="243" name="Shape 243"/>
            <p:cNvSpPr/>
            <p:nvPr/>
          </p:nvSpPr>
          <p:spPr>
            <a:xfrm>
              <a:off x="3914275" y="2209575"/>
              <a:ext cx="3476400" cy="10677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a:spcBef>
                  <a:spcPts val="0"/>
                </a:spcBef>
                <a:buNone/>
              </a:pPr>
              <a:r>
                <a:rPr b="1" lang="en"/>
                <a:t>var { x: a, y: b, z: c} = bar();</a:t>
              </a:r>
            </a:p>
            <a:p>
              <a:pPr lvl="0">
                <a:spcBef>
                  <a:spcPts val="0"/>
                </a:spcBef>
                <a:buNone/>
              </a:pPr>
              <a:r>
                <a:t/>
              </a:r>
              <a:endParaRPr/>
            </a:p>
            <a:p>
              <a:pPr lvl="0">
                <a:spcBef>
                  <a:spcPts val="0"/>
                </a:spcBef>
                <a:buNone/>
              </a:pPr>
              <a:r>
                <a:rPr lang="en"/>
                <a:t>console.log( a, b, c ); </a:t>
              </a:r>
              <a:r>
                <a:rPr lang="en">
                  <a:solidFill>
                    <a:srgbClr val="FF0000"/>
                  </a:solidFill>
                </a:rPr>
                <a:t>// 4 5 6</a:t>
              </a:r>
            </a:p>
            <a:p>
              <a:pPr lvl="0" rtl="0">
                <a:spcBef>
                  <a:spcPts val="0"/>
                </a:spcBef>
                <a:buNone/>
              </a:pPr>
              <a:r>
                <a:rPr lang="en"/>
                <a:t>console.log( x, y, z ); </a:t>
              </a:r>
              <a:r>
                <a:rPr lang="en">
                  <a:solidFill>
                    <a:srgbClr val="FF0000"/>
                  </a:solidFill>
                </a:rPr>
                <a:t>// ReferenceError</a:t>
              </a:r>
            </a:p>
          </p:txBody>
        </p:sp>
        <p:sp>
          <p:nvSpPr>
            <p:cNvPr id="244" name="Shape 244"/>
            <p:cNvSpPr/>
            <p:nvPr/>
          </p:nvSpPr>
          <p:spPr>
            <a:xfrm>
              <a:off x="3914275" y="3639475"/>
              <a:ext cx="3476400" cy="10677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a:spcBef>
                  <a:spcPts val="0"/>
                </a:spcBef>
                <a:buNone/>
              </a:pPr>
              <a:r>
                <a:rPr b="1" lang="en"/>
                <a:t>var { x, y, z } = bar();</a:t>
              </a:r>
            </a:p>
            <a:p>
              <a:pPr lvl="0">
                <a:spcBef>
                  <a:spcPts val="0"/>
                </a:spcBef>
                <a:buNone/>
              </a:pPr>
              <a:r>
                <a:t/>
              </a:r>
              <a:endParaRPr/>
            </a:p>
            <a:p>
              <a:pPr lvl="0" rtl="0">
                <a:spcBef>
                  <a:spcPts val="0"/>
                </a:spcBef>
                <a:buNone/>
              </a:pPr>
              <a:r>
                <a:rPr lang="en"/>
                <a:t>console. log( x, y, z ); </a:t>
              </a:r>
              <a:r>
                <a:rPr lang="en">
                  <a:solidFill>
                    <a:srgbClr val="FF0000"/>
                  </a:solidFill>
                </a:rPr>
                <a:t>// 4 5 6</a:t>
              </a:r>
            </a:p>
          </p:txBody>
        </p:sp>
        <p:cxnSp>
          <p:nvCxnSpPr>
            <p:cNvPr id="245" name="Shape 245"/>
            <p:cNvCxnSpPr>
              <a:stCxn id="242" idx="3"/>
              <a:endCxn id="243" idx="1"/>
            </p:cNvCxnSpPr>
            <p:nvPr/>
          </p:nvCxnSpPr>
          <p:spPr>
            <a:xfrm flipH="1" rot="10800000">
              <a:off x="2915232" y="2743450"/>
              <a:ext cx="999000" cy="653400"/>
            </a:xfrm>
            <a:prstGeom prst="straightConnector1">
              <a:avLst/>
            </a:prstGeom>
            <a:noFill/>
            <a:ln cap="flat" cmpd="sng" w="76200">
              <a:solidFill>
                <a:srgbClr val="FF0000"/>
              </a:solidFill>
              <a:prstDash val="solid"/>
              <a:round/>
              <a:headEnd len="lg" w="lg" type="none"/>
              <a:tailEnd len="lg" w="lg" type="triangle"/>
            </a:ln>
          </p:spPr>
        </p:cxnSp>
        <p:cxnSp>
          <p:nvCxnSpPr>
            <p:cNvPr id="246" name="Shape 246"/>
            <p:cNvCxnSpPr>
              <a:stCxn id="242" idx="3"/>
              <a:endCxn id="244" idx="1"/>
            </p:cNvCxnSpPr>
            <p:nvPr/>
          </p:nvCxnSpPr>
          <p:spPr>
            <a:xfrm>
              <a:off x="2915232" y="3396850"/>
              <a:ext cx="999000" cy="776400"/>
            </a:xfrm>
            <a:prstGeom prst="straightConnector1">
              <a:avLst/>
            </a:prstGeom>
            <a:noFill/>
            <a:ln cap="flat" cmpd="sng" w="76200">
              <a:solidFill>
                <a:srgbClr val="FF0000"/>
              </a:solidFill>
              <a:prstDash val="solid"/>
              <a:round/>
              <a:headEnd len="lg" w="lg" type="none"/>
              <a:tailEnd len="lg" w="lg" type="triangle"/>
            </a:ln>
          </p:spPr>
        </p:cxnSp>
      </p:grpSp>
      <p:sp>
        <p:nvSpPr>
          <p:cNvPr id="247" name="Shape 247"/>
          <p:cNvSpPr txBox="1"/>
          <p:nvPr/>
        </p:nvSpPr>
        <p:spPr>
          <a:xfrm>
            <a:off x="428550" y="1109925"/>
            <a:ext cx="8286900" cy="572700"/>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accent3"/>
                </a:solidFill>
                <a:latin typeface="Proxima Nova"/>
                <a:ea typeface="Proxima Nova"/>
                <a:cs typeface="Proxima Nova"/>
                <a:sym typeface="Proxima Nova"/>
              </a:rPr>
              <a:t>Object destructuring</a:t>
            </a:r>
          </a:p>
        </p:txBody>
      </p:sp>
      <p:sp>
        <p:nvSpPr>
          <p:cNvPr id="248" name="Shape 248"/>
          <p:cNvSpPr/>
          <p:nvPr/>
        </p:nvSpPr>
        <p:spPr>
          <a:xfrm>
            <a:off x="5969825" y="3175225"/>
            <a:ext cx="3063900" cy="742800"/>
          </a:xfrm>
          <a:prstGeom prst="rect">
            <a:avLst/>
          </a:prstGeom>
          <a:solidFill>
            <a:srgbClr val="FFFFFF"/>
          </a:solidFill>
          <a:ln cap="flat" cmpd="sng" w="19050">
            <a:solidFill>
              <a:srgbClr val="00FF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sz="3000">
                <a:solidFill>
                  <a:srgbClr val="CC0000"/>
                </a:solidFill>
                <a:latin typeface="Proxima Nova"/>
                <a:ea typeface="Proxima Nova"/>
                <a:cs typeface="Proxima Nova"/>
                <a:sym typeface="Proxima Nova"/>
              </a:rPr>
              <a:t>source =&gt; target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1000"/>
                                        <p:tgtEl>
                                          <p:spTgt spid="2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4. Destructuring</a:t>
            </a:r>
          </a:p>
        </p:txBody>
      </p:sp>
      <p:sp>
        <p:nvSpPr>
          <p:cNvPr id="254" name="Shape 254"/>
          <p:cNvSpPr txBox="1"/>
          <p:nvPr/>
        </p:nvSpPr>
        <p:spPr>
          <a:xfrm>
            <a:off x="428550" y="1109925"/>
            <a:ext cx="8286900" cy="572700"/>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accent3"/>
                </a:solidFill>
                <a:latin typeface="Proxima Nova"/>
                <a:ea typeface="Proxima Nova"/>
                <a:cs typeface="Proxima Nova"/>
                <a:sym typeface="Proxima Nova"/>
              </a:rPr>
              <a:t>Default Value Assignment</a:t>
            </a:r>
          </a:p>
        </p:txBody>
      </p:sp>
      <p:sp>
        <p:nvSpPr>
          <p:cNvPr id="255" name="Shape 255"/>
          <p:cNvSpPr/>
          <p:nvPr/>
        </p:nvSpPr>
        <p:spPr>
          <a:xfrm>
            <a:off x="1688650" y="1670650"/>
            <a:ext cx="2541000" cy="8295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function foo() {</a:t>
            </a:r>
          </a:p>
          <a:p>
            <a:pPr indent="457200" lvl="0" marL="0" rtl="0">
              <a:spcBef>
                <a:spcPts val="0"/>
              </a:spcBef>
              <a:buNone/>
            </a:pPr>
            <a:r>
              <a:rPr lang="en"/>
              <a:t>return [1, 2, 3];</a:t>
            </a:r>
          </a:p>
          <a:p>
            <a:pPr lvl="0" rtl="0">
              <a:spcBef>
                <a:spcPts val="0"/>
              </a:spcBef>
              <a:buNone/>
            </a:pPr>
            <a:r>
              <a:rPr lang="en"/>
              <a:t>}</a:t>
            </a:r>
          </a:p>
        </p:txBody>
      </p:sp>
      <p:sp>
        <p:nvSpPr>
          <p:cNvPr id="256" name="Shape 256"/>
          <p:cNvSpPr/>
          <p:nvPr/>
        </p:nvSpPr>
        <p:spPr>
          <a:xfrm>
            <a:off x="4549825" y="1670650"/>
            <a:ext cx="2541000" cy="8295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function bar() {</a:t>
            </a:r>
          </a:p>
          <a:p>
            <a:pPr indent="457200" lvl="0" rtl="0">
              <a:spcBef>
                <a:spcPts val="0"/>
              </a:spcBef>
              <a:buNone/>
            </a:pPr>
            <a:r>
              <a:rPr lang="en"/>
              <a:t>return { x: 4, y: 5, z: 6 };</a:t>
            </a:r>
          </a:p>
          <a:p>
            <a:pPr lvl="0" rtl="0">
              <a:spcBef>
                <a:spcPts val="0"/>
              </a:spcBef>
              <a:buNone/>
            </a:pPr>
            <a:r>
              <a:rPr lang="en"/>
              <a:t>}</a:t>
            </a:r>
          </a:p>
          <a:p>
            <a:pPr lvl="0" rtl="0">
              <a:spcBef>
                <a:spcPts val="0"/>
              </a:spcBef>
              <a:buNone/>
            </a:pPr>
            <a:r>
              <a:t/>
            </a:r>
            <a:endParaRPr sz="800"/>
          </a:p>
          <a:p>
            <a:pPr lvl="0" rtl="0">
              <a:spcBef>
                <a:spcPts val="0"/>
              </a:spcBef>
              <a:buNone/>
            </a:pPr>
            <a:r>
              <a:t/>
            </a:r>
            <a:endParaRPr/>
          </a:p>
        </p:txBody>
      </p:sp>
      <p:sp>
        <p:nvSpPr>
          <p:cNvPr id="257" name="Shape 257"/>
          <p:cNvSpPr/>
          <p:nvPr/>
        </p:nvSpPr>
        <p:spPr>
          <a:xfrm>
            <a:off x="502825" y="2955475"/>
            <a:ext cx="3791400" cy="14496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lang="en"/>
              <a:t>var </a:t>
            </a:r>
            <a:r>
              <a:rPr b="1" lang="en"/>
              <a:t>[ a = 3, b = 6, c = 9, d = 12 ]</a:t>
            </a:r>
            <a:r>
              <a:rPr lang="en"/>
              <a:t> = foo();</a:t>
            </a:r>
          </a:p>
          <a:p>
            <a:pPr lvl="0" rtl="0">
              <a:spcBef>
                <a:spcPts val="0"/>
              </a:spcBef>
              <a:spcAft>
                <a:spcPts val="500"/>
              </a:spcAft>
              <a:buNone/>
            </a:pPr>
            <a:r>
              <a:rPr lang="en"/>
              <a:t>var </a:t>
            </a:r>
            <a:r>
              <a:rPr b="1" lang="en"/>
              <a:t>{ x = 5, y = 10, z = 15, w = 20 }</a:t>
            </a:r>
            <a:r>
              <a:rPr lang="en"/>
              <a:t> = bar();</a:t>
            </a:r>
          </a:p>
          <a:p>
            <a:pPr lvl="0" rtl="0">
              <a:spcBef>
                <a:spcPts val="0"/>
              </a:spcBef>
              <a:spcAft>
                <a:spcPts val="500"/>
              </a:spcAft>
              <a:buNone/>
            </a:pPr>
            <a:r>
              <a:t/>
            </a:r>
            <a:endParaRPr/>
          </a:p>
          <a:p>
            <a:pPr lvl="0" rtl="0">
              <a:spcBef>
                <a:spcPts val="0"/>
              </a:spcBef>
              <a:spcAft>
                <a:spcPts val="500"/>
              </a:spcAft>
              <a:buNone/>
            </a:pPr>
            <a:r>
              <a:rPr lang="en"/>
              <a:t>console.log( a, b, c, d ); </a:t>
            </a:r>
            <a:r>
              <a:rPr lang="en">
                <a:solidFill>
                  <a:srgbClr val="FF0000"/>
                </a:solidFill>
              </a:rPr>
              <a:t>// 1 2 3 12</a:t>
            </a:r>
          </a:p>
          <a:p>
            <a:pPr lvl="0" rtl="0">
              <a:spcBef>
                <a:spcPts val="0"/>
              </a:spcBef>
              <a:spcAft>
                <a:spcPts val="500"/>
              </a:spcAft>
              <a:buNone/>
            </a:pPr>
            <a:r>
              <a:rPr lang="en"/>
              <a:t>console.log( x, y, z, w ); </a:t>
            </a:r>
            <a:r>
              <a:rPr lang="en">
                <a:solidFill>
                  <a:srgbClr val="FF0000"/>
                </a:solidFill>
              </a:rPr>
              <a:t>// 4 5 6 20</a:t>
            </a:r>
          </a:p>
        </p:txBody>
      </p:sp>
      <p:sp>
        <p:nvSpPr>
          <p:cNvPr id="258" name="Shape 258"/>
          <p:cNvSpPr/>
          <p:nvPr/>
        </p:nvSpPr>
        <p:spPr>
          <a:xfrm>
            <a:off x="4390225" y="2955475"/>
            <a:ext cx="3791400" cy="14496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lang="en"/>
              <a:t>var </a:t>
            </a:r>
            <a:r>
              <a:rPr b="1" lang="en"/>
              <a:t>{ x, y, z, w: WW = 20 }</a:t>
            </a:r>
            <a:r>
              <a:rPr lang="en"/>
              <a:t> = bar();</a:t>
            </a:r>
          </a:p>
          <a:p>
            <a:pPr lvl="0" rtl="0">
              <a:spcBef>
                <a:spcPts val="0"/>
              </a:spcBef>
              <a:spcAft>
                <a:spcPts val="500"/>
              </a:spcAft>
              <a:buNone/>
            </a:pPr>
            <a:r>
              <a:t/>
            </a:r>
            <a:endParaRPr/>
          </a:p>
          <a:p>
            <a:pPr lvl="0" rtl="0">
              <a:spcBef>
                <a:spcPts val="0"/>
              </a:spcBef>
              <a:spcAft>
                <a:spcPts val="500"/>
              </a:spcAft>
              <a:buNone/>
            </a:pPr>
            <a:r>
              <a:rPr lang="en"/>
              <a:t>console. log( x, y, z, WW ); </a:t>
            </a:r>
            <a:r>
              <a:rPr lang="en">
                <a:solidFill>
                  <a:srgbClr val="FF0000"/>
                </a:solidFill>
              </a:rPr>
              <a:t>// 4 5 6 20</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4. Destructuring</a:t>
            </a:r>
          </a:p>
        </p:txBody>
      </p:sp>
      <p:sp>
        <p:nvSpPr>
          <p:cNvPr id="264" name="Shape 264"/>
          <p:cNvSpPr txBox="1"/>
          <p:nvPr/>
        </p:nvSpPr>
        <p:spPr>
          <a:xfrm>
            <a:off x="428550" y="1152700"/>
            <a:ext cx="8286900" cy="489000"/>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accent3"/>
                </a:solidFill>
                <a:latin typeface="Proxima Nova"/>
                <a:ea typeface="Proxima Nova"/>
                <a:cs typeface="Proxima Nova"/>
                <a:sym typeface="Proxima Nova"/>
              </a:rPr>
              <a:t>Destructuring Parameters</a:t>
            </a:r>
          </a:p>
          <a:p>
            <a:pPr lvl="0" rtl="0">
              <a:spcBef>
                <a:spcPts val="0"/>
              </a:spcBef>
              <a:buNone/>
            </a:pPr>
            <a:r>
              <a:t/>
            </a:r>
            <a:endParaRPr b="1" sz="2400">
              <a:solidFill>
                <a:schemeClr val="accent3"/>
              </a:solidFill>
              <a:latin typeface="Proxima Nova"/>
              <a:ea typeface="Proxima Nova"/>
              <a:cs typeface="Proxima Nova"/>
              <a:sym typeface="Proxima Nova"/>
            </a:endParaRPr>
          </a:p>
          <a:p>
            <a:pPr lvl="0" rtl="0">
              <a:spcBef>
                <a:spcPts val="0"/>
              </a:spcBef>
              <a:buNone/>
            </a:pPr>
            <a:r>
              <a:t/>
            </a:r>
            <a:endParaRPr b="1" sz="2400">
              <a:solidFill>
                <a:schemeClr val="accent3"/>
              </a:solidFill>
              <a:latin typeface="Proxima Nova"/>
              <a:ea typeface="Proxima Nova"/>
              <a:cs typeface="Proxima Nova"/>
              <a:sym typeface="Proxima Nova"/>
            </a:endParaRPr>
          </a:p>
        </p:txBody>
      </p:sp>
      <p:sp>
        <p:nvSpPr>
          <p:cNvPr id="265" name="Shape 265"/>
          <p:cNvSpPr/>
          <p:nvPr/>
        </p:nvSpPr>
        <p:spPr>
          <a:xfrm>
            <a:off x="428550" y="2152075"/>
            <a:ext cx="3791400" cy="24324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lang="en"/>
              <a:t>function foo( </a:t>
            </a:r>
            <a:r>
              <a:rPr b="1" lang="en"/>
              <a:t>[ x, y ]</a:t>
            </a:r>
            <a:r>
              <a:rPr lang="en"/>
              <a:t> ) {</a:t>
            </a:r>
          </a:p>
          <a:p>
            <a:pPr indent="457200" lvl="0" rtl="0">
              <a:spcBef>
                <a:spcPts val="0"/>
              </a:spcBef>
              <a:spcAft>
                <a:spcPts val="500"/>
              </a:spcAft>
              <a:buNone/>
            </a:pPr>
            <a:r>
              <a:rPr lang="en"/>
              <a:t>console.log( x, y );</a:t>
            </a:r>
          </a:p>
          <a:p>
            <a:pPr lvl="0" rtl="0">
              <a:spcBef>
                <a:spcPts val="0"/>
              </a:spcBef>
              <a:spcAft>
                <a:spcPts val="500"/>
              </a:spcAft>
              <a:buNone/>
            </a:pPr>
            <a:r>
              <a:rPr lang="en"/>
              <a:t>}</a:t>
            </a:r>
          </a:p>
          <a:p>
            <a:pPr lvl="0" rtl="0">
              <a:spcBef>
                <a:spcPts val="0"/>
              </a:spcBef>
              <a:spcAft>
                <a:spcPts val="500"/>
              </a:spcAft>
              <a:buNone/>
            </a:pPr>
            <a:r>
              <a:t/>
            </a:r>
            <a:endParaRPr/>
          </a:p>
          <a:p>
            <a:pPr lvl="0" rtl="0">
              <a:spcBef>
                <a:spcPts val="0"/>
              </a:spcBef>
              <a:spcAft>
                <a:spcPts val="500"/>
              </a:spcAft>
              <a:buNone/>
            </a:pPr>
            <a:r>
              <a:rPr lang="en"/>
              <a:t>foo( [ 1, 2 ] ); </a:t>
            </a:r>
            <a:r>
              <a:rPr lang="en">
                <a:solidFill>
                  <a:srgbClr val="FF0000"/>
                </a:solidFill>
              </a:rPr>
              <a:t>// 1 2</a:t>
            </a:r>
          </a:p>
          <a:p>
            <a:pPr lvl="0" rtl="0">
              <a:spcBef>
                <a:spcPts val="0"/>
              </a:spcBef>
              <a:spcAft>
                <a:spcPts val="500"/>
              </a:spcAft>
              <a:buNone/>
            </a:pPr>
            <a:r>
              <a:rPr lang="en"/>
              <a:t>foo( [ 1 ] ); </a:t>
            </a:r>
            <a:r>
              <a:rPr lang="en">
                <a:solidFill>
                  <a:srgbClr val="FF0000"/>
                </a:solidFill>
              </a:rPr>
              <a:t>// 1 undefined</a:t>
            </a:r>
          </a:p>
          <a:p>
            <a:pPr lvl="0" rtl="0">
              <a:spcBef>
                <a:spcPts val="0"/>
              </a:spcBef>
              <a:spcAft>
                <a:spcPts val="500"/>
              </a:spcAft>
              <a:buNone/>
            </a:pPr>
            <a:r>
              <a:rPr lang="en"/>
              <a:t>foo( [] ); </a:t>
            </a:r>
            <a:r>
              <a:rPr lang="en">
                <a:solidFill>
                  <a:srgbClr val="FF0000"/>
                </a:solidFill>
              </a:rPr>
              <a:t>// undefined undefined</a:t>
            </a:r>
          </a:p>
        </p:txBody>
      </p:sp>
      <p:sp>
        <p:nvSpPr>
          <p:cNvPr id="266" name="Shape 266"/>
          <p:cNvSpPr/>
          <p:nvPr/>
        </p:nvSpPr>
        <p:spPr>
          <a:xfrm>
            <a:off x="4792650" y="2152075"/>
            <a:ext cx="3791400" cy="24324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lang="en"/>
              <a:t>function foo( </a:t>
            </a:r>
            <a:r>
              <a:rPr b="1" lang="en"/>
              <a:t>{ x, y }</a:t>
            </a:r>
            <a:r>
              <a:rPr lang="en"/>
              <a:t> ) {</a:t>
            </a:r>
          </a:p>
          <a:p>
            <a:pPr indent="457200" lvl="0" rtl="0">
              <a:spcBef>
                <a:spcPts val="0"/>
              </a:spcBef>
              <a:spcAft>
                <a:spcPts val="500"/>
              </a:spcAft>
              <a:buNone/>
            </a:pPr>
            <a:r>
              <a:rPr lang="en"/>
              <a:t>console.log( x, y );</a:t>
            </a:r>
          </a:p>
          <a:p>
            <a:pPr lvl="0" rtl="0">
              <a:spcBef>
                <a:spcPts val="0"/>
              </a:spcBef>
              <a:spcAft>
                <a:spcPts val="500"/>
              </a:spcAft>
              <a:buNone/>
            </a:pPr>
            <a:r>
              <a:rPr lang="en"/>
              <a:t>}</a:t>
            </a:r>
          </a:p>
          <a:p>
            <a:pPr lvl="0" rtl="0">
              <a:spcBef>
                <a:spcPts val="0"/>
              </a:spcBef>
              <a:spcAft>
                <a:spcPts val="500"/>
              </a:spcAft>
              <a:buNone/>
            </a:pPr>
            <a:r>
              <a:t/>
            </a:r>
            <a:endParaRPr/>
          </a:p>
          <a:p>
            <a:pPr lvl="0" rtl="0">
              <a:spcBef>
                <a:spcPts val="0"/>
              </a:spcBef>
              <a:spcAft>
                <a:spcPts val="500"/>
              </a:spcAft>
              <a:buNone/>
            </a:pPr>
            <a:r>
              <a:rPr lang="en"/>
              <a:t>foo(</a:t>
            </a:r>
            <a:r>
              <a:rPr b="1" lang="en"/>
              <a:t> { y: 1, x: 2 }</a:t>
            </a:r>
            <a:r>
              <a:rPr lang="en"/>
              <a:t> ); </a:t>
            </a:r>
            <a:r>
              <a:rPr lang="en">
                <a:solidFill>
                  <a:srgbClr val="FF0000"/>
                </a:solidFill>
              </a:rPr>
              <a:t>// 2 1</a:t>
            </a:r>
          </a:p>
          <a:p>
            <a:pPr lvl="0" rtl="0">
              <a:spcBef>
                <a:spcPts val="0"/>
              </a:spcBef>
              <a:spcAft>
                <a:spcPts val="500"/>
              </a:spcAft>
              <a:buNone/>
            </a:pPr>
            <a:r>
              <a:rPr lang="en"/>
              <a:t>foo( { y: 42 } ); </a:t>
            </a:r>
            <a:r>
              <a:rPr lang="en">
                <a:solidFill>
                  <a:srgbClr val="FF0000"/>
                </a:solidFill>
              </a:rPr>
              <a:t>// undefined 42</a:t>
            </a:r>
          </a:p>
          <a:p>
            <a:pPr lvl="0" rtl="0">
              <a:spcBef>
                <a:spcPts val="0"/>
              </a:spcBef>
              <a:spcAft>
                <a:spcPts val="500"/>
              </a:spcAft>
              <a:buNone/>
            </a:pPr>
            <a:r>
              <a:rPr lang="en"/>
              <a:t>foo( {} ); </a:t>
            </a:r>
            <a:r>
              <a:rPr lang="en">
                <a:solidFill>
                  <a:srgbClr val="FF0000"/>
                </a:solidFill>
              </a:rPr>
              <a:t>// undefined undefined</a:t>
            </a:r>
          </a:p>
        </p:txBody>
      </p:sp>
      <p:sp>
        <p:nvSpPr>
          <p:cNvPr id="267" name="Shape 267"/>
          <p:cNvSpPr txBox="1"/>
          <p:nvPr/>
        </p:nvSpPr>
        <p:spPr>
          <a:xfrm>
            <a:off x="428550" y="1641700"/>
            <a:ext cx="3791400" cy="489000"/>
          </a:xfrm>
          <a:prstGeom prst="rect">
            <a:avLst/>
          </a:prstGeom>
          <a:noFill/>
          <a:ln>
            <a:noFill/>
          </a:ln>
        </p:spPr>
        <p:txBody>
          <a:bodyPr anchorCtr="0" anchor="t" bIns="91425" lIns="91425" rIns="91425" tIns="91425">
            <a:noAutofit/>
          </a:bodyPr>
          <a:lstStyle/>
          <a:p>
            <a:pPr lvl="0" rtl="0">
              <a:spcBef>
                <a:spcPts val="0"/>
              </a:spcBef>
              <a:buNone/>
            </a:pPr>
            <a:r>
              <a:rPr i="1" lang="en" sz="1800">
                <a:solidFill>
                  <a:schemeClr val="accent3"/>
                </a:solidFill>
                <a:latin typeface="Proxima Nova"/>
                <a:ea typeface="Proxima Nova"/>
                <a:cs typeface="Proxima Nova"/>
                <a:sym typeface="Proxima Nova"/>
              </a:rPr>
              <a:t>Array Destructuring for Parameters</a:t>
            </a:r>
          </a:p>
        </p:txBody>
      </p:sp>
      <p:sp>
        <p:nvSpPr>
          <p:cNvPr id="268" name="Shape 268"/>
          <p:cNvSpPr txBox="1"/>
          <p:nvPr/>
        </p:nvSpPr>
        <p:spPr>
          <a:xfrm>
            <a:off x="4792650" y="1641700"/>
            <a:ext cx="3910500" cy="489000"/>
          </a:xfrm>
          <a:prstGeom prst="rect">
            <a:avLst/>
          </a:prstGeom>
          <a:noFill/>
          <a:ln>
            <a:noFill/>
          </a:ln>
        </p:spPr>
        <p:txBody>
          <a:bodyPr anchorCtr="0" anchor="t" bIns="91425" lIns="91425" rIns="91425" tIns="91425">
            <a:noAutofit/>
          </a:bodyPr>
          <a:lstStyle/>
          <a:p>
            <a:pPr lvl="0" rtl="0">
              <a:spcBef>
                <a:spcPts val="0"/>
              </a:spcBef>
              <a:buNone/>
            </a:pPr>
            <a:r>
              <a:rPr i="1" lang="en" sz="1800">
                <a:solidFill>
                  <a:schemeClr val="accent3"/>
                </a:solidFill>
                <a:latin typeface="Proxima Nova"/>
                <a:ea typeface="Proxima Nova"/>
                <a:cs typeface="Proxima Nova"/>
                <a:sym typeface="Proxima Nova"/>
              </a:rPr>
              <a:t>Object Destructuring for Parameters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4. Destructuring</a:t>
            </a:r>
          </a:p>
        </p:txBody>
      </p:sp>
      <p:sp>
        <p:nvSpPr>
          <p:cNvPr id="274" name="Shape 274"/>
          <p:cNvSpPr txBox="1"/>
          <p:nvPr/>
        </p:nvSpPr>
        <p:spPr>
          <a:xfrm>
            <a:off x="428550" y="1234800"/>
            <a:ext cx="8286900" cy="3676500"/>
          </a:xfrm>
          <a:prstGeom prst="rect">
            <a:avLst/>
          </a:prstGeom>
          <a:noFill/>
          <a:ln>
            <a:noFill/>
          </a:ln>
        </p:spPr>
        <p:txBody>
          <a:bodyPr anchorCtr="0" anchor="t" bIns="91425" lIns="91425" rIns="91425" tIns="91425">
            <a:noAutofit/>
          </a:bodyPr>
          <a:lstStyle/>
          <a:p>
            <a:pPr indent="-342900" lvl="0" marL="457200" rtl="0">
              <a:spcBef>
                <a:spcPts val="0"/>
              </a:spcBef>
              <a:spcAft>
                <a:spcPts val="8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Swapping variables: </a:t>
            </a:r>
            <a:r>
              <a:rPr b="1" lang="en"/>
              <a:t>[a, b] = [b, a];</a:t>
            </a:r>
          </a:p>
          <a:p>
            <a:pPr indent="-342900" lvl="0" marL="457200" rtl="0">
              <a:spcBef>
                <a:spcPts val="0"/>
              </a:spcBef>
              <a:spcAft>
                <a:spcPts val="8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Ignoring some returned values: </a:t>
            </a:r>
            <a:r>
              <a:rPr b="1" lang="en"/>
              <a:t>var [a, , b] = foo();</a:t>
            </a:r>
          </a:p>
          <a:p>
            <a:pPr indent="-342900" lvl="0" marL="457200" rtl="0">
              <a:spcBef>
                <a:spcPts val="0"/>
              </a:spcBef>
              <a:spcAft>
                <a:spcPts val="8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Assignment without declaration: </a:t>
            </a:r>
            <a:r>
              <a:rPr b="1" lang="en"/>
              <a:t>({a, b} = {a:1, b:2})</a:t>
            </a:r>
            <a:r>
              <a:rPr lang="en"/>
              <a:t>;</a:t>
            </a:r>
          </a:p>
          <a:p>
            <a:pPr indent="-342900" lvl="0" marL="457200" rtl="0">
              <a:spcBef>
                <a:spcPts val="0"/>
              </a:spcBef>
              <a:spcAft>
                <a:spcPts val="8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Computed object property names: </a:t>
            </a:r>
            <a:r>
              <a:rPr lang="en"/>
              <a:t>let key = "z"; let </a:t>
            </a:r>
            <a:r>
              <a:rPr b="1" lang="en"/>
              <a:t>{ [key]: foo }</a:t>
            </a:r>
            <a:r>
              <a:rPr lang="en"/>
              <a:t> = { z: "bar" };</a:t>
            </a:r>
          </a:p>
          <a:p>
            <a:pPr indent="-342900" lvl="0" marL="457200" rtl="0">
              <a:spcBef>
                <a:spcPts val="0"/>
              </a:spcBef>
              <a:spcAft>
                <a:spcPts val="8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Chaining destructuring assignment expression:</a:t>
            </a:r>
          </a:p>
          <a:p>
            <a:pPr indent="0" lvl="0" marL="914400" rtl="0">
              <a:lnSpc>
                <a:spcPct val="150000"/>
              </a:lnSpc>
              <a:spcBef>
                <a:spcPts val="0"/>
              </a:spcBef>
              <a:spcAft>
                <a:spcPts val="800"/>
              </a:spcAft>
              <a:buNone/>
            </a:pPr>
            <a:r>
              <a:rPr lang="en"/>
              <a:t>let o = { a: 1, b: 2, c: 3 }, p = [4, 5, 6], a, b, c, x, y, z;</a:t>
            </a:r>
          </a:p>
          <a:p>
            <a:pPr indent="0" lvl="0" marL="914400" rtl="0">
              <a:lnSpc>
                <a:spcPct val="150000"/>
              </a:lnSpc>
              <a:spcBef>
                <a:spcPts val="0"/>
              </a:spcBef>
              <a:spcAft>
                <a:spcPts val="800"/>
              </a:spcAft>
              <a:buNone/>
            </a:pPr>
            <a:r>
              <a:rPr b="1" lang="en"/>
              <a:t>({a} = {b, c} = o);</a:t>
            </a:r>
          </a:p>
          <a:p>
            <a:pPr indent="0" lvl="0" marL="914400" rtl="0">
              <a:lnSpc>
                <a:spcPct val="150000"/>
              </a:lnSpc>
              <a:spcBef>
                <a:spcPts val="0"/>
              </a:spcBef>
              <a:spcAft>
                <a:spcPts val="800"/>
              </a:spcAft>
              <a:buNone/>
            </a:pPr>
            <a:r>
              <a:rPr b="1" lang="en"/>
              <a:t>[x, y] = [z] = p;</a:t>
            </a:r>
          </a:p>
          <a:p>
            <a:pPr indent="-342900" lvl="0" marL="457200" rtl="0">
              <a:spcBef>
                <a:spcPts val="0"/>
              </a:spcBef>
              <a:spcAft>
                <a:spcPts val="8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Spreading out destructuring assignment: </a:t>
            </a:r>
            <a:r>
              <a:rPr lang="en"/>
              <a:t>let a = [2, 3, 4]; </a:t>
            </a:r>
            <a:r>
              <a:rPr b="1" lang="en"/>
              <a:t>let [b, ... c] = a;</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5. Object Literal Extensions</a:t>
            </a:r>
          </a:p>
        </p:txBody>
      </p:sp>
      <p:sp>
        <p:nvSpPr>
          <p:cNvPr id="280" name="Shape 280"/>
          <p:cNvSpPr txBox="1"/>
          <p:nvPr/>
        </p:nvSpPr>
        <p:spPr>
          <a:xfrm>
            <a:off x="428550" y="1202775"/>
            <a:ext cx="8286900" cy="4404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accent3"/>
                </a:solidFill>
                <a:latin typeface="Proxima Nova"/>
                <a:ea typeface="Proxima Nova"/>
                <a:cs typeface="Proxima Nova"/>
                <a:sym typeface="Proxima Nova"/>
              </a:rPr>
              <a:t>Makes declaring object literals even more succinct</a:t>
            </a:r>
          </a:p>
        </p:txBody>
      </p:sp>
      <p:sp>
        <p:nvSpPr>
          <p:cNvPr id="281" name="Shape 281"/>
          <p:cNvSpPr/>
          <p:nvPr/>
        </p:nvSpPr>
        <p:spPr>
          <a:xfrm>
            <a:off x="428550" y="1828225"/>
            <a:ext cx="3186600" cy="12576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1500"/>
              </a:spcAft>
              <a:buNone/>
            </a:pPr>
            <a:r>
              <a:rPr lang="en"/>
              <a:t>let x = 2, y = 3, </a:t>
            </a:r>
            <a:r>
              <a:rPr b="1" lang="en"/>
              <a:t>o = { x, y }</a:t>
            </a:r>
            <a:r>
              <a:rPr lang="en"/>
              <a:t>;</a:t>
            </a:r>
          </a:p>
          <a:p>
            <a:pPr lvl="0" rtl="0">
              <a:lnSpc>
                <a:spcPct val="100000"/>
              </a:lnSpc>
              <a:spcBef>
                <a:spcPts val="0"/>
              </a:spcBef>
              <a:spcAft>
                <a:spcPts val="1500"/>
              </a:spcAft>
              <a:buNone/>
            </a:pPr>
            <a:r>
              <a:rPr lang="en"/>
              <a:t> console.log(o); </a:t>
            </a:r>
            <a:r>
              <a:rPr lang="en">
                <a:solidFill>
                  <a:srgbClr val="FF0000"/>
                </a:solidFill>
              </a:rPr>
              <a:t>//Object {x: 2, y: 3}</a:t>
            </a:r>
          </a:p>
        </p:txBody>
      </p:sp>
      <p:sp>
        <p:nvSpPr>
          <p:cNvPr id="282" name="Shape 282"/>
          <p:cNvSpPr/>
          <p:nvPr/>
        </p:nvSpPr>
        <p:spPr>
          <a:xfrm>
            <a:off x="428550" y="3203075"/>
            <a:ext cx="3186600" cy="16620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1500"/>
              </a:spcAft>
              <a:buNone/>
            </a:pPr>
            <a:r>
              <a:rPr lang="en"/>
              <a:t>let o = {</a:t>
            </a:r>
          </a:p>
          <a:p>
            <a:pPr lvl="0" rtl="0">
              <a:lnSpc>
                <a:spcPct val="100000"/>
              </a:lnSpc>
              <a:spcBef>
                <a:spcPts val="0"/>
              </a:spcBef>
              <a:spcAft>
                <a:spcPts val="1500"/>
              </a:spcAft>
              <a:buNone/>
            </a:pPr>
            <a:r>
              <a:rPr lang="en"/>
              <a:t>        </a:t>
            </a:r>
            <a:r>
              <a:rPr b="1" lang="en"/>
              <a:t>x() {... },</a:t>
            </a:r>
          </a:p>
          <a:p>
            <a:pPr lvl="0" rtl="0">
              <a:lnSpc>
                <a:spcPct val="100000"/>
              </a:lnSpc>
              <a:spcBef>
                <a:spcPts val="0"/>
              </a:spcBef>
              <a:spcAft>
                <a:spcPts val="1500"/>
              </a:spcAft>
              <a:buNone/>
            </a:pPr>
            <a:r>
              <a:rPr b="1" lang="en"/>
              <a:t>        y() {... }</a:t>
            </a:r>
          </a:p>
          <a:p>
            <a:pPr lvl="0" rtl="0">
              <a:lnSpc>
                <a:spcPct val="100000"/>
              </a:lnSpc>
              <a:spcBef>
                <a:spcPts val="0"/>
              </a:spcBef>
              <a:spcAft>
                <a:spcPts val="1500"/>
              </a:spcAft>
              <a:buNone/>
            </a:pPr>
            <a:r>
              <a:rPr lang="en"/>
              <a:t>}</a:t>
            </a:r>
          </a:p>
          <a:p>
            <a:pPr lvl="0" rtl="0">
              <a:lnSpc>
                <a:spcPct val="100000"/>
              </a:lnSpc>
              <a:spcBef>
                <a:spcPts val="0"/>
              </a:spcBef>
              <a:spcAft>
                <a:spcPts val="1500"/>
              </a:spcAft>
              <a:buNone/>
            </a:pPr>
            <a:r>
              <a:t/>
            </a:r>
            <a:endParaRPr/>
          </a:p>
        </p:txBody>
      </p:sp>
      <p:sp>
        <p:nvSpPr>
          <p:cNvPr id="283" name="Shape 283"/>
          <p:cNvSpPr/>
          <p:nvPr/>
        </p:nvSpPr>
        <p:spPr>
          <a:xfrm>
            <a:off x="3879900" y="1828225"/>
            <a:ext cx="4952400" cy="30369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indent="457200" lvl="0" rtl="0">
              <a:lnSpc>
                <a:spcPct val="100000"/>
              </a:lnSpc>
              <a:spcBef>
                <a:spcPts val="0"/>
              </a:spcBef>
              <a:spcAft>
                <a:spcPts val="500"/>
              </a:spcAft>
              <a:buNone/>
            </a:pPr>
            <a:r>
              <a:rPr lang="en"/>
              <a:t>let prefix = "user_" ;</a:t>
            </a:r>
          </a:p>
          <a:p>
            <a:pPr lvl="0" rtl="0">
              <a:lnSpc>
                <a:spcPct val="100000"/>
              </a:lnSpc>
              <a:spcBef>
                <a:spcPts val="0"/>
              </a:spcBef>
              <a:spcAft>
                <a:spcPts val="500"/>
              </a:spcAft>
              <a:buNone/>
            </a:pPr>
            <a:r>
              <a:rPr lang="en"/>
              <a:t> 	let o = {</a:t>
            </a:r>
          </a:p>
          <a:p>
            <a:pPr indent="0" lvl="0" marL="457200" rtl="0">
              <a:lnSpc>
                <a:spcPct val="100000"/>
              </a:lnSpc>
              <a:spcBef>
                <a:spcPts val="0"/>
              </a:spcBef>
              <a:spcAft>
                <a:spcPts val="500"/>
              </a:spcAft>
              <a:buNone/>
            </a:pPr>
            <a:r>
              <a:rPr lang="en"/>
              <a:t>        baz: function() {},</a:t>
            </a:r>
          </a:p>
          <a:p>
            <a:pPr indent="0" lvl="0" marL="457200" rtl="0">
              <a:lnSpc>
                <a:spcPct val="100000"/>
              </a:lnSpc>
              <a:spcBef>
                <a:spcPts val="0"/>
              </a:spcBef>
              <a:spcAft>
                <a:spcPts val="500"/>
              </a:spcAft>
              <a:buNone/>
            </a:pPr>
            <a:r>
              <a:rPr lang="en"/>
              <a:t>        </a:t>
            </a:r>
            <a:r>
              <a:rPr b="1" lang="en"/>
              <a:t>[ prefix + "foo" ]</a:t>
            </a:r>
            <a:r>
              <a:rPr lang="en"/>
              <a:t> : "foo",</a:t>
            </a:r>
          </a:p>
          <a:p>
            <a:pPr indent="0" lvl="0" marL="457200" rtl="0">
              <a:lnSpc>
                <a:spcPct val="100000"/>
              </a:lnSpc>
              <a:spcBef>
                <a:spcPts val="0"/>
              </a:spcBef>
              <a:spcAft>
                <a:spcPts val="500"/>
              </a:spcAft>
              <a:buNone/>
            </a:pPr>
            <a:r>
              <a:rPr lang="en"/>
              <a:t>        </a:t>
            </a:r>
            <a:r>
              <a:rPr b="1" lang="en"/>
              <a:t>[ prefix + "bar" ]</a:t>
            </a:r>
            <a:r>
              <a:rPr lang="en"/>
              <a:t> : function() {}</a:t>
            </a:r>
          </a:p>
          <a:p>
            <a:pPr indent="0" lvl="0" marL="457200" rtl="0">
              <a:lnSpc>
                <a:spcPct val="100000"/>
              </a:lnSpc>
              <a:spcBef>
                <a:spcPts val="0"/>
              </a:spcBef>
              <a:spcAft>
                <a:spcPts val="500"/>
              </a:spcAft>
              <a:buNone/>
            </a:pPr>
            <a:r>
              <a:rPr lang="en"/>
              <a:t>    };    </a:t>
            </a:r>
          </a:p>
          <a:p>
            <a:pPr indent="457200" lvl="0" rtl="0">
              <a:lnSpc>
                <a:spcPct val="100000"/>
              </a:lnSpc>
              <a:spcBef>
                <a:spcPts val="0"/>
              </a:spcBef>
              <a:spcAft>
                <a:spcPts val="500"/>
              </a:spcAft>
              <a:buNone/>
            </a:pPr>
            <a:r>
              <a:rPr lang="en">
                <a:solidFill>
                  <a:srgbClr val="FF0000"/>
                </a:solidFill>
              </a:rPr>
              <a:t>//ES5</a:t>
            </a:r>
          </a:p>
          <a:p>
            <a:pPr lvl="0" rtl="0">
              <a:lnSpc>
                <a:spcPct val="100000"/>
              </a:lnSpc>
              <a:spcBef>
                <a:spcPts val="0"/>
              </a:spcBef>
              <a:spcAft>
                <a:spcPts val="500"/>
              </a:spcAft>
              <a:buNone/>
            </a:pPr>
            <a:r>
              <a:rPr lang="en"/>
              <a:t>    	</a:t>
            </a:r>
            <a:r>
              <a:rPr b="1" lang="en"/>
              <a:t>o[ prefix + "foo1" ]</a:t>
            </a:r>
            <a:r>
              <a:rPr lang="en"/>
              <a:t> = "foo1"</a:t>
            </a:r>
          </a:p>
          <a:p>
            <a:pPr lvl="0" rtl="0">
              <a:lnSpc>
                <a:spcPct val="100000"/>
              </a:lnSpc>
              <a:spcBef>
                <a:spcPts val="0"/>
              </a:spcBef>
              <a:spcAft>
                <a:spcPts val="500"/>
              </a:spcAft>
              <a:buNone/>
            </a:pPr>
            <a:r>
              <a:rPr lang="en"/>
              <a:t>    	</a:t>
            </a:r>
            <a:r>
              <a:rPr b="1" lang="en"/>
              <a:t>o[ prefix + "bar1" ]</a:t>
            </a:r>
            <a:r>
              <a:rPr lang="en"/>
              <a:t> = function() {}</a:t>
            </a:r>
          </a:p>
          <a:p>
            <a:pPr lvl="0" rtl="0">
              <a:lnSpc>
                <a:spcPct val="100000"/>
              </a:lnSpc>
              <a:spcBef>
                <a:spcPts val="0"/>
              </a:spcBef>
              <a:spcAft>
                <a:spcPts val="1500"/>
              </a:spcAft>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694000" cy="771300"/>
          </a:xfrm>
          <a:prstGeom prst="rect">
            <a:avLst/>
          </a:prstGeom>
        </p:spPr>
        <p:txBody>
          <a:bodyPr anchorCtr="0" anchor="t" bIns="91425" lIns="91425" rIns="91425" tIns="91425">
            <a:noAutofit/>
          </a:bodyPr>
          <a:lstStyle/>
          <a:p>
            <a:pPr lvl="0" rtl="0">
              <a:spcBef>
                <a:spcPts val="0"/>
              </a:spcBef>
              <a:buNone/>
            </a:pPr>
            <a:r>
              <a:rPr lang="en" sz="3600"/>
              <a:t>6. Template Literals </a:t>
            </a:r>
            <a:r>
              <a:rPr lang="en" sz="3000"/>
              <a:t>(Interpolated String Literal)</a:t>
            </a:r>
          </a:p>
        </p:txBody>
      </p:sp>
      <p:sp>
        <p:nvSpPr>
          <p:cNvPr id="289" name="Shape 289"/>
          <p:cNvSpPr txBox="1"/>
          <p:nvPr/>
        </p:nvSpPr>
        <p:spPr>
          <a:xfrm>
            <a:off x="428550" y="1343479"/>
            <a:ext cx="8286900" cy="9711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accent3"/>
                </a:solidFill>
                <a:latin typeface="Proxima Nova"/>
                <a:ea typeface="Proxima Nova"/>
                <a:cs typeface="Proxima Nova"/>
                <a:sym typeface="Proxima Nova"/>
              </a:rPr>
              <a:t>ES6 introduces a new type of string literal, using the </a:t>
            </a:r>
            <a:r>
              <a:rPr b="1" lang="en" sz="1800">
                <a:solidFill>
                  <a:schemeClr val="accent3"/>
                </a:solidFill>
                <a:latin typeface="Proxima Nova"/>
                <a:ea typeface="Proxima Nova"/>
                <a:cs typeface="Proxima Nova"/>
                <a:sym typeface="Proxima Nova"/>
              </a:rPr>
              <a:t>\` </a:t>
            </a:r>
            <a:r>
              <a:rPr lang="en" sz="1800">
                <a:solidFill>
                  <a:schemeClr val="accent3"/>
                </a:solidFill>
                <a:latin typeface="Proxima Nova"/>
                <a:ea typeface="Proxima Nova"/>
                <a:cs typeface="Proxima Nova"/>
                <a:sym typeface="Proxima Nova"/>
              </a:rPr>
              <a:t>back-tick as the delimiter.</a:t>
            </a:r>
          </a:p>
          <a:p>
            <a:pPr lvl="0" rtl="0">
              <a:spcBef>
                <a:spcPts val="0"/>
              </a:spcBef>
              <a:buNone/>
            </a:pPr>
            <a:r>
              <a:t/>
            </a:r>
            <a:endParaRPr sz="1800">
              <a:solidFill>
                <a:schemeClr val="accent3"/>
              </a:solidFill>
              <a:latin typeface="Proxima Nova"/>
              <a:ea typeface="Proxima Nova"/>
              <a:cs typeface="Proxima Nova"/>
              <a:sym typeface="Proxima Nova"/>
            </a:endParaRPr>
          </a:p>
          <a:p>
            <a:pPr lvl="0" rtl="0">
              <a:spcBef>
                <a:spcPts val="0"/>
              </a:spcBef>
              <a:buNone/>
            </a:pPr>
            <a:r>
              <a:rPr b="1" lang="en" sz="1800">
                <a:solidFill>
                  <a:schemeClr val="accent3"/>
                </a:solidFill>
                <a:latin typeface="Proxima Nova"/>
                <a:ea typeface="Proxima Nova"/>
                <a:cs typeface="Proxima Nova"/>
                <a:sym typeface="Proxima Nova"/>
              </a:rPr>
              <a:t>Interpolation = parsing + evaluating</a:t>
            </a:r>
          </a:p>
          <a:p>
            <a:pPr lvl="0" rtl="0">
              <a:spcBef>
                <a:spcPts val="0"/>
              </a:spcBef>
              <a:buNone/>
            </a:pPr>
            <a:r>
              <a:t/>
            </a:r>
            <a:endParaRPr sz="1800">
              <a:solidFill>
                <a:schemeClr val="accent3"/>
              </a:solidFill>
              <a:latin typeface="Proxima Nova"/>
              <a:ea typeface="Proxima Nova"/>
              <a:cs typeface="Proxima Nova"/>
              <a:sym typeface="Proxima Nova"/>
            </a:endParaRPr>
          </a:p>
        </p:txBody>
      </p:sp>
      <p:sp>
        <p:nvSpPr>
          <p:cNvPr id="290" name="Shape 290"/>
          <p:cNvSpPr/>
          <p:nvPr/>
        </p:nvSpPr>
        <p:spPr>
          <a:xfrm>
            <a:off x="428550" y="2618300"/>
            <a:ext cx="4092900" cy="5907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0"/>
              </a:spcAft>
              <a:buNone/>
            </a:pPr>
            <a:r>
              <a:rPr lang="en"/>
              <a:t>let name = "Walter" ;</a:t>
            </a:r>
          </a:p>
          <a:p>
            <a:pPr lvl="0" rtl="0">
              <a:lnSpc>
                <a:spcPct val="100000"/>
              </a:lnSpc>
              <a:spcBef>
                <a:spcPts val="0"/>
              </a:spcBef>
              <a:spcAft>
                <a:spcPts val="0"/>
              </a:spcAft>
              <a:buNone/>
            </a:pPr>
            <a:r>
              <a:rPr lang="en"/>
              <a:t>let greeting = </a:t>
            </a:r>
            <a:r>
              <a:rPr b="1" lang="en"/>
              <a:t>`Hello ${name}!` </a:t>
            </a:r>
            <a:r>
              <a:rPr lang="en"/>
              <a:t>; </a:t>
            </a:r>
            <a:r>
              <a:rPr lang="en">
                <a:solidFill>
                  <a:srgbClr val="FF0000"/>
                </a:solidFill>
              </a:rPr>
              <a:t>// "Hello Walter!"</a:t>
            </a:r>
          </a:p>
        </p:txBody>
      </p:sp>
      <p:sp>
        <p:nvSpPr>
          <p:cNvPr id="291" name="Shape 291"/>
          <p:cNvSpPr/>
          <p:nvPr/>
        </p:nvSpPr>
        <p:spPr>
          <a:xfrm>
            <a:off x="428550" y="3512825"/>
            <a:ext cx="4092900" cy="13986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0"/>
              </a:spcAft>
              <a:buNone/>
            </a:pPr>
            <a:r>
              <a:rPr lang="en"/>
              <a:t>let text = </a:t>
            </a:r>
            <a:r>
              <a:rPr b="1" lang="en"/>
              <a:t>`Now is the time for all good men</a:t>
            </a:r>
          </a:p>
          <a:p>
            <a:pPr lvl="0" rtl="0">
              <a:lnSpc>
                <a:spcPct val="100000"/>
              </a:lnSpc>
              <a:spcBef>
                <a:spcPts val="0"/>
              </a:spcBef>
              <a:spcAft>
                <a:spcPts val="0"/>
              </a:spcAft>
              <a:buNone/>
            </a:pPr>
            <a:r>
              <a:rPr b="1" lang="en"/>
              <a:t>to come to the aid of their</a:t>
            </a:r>
          </a:p>
          <a:p>
            <a:pPr lvl="0" rtl="0">
              <a:lnSpc>
                <a:spcPct val="100000"/>
              </a:lnSpc>
              <a:spcBef>
                <a:spcPts val="0"/>
              </a:spcBef>
              <a:spcAft>
                <a:spcPts val="0"/>
              </a:spcAft>
              <a:buNone/>
            </a:pPr>
            <a:r>
              <a:rPr b="1" lang="en"/>
              <a:t>country!` </a:t>
            </a:r>
            <a:r>
              <a:rPr lang="en"/>
              <a:t>;</a:t>
            </a:r>
          </a:p>
          <a:p>
            <a:pPr lvl="0" rtl="0">
              <a:lnSpc>
                <a:spcPct val="100000"/>
              </a:lnSpc>
              <a:spcBef>
                <a:spcPts val="0"/>
              </a:spcBef>
              <a:spcAft>
                <a:spcPts val="0"/>
              </a:spcAft>
              <a:buNone/>
            </a:pPr>
            <a:r>
              <a:rPr lang="en">
                <a:solidFill>
                  <a:srgbClr val="FF0000"/>
                </a:solidFill>
              </a:rPr>
              <a:t>// Now is the time for all good men</a:t>
            </a:r>
          </a:p>
          <a:p>
            <a:pPr lvl="0" rtl="0">
              <a:lnSpc>
                <a:spcPct val="100000"/>
              </a:lnSpc>
              <a:spcBef>
                <a:spcPts val="0"/>
              </a:spcBef>
              <a:spcAft>
                <a:spcPts val="0"/>
              </a:spcAft>
              <a:buNone/>
            </a:pPr>
            <a:r>
              <a:rPr lang="en">
                <a:solidFill>
                  <a:srgbClr val="FF0000"/>
                </a:solidFill>
              </a:rPr>
              <a:t>// to come to the aid of their</a:t>
            </a:r>
          </a:p>
          <a:p>
            <a:pPr lvl="0" rtl="0">
              <a:lnSpc>
                <a:spcPct val="100000"/>
              </a:lnSpc>
              <a:spcBef>
                <a:spcPts val="0"/>
              </a:spcBef>
              <a:spcAft>
                <a:spcPts val="0"/>
              </a:spcAft>
              <a:buNone/>
            </a:pPr>
            <a:r>
              <a:rPr lang="en">
                <a:solidFill>
                  <a:srgbClr val="FF0000"/>
                </a:solidFill>
              </a:rPr>
              <a:t>// country!</a:t>
            </a:r>
          </a:p>
        </p:txBody>
      </p:sp>
      <p:sp>
        <p:nvSpPr>
          <p:cNvPr id="292" name="Shape 292"/>
          <p:cNvSpPr/>
          <p:nvPr/>
        </p:nvSpPr>
        <p:spPr>
          <a:xfrm>
            <a:off x="4940100" y="2618300"/>
            <a:ext cx="3892200" cy="22932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0"/>
              </a:spcAft>
              <a:buNone/>
            </a:pPr>
            <a:r>
              <a:rPr lang="en"/>
              <a:t>let foo = function (</a:t>
            </a:r>
            <a:r>
              <a:rPr b="1" lang="en"/>
              <a:t>strings, ... values</a:t>
            </a:r>
            <a:r>
              <a:rPr lang="en"/>
              <a:t>) {</a:t>
            </a:r>
          </a:p>
          <a:p>
            <a:pPr lvl="0" rtl="0">
              <a:lnSpc>
                <a:spcPct val="100000"/>
              </a:lnSpc>
              <a:spcBef>
                <a:spcPts val="0"/>
              </a:spcBef>
              <a:spcAft>
                <a:spcPts val="0"/>
              </a:spcAft>
              <a:buNone/>
            </a:pPr>
            <a:r>
              <a:rPr lang="en"/>
              <a:t>        console.log( strings );</a:t>
            </a:r>
          </a:p>
          <a:p>
            <a:pPr lvl="0" rtl="0">
              <a:lnSpc>
                <a:spcPct val="100000"/>
              </a:lnSpc>
              <a:spcBef>
                <a:spcPts val="0"/>
              </a:spcBef>
              <a:spcAft>
                <a:spcPts val="0"/>
              </a:spcAft>
              <a:buNone/>
            </a:pPr>
            <a:r>
              <a:rPr lang="en"/>
              <a:t>        console.log( values );</a:t>
            </a:r>
          </a:p>
          <a:p>
            <a:pPr lvl="0" rtl="0">
              <a:lnSpc>
                <a:spcPct val="100000"/>
              </a:lnSpc>
              <a:spcBef>
                <a:spcPts val="0"/>
              </a:spcBef>
              <a:spcAft>
                <a:spcPts val="0"/>
              </a:spcAft>
              <a:buNone/>
            </a:pPr>
            <a:r>
              <a:rPr lang="en"/>
              <a:t>    }</a:t>
            </a:r>
          </a:p>
          <a:p>
            <a:pPr lvl="0" rtl="0">
              <a:lnSpc>
                <a:spcPct val="100000"/>
              </a:lnSpc>
              <a:spcBef>
                <a:spcPts val="0"/>
              </a:spcBef>
              <a:spcAft>
                <a:spcPts val="0"/>
              </a:spcAft>
              <a:buNone/>
            </a:pPr>
            <a:r>
              <a:rPr lang="en"/>
              <a:t>    let desc = "awesome" ;</a:t>
            </a:r>
          </a:p>
          <a:p>
            <a:pPr lvl="0" rtl="0">
              <a:lnSpc>
                <a:spcPct val="100000"/>
              </a:lnSpc>
              <a:spcBef>
                <a:spcPts val="0"/>
              </a:spcBef>
              <a:spcAft>
                <a:spcPts val="0"/>
              </a:spcAft>
              <a:buNone/>
            </a:pPr>
            <a:r>
              <a:rPr lang="en"/>
              <a:t>    let yeah = "yeah!";</a:t>
            </a:r>
          </a:p>
          <a:p>
            <a:pPr lvl="0" rtl="0">
              <a:lnSpc>
                <a:spcPct val="100000"/>
              </a:lnSpc>
              <a:spcBef>
                <a:spcPts val="0"/>
              </a:spcBef>
              <a:spcAft>
                <a:spcPts val="0"/>
              </a:spcAft>
              <a:buNone/>
            </a:pPr>
            <a:r>
              <a:rPr lang="en"/>
              <a:t>    </a:t>
            </a:r>
          </a:p>
          <a:p>
            <a:pPr lvl="0" rtl="0">
              <a:lnSpc>
                <a:spcPct val="100000"/>
              </a:lnSpc>
              <a:spcBef>
                <a:spcPts val="0"/>
              </a:spcBef>
              <a:spcAft>
                <a:spcPts val="0"/>
              </a:spcAft>
              <a:buNone/>
            </a:pPr>
            <a:r>
              <a:rPr lang="en"/>
              <a:t>    </a:t>
            </a:r>
            <a:r>
              <a:rPr b="1" lang="en"/>
              <a:t>foo`Everything is ${desc}, ${yeah}! `</a:t>
            </a:r>
            <a:r>
              <a:rPr lang="en"/>
              <a:t> ;</a:t>
            </a:r>
          </a:p>
          <a:p>
            <a:pPr lvl="0" rtl="0">
              <a:lnSpc>
                <a:spcPct val="100000"/>
              </a:lnSpc>
              <a:spcBef>
                <a:spcPts val="0"/>
              </a:spcBef>
              <a:spcAft>
                <a:spcPts val="0"/>
              </a:spcAft>
              <a:buNone/>
            </a:pPr>
            <a:r>
              <a:rPr lang="en"/>
              <a:t>    </a:t>
            </a:r>
            <a:r>
              <a:rPr lang="en">
                <a:solidFill>
                  <a:srgbClr val="FF0000"/>
                </a:solidFill>
              </a:rPr>
              <a:t>// ["Everything is ", ", ", "! "]</a:t>
            </a:r>
          </a:p>
          <a:p>
            <a:pPr lvl="0" rtl="0">
              <a:lnSpc>
                <a:spcPct val="100000"/>
              </a:lnSpc>
              <a:spcBef>
                <a:spcPts val="0"/>
              </a:spcBef>
              <a:spcAft>
                <a:spcPts val="0"/>
              </a:spcAft>
              <a:buNone/>
            </a:pPr>
            <a:r>
              <a:rPr lang="en">
                <a:solidFill>
                  <a:srgbClr val="FF0000"/>
                </a:solidFill>
              </a:rPr>
              <a:t>    // ["awesome", "yeah!"]</a:t>
            </a:r>
          </a:p>
        </p:txBody>
      </p:sp>
      <p:sp>
        <p:nvSpPr>
          <p:cNvPr id="293" name="Shape 293"/>
          <p:cNvSpPr/>
          <p:nvPr/>
        </p:nvSpPr>
        <p:spPr>
          <a:xfrm>
            <a:off x="5816250" y="3421325"/>
            <a:ext cx="2899200" cy="594300"/>
          </a:xfrm>
          <a:prstGeom prst="wedgeRectCallout">
            <a:avLst>
              <a:gd fmla="val -22287" name="adj1"/>
              <a:gd fmla="val 75749" name="adj2"/>
            </a:avLst>
          </a:prstGeom>
          <a:solidFill>
            <a:srgbClr val="FFFFFF"/>
          </a:solidFill>
          <a:ln cap="flat" cmpd="sng" w="19050">
            <a:solidFill>
              <a:srgbClr val="00FF00"/>
            </a:solidFill>
            <a:prstDash val="solid"/>
            <a:round/>
            <a:headEnd len="med" w="med" type="none"/>
            <a:tailEnd len="med" w="med" type="none"/>
          </a:ln>
        </p:spPr>
        <p:txBody>
          <a:bodyPr anchorCtr="0" anchor="ctr"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Tagged Template Literals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1000"/>
                                        <p:tgtEl>
                                          <p:spTgt spid="29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265500" y="1816950"/>
            <a:ext cx="4045200" cy="1509600"/>
          </a:xfrm>
          <a:prstGeom prst="rect">
            <a:avLst/>
          </a:prstGeom>
        </p:spPr>
        <p:txBody>
          <a:bodyPr anchorCtr="0" anchor="ctr" bIns="91425" lIns="91425" rIns="91425" tIns="91425">
            <a:noAutofit/>
          </a:bodyPr>
          <a:lstStyle/>
          <a:p>
            <a:pPr lvl="0" rtl="0">
              <a:spcBef>
                <a:spcPts val="0"/>
              </a:spcBef>
              <a:buNone/>
            </a:pPr>
            <a:r>
              <a:rPr lang="en"/>
              <a:t>Agenda</a:t>
            </a:r>
          </a:p>
        </p:txBody>
      </p:sp>
      <p:sp>
        <p:nvSpPr>
          <p:cNvPr id="113" name="Shape 113"/>
          <p:cNvSpPr txBox="1"/>
          <p:nvPr>
            <p:ph idx="2" type="body"/>
          </p:nvPr>
        </p:nvSpPr>
        <p:spPr>
          <a:xfrm>
            <a:off x="4939500" y="444700"/>
            <a:ext cx="4045200" cy="3974700"/>
          </a:xfrm>
          <a:prstGeom prst="rect">
            <a:avLst/>
          </a:prstGeom>
        </p:spPr>
        <p:txBody>
          <a:bodyPr anchorCtr="0" anchor="ctr" bIns="91425" lIns="91425" rIns="91425" tIns="91425">
            <a:noAutofit/>
          </a:bodyPr>
          <a:lstStyle/>
          <a:p>
            <a:pPr indent="-381000" lvl="0" marL="457200" rtl="0">
              <a:spcBef>
                <a:spcPts val="0"/>
              </a:spcBef>
              <a:buSzPct val="100000"/>
              <a:buAutoNum type="alphaUcPeriod"/>
            </a:pPr>
            <a:r>
              <a:rPr lang="en" sz="2400"/>
              <a:t>Overview of ECMAScript</a:t>
            </a:r>
          </a:p>
          <a:p>
            <a:pPr indent="-381000" lvl="0" marL="457200" rtl="0">
              <a:spcBef>
                <a:spcPts val="0"/>
              </a:spcBef>
              <a:buSzPct val="100000"/>
              <a:buAutoNum type="alphaUcPeriod"/>
            </a:pPr>
            <a:r>
              <a:rPr lang="en" sz="2400"/>
              <a:t>Syntax</a:t>
            </a:r>
          </a:p>
          <a:p>
            <a:pPr indent="-381000" lvl="0" marL="457200" rtl="0">
              <a:spcBef>
                <a:spcPts val="0"/>
              </a:spcBef>
              <a:buSzPct val="100000"/>
              <a:buAutoNum type="alphaUcPeriod"/>
            </a:pPr>
            <a:r>
              <a:rPr lang="en" sz="2400"/>
              <a:t>Organization</a:t>
            </a:r>
          </a:p>
          <a:p>
            <a:pPr indent="-381000" lvl="0" marL="457200" rtl="0">
              <a:spcBef>
                <a:spcPts val="0"/>
              </a:spcBef>
              <a:buSzPct val="100000"/>
              <a:buAutoNum type="alphaUcPeriod"/>
            </a:pPr>
            <a:r>
              <a:rPr lang="en" sz="2400"/>
              <a:t>Async Flow Control</a:t>
            </a:r>
          </a:p>
          <a:p>
            <a:pPr indent="-381000" lvl="0" marL="457200" rtl="0">
              <a:spcBef>
                <a:spcPts val="0"/>
              </a:spcBef>
              <a:buSzPct val="100000"/>
              <a:buAutoNum type="alphaUcPeriod"/>
            </a:pPr>
            <a:r>
              <a:rPr lang="en" sz="2400"/>
              <a:t>Collection</a:t>
            </a:r>
          </a:p>
          <a:p>
            <a:pPr indent="-381000" lvl="0" marL="457200" rtl="0">
              <a:spcBef>
                <a:spcPts val="0"/>
              </a:spcBef>
              <a:buSzPct val="100000"/>
              <a:buAutoNum type="alphaUcPeriod"/>
            </a:pPr>
            <a:r>
              <a:rPr lang="en" sz="2400"/>
              <a:t>API Additions</a:t>
            </a:r>
          </a:p>
          <a:p>
            <a:pPr indent="-381000" lvl="0" marL="457200" rtl="0">
              <a:spcBef>
                <a:spcPts val="0"/>
              </a:spcBef>
              <a:buSzPct val="100000"/>
              <a:buAutoNum type="alphaUcPeriod"/>
            </a:pPr>
            <a:r>
              <a:rPr lang="en" sz="2400"/>
              <a:t>Meta Programming</a:t>
            </a:r>
          </a:p>
          <a:p>
            <a:pPr indent="-381000" lvl="0" marL="457200" rtl="0">
              <a:spcBef>
                <a:spcPts val="0"/>
              </a:spcBef>
              <a:buSzPct val="100000"/>
              <a:buAutoNum type="alphaUcPeriod"/>
            </a:pPr>
            <a:r>
              <a:rPr lang="en" sz="2400"/>
              <a:t>Beyond ES6</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7. Arrow Functions</a:t>
            </a:r>
          </a:p>
        </p:txBody>
      </p:sp>
      <p:sp>
        <p:nvSpPr>
          <p:cNvPr id="299" name="Shape 299"/>
          <p:cNvSpPr/>
          <p:nvPr/>
        </p:nvSpPr>
        <p:spPr>
          <a:xfrm>
            <a:off x="140725" y="1263925"/>
            <a:ext cx="2881200" cy="6990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let foo = </a:t>
            </a:r>
            <a:r>
              <a:rPr b="1" lang="en"/>
              <a:t>(x, y) </a:t>
            </a:r>
            <a:r>
              <a:rPr b="1" lang="en">
                <a:solidFill>
                  <a:srgbClr val="0000FF"/>
                </a:solidFill>
              </a:rPr>
              <a:t>=&gt;</a:t>
            </a:r>
            <a:r>
              <a:rPr b="1" lang="en"/>
              <a:t> x + y</a:t>
            </a:r>
            <a:r>
              <a:rPr lang="en"/>
              <a:t>;</a:t>
            </a:r>
          </a:p>
          <a:p>
            <a:pPr lvl="0" rtl="0">
              <a:lnSpc>
                <a:spcPct val="100000"/>
              </a:lnSpc>
              <a:spcBef>
                <a:spcPts val="0"/>
              </a:spcBef>
              <a:spcAft>
                <a:spcPts val="500"/>
              </a:spcAft>
              <a:buNone/>
            </a:pPr>
            <a:r>
              <a:rPr lang="en"/>
              <a:t>console.log( </a:t>
            </a:r>
            <a:r>
              <a:rPr b="1" lang="en"/>
              <a:t>foo(1, 3)</a:t>
            </a:r>
            <a:r>
              <a:rPr lang="en"/>
              <a:t> );  </a:t>
            </a:r>
            <a:r>
              <a:rPr lang="en">
                <a:solidFill>
                  <a:srgbClr val="FF0000"/>
                </a:solidFill>
              </a:rPr>
              <a:t>// 4</a:t>
            </a:r>
          </a:p>
        </p:txBody>
      </p:sp>
      <p:sp>
        <p:nvSpPr>
          <p:cNvPr id="300" name="Shape 300"/>
          <p:cNvSpPr/>
          <p:nvPr/>
        </p:nvSpPr>
        <p:spPr>
          <a:xfrm>
            <a:off x="140725" y="2237375"/>
            <a:ext cx="2881200" cy="24792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    let f1 = </a:t>
            </a:r>
            <a:r>
              <a:rPr b="1" lang="en"/>
              <a:t>() =&gt; 12</a:t>
            </a:r>
            <a:r>
              <a:rPr lang="en"/>
              <a:t>; </a:t>
            </a:r>
            <a:r>
              <a:rPr lang="en">
                <a:solidFill>
                  <a:srgbClr val="FF0000"/>
                </a:solidFill>
              </a:rPr>
              <a:t>//12</a:t>
            </a:r>
          </a:p>
          <a:p>
            <a:pPr lvl="0" rtl="0">
              <a:lnSpc>
                <a:spcPct val="100000"/>
              </a:lnSpc>
              <a:spcBef>
                <a:spcPts val="0"/>
              </a:spcBef>
              <a:spcAft>
                <a:spcPts val="500"/>
              </a:spcAft>
              <a:buNone/>
            </a:pPr>
            <a:r>
              <a:rPr lang="en"/>
              <a:t>    let f2 = </a:t>
            </a:r>
            <a:r>
              <a:rPr b="1" lang="en"/>
              <a:t>x =&gt; x * 2</a:t>
            </a:r>
            <a:r>
              <a:rPr lang="en"/>
              <a:t>; </a:t>
            </a:r>
            <a:r>
              <a:rPr lang="en">
                <a:solidFill>
                  <a:srgbClr val="FF0000"/>
                </a:solidFill>
              </a:rPr>
              <a:t>// 2</a:t>
            </a:r>
          </a:p>
          <a:p>
            <a:pPr lvl="0" rtl="0">
              <a:lnSpc>
                <a:spcPct val="100000"/>
              </a:lnSpc>
              <a:spcBef>
                <a:spcPts val="0"/>
              </a:spcBef>
              <a:spcAft>
                <a:spcPts val="500"/>
              </a:spcAft>
              <a:buNone/>
            </a:pPr>
            <a:r>
              <a:rPr lang="en"/>
              <a:t>    let f3 = </a:t>
            </a:r>
            <a:r>
              <a:rPr b="1" lang="en"/>
              <a:t>(x, y) =&gt; {</a:t>
            </a:r>
          </a:p>
          <a:p>
            <a:pPr lvl="0" rtl="0">
              <a:lnSpc>
                <a:spcPct val="100000"/>
              </a:lnSpc>
              <a:spcBef>
                <a:spcPts val="0"/>
              </a:spcBef>
              <a:spcAft>
                <a:spcPts val="500"/>
              </a:spcAft>
              <a:buNone/>
            </a:pPr>
            <a:r>
              <a:rPr b="1" lang="en"/>
              <a:t>        let z = x * 2 + y;</a:t>
            </a:r>
          </a:p>
          <a:p>
            <a:pPr lvl="0" rtl="0">
              <a:lnSpc>
                <a:spcPct val="100000"/>
              </a:lnSpc>
              <a:spcBef>
                <a:spcPts val="0"/>
              </a:spcBef>
              <a:spcAft>
                <a:spcPts val="500"/>
              </a:spcAft>
              <a:buNone/>
            </a:pPr>
            <a:r>
              <a:rPr b="1" lang="en"/>
              <a:t>        y++;</a:t>
            </a:r>
          </a:p>
          <a:p>
            <a:pPr lvl="0" rtl="0">
              <a:lnSpc>
                <a:spcPct val="100000"/>
              </a:lnSpc>
              <a:spcBef>
                <a:spcPts val="0"/>
              </a:spcBef>
              <a:spcAft>
                <a:spcPts val="500"/>
              </a:spcAft>
              <a:buNone/>
            </a:pPr>
            <a:r>
              <a:rPr b="1" lang="en"/>
              <a:t>        x *= 3;</a:t>
            </a:r>
          </a:p>
          <a:p>
            <a:pPr lvl="0" rtl="0">
              <a:lnSpc>
                <a:spcPct val="100000"/>
              </a:lnSpc>
              <a:spcBef>
                <a:spcPts val="0"/>
              </a:spcBef>
              <a:spcAft>
                <a:spcPts val="500"/>
              </a:spcAft>
              <a:buNone/>
            </a:pPr>
            <a:r>
              <a:rPr b="1" lang="en"/>
              <a:t>        return (x + y + z) / 2;</a:t>
            </a:r>
          </a:p>
          <a:p>
            <a:pPr lvl="0" rtl="0">
              <a:lnSpc>
                <a:spcPct val="100000"/>
              </a:lnSpc>
              <a:spcBef>
                <a:spcPts val="0"/>
              </a:spcBef>
              <a:spcAft>
                <a:spcPts val="500"/>
              </a:spcAft>
              <a:buNone/>
            </a:pPr>
            <a:r>
              <a:rPr b="1" lang="en"/>
              <a:t>    };</a:t>
            </a:r>
            <a:r>
              <a:rPr lang="en"/>
              <a:t> </a:t>
            </a:r>
            <a:r>
              <a:rPr lang="en">
                <a:solidFill>
                  <a:srgbClr val="FF0000"/>
                </a:solidFill>
              </a:rPr>
              <a:t>//5</a:t>
            </a:r>
          </a:p>
        </p:txBody>
      </p:sp>
      <p:sp>
        <p:nvSpPr>
          <p:cNvPr id="301" name="Shape 301"/>
          <p:cNvSpPr/>
          <p:nvPr/>
        </p:nvSpPr>
        <p:spPr>
          <a:xfrm>
            <a:off x="3263875" y="1263925"/>
            <a:ext cx="2881200" cy="34527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0"/>
              </a:spcAft>
              <a:buNone/>
            </a:pPr>
            <a:r>
              <a:rPr lang="en"/>
              <a:t>let adder = {</a:t>
            </a:r>
          </a:p>
          <a:p>
            <a:pPr lvl="0" rtl="0">
              <a:lnSpc>
                <a:spcPct val="100000"/>
              </a:lnSpc>
              <a:spcBef>
                <a:spcPts val="0"/>
              </a:spcBef>
              <a:spcAft>
                <a:spcPts val="0"/>
              </a:spcAft>
              <a:buNone/>
            </a:pPr>
            <a:r>
              <a:rPr lang="en"/>
              <a:t>        base : 1,      </a:t>
            </a:r>
          </a:p>
          <a:p>
            <a:pPr lvl="0" rtl="0">
              <a:lnSpc>
                <a:spcPct val="100000"/>
              </a:lnSpc>
              <a:spcBef>
                <a:spcPts val="0"/>
              </a:spcBef>
              <a:spcAft>
                <a:spcPts val="0"/>
              </a:spcAft>
              <a:buNone/>
            </a:pPr>
            <a:r>
              <a:rPr lang="en"/>
              <a:t>        add : function(a) {</a:t>
            </a:r>
          </a:p>
          <a:p>
            <a:pPr lvl="0" rtl="0">
              <a:lnSpc>
                <a:spcPct val="100000"/>
              </a:lnSpc>
              <a:spcBef>
                <a:spcPts val="0"/>
              </a:spcBef>
              <a:spcAft>
                <a:spcPts val="0"/>
              </a:spcAft>
              <a:buNone/>
            </a:pPr>
            <a:r>
              <a:rPr lang="en"/>
              <a:t>            let f = </a:t>
            </a:r>
            <a:r>
              <a:rPr b="1" lang="en"/>
              <a:t>v =&gt; v + this.base</a:t>
            </a:r>
            <a:r>
              <a:rPr lang="en"/>
              <a:t>;</a:t>
            </a:r>
          </a:p>
          <a:p>
            <a:pPr lvl="0" rtl="0">
              <a:lnSpc>
                <a:spcPct val="100000"/>
              </a:lnSpc>
              <a:spcBef>
                <a:spcPts val="0"/>
              </a:spcBef>
              <a:spcAft>
                <a:spcPts val="0"/>
              </a:spcAft>
              <a:buNone/>
            </a:pPr>
            <a:r>
              <a:rPr lang="en"/>
              <a:t>            return f(a);</a:t>
            </a:r>
          </a:p>
          <a:p>
            <a:pPr lvl="0" rtl="0">
              <a:lnSpc>
                <a:spcPct val="100000"/>
              </a:lnSpc>
              <a:spcBef>
                <a:spcPts val="0"/>
              </a:spcBef>
              <a:spcAft>
                <a:spcPts val="0"/>
              </a:spcAft>
              <a:buNone/>
            </a:pPr>
            <a:r>
              <a:rPr lang="en"/>
              <a:t>        }, </a:t>
            </a:r>
            <a:r>
              <a:rPr lang="en">
                <a:solidFill>
                  <a:srgbClr val="FF0000"/>
                </a:solidFill>
              </a:rPr>
              <a:t>// 2</a:t>
            </a:r>
          </a:p>
          <a:p>
            <a:pPr lvl="0" rtl="0">
              <a:lnSpc>
                <a:spcPct val="100000"/>
              </a:lnSpc>
              <a:spcBef>
                <a:spcPts val="0"/>
              </a:spcBef>
              <a:spcAft>
                <a:spcPts val="0"/>
              </a:spcAft>
              <a:buNone/>
            </a:pPr>
            <a:r>
              <a:rPr lang="en"/>
              <a:t>        addThruCall: function(a) {</a:t>
            </a:r>
          </a:p>
          <a:p>
            <a:pPr lvl="0" rtl="0">
              <a:lnSpc>
                <a:spcPct val="100000"/>
              </a:lnSpc>
              <a:spcBef>
                <a:spcPts val="0"/>
              </a:spcBef>
              <a:spcAft>
                <a:spcPts val="0"/>
              </a:spcAft>
              <a:buNone/>
            </a:pPr>
            <a:r>
              <a:rPr lang="en"/>
              <a:t>            let f = </a:t>
            </a:r>
            <a:r>
              <a:rPr b="1" lang="en"/>
              <a:t>v =&gt; v + this.base</a:t>
            </a:r>
            <a:r>
              <a:rPr lang="en"/>
              <a:t>;</a:t>
            </a:r>
          </a:p>
          <a:p>
            <a:pPr lvl="0" rtl="0">
              <a:lnSpc>
                <a:spcPct val="100000"/>
              </a:lnSpc>
              <a:spcBef>
                <a:spcPts val="0"/>
              </a:spcBef>
              <a:spcAft>
                <a:spcPts val="0"/>
              </a:spcAft>
              <a:buNone/>
            </a:pPr>
            <a:r>
              <a:rPr lang="en"/>
              <a:t>            let b = {</a:t>
            </a:r>
          </a:p>
          <a:p>
            <a:pPr lvl="0" rtl="0">
              <a:lnSpc>
                <a:spcPct val="100000"/>
              </a:lnSpc>
              <a:spcBef>
                <a:spcPts val="0"/>
              </a:spcBef>
              <a:spcAft>
                <a:spcPts val="0"/>
              </a:spcAft>
              <a:buNone/>
            </a:pPr>
            <a:r>
              <a:rPr lang="en"/>
              <a:t>                base : 2</a:t>
            </a:r>
          </a:p>
          <a:p>
            <a:pPr lvl="0" rtl="0">
              <a:lnSpc>
                <a:spcPct val="100000"/>
              </a:lnSpc>
              <a:spcBef>
                <a:spcPts val="0"/>
              </a:spcBef>
              <a:spcAft>
                <a:spcPts val="0"/>
              </a:spcAft>
              <a:buNone/>
            </a:pPr>
            <a:r>
              <a:rPr lang="en"/>
              <a:t>            };</a:t>
            </a:r>
          </a:p>
          <a:p>
            <a:pPr lvl="0" rtl="0">
              <a:lnSpc>
                <a:spcPct val="100000"/>
              </a:lnSpc>
              <a:spcBef>
                <a:spcPts val="0"/>
              </a:spcBef>
              <a:spcAft>
                <a:spcPts val="0"/>
              </a:spcAft>
              <a:buNone/>
            </a:pPr>
            <a:r>
              <a:rPr lang="en"/>
              <a:t>                    </a:t>
            </a:r>
          </a:p>
          <a:p>
            <a:pPr lvl="0" rtl="0">
              <a:lnSpc>
                <a:spcPct val="100000"/>
              </a:lnSpc>
              <a:spcBef>
                <a:spcPts val="0"/>
              </a:spcBef>
              <a:spcAft>
                <a:spcPts val="0"/>
              </a:spcAft>
              <a:buNone/>
            </a:pPr>
            <a:r>
              <a:rPr lang="en"/>
              <a:t>            return </a:t>
            </a:r>
            <a:r>
              <a:rPr b="1" lang="en"/>
              <a:t>f.call(b, a)</a:t>
            </a:r>
            <a:r>
              <a:rPr lang="en"/>
              <a:t>;</a:t>
            </a:r>
          </a:p>
          <a:p>
            <a:pPr lvl="0" rtl="0">
              <a:lnSpc>
                <a:spcPct val="100000"/>
              </a:lnSpc>
              <a:spcBef>
                <a:spcPts val="0"/>
              </a:spcBef>
              <a:spcAft>
                <a:spcPts val="0"/>
              </a:spcAft>
              <a:buNone/>
            </a:pPr>
            <a:r>
              <a:rPr lang="en"/>
              <a:t>        } </a:t>
            </a:r>
            <a:r>
              <a:rPr lang="en">
                <a:solidFill>
                  <a:srgbClr val="FF0000"/>
                </a:solidFill>
              </a:rPr>
              <a:t>// 2 still</a:t>
            </a:r>
          </a:p>
          <a:p>
            <a:pPr lvl="0" rtl="0">
              <a:lnSpc>
                <a:spcPct val="100000"/>
              </a:lnSpc>
              <a:spcBef>
                <a:spcPts val="0"/>
              </a:spcBef>
              <a:spcAft>
                <a:spcPts val="0"/>
              </a:spcAft>
              <a:buNone/>
            </a:pPr>
            <a:r>
              <a:rPr lang="en"/>
              <a:t>    };</a:t>
            </a:r>
          </a:p>
        </p:txBody>
      </p:sp>
      <p:sp>
        <p:nvSpPr>
          <p:cNvPr id="302" name="Shape 302"/>
          <p:cNvSpPr/>
          <p:nvPr/>
        </p:nvSpPr>
        <p:spPr>
          <a:xfrm>
            <a:off x="6387000" y="1263925"/>
            <a:ext cx="2618700" cy="34527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function Person(){</a:t>
            </a:r>
          </a:p>
          <a:p>
            <a:pPr lvl="0" rtl="0">
              <a:lnSpc>
                <a:spcPct val="100000"/>
              </a:lnSpc>
              <a:spcBef>
                <a:spcPts val="0"/>
              </a:spcBef>
              <a:spcAft>
                <a:spcPts val="500"/>
              </a:spcAft>
              <a:buNone/>
            </a:pPr>
            <a:r>
              <a:rPr lang="en"/>
              <a:t>        this.age = 0;</a:t>
            </a:r>
          </a:p>
          <a:p>
            <a:pPr lvl="0" rtl="0">
              <a:lnSpc>
                <a:spcPct val="100000"/>
              </a:lnSpc>
              <a:spcBef>
                <a:spcPts val="0"/>
              </a:spcBef>
              <a:spcAft>
                <a:spcPts val="500"/>
              </a:spcAft>
              <a:buNone/>
            </a:pPr>
            <a:r>
              <a:rPr lang="en"/>
              <a:t>        setInterval(() =&gt; {</a:t>
            </a:r>
          </a:p>
          <a:p>
            <a:pPr lvl="0" rtl="0">
              <a:lnSpc>
                <a:spcPct val="100000"/>
              </a:lnSpc>
              <a:spcBef>
                <a:spcPts val="0"/>
              </a:spcBef>
              <a:spcAft>
                <a:spcPts val="500"/>
              </a:spcAft>
              <a:buNone/>
            </a:pPr>
            <a:r>
              <a:rPr lang="en"/>
              <a:t>            console.log(</a:t>
            </a:r>
            <a:r>
              <a:rPr b="1" lang="en"/>
              <a:t>this</a:t>
            </a:r>
            <a:r>
              <a:rPr lang="en"/>
              <a:t>);</a:t>
            </a:r>
          </a:p>
          <a:p>
            <a:pPr lvl="0" rtl="0">
              <a:lnSpc>
                <a:spcPct val="100000"/>
              </a:lnSpc>
              <a:spcBef>
                <a:spcPts val="0"/>
              </a:spcBef>
              <a:spcAft>
                <a:spcPts val="500"/>
              </a:spcAft>
              <a:buNone/>
            </a:pPr>
            <a:r>
              <a:rPr lang="en"/>
              <a:t>            </a:t>
            </a:r>
            <a:r>
              <a:rPr b="1" lang="en"/>
              <a:t>this</a:t>
            </a:r>
            <a:r>
              <a:rPr lang="en"/>
              <a:t>.age++;</a:t>
            </a:r>
          </a:p>
          <a:p>
            <a:pPr lvl="0" rtl="0">
              <a:lnSpc>
                <a:spcPct val="100000"/>
              </a:lnSpc>
              <a:spcBef>
                <a:spcPts val="0"/>
              </a:spcBef>
              <a:spcAft>
                <a:spcPts val="500"/>
              </a:spcAft>
              <a:buNone/>
            </a:pPr>
            <a:r>
              <a:rPr lang="en"/>
              <a:t>        }, 1000);</a:t>
            </a:r>
          </a:p>
          <a:p>
            <a:pPr lvl="0" rtl="0">
              <a:lnSpc>
                <a:spcPct val="100000"/>
              </a:lnSpc>
              <a:spcBef>
                <a:spcPts val="0"/>
              </a:spcBef>
              <a:spcAft>
                <a:spcPts val="500"/>
              </a:spcAft>
              <a:buNone/>
            </a:pPr>
            <a:r>
              <a:rPr lang="en"/>
              <a:t>}</a:t>
            </a:r>
          </a:p>
          <a:p>
            <a:pPr lvl="0" rtl="0">
              <a:lnSpc>
                <a:spcPct val="100000"/>
              </a:lnSpc>
              <a:spcBef>
                <a:spcPts val="0"/>
              </a:spcBef>
              <a:spcAft>
                <a:spcPts val="500"/>
              </a:spcAft>
              <a:buNone/>
            </a:pPr>
            <a:r>
              <a:rPr lang="en"/>
              <a:t>    </a:t>
            </a:r>
          </a:p>
          <a:p>
            <a:pPr lvl="0" rtl="0">
              <a:lnSpc>
                <a:spcPct val="100000"/>
              </a:lnSpc>
              <a:spcBef>
                <a:spcPts val="0"/>
              </a:spcBef>
              <a:spcAft>
                <a:spcPts val="500"/>
              </a:spcAft>
              <a:buNone/>
            </a:pPr>
            <a:r>
              <a:rPr lang="en"/>
              <a:t>let p = new Person();</a:t>
            </a:r>
          </a:p>
          <a:p>
            <a:pPr lvl="0" rtl="0">
              <a:lnSpc>
                <a:spcPct val="100000"/>
              </a:lnSpc>
              <a:spcBef>
                <a:spcPts val="0"/>
              </a:spcBef>
              <a:spcAft>
                <a:spcPts val="500"/>
              </a:spcAft>
              <a:buNone/>
            </a:pPr>
            <a:r>
              <a:rPr lang="en">
                <a:solidFill>
                  <a:srgbClr val="FF0000"/>
                </a:solidFill>
              </a:rPr>
              <a:t>//Person {age: 0}</a:t>
            </a:r>
          </a:p>
          <a:p>
            <a:pPr lvl="0" rtl="0">
              <a:lnSpc>
                <a:spcPct val="100000"/>
              </a:lnSpc>
              <a:spcBef>
                <a:spcPts val="0"/>
              </a:spcBef>
              <a:spcAft>
                <a:spcPts val="500"/>
              </a:spcAft>
              <a:buNone/>
            </a:pPr>
            <a:r>
              <a:rPr lang="en">
                <a:solidFill>
                  <a:srgbClr val="FF0000"/>
                </a:solidFill>
              </a:rPr>
              <a:t>//Person {age: 1}</a:t>
            </a:r>
          </a:p>
          <a:p>
            <a:pPr lvl="0" rtl="0">
              <a:lnSpc>
                <a:spcPct val="100000"/>
              </a:lnSpc>
              <a:spcBef>
                <a:spcPts val="0"/>
              </a:spcBef>
              <a:spcAft>
                <a:spcPts val="500"/>
              </a:spcAft>
              <a:buNone/>
            </a:pPr>
            <a:r>
              <a:rPr lang="en">
                <a:solidFill>
                  <a:srgbClr val="FF0000"/>
                </a:solidFill>
              </a:rPr>
              <a:t>//Person {age: 2} ...</a:t>
            </a:r>
          </a:p>
          <a:p>
            <a:pPr lvl="0" rtl="0">
              <a:lnSpc>
                <a:spcPct val="100000"/>
              </a:lnSpc>
              <a:spcBef>
                <a:spcPts val="0"/>
              </a:spcBef>
              <a:spcAft>
                <a:spcPts val="500"/>
              </a:spcAft>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8. For...of loop</a:t>
            </a:r>
          </a:p>
        </p:txBody>
      </p:sp>
      <p:sp>
        <p:nvSpPr>
          <p:cNvPr id="308" name="Shape 308"/>
          <p:cNvSpPr txBox="1"/>
          <p:nvPr/>
        </p:nvSpPr>
        <p:spPr>
          <a:xfrm>
            <a:off x="311700" y="1274000"/>
            <a:ext cx="4906200" cy="3556500"/>
          </a:xfrm>
          <a:prstGeom prst="rect">
            <a:avLst/>
          </a:prstGeom>
          <a:noFill/>
          <a:ln>
            <a:noFill/>
          </a:ln>
        </p:spPr>
        <p:txBody>
          <a:bodyPr anchorCtr="0" anchor="t" bIns="91425" lIns="91425" rIns="91425" tIns="91425">
            <a:noAutofit/>
          </a:bodyPr>
          <a:lstStyle/>
          <a:p>
            <a:pPr lvl="0" rtl="0">
              <a:spcBef>
                <a:spcPts val="0"/>
              </a:spcBef>
              <a:spcAft>
                <a:spcPts val="900"/>
              </a:spcAft>
              <a:buNone/>
            </a:pPr>
            <a:r>
              <a:rPr lang="en" sz="1800">
                <a:solidFill>
                  <a:schemeClr val="accent3"/>
                </a:solidFill>
                <a:latin typeface="Proxima Nova"/>
                <a:ea typeface="Proxima Nova"/>
                <a:cs typeface="Proxima Nova"/>
                <a:sym typeface="Proxima Nova"/>
              </a:rPr>
              <a:t>The for..of loop asks the iterable for an iterator.</a:t>
            </a:r>
          </a:p>
          <a:p>
            <a:pPr lvl="0" rtl="0">
              <a:spcBef>
                <a:spcPts val="0"/>
              </a:spcBef>
              <a:spcAft>
                <a:spcPts val="900"/>
              </a:spcAft>
              <a:buNone/>
            </a:pPr>
            <a:r>
              <a:rPr lang="en" sz="1800">
                <a:solidFill>
                  <a:schemeClr val="accent3"/>
                </a:solidFill>
                <a:latin typeface="Proxima Nova"/>
                <a:ea typeface="Proxima Nova"/>
                <a:cs typeface="Proxima Nova"/>
                <a:sym typeface="Proxima Nova"/>
              </a:rPr>
              <a:t>Standard built-in values in JavaScript that are by default iterables (or provide them) include:</a:t>
            </a:r>
          </a:p>
          <a:p>
            <a:pPr indent="-342900" lvl="0" marL="457200" rtl="0">
              <a:spcBef>
                <a:spcPts val="0"/>
              </a:spcBef>
              <a:spcAft>
                <a:spcPts val="9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Arrays</a:t>
            </a:r>
          </a:p>
          <a:p>
            <a:pPr indent="-342900" lvl="0" marL="457200" rtl="0">
              <a:spcBef>
                <a:spcPts val="0"/>
              </a:spcBef>
              <a:spcAft>
                <a:spcPts val="9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Strings</a:t>
            </a:r>
          </a:p>
          <a:p>
            <a:pPr indent="-342900" lvl="0" marL="457200" rtl="0">
              <a:spcBef>
                <a:spcPts val="0"/>
              </a:spcBef>
              <a:spcAft>
                <a:spcPts val="9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Generators (ES6 feature)</a:t>
            </a:r>
          </a:p>
          <a:p>
            <a:pPr indent="-342900" lvl="0" marL="457200" rtl="0">
              <a:spcBef>
                <a:spcPts val="0"/>
              </a:spcBef>
              <a:spcAft>
                <a:spcPts val="9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Collections / TypedArrays (ES6 feature)</a:t>
            </a:r>
          </a:p>
        </p:txBody>
      </p:sp>
      <p:sp>
        <p:nvSpPr>
          <p:cNvPr id="309" name="Shape 309"/>
          <p:cNvSpPr/>
          <p:nvPr/>
        </p:nvSpPr>
        <p:spPr>
          <a:xfrm>
            <a:off x="5217900" y="1465225"/>
            <a:ext cx="3620700" cy="20814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0"/>
              </a:spcAft>
              <a:buNone/>
            </a:pPr>
            <a:r>
              <a:rPr lang="en"/>
              <a:t>    let a = ["a" , "b" , "c" , "d" , "e" ];</a:t>
            </a:r>
          </a:p>
          <a:p>
            <a:pPr lvl="0" rtl="0">
              <a:lnSpc>
                <a:spcPct val="100000"/>
              </a:lnSpc>
              <a:spcBef>
                <a:spcPts val="0"/>
              </a:spcBef>
              <a:spcAft>
                <a:spcPts val="0"/>
              </a:spcAft>
              <a:buNone/>
            </a:pPr>
            <a:r>
              <a:rPr lang="en"/>
              <a:t>    </a:t>
            </a:r>
            <a:r>
              <a:rPr b="1" lang="en"/>
              <a:t>for (let val of a)</a:t>
            </a:r>
            <a:r>
              <a:rPr lang="en"/>
              <a:t> {</a:t>
            </a:r>
          </a:p>
          <a:p>
            <a:pPr lvl="0" rtl="0">
              <a:lnSpc>
                <a:spcPct val="100000"/>
              </a:lnSpc>
              <a:spcBef>
                <a:spcPts val="0"/>
              </a:spcBef>
              <a:spcAft>
                <a:spcPts val="0"/>
              </a:spcAft>
              <a:buNone/>
            </a:pPr>
            <a:r>
              <a:rPr lang="en"/>
              <a:t>        console.log( val );</a:t>
            </a:r>
          </a:p>
          <a:p>
            <a:pPr lvl="0" rtl="0">
              <a:lnSpc>
                <a:spcPct val="100000"/>
              </a:lnSpc>
              <a:spcBef>
                <a:spcPts val="0"/>
              </a:spcBef>
              <a:spcAft>
                <a:spcPts val="0"/>
              </a:spcAft>
              <a:buNone/>
            </a:pPr>
            <a:r>
              <a:rPr lang="en"/>
              <a:t>    }</a:t>
            </a:r>
          </a:p>
          <a:p>
            <a:pPr lvl="0" rtl="0">
              <a:lnSpc>
                <a:spcPct val="100000"/>
              </a:lnSpc>
              <a:spcBef>
                <a:spcPts val="0"/>
              </a:spcBef>
              <a:spcAft>
                <a:spcPts val="0"/>
              </a:spcAft>
              <a:buNone/>
            </a:pPr>
            <a:r>
              <a:rPr lang="en"/>
              <a:t>   </a:t>
            </a:r>
            <a:r>
              <a:rPr lang="en">
                <a:solidFill>
                  <a:srgbClr val="FF0000"/>
                </a:solidFill>
              </a:rPr>
              <a:t> // "a" "b" "c" "d" "e"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9. Regular Expressions</a:t>
            </a:r>
          </a:p>
        </p:txBody>
      </p:sp>
      <p:sp>
        <p:nvSpPr>
          <p:cNvPr id="315" name="Shape 315"/>
          <p:cNvSpPr txBox="1"/>
          <p:nvPr/>
        </p:nvSpPr>
        <p:spPr>
          <a:xfrm>
            <a:off x="428550" y="1144025"/>
            <a:ext cx="4017300" cy="3619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500"/>
              </a:spcAft>
              <a:buNone/>
            </a:pPr>
            <a:r>
              <a:rPr b="1" lang="en" sz="1800">
                <a:solidFill>
                  <a:schemeClr val="accent3"/>
                </a:solidFill>
                <a:latin typeface="Proxima Nova"/>
                <a:ea typeface="Proxima Nova"/>
                <a:cs typeface="Proxima Nova"/>
                <a:sym typeface="Proxima Nova"/>
              </a:rPr>
              <a:t>Sticky Flag</a:t>
            </a:r>
          </a:p>
          <a:p>
            <a:pPr indent="0" lvl="0" marL="0" marR="0" rtl="0" algn="l">
              <a:lnSpc>
                <a:spcPct val="100000"/>
              </a:lnSpc>
              <a:spcBef>
                <a:spcPts val="0"/>
              </a:spcBef>
              <a:spcAft>
                <a:spcPts val="500"/>
              </a:spcAft>
              <a:buNone/>
            </a:pPr>
            <a:r>
              <a:t/>
            </a:r>
            <a:endParaRPr b="1" sz="1800">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500"/>
              </a:spcAft>
              <a:buNone/>
            </a:pPr>
            <a:r>
              <a:rPr lang="en" sz="1800">
                <a:solidFill>
                  <a:schemeClr val="accent3"/>
                </a:solidFill>
                <a:latin typeface="Proxima Nova"/>
                <a:ea typeface="Proxima Nova"/>
                <a:cs typeface="Proxima Nova"/>
                <a:sym typeface="Proxima Nova"/>
              </a:rPr>
              <a:t>Sticky essentially means the regular expression has a virtual anchor at its beginning that keeps it rooted to </a:t>
            </a:r>
            <a:r>
              <a:rPr b="1" lang="en" sz="1800">
                <a:solidFill>
                  <a:schemeClr val="accent3"/>
                </a:solidFill>
                <a:latin typeface="Proxima Nova"/>
                <a:ea typeface="Proxima Nova"/>
                <a:cs typeface="Proxima Nova"/>
                <a:sym typeface="Proxima Nova"/>
              </a:rPr>
              <a:t>matching at only the position</a:t>
            </a:r>
            <a:r>
              <a:rPr lang="en" sz="1800">
                <a:solidFill>
                  <a:schemeClr val="accent3"/>
                </a:solidFill>
                <a:latin typeface="Proxima Nova"/>
                <a:ea typeface="Proxima Nova"/>
                <a:cs typeface="Proxima Nova"/>
                <a:sym typeface="Proxima Nova"/>
              </a:rPr>
              <a:t> indicated by the regular expression’s </a:t>
            </a:r>
            <a:r>
              <a:rPr i="1" lang="en" sz="1800">
                <a:solidFill>
                  <a:schemeClr val="accent3"/>
                </a:solidFill>
                <a:latin typeface="Proxima Nova"/>
                <a:ea typeface="Proxima Nova"/>
                <a:cs typeface="Proxima Nova"/>
                <a:sym typeface="Proxima Nova"/>
              </a:rPr>
              <a:t>lastIndex </a:t>
            </a:r>
            <a:r>
              <a:rPr lang="en" sz="1800">
                <a:solidFill>
                  <a:schemeClr val="accent3"/>
                </a:solidFill>
                <a:latin typeface="Proxima Nova"/>
                <a:ea typeface="Proxima Nova"/>
                <a:cs typeface="Proxima Nova"/>
                <a:sym typeface="Proxima Nova"/>
              </a:rPr>
              <a:t>property.</a:t>
            </a:r>
          </a:p>
        </p:txBody>
      </p:sp>
      <p:sp>
        <p:nvSpPr>
          <p:cNvPr id="316" name="Shape 316"/>
          <p:cNvSpPr/>
          <p:nvPr/>
        </p:nvSpPr>
        <p:spPr>
          <a:xfrm>
            <a:off x="4520575" y="1305325"/>
            <a:ext cx="4311600" cy="3458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    let re2 = /foo</a:t>
            </a:r>
            <a:r>
              <a:rPr b="1" lang="en"/>
              <a:t>/y</a:t>
            </a:r>
            <a:r>
              <a:rPr lang="en"/>
              <a:t>, </a:t>
            </a:r>
            <a:r>
              <a:rPr lang="en">
                <a:solidFill>
                  <a:srgbClr val="FF0000"/>
                </a:solidFill>
              </a:rPr>
              <a:t>// &lt;-- notice the `y` sticky flag</a:t>
            </a:r>
          </a:p>
          <a:p>
            <a:pPr lvl="0" rtl="0">
              <a:lnSpc>
                <a:spcPct val="100000"/>
              </a:lnSpc>
              <a:spcBef>
                <a:spcPts val="0"/>
              </a:spcBef>
              <a:spcAft>
                <a:spcPts val="500"/>
              </a:spcAft>
              <a:buNone/>
            </a:pPr>
            <a:r>
              <a:rPr lang="en"/>
              <a:t>    str = "++foo++" ;</a:t>
            </a:r>
          </a:p>
          <a:p>
            <a:pPr lvl="0" rtl="0">
              <a:lnSpc>
                <a:spcPct val="100000"/>
              </a:lnSpc>
              <a:spcBef>
                <a:spcPts val="0"/>
              </a:spcBef>
              <a:spcAft>
                <a:spcPts val="500"/>
              </a:spcAft>
              <a:buNone/>
            </a:pPr>
            <a:r>
              <a:rPr lang="en"/>
              <a:t>    console.log(</a:t>
            </a:r>
            <a:r>
              <a:rPr b="1" lang="en"/>
              <a:t>re2.lastIndex</a:t>
            </a:r>
            <a:r>
              <a:rPr lang="en"/>
              <a:t>); </a:t>
            </a:r>
            <a:r>
              <a:rPr lang="en">
                <a:solidFill>
                  <a:srgbClr val="FF0000"/>
                </a:solidFill>
              </a:rPr>
              <a:t>// 0</a:t>
            </a:r>
          </a:p>
          <a:p>
            <a:pPr lvl="0" rtl="0">
              <a:lnSpc>
                <a:spcPct val="100000"/>
              </a:lnSpc>
              <a:spcBef>
                <a:spcPts val="0"/>
              </a:spcBef>
              <a:spcAft>
                <a:spcPts val="500"/>
              </a:spcAft>
              <a:buNone/>
            </a:pPr>
            <a:r>
              <a:rPr lang="en"/>
              <a:t>    console.log(re2.test( str ));  </a:t>
            </a:r>
            <a:r>
              <a:rPr lang="en">
                <a:solidFill>
                  <a:srgbClr val="FF0000"/>
                </a:solidFill>
              </a:rPr>
              <a:t>// false</a:t>
            </a:r>
          </a:p>
          <a:p>
            <a:pPr lvl="0" rtl="0">
              <a:spcBef>
                <a:spcPts val="0"/>
              </a:spcBef>
              <a:spcAft>
                <a:spcPts val="500"/>
              </a:spcAft>
              <a:buNone/>
            </a:pPr>
            <a:r>
              <a:rPr lang="en"/>
              <a:t>    console.log(</a:t>
            </a:r>
            <a:r>
              <a:rPr b="1" lang="en"/>
              <a:t>re2.lastIndex</a:t>
            </a:r>
            <a:r>
              <a:rPr lang="en"/>
              <a:t>);  </a:t>
            </a:r>
            <a:r>
              <a:rPr lang="en">
                <a:solidFill>
                  <a:srgbClr val="FF0000"/>
                </a:solidFill>
              </a:rPr>
              <a:t>// 0</a:t>
            </a:r>
          </a:p>
          <a:p>
            <a:pPr lvl="0" rtl="0">
              <a:lnSpc>
                <a:spcPct val="100000"/>
              </a:lnSpc>
              <a:spcBef>
                <a:spcPts val="0"/>
              </a:spcBef>
              <a:spcAft>
                <a:spcPts val="500"/>
              </a:spcAft>
              <a:buNone/>
            </a:pPr>
            <a:r>
              <a:rPr lang="en"/>
              <a:t>    </a:t>
            </a:r>
          </a:p>
          <a:p>
            <a:pPr lvl="0" rtl="0">
              <a:lnSpc>
                <a:spcPct val="100000"/>
              </a:lnSpc>
              <a:spcBef>
                <a:spcPts val="0"/>
              </a:spcBef>
              <a:spcAft>
                <a:spcPts val="500"/>
              </a:spcAft>
              <a:buNone/>
            </a:pPr>
            <a:r>
              <a:rPr lang="en"/>
              <a:t>    </a:t>
            </a:r>
            <a:r>
              <a:rPr b="1" lang="en"/>
              <a:t>re2. lastIndex = 2;</a:t>
            </a:r>
          </a:p>
          <a:p>
            <a:pPr lvl="0" rtl="0">
              <a:lnSpc>
                <a:spcPct val="100000"/>
              </a:lnSpc>
              <a:spcBef>
                <a:spcPts val="0"/>
              </a:spcBef>
              <a:spcAft>
                <a:spcPts val="500"/>
              </a:spcAft>
              <a:buNone/>
            </a:pPr>
            <a:r>
              <a:rPr lang="en"/>
              <a:t>    console.log(re2.test( str ));  </a:t>
            </a:r>
            <a:r>
              <a:rPr lang="en">
                <a:solidFill>
                  <a:srgbClr val="FF0000"/>
                </a:solidFill>
              </a:rPr>
              <a:t>// true</a:t>
            </a:r>
          </a:p>
          <a:p>
            <a:pPr lvl="0" rtl="0">
              <a:lnSpc>
                <a:spcPct val="100000"/>
              </a:lnSpc>
              <a:spcBef>
                <a:spcPts val="0"/>
              </a:spcBef>
              <a:spcAft>
                <a:spcPts val="500"/>
              </a:spcAft>
              <a:buNone/>
            </a:pPr>
            <a:r>
              <a:rPr lang="en"/>
              <a:t>    console.log(</a:t>
            </a:r>
            <a:r>
              <a:rPr b="1" lang="en"/>
              <a:t>re2.lastIndex</a:t>
            </a:r>
            <a:r>
              <a:rPr lang="en"/>
              <a:t>);  </a:t>
            </a:r>
            <a:r>
              <a:rPr lang="en">
                <a:solidFill>
                  <a:srgbClr val="FF0000"/>
                </a:solidFill>
              </a:rPr>
              <a:t>// 5</a:t>
            </a:r>
          </a:p>
          <a:p>
            <a:pPr lvl="0" rtl="0">
              <a:spcBef>
                <a:spcPts val="0"/>
              </a:spcBef>
              <a:spcAft>
                <a:spcPts val="500"/>
              </a:spcAft>
              <a:buNone/>
            </a:pPr>
            <a:r>
              <a:rPr lang="en"/>
              <a:t>    console.log(re2.test( str ));  </a:t>
            </a:r>
            <a:r>
              <a:rPr lang="en">
                <a:solidFill>
                  <a:srgbClr val="FF0000"/>
                </a:solidFill>
              </a:rPr>
              <a:t>// false</a:t>
            </a:r>
          </a:p>
          <a:p>
            <a:pPr lvl="0" rtl="0">
              <a:lnSpc>
                <a:spcPct val="100000"/>
              </a:lnSpc>
              <a:spcBef>
                <a:spcPts val="0"/>
              </a:spcBef>
              <a:spcAft>
                <a:spcPts val="500"/>
              </a:spcAft>
              <a:buNone/>
            </a:pPr>
            <a:r>
              <a:rPr lang="en"/>
              <a:t>    console.log(</a:t>
            </a:r>
            <a:r>
              <a:rPr b="1" lang="en"/>
              <a:t>re2.lastIndex</a:t>
            </a:r>
            <a:r>
              <a:rPr lang="en"/>
              <a:t>);  </a:t>
            </a:r>
            <a:r>
              <a:rPr lang="en">
                <a:solidFill>
                  <a:srgbClr val="FF0000"/>
                </a:solidFill>
              </a:rPr>
              <a:t>// 0 -- reset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9. Regular Expressions</a:t>
            </a:r>
          </a:p>
        </p:txBody>
      </p:sp>
      <p:sp>
        <p:nvSpPr>
          <p:cNvPr id="322" name="Shape 322"/>
          <p:cNvSpPr txBox="1"/>
          <p:nvPr/>
        </p:nvSpPr>
        <p:spPr>
          <a:xfrm>
            <a:off x="428550" y="1144025"/>
            <a:ext cx="4017300" cy="415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900"/>
              </a:spcAft>
              <a:buNone/>
            </a:pPr>
            <a:r>
              <a:rPr b="1" lang="en" sz="1800">
                <a:solidFill>
                  <a:schemeClr val="accent3"/>
                </a:solidFill>
                <a:latin typeface="Proxima Nova"/>
                <a:ea typeface="Proxima Nova"/>
                <a:cs typeface="Proxima Nova"/>
                <a:sym typeface="Proxima Nova"/>
              </a:rPr>
              <a:t>Regular Expression </a:t>
            </a:r>
            <a:r>
              <a:rPr b="1" i="1" lang="en" sz="1800">
                <a:solidFill>
                  <a:schemeClr val="accent3"/>
                </a:solidFill>
                <a:latin typeface="Proxima Nova"/>
                <a:ea typeface="Proxima Nova"/>
                <a:cs typeface="Proxima Nova"/>
                <a:sym typeface="Proxima Nova"/>
              </a:rPr>
              <a:t>flags</a:t>
            </a:r>
          </a:p>
        </p:txBody>
      </p:sp>
      <p:sp>
        <p:nvSpPr>
          <p:cNvPr id="323" name="Shape 323"/>
          <p:cNvSpPr/>
          <p:nvPr/>
        </p:nvSpPr>
        <p:spPr>
          <a:xfrm>
            <a:off x="521400" y="1640975"/>
            <a:ext cx="3831600" cy="6615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    let re = /foo</a:t>
            </a:r>
            <a:r>
              <a:rPr b="1" lang="en"/>
              <a:t>/ig</a:t>
            </a:r>
            <a:r>
              <a:rPr lang="en"/>
              <a:t>;</a:t>
            </a:r>
          </a:p>
          <a:p>
            <a:pPr lvl="0" rtl="0">
              <a:lnSpc>
                <a:spcPct val="100000"/>
              </a:lnSpc>
              <a:spcBef>
                <a:spcPts val="0"/>
              </a:spcBef>
              <a:spcAft>
                <a:spcPts val="500"/>
              </a:spcAft>
              <a:buNone/>
            </a:pPr>
            <a:r>
              <a:rPr lang="en"/>
              <a:t>    console.log(</a:t>
            </a:r>
            <a:r>
              <a:rPr b="1" lang="en"/>
              <a:t>re.flags</a:t>
            </a:r>
            <a:r>
              <a:rPr lang="en"/>
              <a:t>); </a:t>
            </a:r>
            <a:r>
              <a:rPr lang="en">
                <a:solidFill>
                  <a:srgbClr val="FF0000"/>
                </a:solidFill>
              </a:rPr>
              <a:t>// "gi" (ordered)</a:t>
            </a:r>
          </a:p>
        </p:txBody>
      </p:sp>
      <p:sp>
        <p:nvSpPr>
          <p:cNvPr id="324" name="Shape 324"/>
          <p:cNvSpPr txBox="1"/>
          <p:nvPr/>
        </p:nvSpPr>
        <p:spPr>
          <a:xfrm>
            <a:off x="4815000" y="1144025"/>
            <a:ext cx="4017300" cy="415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900"/>
              </a:spcAft>
              <a:buNone/>
            </a:pPr>
            <a:r>
              <a:rPr b="1" lang="en" sz="1800">
                <a:solidFill>
                  <a:srgbClr val="616161"/>
                </a:solidFill>
                <a:latin typeface="Proxima Nova"/>
                <a:ea typeface="Proxima Nova"/>
                <a:cs typeface="Proxima Nova"/>
                <a:sym typeface="Proxima Nova"/>
              </a:rPr>
              <a:t>Overriding the </a:t>
            </a:r>
            <a:r>
              <a:rPr b="1" i="1" lang="en" sz="1800">
                <a:solidFill>
                  <a:srgbClr val="616161"/>
                </a:solidFill>
                <a:latin typeface="Proxima Nova"/>
                <a:ea typeface="Proxima Nova"/>
                <a:cs typeface="Proxima Nova"/>
                <a:sym typeface="Proxima Nova"/>
              </a:rPr>
              <a:t>flags</a:t>
            </a:r>
          </a:p>
        </p:txBody>
      </p:sp>
      <p:sp>
        <p:nvSpPr>
          <p:cNvPr id="325" name="Shape 325"/>
          <p:cNvSpPr/>
          <p:nvPr/>
        </p:nvSpPr>
        <p:spPr>
          <a:xfrm>
            <a:off x="4815000" y="1640975"/>
            <a:ext cx="4017300" cy="32718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    let re1 = /foo*</a:t>
            </a:r>
            <a:r>
              <a:rPr b="1" lang="en"/>
              <a:t>/y</a:t>
            </a:r>
            <a:r>
              <a:rPr lang="en"/>
              <a:t>;</a:t>
            </a:r>
          </a:p>
          <a:p>
            <a:pPr lvl="0" rtl="0">
              <a:lnSpc>
                <a:spcPct val="100000"/>
              </a:lnSpc>
              <a:spcBef>
                <a:spcPts val="0"/>
              </a:spcBef>
              <a:spcAft>
                <a:spcPts val="500"/>
              </a:spcAft>
              <a:buNone/>
            </a:pPr>
            <a:r>
              <a:rPr lang="en"/>
              <a:t>    console.log(</a:t>
            </a:r>
            <a:r>
              <a:rPr b="1" lang="en"/>
              <a:t>re1.source</a:t>
            </a:r>
            <a:r>
              <a:rPr lang="en"/>
              <a:t>); </a:t>
            </a:r>
            <a:r>
              <a:rPr lang="en">
                <a:solidFill>
                  <a:srgbClr val="FF0000"/>
                </a:solidFill>
              </a:rPr>
              <a:t>// "foo*"</a:t>
            </a:r>
          </a:p>
          <a:p>
            <a:pPr lvl="0" rtl="0">
              <a:lnSpc>
                <a:spcPct val="100000"/>
              </a:lnSpc>
              <a:spcBef>
                <a:spcPts val="0"/>
              </a:spcBef>
              <a:spcAft>
                <a:spcPts val="500"/>
              </a:spcAft>
              <a:buNone/>
            </a:pPr>
            <a:r>
              <a:rPr lang="en"/>
              <a:t>    console.log(</a:t>
            </a:r>
            <a:r>
              <a:rPr b="1" lang="en"/>
              <a:t>re1.flags</a:t>
            </a:r>
            <a:r>
              <a:rPr lang="en"/>
              <a:t>); </a:t>
            </a:r>
            <a:r>
              <a:rPr lang="en">
                <a:solidFill>
                  <a:srgbClr val="FF0000"/>
                </a:solidFill>
              </a:rPr>
              <a:t>// "y"</a:t>
            </a:r>
          </a:p>
          <a:p>
            <a:pPr lvl="0" rtl="0">
              <a:lnSpc>
                <a:spcPct val="100000"/>
              </a:lnSpc>
              <a:spcBef>
                <a:spcPts val="0"/>
              </a:spcBef>
              <a:spcAft>
                <a:spcPts val="500"/>
              </a:spcAft>
              <a:buNone/>
            </a:pPr>
            <a:r>
              <a:t/>
            </a:r>
            <a:endParaRPr/>
          </a:p>
          <a:p>
            <a:pPr lvl="0" rtl="0">
              <a:lnSpc>
                <a:spcPct val="100000"/>
              </a:lnSpc>
              <a:spcBef>
                <a:spcPts val="0"/>
              </a:spcBef>
              <a:spcAft>
                <a:spcPts val="500"/>
              </a:spcAft>
              <a:buNone/>
            </a:pPr>
            <a:r>
              <a:rPr lang="en"/>
              <a:t>    let re2 = new RegExp( re1 );</a:t>
            </a:r>
          </a:p>
          <a:p>
            <a:pPr lvl="0" rtl="0">
              <a:lnSpc>
                <a:spcPct val="100000"/>
              </a:lnSpc>
              <a:spcBef>
                <a:spcPts val="0"/>
              </a:spcBef>
              <a:spcAft>
                <a:spcPts val="500"/>
              </a:spcAft>
              <a:buNone/>
            </a:pPr>
            <a:r>
              <a:rPr lang="en"/>
              <a:t>    console.log(</a:t>
            </a:r>
            <a:r>
              <a:rPr b="1" lang="en"/>
              <a:t>re2.source</a:t>
            </a:r>
            <a:r>
              <a:rPr lang="en"/>
              <a:t>); </a:t>
            </a:r>
            <a:r>
              <a:rPr lang="en">
                <a:solidFill>
                  <a:srgbClr val="FF0000"/>
                </a:solidFill>
              </a:rPr>
              <a:t>// "foo*"</a:t>
            </a:r>
          </a:p>
          <a:p>
            <a:pPr lvl="0" rtl="0">
              <a:lnSpc>
                <a:spcPct val="100000"/>
              </a:lnSpc>
              <a:spcBef>
                <a:spcPts val="0"/>
              </a:spcBef>
              <a:spcAft>
                <a:spcPts val="500"/>
              </a:spcAft>
              <a:buNone/>
            </a:pPr>
            <a:r>
              <a:rPr lang="en"/>
              <a:t>    console.log(</a:t>
            </a:r>
            <a:r>
              <a:rPr b="1" lang="en"/>
              <a:t>re2.flags</a:t>
            </a:r>
            <a:r>
              <a:rPr lang="en"/>
              <a:t>); </a:t>
            </a:r>
            <a:r>
              <a:rPr lang="en">
                <a:solidFill>
                  <a:srgbClr val="FF0000"/>
                </a:solidFill>
              </a:rPr>
              <a:t>// "y"</a:t>
            </a:r>
          </a:p>
          <a:p>
            <a:pPr lvl="0" rtl="0">
              <a:lnSpc>
                <a:spcPct val="100000"/>
              </a:lnSpc>
              <a:spcBef>
                <a:spcPts val="0"/>
              </a:spcBef>
              <a:spcAft>
                <a:spcPts val="500"/>
              </a:spcAft>
              <a:buNone/>
            </a:pPr>
            <a:r>
              <a:t/>
            </a:r>
            <a:endParaRPr/>
          </a:p>
          <a:p>
            <a:pPr lvl="0" rtl="0">
              <a:lnSpc>
                <a:spcPct val="100000"/>
              </a:lnSpc>
              <a:spcBef>
                <a:spcPts val="0"/>
              </a:spcBef>
              <a:spcAft>
                <a:spcPts val="500"/>
              </a:spcAft>
              <a:buNone/>
            </a:pPr>
            <a:r>
              <a:rPr lang="en"/>
              <a:t>    let re3 = new RegExp(</a:t>
            </a:r>
            <a:r>
              <a:rPr b="1" lang="en"/>
              <a:t> re1, "ig"</a:t>
            </a:r>
            <a:r>
              <a:rPr lang="en"/>
              <a:t> );</a:t>
            </a:r>
          </a:p>
          <a:p>
            <a:pPr lvl="0" rtl="0">
              <a:lnSpc>
                <a:spcPct val="100000"/>
              </a:lnSpc>
              <a:spcBef>
                <a:spcPts val="0"/>
              </a:spcBef>
              <a:spcAft>
                <a:spcPts val="500"/>
              </a:spcAft>
              <a:buNone/>
            </a:pPr>
            <a:r>
              <a:rPr lang="en"/>
              <a:t>    console.log(</a:t>
            </a:r>
            <a:r>
              <a:rPr b="1" lang="en"/>
              <a:t>re3.source</a:t>
            </a:r>
            <a:r>
              <a:rPr lang="en"/>
              <a:t>); </a:t>
            </a:r>
            <a:r>
              <a:rPr lang="en">
                <a:solidFill>
                  <a:srgbClr val="FF0000"/>
                </a:solidFill>
              </a:rPr>
              <a:t>// "foo*"</a:t>
            </a:r>
          </a:p>
          <a:p>
            <a:pPr lvl="0" rtl="0">
              <a:lnSpc>
                <a:spcPct val="100000"/>
              </a:lnSpc>
              <a:spcBef>
                <a:spcPts val="0"/>
              </a:spcBef>
              <a:spcAft>
                <a:spcPts val="500"/>
              </a:spcAft>
              <a:buNone/>
            </a:pPr>
            <a:r>
              <a:rPr lang="en"/>
              <a:t>    console.log(</a:t>
            </a:r>
            <a:r>
              <a:rPr b="1" lang="en"/>
              <a:t>re3.flags</a:t>
            </a:r>
            <a:r>
              <a:rPr lang="en"/>
              <a:t>); </a:t>
            </a:r>
            <a:r>
              <a:rPr lang="en">
                <a:solidFill>
                  <a:srgbClr val="FF0000"/>
                </a:solidFill>
              </a:rPr>
              <a:t>// "gi"</a:t>
            </a:r>
          </a:p>
        </p:txBody>
      </p:sp>
      <p:sp>
        <p:nvSpPr>
          <p:cNvPr id="326" name="Shape 326"/>
          <p:cNvSpPr txBox="1"/>
          <p:nvPr/>
        </p:nvSpPr>
        <p:spPr>
          <a:xfrm>
            <a:off x="521400" y="2364000"/>
            <a:ext cx="3831600" cy="415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900"/>
              </a:spcAft>
              <a:buNone/>
            </a:pPr>
            <a:r>
              <a:rPr b="1" lang="en" sz="1800">
                <a:solidFill>
                  <a:srgbClr val="616161"/>
                </a:solidFill>
                <a:latin typeface="Proxima Nova"/>
                <a:ea typeface="Proxima Nova"/>
                <a:cs typeface="Proxima Nova"/>
                <a:sym typeface="Proxima Nova"/>
              </a:rPr>
              <a:t>Anchored sticky flag</a:t>
            </a:r>
          </a:p>
        </p:txBody>
      </p:sp>
      <p:sp>
        <p:nvSpPr>
          <p:cNvPr id="327" name="Shape 327"/>
          <p:cNvSpPr/>
          <p:nvPr/>
        </p:nvSpPr>
        <p:spPr>
          <a:xfrm>
            <a:off x="521400" y="2779500"/>
            <a:ext cx="4017300" cy="21333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    let regex = /^foo</a:t>
            </a:r>
            <a:r>
              <a:rPr b="1" lang="en"/>
              <a:t>/my</a:t>
            </a:r>
            <a:r>
              <a:rPr lang="en"/>
              <a:t>;</a:t>
            </a:r>
          </a:p>
          <a:p>
            <a:pPr lvl="0" rtl="0">
              <a:lnSpc>
                <a:spcPct val="100000"/>
              </a:lnSpc>
              <a:spcBef>
                <a:spcPts val="0"/>
              </a:spcBef>
              <a:spcAft>
                <a:spcPts val="500"/>
              </a:spcAft>
              <a:buNone/>
            </a:pPr>
            <a:r>
              <a:rPr lang="en"/>
              <a:t>    </a:t>
            </a:r>
          </a:p>
          <a:p>
            <a:pPr lvl="0" rtl="0">
              <a:lnSpc>
                <a:spcPct val="100000"/>
              </a:lnSpc>
              <a:spcBef>
                <a:spcPts val="0"/>
              </a:spcBef>
              <a:spcAft>
                <a:spcPts val="500"/>
              </a:spcAft>
              <a:buNone/>
            </a:pPr>
            <a:r>
              <a:rPr lang="en"/>
              <a:t>    regex.lastIndex = 2;</a:t>
            </a:r>
          </a:p>
          <a:p>
            <a:pPr lvl="0" rtl="0">
              <a:lnSpc>
                <a:spcPct val="100000"/>
              </a:lnSpc>
              <a:spcBef>
                <a:spcPts val="0"/>
              </a:spcBef>
              <a:spcAft>
                <a:spcPts val="500"/>
              </a:spcAft>
              <a:buNone/>
            </a:pPr>
            <a:r>
              <a:rPr lang="en"/>
              <a:t>    console.log(</a:t>
            </a:r>
            <a:r>
              <a:rPr b="1" lang="en"/>
              <a:t>regex.test("..foo")</a:t>
            </a:r>
            <a:r>
              <a:rPr lang="en"/>
              <a:t>); </a:t>
            </a:r>
            <a:r>
              <a:rPr lang="en">
                <a:solidFill>
                  <a:srgbClr val="FF0000"/>
                </a:solidFill>
              </a:rPr>
              <a:t>// false</a:t>
            </a:r>
          </a:p>
          <a:p>
            <a:pPr lvl="0" rtl="0">
              <a:lnSpc>
                <a:spcPct val="100000"/>
              </a:lnSpc>
              <a:spcBef>
                <a:spcPts val="0"/>
              </a:spcBef>
              <a:spcAft>
                <a:spcPts val="500"/>
              </a:spcAft>
              <a:buNone/>
            </a:pPr>
            <a:r>
              <a:rPr lang="en"/>
              <a:t>    regex.lastIndex = 2;</a:t>
            </a:r>
          </a:p>
          <a:p>
            <a:pPr lvl="0" rtl="0">
              <a:lnSpc>
                <a:spcPct val="100000"/>
              </a:lnSpc>
              <a:spcBef>
                <a:spcPts val="0"/>
              </a:spcBef>
              <a:spcAft>
                <a:spcPts val="500"/>
              </a:spcAft>
              <a:buNone/>
            </a:pPr>
            <a:r>
              <a:rPr lang="en"/>
              <a:t>    console.log(</a:t>
            </a:r>
            <a:r>
              <a:rPr b="1" lang="en"/>
              <a:t>regex.test(".\nfoo")</a:t>
            </a:r>
            <a:r>
              <a:rPr lang="en"/>
              <a:t>); </a:t>
            </a:r>
            <a:r>
              <a:rPr lang="en">
                <a:solidFill>
                  <a:srgbClr val="FF0000"/>
                </a:solidFill>
              </a:rPr>
              <a:t>// true</a:t>
            </a:r>
          </a:p>
          <a:p>
            <a:pPr lvl="0" rtl="0">
              <a:lnSpc>
                <a:spcPct val="100000"/>
              </a:lnSpc>
              <a:spcBef>
                <a:spcPts val="0"/>
              </a:spcBef>
              <a:spcAft>
                <a:spcPts val="500"/>
              </a:spcAft>
              <a:buNone/>
            </a:pPr>
            <a:r>
              <a:rPr lang="en"/>
              <a:t>    console.log(</a:t>
            </a:r>
            <a:r>
              <a:rPr b="1" lang="en"/>
              <a:t>regex.lastIndex</a:t>
            </a:r>
            <a:r>
              <a:rPr lang="en"/>
              <a:t>); </a:t>
            </a:r>
            <a:r>
              <a:rPr lang="en">
                <a:solidFill>
                  <a:srgbClr val="FF0000"/>
                </a:solidFill>
              </a:rPr>
              <a:t>//5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10. Number Literal Extensions</a:t>
            </a:r>
          </a:p>
        </p:txBody>
      </p:sp>
      <p:sp>
        <p:nvSpPr>
          <p:cNvPr id="333" name="Shape 333"/>
          <p:cNvSpPr txBox="1"/>
          <p:nvPr/>
        </p:nvSpPr>
        <p:spPr>
          <a:xfrm>
            <a:off x="428550" y="1144025"/>
            <a:ext cx="8286900" cy="445200"/>
          </a:xfrm>
          <a:prstGeom prst="rect">
            <a:avLst/>
          </a:prstGeom>
          <a:noFill/>
          <a:ln>
            <a:noFill/>
          </a:ln>
        </p:spPr>
        <p:txBody>
          <a:bodyPr anchorCtr="0" anchor="t" bIns="91425" lIns="91425" rIns="91425" tIns="91425">
            <a:noAutofit/>
          </a:bodyPr>
          <a:lstStyle/>
          <a:p>
            <a:pPr lvl="0" rtl="0">
              <a:spcBef>
                <a:spcPts val="0"/>
              </a:spcBef>
              <a:spcAft>
                <a:spcPts val="900"/>
              </a:spcAft>
              <a:buNone/>
            </a:pPr>
            <a:r>
              <a:rPr lang="en" sz="1800">
                <a:solidFill>
                  <a:schemeClr val="accent3"/>
                </a:solidFill>
                <a:latin typeface="Proxima Nova"/>
                <a:ea typeface="Proxima Nova"/>
                <a:cs typeface="Proxima Nova"/>
                <a:sym typeface="Proxima Nova"/>
              </a:rPr>
              <a:t>Two new numeric literal forms are added for </a:t>
            </a:r>
            <a:r>
              <a:rPr b="1" lang="en" sz="1800">
                <a:solidFill>
                  <a:schemeClr val="accent3"/>
                </a:solidFill>
                <a:latin typeface="Proxima Nova"/>
                <a:ea typeface="Proxima Nova"/>
                <a:cs typeface="Proxima Nova"/>
                <a:sym typeface="Proxima Nova"/>
              </a:rPr>
              <a:t>binary (b) and octal (o)</a:t>
            </a:r>
          </a:p>
        </p:txBody>
      </p:sp>
      <p:sp>
        <p:nvSpPr>
          <p:cNvPr id="334" name="Shape 334"/>
          <p:cNvSpPr/>
          <p:nvPr/>
        </p:nvSpPr>
        <p:spPr>
          <a:xfrm>
            <a:off x="428550" y="1729450"/>
            <a:ext cx="4017300" cy="28947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    let dec = 42,</a:t>
            </a:r>
          </a:p>
          <a:p>
            <a:pPr lvl="0" rtl="0">
              <a:lnSpc>
                <a:spcPct val="100000"/>
              </a:lnSpc>
              <a:spcBef>
                <a:spcPts val="0"/>
              </a:spcBef>
              <a:spcAft>
                <a:spcPts val="500"/>
              </a:spcAft>
              <a:buNone/>
            </a:pPr>
            <a:r>
              <a:rPr lang="en"/>
              <a:t>    oct = </a:t>
            </a:r>
            <a:r>
              <a:rPr b="1" lang="en"/>
              <a:t>0o</a:t>
            </a:r>
            <a:r>
              <a:rPr lang="en"/>
              <a:t>52,  // or `</a:t>
            </a:r>
            <a:r>
              <a:rPr b="1" lang="en"/>
              <a:t>0O</a:t>
            </a:r>
            <a:r>
              <a:rPr lang="en"/>
              <a:t>52` :(</a:t>
            </a:r>
          </a:p>
          <a:p>
            <a:pPr lvl="0" rtl="0">
              <a:lnSpc>
                <a:spcPct val="100000"/>
              </a:lnSpc>
              <a:spcBef>
                <a:spcPts val="0"/>
              </a:spcBef>
              <a:spcAft>
                <a:spcPts val="500"/>
              </a:spcAft>
              <a:buNone/>
            </a:pPr>
            <a:r>
              <a:rPr lang="en"/>
              <a:t>    hex = </a:t>
            </a:r>
            <a:r>
              <a:rPr b="1" lang="en"/>
              <a:t>0x</a:t>
            </a:r>
            <a:r>
              <a:rPr lang="en"/>
              <a:t>2a,  // or `</a:t>
            </a:r>
            <a:r>
              <a:rPr b="1" lang="en"/>
              <a:t>0X</a:t>
            </a:r>
            <a:r>
              <a:rPr lang="en"/>
              <a:t>2a` :/</a:t>
            </a:r>
          </a:p>
          <a:p>
            <a:pPr lvl="0" rtl="0">
              <a:lnSpc>
                <a:spcPct val="100000"/>
              </a:lnSpc>
              <a:spcBef>
                <a:spcPts val="0"/>
              </a:spcBef>
              <a:spcAft>
                <a:spcPts val="500"/>
              </a:spcAft>
              <a:buNone/>
            </a:pPr>
            <a:r>
              <a:rPr lang="en"/>
              <a:t>    bin = </a:t>
            </a:r>
            <a:r>
              <a:rPr b="1" lang="en"/>
              <a:t>0b</a:t>
            </a:r>
            <a:r>
              <a:rPr lang="en"/>
              <a:t>101010;  // or `</a:t>
            </a:r>
            <a:r>
              <a:rPr b="1" lang="en"/>
              <a:t>0B</a:t>
            </a:r>
            <a:r>
              <a:rPr lang="en"/>
              <a:t>101010` :/</a:t>
            </a:r>
          </a:p>
          <a:p>
            <a:pPr lvl="0" rtl="0">
              <a:lnSpc>
                <a:spcPct val="100000"/>
              </a:lnSpc>
              <a:spcBef>
                <a:spcPts val="0"/>
              </a:spcBef>
              <a:spcAft>
                <a:spcPts val="500"/>
              </a:spcAft>
              <a:buNone/>
            </a:pPr>
            <a:r>
              <a:t/>
            </a:r>
            <a:endParaRPr/>
          </a:p>
          <a:p>
            <a:pPr lvl="0" rtl="0">
              <a:lnSpc>
                <a:spcPct val="100000"/>
              </a:lnSpc>
              <a:spcBef>
                <a:spcPts val="0"/>
              </a:spcBef>
              <a:spcAft>
                <a:spcPts val="500"/>
              </a:spcAft>
              <a:buNone/>
            </a:pPr>
            <a:r>
              <a:rPr lang="en"/>
              <a:t>    console.log(Number(dec));  </a:t>
            </a:r>
            <a:r>
              <a:rPr lang="en">
                <a:solidFill>
                  <a:srgbClr val="FF0000"/>
                </a:solidFill>
              </a:rPr>
              <a:t>// 42</a:t>
            </a:r>
          </a:p>
          <a:p>
            <a:pPr lvl="0" rtl="0">
              <a:lnSpc>
                <a:spcPct val="100000"/>
              </a:lnSpc>
              <a:spcBef>
                <a:spcPts val="0"/>
              </a:spcBef>
              <a:spcAft>
                <a:spcPts val="500"/>
              </a:spcAft>
              <a:buNone/>
            </a:pPr>
            <a:r>
              <a:rPr lang="en"/>
              <a:t>    console.log(Number(oct));  </a:t>
            </a:r>
            <a:r>
              <a:rPr lang="en">
                <a:solidFill>
                  <a:srgbClr val="FF0000"/>
                </a:solidFill>
              </a:rPr>
              <a:t>// 42</a:t>
            </a:r>
          </a:p>
          <a:p>
            <a:pPr lvl="0" rtl="0">
              <a:lnSpc>
                <a:spcPct val="100000"/>
              </a:lnSpc>
              <a:spcBef>
                <a:spcPts val="0"/>
              </a:spcBef>
              <a:spcAft>
                <a:spcPts val="500"/>
              </a:spcAft>
              <a:buNone/>
            </a:pPr>
            <a:r>
              <a:rPr lang="en"/>
              <a:t>    console.log(Number(hex)); </a:t>
            </a:r>
            <a:r>
              <a:rPr lang="en">
                <a:solidFill>
                  <a:srgbClr val="FF0000"/>
                </a:solidFill>
              </a:rPr>
              <a:t> // 42</a:t>
            </a:r>
          </a:p>
          <a:p>
            <a:pPr lvl="0" rtl="0">
              <a:lnSpc>
                <a:spcPct val="100000"/>
              </a:lnSpc>
              <a:spcBef>
                <a:spcPts val="0"/>
              </a:spcBef>
              <a:spcAft>
                <a:spcPts val="500"/>
              </a:spcAft>
              <a:buNone/>
            </a:pPr>
            <a:r>
              <a:rPr lang="en"/>
              <a:t>    console.log(Number(bin));  </a:t>
            </a:r>
            <a:r>
              <a:rPr lang="en">
                <a:solidFill>
                  <a:srgbClr val="FF0000"/>
                </a:solidFill>
              </a:rPr>
              <a:t>// 42</a:t>
            </a:r>
          </a:p>
        </p:txBody>
      </p:sp>
      <p:sp>
        <p:nvSpPr>
          <p:cNvPr id="335" name="Shape 335"/>
          <p:cNvSpPr/>
          <p:nvPr/>
        </p:nvSpPr>
        <p:spPr>
          <a:xfrm>
            <a:off x="4862300" y="1729450"/>
            <a:ext cx="4017300" cy="28947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    let a = 42;</a:t>
            </a:r>
          </a:p>
          <a:p>
            <a:pPr lvl="0" rtl="0">
              <a:lnSpc>
                <a:spcPct val="100000"/>
              </a:lnSpc>
              <a:spcBef>
                <a:spcPts val="0"/>
              </a:spcBef>
              <a:spcAft>
                <a:spcPts val="500"/>
              </a:spcAft>
              <a:buNone/>
            </a:pPr>
            <a:r>
              <a:t/>
            </a:r>
            <a:endParaRPr/>
          </a:p>
          <a:p>
            <a:pPr lvl="0" rtl="0">
              <a:lnSpc>
                <a:spcPct val="100000"/>
              </a:lnSpc>
              <a:spcBef>
                <a:spcPts val="0"/>
              </a:spcBef>
              <a:spcAft>
                <a:spcPts val="500"/>
              </a:spcAft>
              <a:buNone/>
            </a:pPr>
            <a:r>
              <a:rPr lang="en"/>
              <a:t>    console.log(a.</a:t>
            </a:r>
            <a:r>
              <a:rPr b="1" lang="en"/>
              <a:t>toString()</a:t>
            </a:r>
            <a:r>
              <a:rPr lang="en"/>
              <a:t>);  </a:t>
            </a:r>
            <a:r>
              <a:rPr lang="en">
                <a:solidFill>
                  <a:srgbClr val="FF0000"/>
                </a:solidFill>
              </a:rPr>
              <a:t>// "42"</a:t>
            </a:r>
          </a:p>
          <a:p>
            <a:pPr lvl="0" rtl="0">
              <a:lnSpc>
                <a:spcPct val="100000"/>
              </a:lnSpc>
              <a:spcBef>
                <a:spcPts val="0"/>
              </a:spcBef>
              <a:spcAft>
                <a:spcPts val="500"/>
              </a:spcAft>
              <a:buNone/>
            </a:pPr>
            <a:r>
              <a:rPr lang="en"/>
              <a:t>    console.log(a.</a:t>
            </a:r>
            <a:r>
              <a:rPr b="1" lang="en"/>
              <a:t>toString( 8 )</a:t>
            </a:r>
            <a:r>
              <a:rPr lang="en"/>
              <a:t>);  </a:t>
            </a:r>
            <a:r>
              <a:rPr lang="en">
                <a:solidFill>
                  <a:srgbClr val="FF0000"/>
                </a:solidFill>
              </a:rPr>
              <a:t>// "52"</a:t>
            </a:r>
          </a:p>
          <a:p>
            <a:pPr lvl="0" rtl="0">
              <a:lnSpc>
                <a:spcPct val="100000"/>
              </a:lnSpc>
              <a:spcBef>
                <a:spcPts val="0"/>
              </a:spcBef>
              <a:spcAft>
                <a:spcPts val="500"/>
              </a:spcAft>
              <a:buNone/>
            </a:pPr>
            <a:r>
              <a:rPr lang="en"/>
              <a:t>    console.log(a.</a:t>
            </a:r>
            <a:r>
              <a:rPr b="1" lang="en"/>
              <a:t>toString( 16 )</a:t>
            </a:r>
            <a:r>
              <a:rPr lang="en"/>
              <a:t>); </a:t>
            </a:r>
            <a:r>
              <a:rPr lang="en">
                <a:solidFill>
                  <a:srgbClr val="FF0000"/>
                </a:solidFill>
              </a:rPr>
              <a:t> // "2a"</a:t>
            </a:r>
          </a:p>
          <a:p>
            <a:pPr lvl="0" rtl="0">
              <a:lnSpc>
                <a:spcPct val="100000"/>
              </a:lnSpc>
              <a:spcBef>
                <a:spcPts val="0"/>
              </a:spcBef>
              <a:spcAft>
                <a:spcPts val="500"/>
              </a:spcAft>
              <a:buNone/>
            </a:pPr>
            <a:r>
              <a:rPr lang="en"/>
              <a:t>    console.log(a.</a:t>
            </a:r>
            <a:r>
              <a:rPr b="1" lang="en"/>
              <a:t>toString( 2 )</a:t>
            </a:r>
            <a:r>
              <a:rPr lang="en"/>
              <a:t>);  </a:t>
            </a:r>
            <a:r>
              <a:rPr lang="en">
                <a:solidFill>
                  <a:srgbClr val="FF0000"/>
                </a:solidFill>
              </a:rPr>
              <a:t>// "101010"</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11. Unicode</a:t>
            </a:r>
          </a:p>
        </p:txBody>
      </p:sp>
      <p:sp>
        <p:nvSpPr>
          <p:cNvPr id="341" name="Shape 341"/>
          <p:cNvSpPr txBox="1"/>
          <p:nvPr/>
        </p:nvSpPr>
        <p:spPr>
          <a:xfrm>
            <a:off x="428550" y="1144025"/>
            <a:ext cx="8286900" cy="4452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Unicode code point escaping</a:t>
            </a:r>
          </a:p>
        </p:txBody>
      </p:sp>
      <p:sp>
        <p:nvSpPr>
          <p:cNvPr id="342" name="Shape 342"/>
          <p:cNvSpPr/>
          <p:nvPr/>
        </p:nvSpPr>
        <p:spPr>
          <a:xfrm>
            <a:off x="4723975" y="2203425"/>
            <a:ext cx="4155600" cy="24207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    let snowman = </a:t>
            </a:r>
            <a:r>
              <a:rPr b="1" lang="en"/>
              <a:t>"\u{2603}"</a:t>
            </a:r>
            <a:r>
              <a:rPr lang="en"/>
              <a:t>, letter = </a:t>
            </a:r>
            <a:r>
              <a:rPr b="1" lang="en"/>
              <a:t>"\u{1f4e9}"</a:t>
            </a:r>
            <a:r>
              <a:rPr lang="en"/>
              <a:t> ;</a:t>
            </a:r>
          </a:p>
          <a:p>
            <a:pPr lvl="0" rtl="0">
              <a:lnSpc>
                <a:spcPct val="100000"/>
              </a:lnSpc>
              <a:spcBef>
                <a:spcPts val="0"/>
              </a:spcBef>
              <a:spcAft>
                <a:spcPts val="500"/>
              </a:spcAft>
              <a:buNone/>
            </a:pPr>
            <a:r>
              <a:rPr lang="en"/>
              <a:t>    console.log( snowman );</a:t>
            </a:r>
            <a:r>
              <a:rPr lang="en">
                <a:solidFill>
                  <a:srgbClr val="FF0000"/>
                </a:solidFill>
              </a:rPr>
              <a:t>//☃</a:t>
            </a:r>
          </a:p>
          <a:p>
            <a:pPr lvl="0" rtl="0">
              <a:lnSpc>
                <a:spcPct val="100000"/>
              </a:lnSpc>
              <a:spcBef>
                <a:spcPts val="0"/>
              </a:spcBef>
              <a:spcAft>
                <a:spcPts val="500"/>
              </a:spcAft>
              <a:buNone/>
            </a:pPr>
            <a:r>
              <a:rPr lang="en"/>
              <a:t>    console.log( letter ); </a:t>
            </a:r>
            <a:r>
              <a:rPr lang="en">
                <a:solidFill>
                  <a:srgbClr val="FF0000"/>
                </a:solidFill>
              </a:rPr>
              <a:t>//📩</a:t>
            </a:r>
          </a:p>
        </p:txBody>
      </p:sp>
      <p:pic>
        <p:nvPicPr>
          <p:cNvPr id="343" name="Shape 343"/>
          <p:cNvPicPr preferRelativeResize="0"/>
          <p:nvPr/>
        </p:nvPicPr>
        <p:blipFill>
          <a:blip r:embed="rId3">
            <a:alphaModFix/>
          </a:blip>
          <a:stretch>
            <a:fillRect/>
          </a:stretch>
        </p:blipFill>
        <p:spPr>
          <a:xfrm>
            <a:off x="395212" y="2203425"/>
            <a:ext cx="4057650" cy="590550"/>
          </a:xfrm>
          <a:prstGeom prst="rect">
            <a:avLst/>
          </a:prstGeom>
          <a:noFill/>
          <a:ln>
            <a:noFill/>
          </a:ln>
        </p:spPr>
      </p:pic>
      <p:pic>
        <p:nvPicPr>
          <p:cNvPr id="344" name="Shape 344"/>
          <p:cNvPicPr preferRelativeResize="0"/>
          <p:nvPr/>
        </p:nvPicPr>
        <p:blipFill>
          <a:blip r:embed="rId4">
            <a:alphaModFix/>
          </a:blip>
          <a:stretch>
            <a:fillRect/>
          </a:stretch>
        </p:blipFill>
        <p:spPr>
          <a:xfrm>
            <a:off x="428562" y="3617087"/>
            <a:ext cx="3990975" cy="600075"/>
          </a:xfrm>
          <a:prstGeom prst="rect">
            <a:avLst/>
          </a:prstGeom>
          <a:noFill/>
          <a:ln>
            <a:noFill/>
          </a:ln>
        </p:spPr>
      </p:pic>
      <p:sp>
        <p:nvSpPr>
          <p:cNvPr id="345" name="Shape 345"/>
          <p:cNvSpPr txBox="1"/>
          <p:nvPr/>
        </p:nvSpPr>
        <p:spPr>
          <a:xfrm>
            <a:off x="428550" y="1772050"/>
            <a:ext cx="1179900" cy="445200"/>
          </a:xfrm>
          <a:prstGeom prst="rect">
            <a:avLst/>
          </a:prstGeom>
          <a:noFill/>
          <a:ln>
            <a:noFill/>
          </a:ln>
        </p:spPr>
        <p:txBody>
          <a:bodyPr anchorCtr="0" anchor="t" bIns="91425" lIns="91425" rIns="91425" tIns="91425">
            <a:noAutofit/>
          </a:bodyPr>
          <a:lstStyle/>
          <a:p>
            <a:pPr lvl="0" rtl="0">
              <a:spcBef>
                <a:spcPts val="0"/>
              </a:spcBef>
              <a:buNone/>
            </a:pPr>
            <a:r>
              <a:rPr lang="en"/>
              <a:t>Prior ES6</a:t>
            </a:r>
          </a:p>
        </p:txBody>
      </p:sp>
      <p:sp>
        <p:nvSpPr>
          <p:cNvPr id="346" name="Shape 346"/>
          <p:cNvSpPr txBox="1"/>
          <p:nvPr/>
        </p:nvSpPr>
        <p:spPr>
          <a:xfrm>
            <a:off x="428550" y="3091975"/>
            <a:ext cx="1179900" cy="445200"/>
          </a:xfrm>
          <a:prstGeom prst="rect">
            <a:avLst/>
          </a:prstGeom>
          <a:noFill/>
          <a:ln>
            <a:noFill/>
          </a:ln>
        </p:spPr>
        <p:txBody>
          <a:bodyPr anchorCtr="0" anchor="t" bIns="91425" lIns="91425" rIns="91425" tIns="91425">
            <a:noAutofit/>
          </a:bodyPr>
          <a:lstStyle/>
          <a:p>
            <a:pPr lvl="0" rtl="0">
              <a:spcBef>
                <a:spcPts val="0"/>
              </a:spcBef>
              <a:buNone/>
            </a:pPr>
            <a:r>
              <a:rPr lang="en"/>
              <a:t>ES6</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11. Unicode</a:t>
            </a:r>
          </a:p>
        </p:txBody>
      </p:sp>
      <p:sp>
        <p:nvSpPr>
          <p:cNvPr id="352" name="Shape 352"/>
          <p:cNvSpPr txBox="1"/>
          <p:nvPr/>
        </p:nvSpPr>
        <p:spPr>
          <a:xfrm>
            <a:off x="428550" y="1144025"/>
            <a:ext cx="8286900" cy="4452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Character Positioning</a:t>
            </a:r>
          </a:p>
        </p:txBody>
      </p:sp>
      <p:sp>
        <p:nvSpPr>
          <p:cNvPr id="353" name="Shape 353"/>
          <p:cNvSpPr/>
          <p:nvPr/>
        </p:nvSpPr>
        <p:spPr>
          <a:xfrm>
            <a:off x="428550" y="1733175"/>
            <a:ext cx="4017300" cy="31557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    let s1 = "abc\u0301d" ,</a:t>
            </a:r>
          </a:p>
          <a:p>
            <a:pPr lvl="0" rtl="0">
              <a:lnSpc>
                <a:spcPct val="100000"/>
              </a:lnSpc>
              <a:spcBef>
                <a:spcPts val="0"/>
              </a:spcBef>
              <a:spcAft>
                <a:spcPts val="500"/>
              </a:spcAft>
              <a:buNone/>
            </a:pPr>
            <a:r>
              <a:rPr lang="en"/>
              <a:t>    s2 = "ab\u0107d" ,</a:t>
            </a:r>
          </a:p>
          <a:p>
            <a:pPr lvl="0" rtl="0">
              <a:lnSpc>
                <a:spcPct val="100000"/>
              </a:lnSpc>
              <a:spcBef>
                <a:spcPts val="0"/>
              </a:spcBef>
              <a:spcAft>
                <a:spcPts val="500"/>
              </a:spcAft>
              <a:buNone/>
            </a:pPr>
            <a:r>
              <a:rPr lang="en"/>
              <a:t>    s3 = "ab\u{1d49e}d" ;</a:t>
            </a:r>
          </a:p>
          <a:p>
            <a:pPr lvl="0" rtl="0">
              <a:lnSpc>
                <a:spcPct val="100000"/>
              </a:lnSpc>
              <a:spcBef>
                <a:spcPts val="0"/>
              </a:spcBef>
              <a:spcAft>
                <a:spcPts val="500"/>
              </a:spcAft>
              <a:buNone/>
            </a:pPr>
            <a:r>
              <a:rPr lang="en"/>
              <a:t>    </a:t>
            </a:r>
          </a:p>
          <a:p>
            <a:pPr lvl="0" rtl="0">
              <a:lnSpc>
                <a:spcPct val="100000"/>
              </a:lnSpc>
              <a:spcBef>
                <a:spcPts val="0"/>
              </a:spcBef>
              <a:spcAft>
                <a:spcPts val="500"/>
              </a:spcAft>
              <a:buNone/>
            </a:pPr>
            <a:r>
              <a:rPr lang="en"/>
              <a:t>    console.log( s1 );  </a:t>
            </a:r>
            <a:r>
              <a:rPr lang="en">
                <a:solidFill>
                  <a:srgbClr val="FF0000"/>
                </a:solidFill>
              </a:rPr>
              <a:t>// "abćd"</a:t>
            </a:r>
          </a:p>
          <a:p>
            <a:pPr lvl="0" rtl="0">
              <a:lnSpc>
                <a:spcPct val="100000"/>
              </a:lnSpc>
              <a:spcBef>
                <a:spcPts val="0"/>
              </a:spcBef>
              <a:spcAft>
                <a:spcPts val="500"/>
              </a:spcAft>
              <a:buNone/>
            </a:pPr>
            <a:r>
              <a:rPr lang="en"/>
              <a:t>    console.log( s2 );  </a:t>
            </a:r>
            <a:r>
              <a:rPr lang="en">
                <a:solidFill>
                  <a:srgbClr val="FF0000"/>
                </a:solidFill>
              </a:rPr>
              <a:t>// "abćd"</a:t>
            </a:r>
          </a:p>
          <a:p>
            <a:pPr lvl="0" rtl="0">
              <a:lnSpc>
                <a:spcPct val="100000"/>
              </a:lnSpc>
              <a:spcBef>
                <a:spcPts val="0"/>
              </a:spcBef>
              <a:spcAft>
                <a:spcPts val="500"/>
              </a:spcAft>
              <a:buNone/>
            </a:pPr>
            <a:r>
              <a:rPr lang="en"/>
              <a:t>    console.log( s3 );  </a:t>
            </a:r>
            <a:r>
              <a:rPr lang="en">
                <a:solidFill>
                  <a:srgbClr val="FF0000"/>
                </a:solidFill>
              </a:rPr>
              <a:t>// "ab𝒞d"</a:t>
            </a:r>
          </a:p>
          <a:p>
            <a:pPr lvl="0" rtl="0">
              <a:lnSpc>
                <a:spcPct val="100000"/>
              </a:lnSpc>
              <a:spcBef>
                <a:spcPts val="0"/>
              </a:spcBef>
              <a:spcAft>
                <a:spcPts val="500"/>
              </a:spcAft>
              <a:buNone/>
            </a:pPr>
            <a:r>
              <a:rPr lang="en"/>
              <a:t>    console.log(s1.</a:t>
            </a:r>
            <a:r>
              <a:rPr b="1" lang="en"/>
              <a:t>charAt( 2 )</a:t>
            </a:r>
            <a:r>
              <a:rPr lang="en"/>
              <a:t>);  </a:t>
            </a:r>
            <a:r>
              <a:rPr lang="en">
                <a:solidFill>
                  <a:srgbClr val="FF0000"/>
                </a:solidFill>
              </a:rPr>
              <a:t>// "c"</a:t>
            </a:r>
          </a:p>
          <a:p>
            <a:pPr lvl="0" rtl="0">
              <a:lnSpc>
                <a:spcPct val="100000"/>
              </a:lnSpc>
              <a:spcBef>
                <a:spcPts val="0"/>
              </a:spcBef>
              <a:spcAft>
                <a:spcPts val="500"/>
              </a:spcAft>
              <a:buNone/>
            </a:pPr>
            <a:r>
              <a:rPr lang="en"/>
              <a:t>    console.log(s2.</a:t>
            </a:r>
            <a:r>
              <a:rPr b="1" lang="en"/>
              <a:t>charAt( 2 )</a:t>
            </a:r>
            <a:r>
              <a:rPr lang="en"/>
              <a:t>);  </a:t>
            </a:r>
            <a:r>
              <a:rPr lang="en">
                <a:solidFill>
                  <a:srgbClr val="FF0000"/>
                </a:solidFill>
              </a:rPr>
              <a:t>// "ć"</a:t>
            </a:r>
          </a:p>
          <a:p>
            <a:pPr lvl="0" rtl="0">
              <a:lnSpc>
                <a:spcPct val="100000"/>
              </a:lnSpc>
              <a:spcBef>
                <a:spcPts val="0"/>
              </a:spcBef>
              <a:spcAft>
                <a:spcPts val="500"/>
              </a:spcAft>
              <a:buNone/>
            </a:pPr>
            <a:r>
              <a:rPr lang="en"/>
              <a:t>    console.log(s3.</a:t>
            </a:r>
            <a:r>
              <a:rPr b="1" lang="en"/>
              <a:t>charAt( 2 )</a:t>
            </a:r>
            <a:r>
              <a:rPr lang="en"/>
              <a:t>);  </a:t>
            </a:r>
            <a:r>
              <a:rPr lang="en">
                <a:solidFill>
                  <a:srgbClr val="FF0000"/>
                </a:solidFill>
              </a:rPr>
              <a:t>// unprintable</a:t>
            </a:r>
          </a:p>
          <a:p>
            <a:pPr lvl="0" rtl="0">
              <a:lnSpc>
                <a:spcPct val="100000"/>
              </a:lnSpc>
              <a:spcBef>
                <a:spcPts val="0"/>
              </a:spcBef>
              <a:spcAft>
                <a:spcPts val="500"/>
              </a:spcAft>
              <a:buNone/>
            </a:pPr>
            <a:r>
              <a:rPr lang="en"/>
              <a:t>    console.log(s3.</a:t>
            </a:r>
            <a:r>
              <a:rPr b="1" lang="en"/>
              <a:t>charAt( 3 )</a:t>
            </a:r>
            <a:r>
              <a:rPr lang="en"/>
              <a:t>);  </a:t>
            </a:r>
            <a:r>
              <a:rPr lang="en">
                <a:solidFill>
                  <a:srgbClr val="FF0000"/>
                </a:solidFill>
              </a:rPr>
              <a:t>// unprintable</a:t>
            </a:r>
          </a:p>
        </p:txBody>
      </p:sp>
      <p:sp>
        <p:nvSpPr>
          <p:cNvPr id="354" name="Shape 354"/>
          <p:cNvSpPr/>
          <p:nvPr/>
        </p:nvSpPr>
        <p:spPr>
          <a:xfrm>
            <a:off x="4815000" y="1733175"/>
            <a:ext cx="4017300" cy="31557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   </a:t>
            </a:r>
          </a:p>
          <a:p>
            <a:pPr lvl="0" rtl="0">
              <a:lnSpc>
                <a:spcPct val="100000"/>
              </a:lnSpc>
              <a:spcBef>
                <a:spcPts val="0"/>
              </a:spcBef>
              <a:spcAft>
                <a:spcPts val="500"/>
              </a:spcAft>
              <a:buNone/>
            </a:pPr>
            <a:r>
              <a:rPr lang="en"/>
              <a:t>    console.log([... s1</a:t>
            </a:r>
            <a:r>
              <a:rPr b="1" lang="en"/>
              <a:t>. normalize()</a:t>
            </a:r>
            <a:r>
              <a:rPr lang="en"/>
              <a:t>][2]);  </a:t>
            </a:r>
            <a:r>
              <a:rPr lang="en">
                <a:solidFill>
                  <a:srgbClr val="FF0000"/>
                </a:solidFill>
              </a:rPr>
              <a:t>// "ć"</a:t>
            </a:r>
          </a:p>
          <a:p>
            <a:pPr lvl="0" rtl="0">
              <a:lnSpc>
                <a:spcPct val="100000"/>
              </a:lnSpc>
              <a:spcBef>
                <a:spcPts val="0"/>
              </a:spcBef>
              <a:spcAft>
                <a:spcPts val="500"/>
              </a:spcAft>
              <a:buNone/>
            </a:pPr>
            <a:r>
              <a:rPr lang="en"/>
              <a:t>    console.log([... s2</a:t>
            </a:r>
            <a:r>
              <a:rPr b="1" lang="en"/>
              <a:t>. normalize()</a:t>
            </a:r>
            <a:r>
              <a:rPr lang="en"/>
              <a:t>][2]);  </a:t>
            </a:r>
            <a:r>
              <a:rPr lang="en">
                <a:solidFill>
                  <a:srgbClr val="FF0000"/>
                </a:solidFill>
              </a:rPr>
              <a:t>// "ć"</a:t>
            </a:r>
          </a:p>
          <a:p>
            <a:pPr lvl="0" rtl="0">
              <a:lnSpc>
                <a:spcPct val="100000"/>
              </a:lnSpc>
              <a:spcBef>
                <a:spcPts val="0"/>
              </a:spcBef>
              <a:spcAft>
                <a:spcPts val="500"/>
              </a:spcAft>
              <a:buNone/>
            </a:pPr>
            <a:r>
              <a:rPr lang="en"/>
              <a:t>    console.log([... s3</a:t>
            </a:r>
            <a:r>
              <a:rPr b="1" lang="en"/>
              <a:t>. normalize()</a:t>
            </a:r>
            <a:r>
              <a:rPr lang="en"/>
              <a:t>][2]);  </a:t>
            </a:r>
            <a:r>
              <a:rPr lang="en">
                <a:solidFill>
                  <a:srgbClr val="FF0000"/>
                </a:solidFill>
              </a:rPr>
              <a:t>// "𝒞</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11. Unicode</a:t>
            </a:r>
          </a:p>
        </p:txBody>
      </p:sp>
      <p:sp>
        <p:nvSpPr>
          <p:cNvPr id="360" name="Shape 360"/>
          <p:cNvSpPr txBox="1"/>
          <p:nvPr/>
        </p:nvSpPr>
        <p:spPr>
          <a:xfrm>
            <a:off x="428550" y="1144025"/>
            <a:ext cx="8286900" cy="4452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Character Positioning - codePointAt(index) / String.fromCodePoint(code)</a:t>
            </a:r>
          </a:p>
        </p:txBody>
      </p:sp>
      <p:sp>
        <p:nvSpPr>
          <p:cNvPr id="361" name="Shape 361"/>
          <p:cNvSpPr/>
          <p:nvPr/>
        </p:nvSpPr>
        <p:spPr>
          <a:xfrm>
            <a:off x="499650" y="1733175"/>
            <a:ext cx="8332800" cy="31557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    let s1 = "abc\u0301d" ,</a:t>
            </a:r>
          </a:p>
          <a:p>
            <a:pPr lvl="0" rtl="0">
              <a:lnSpc>
                <a:spcPct val="100000"/>
              </a:lnSpc>
              <a:spcBef>
                <a:spcPts val="0"/>
              </a:spcBef>
              <a:spcAft>
                <a:spcPts val="500"/>
              </a:spcAft>
              <a:buNone/>
            </a:pPr>
            <a:r>
              <a:rPr lang="en"/>
              <a:t>    s2 = "ab\u0107d" ,</a:t>
            </a:r>
          </a:p>
          <a:p>
            <a:pPr lvl="0" rtl="0">
              <a:lnSpc>
                <a:spcPct val="100000"/>
              </a:lnSpc>
              <a:spcBef>
                <a:spcPts val="0"/>
              </a:spcBef>
              <a:spcAft>
                <a:spcPts val="500"/>
              </a:spcAft>
              <a:buNone/>
            </a:pPr>
            <a:r>
              <a:rPr lang="en"/>
              <a:t>    s3 = "ab\u{1d49e}d" ;</a:t>
            </a:r>
          </a:p>
          <a:p>
            <a:pPr lvl="0" rtl="0">
              <a:lnSpc>
                <a:spcPct val="100000"/>
              </a:lnSpc>
              <a:spcBef>
                <a:spcPts val="0"/>
              </a:spcBef>
              <a:spcAft>
                <a:spcPts val="500"/>
              </a:spcAft>
              <a:buNone/>
            </a:pPr>
            <a:r>
              <a:rPr lang="en"/>
              <a:t>    </a:t>
            </a:r>
          </a:p>
          <a:p>
            <a:pPr lvl="0" rtl="0">
              <a:lnSpc>
                <a:spcPct val="100000"/>
              </a:lnSpc>
              <a:spcBef>
                <a:spcPts val="0"/>
              </a:spcBef>
              <a:spcAft>
                <a:spcPts val="500"/>
              </a:spcAft>
              <a:buNone/>
            </a:pPr>
            <a:r>
              <a:rPr lang="en"/>
              <a:t>    console.log(s1</a:t>
            </a:r>
            <a:r>
              <a:rPr b="1" lang="en"/>
              <a:t>.normalize().codePointAt( 2 )</a:t>
            </a:r>
            <a:r>
              <a:rPr lang="en"/>
              <a:t>); </a:t>
            </a:r>
            <a:r>
              <a:rPr lang="en">
                <a:solidFill>
                  <a:srgbClr val="FF0000"/>
                </a:solidFill>
              </a:rPr>
              <a:t>// "99"</a:t>
            </a:r>
          </a:p>
          <a:p>
            <a:pPr lvl="0" rtl="0">
              <a:lnSpc>
                <a:spcPct val="100000"/>
              </a:lnSpc>
              <a:spcBef>
                <a:spcPts val="0"/>
              </a:spcBef>
              <a:spcAft>
                <a:spcPts val="500"/>
              </a:spcAft>
              <a:buNone/>
            </a:pPr>
            <a:r>
              <a:rPr lang="en"/>
              <a:t>    console.log(s2</a:t>
            </a:r>
            <a:r>
              <a:rPr b="1" lang="en"/>
              <a:t>.normalize().codePointAt( 2 )</a:t>
            </a:r>
            <a:r>
              <a:rPr lang="en"/>
              <a:t>); </a:t>
            </a:r>
            <a:r>
              <a:rPr lang="en">
                <a:solidFill>
                  <a:srgbClr val="FF0000"/>
                </a:solidFill>
              </a:rPr>
              <a:t>// "263"</a:t>
            </a:r>
          </a:p>
          <a:p>
            <a:pPr lvl="0" rtl="0">
              <a:lnSpc>
                <a:spcPct val="100000"/>
              </a:lnSpc>
              <a:spcBef>
                <a:spcPts val="0"/>
              </a:spcBef>
              <a:spcAft>
                <a:spcPts val="500"/>
              </a:spcAft>
              <a:buNone/>
            </a:pPr>
            <a:r>
              <a:rPr lang="en"/>
              <a:t>    console.log(s3</a:t>
            </a:r>
            <a:r>
              <a:rPr b="1" lang="en"/>
              <a:t>.normalize().codePointAt( 2 )</a:t>
            </a:r>
            <a:r>
              <a:rPr lang="en"/>
              <a:t>); </a:t>
            </a:r>
            <a:r>
              <a:rPr lang="en">
                <a:solidFill>
                  <a:srgbClr val="FF0000"/>
                </a:solidFill>
              </a:rPr>
              <a:t>// "119966"</a:t>
            </a:r>
          </a:p>
          <a:p>
            <a:pPr lvl="0" rtl="0">
              <a:lnSpc>
                <a:spcPct val="100000"/>
              </a:lnSpc>
              <a:spcBef>
                <a:spcPts val="0"/>
              </a:spcBef>
              <a:spcAft>
                <a:spcPts val="500"/>
              </a:spcAft>
              <a:buNone/>
            </a:pPr>
            <a:r>
              <a:rPr lang="en"/>
              <a:t>    </a:t>
            </a:r>
          </a:p>
          <a:p>
            <a:pPr lvl="0" rtl="0">
              <a:lnSpc>
                <a:spcPct val="100000"/>
              </a:lnSpc>
              <a:spcBef>
                <a:spcPts val="0"/>
              </a:spcBef>
              <a:spcAft>
                <a:spcPts val="500"/>
              </a:spcAft>
              <a:buNone/>
            </a:pPr>
            <a:r>
              <a:rPr lang="en"/>
              <a:t>    console.log(String</a:t>
            </a:r>
            <a:r>
              <a:rPr b="1" lang="en"/>
              <a:t>.fromCodePoint( s1.normalize().codePointAt( 2 ) )</a:t>
            </a:r>
            <a:r>
              <a:rPr lang="en"/>
              <a:t>); </a:t>
            </a:r>
            <a:r>
              <a:rPr lang="en">
                <a:solidFill>
                  <a:srgbClr val="FF0000"/>
                </a:solidFill>
              </a:rPr>
              <a:t>// "ć"</a:t>
            </a:r>
          </a:p>
          <a:p>
            <a:pPr lvl="0" rtl="0">
              <a:lnSpc>
                <a:spcPct val="100000"/>
              </a:lnSpc>
              <a:spcBef>
                <a:spcPts val="0"/>
              </a:spcBef>
              <a:spcAft>
                <a:spcPts val="500"/>
              </a:spcAft>
              <a:buNone/>
            </a:pPr>
            <a:r>
              <a:rPr lang="en"/>
              <a:t>    console.log(String</a:t>
            </a:r>
            <a:r>
              <a:rPr b="1" lang="en"/>
              <a:t>.fromCodePoint( s2.normalize().codePointAt( 2 ) )</a:t>
            </a:r>
            <a:r>
              <a:rPr lang="en"/>
              <a:t>); </a:t>
            </a:r>
            <a:r>
              <a:rPr lang="en">
                <a:solidFill>
                  <a:srgbClr val="FF0000"/>
                </a:solidFill>
              </a:rPr>
              <a:t>// "ć"</a:t>
            </a:r>
          </a:p>
          <a:p>
            <a:pPr lvl="0" rtl="0">
              <a:lnSpc>
                <a:spcPct val="100000"/>
              </a:lnSpc>
              <a:spcBef>
                <a:spcPts val="0"/>
              </a:spcBef>
              <a:spcAft>
                <a:spcPts val="500"/>
              </a:spcAft>
              <a:buNone/>
            </a:pPr>
            <a:r>
              <a:rPr lang="en"/>
              <a:t>    console.log(String</a:t>
            </a:r>
            <a:r>
              <a:rPr b="1" lang="en"/>
              <a:t>.fromCodePoint( s3.normalize().codePointAt( 2 ) )</a:t>
            </a:r>
            <a:r>
              <a:rPr lang="en"/>
              <a:t>); </a:t>
            </a:r>
            <a:r>
              <a:rPr lang="en">
                <a:solidFill>
                  <a:srgbClr val="FF0000"/>
                </a:solidFill>
              </a:rPr>
              <a:t>// "𝒞</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12. Symbol</a:t>
            </a:r>
          </a:p>
        </p:txBody>
      </p:sp>
      <p:sp>
        <p:nvSpPr>
          <p:cNvPr id="367" name="Shape 367"/>
          <p:cNvSpPr txBox="1"/>
          <p:nvPr/>
        </p:nvSpPr>
        <p:spPr>
          <a:xfrm>
            <a:off x="349300" y="1144025"/>
            <a:ext cx="8322300" cy="2857500"/>
          </a:xfrm>
          <a:prstGeom prst="rect">
            <a:avLst/>
          </a:prstGeom>
          <a:noFill/>
          <a:ln>
            <a:noFill/>
          </a:ln>
        </p:spPr>
        <p:txBody>
          <a:bodyPr anchorCtr="0" anchor="t" bIns="91425" lIns="91425" rIns="91425" tIns="91425">
            <a:noAutofit/>
          </a:bodyPr>
          <a:lstStyle/>
          <a:p>
            <a:pPr indent="-342900" lvl="0" marL="457200" rtl="0">
              <a:lnSpc>
                <a:spcPct val="150000"/>
              </a:lnSpc>
              <a:spcBef>
                <a:spcPts val="0"/>
              </a:spcBef>
              <a:spcAft>
                <a:spcPts val="9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Don’t have a literal form</a:t>
            </a:r>
          </a:p>
          <a:p>
            <a:pPr indent="-342900" lvl="0" marL="457200" rtl="0">
              <a:lnSpc>
                <a:spcPct val="150000"/>
              </a:lnSpc>
              <a:spcBef>
                <a:spcPts val="0"/>
              </a:spcBef>
              <a:spcAft>
                <a:spcPts val="9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To identify a symbol use the </a:t>
            </a:r>
            <a:r>
              <a:rPr i="1" lang="en" sz="1800">
                <a:solidFill>
                  <a:schemeClr val="accent3"/>
                </a:solidFill>
                <a:latin typeface="Proxima Nova"/>
                <a:ea typeface="Proxima Nova"/>
                <a:cs typeface="Proxima Nova"/>
                <a:sym typeface="Proxima Nova"/>
              </a:rPr>
              <a:t>typeof </a:t>
            </a:r>
            <a:r>
              <a:rPr lang="en" sz="1800">
                <a:solidFill>
                  <a:schemeClr val="accent3"/>
                </a:solidFill>
                <a:latin typeface="Proxima Nova"/>
                <a:ea typeface="Proxima Nova"/>
                <a:cs typeface="Proxima Nova"/>
                <a:sym typeface="Proxima Nova"/>
              </a:rPr>
              <a:t>output</a:t>
            </a:r>
          </a:p>
          <a:p>
            <a:pPr indent="-342900" lvl="0" marL="457200" rtl="0">
              <a:lnSpc>
                <a:spcPct val="150000"/>
              </a:lnSpc>
              <a:spcBef>
                <a:spcPts val="0"/>
              </a:spcBef>
              <a:spcAft>
                <a:spcPts val="9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Are not instances of </a:t>
            </a:r>
            <a:r>
              <a:rPr i="1" lang="en" sz="1800">
                <a:solidFill>
                  <a:schemeClr val="accent3"/>
                </a:solidFill>
                <a:latin typeface="Proxima Nova"/>
                <a:ea typeface="Proxima Nova"/>
                <a:cs typeface="Proxima Nova"/>
                <a:sym typeface="Proxima Nova"/>
              </a:rPr>
              <a:t>Symbol</a:t>
            </a:r>
          </a:p>
          <a:p>
            <a:pPr indent="-342900" lvl="0" marL="457200" rtl="0">
              <a:lnSpc>
                <a:spcPct val="150000"/>
              </a:lnSpc>
              <a:spcBef>
                <a:spcPts val="0"/>
              </a:spcBef>
              <a:spcAft>
                <a:spcPts val="9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The internal value of a symbol itself — referred to as its name — is hidden from the code and cannot be obtained</a:t>
            </a:r>
          </a:p>
          <a:p>
            <a:pPr indent="-342900" lvl="0" marL="457200" rtl="0">
              <a:lnSpc>
                <a:spcPct val="150000"/>
              </a:lnSpc>
              <a:spcBef>
                <a:spcPts val="0"/>
              </a:spcBef>
              <a:spcAft>
                <a:spcPts val="9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The main point of a symbol is to create a string-like value that can’t collide with any other value</a:t>
            </a:r>
          </a:p>
        </p:txBody>
      </p:sp>
      <p:sp>
        <p:nvSpPr>
          <p:cNvPr id="368" name="Shape 368"/>
          <p:cNvSpPr/>
          <p:nvPr/>
        </p:nvSpPr>
        <p:spPr>
          <a:xfrm>
            <a:off x="1368250" y="4001525"/>
            <a:ext cx="5776200" cy="9234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    let sym = </a:t>
            </a:r>
            <a:r>
              <a:rPr b="1" lang="en"/>
              <a:t>Symbol("foo")</a:t>
            </a:r>
            <a:r>
              <a:rPr lang="en"/>
              <a:t>;</a:t>
            </a:r>
          </a:p>
          <a:p>
            <a:pPr lvl="0" rtl="0">
              <a:lnSpc>
                <a:spcPct val="100000"/>
              </a:lnSpc>
              <a:spcBef>
                <a:spcPts val="0"/>
              </a:spcBef>
              <a:spcAft>
                <a:spcPts val="500"/>
              </a:spcAft>
              <a:buNone/>
            </a:pPr>
            <a:r>
              <a:rPr lang="en"/>
              <a:t>    console.log(typeof sym);  </a:t>
            </a:r>
            <a:r>
              <a:rPr lang="en">
                <a:solidFill>
                  <a:srgbClr val="FF0000"/>
                </a:solidFill>
              </a:rPr>
              <a:t>// "symbol"</a:t>
            </a:r>
          </a:p>
          <a:p>
            <a:pPr lvl="0" rtl="0">
              <a:lnSpc>
                <a:spcPct val="100000"/>
              </a:lnSpc>
              <a:spcBef>
                <a:spcPts val="0"/>
              </a:spcBef>
              <a:spcAft>
                <a:spcPts val="500"/>
              </a:spcAft>
              <a:buNone/>
            </a:pPr>
            <a:r>
              <a:rPr lang="en"/>
              <a:t>    console.log(sym.toString());  </a:t>
            </a:r>
            <a:r>
              <a:rPr lang="en">
                <a:solidFill>
                  <a:srgbClr val="FF0000"/>
                </a:solidFill>
              </a:rPr>
              <a:t>// "Symbol(foo)"</a:t>
            </a:r>
          </a:p>
          <a:p>
            <a:pPr lvl="0" rtl="0">
              <a:lnSpc>
                <a:spcPct val="100000"/>
              </a:lnSpc>
              <a:spcBef>
                <a:spcPts val="0"/>
              </a:spcBef>
              <a:spcAft>
                <a:spcPts val="500"/>
              </a:spcAft>
              <a:buNone/>
            </a:pPr>
            <a:r>
              <a:t/>
            </a:r>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12. Symbol</a:t>
            </a:r>
          </a:p>
        </p:txBody>
      </p:sp>
      <p:sp>
        <p:nvSpPr>
          <p:cNvPr id="374" name="Shape 374"/>
          <p:cNvSpPr txBox="1"/>
          <p:nvPr/>
        </p:nvSpPr>
        <p:spPr>
          <a:xfrm>
            <a:off x="135775" y="1082025"/>
            <a:ext cx="2556600" cy="434400"/>
          </a:xfrm>
          <a:prstGeom prst="rect">
            <a:avLst/>
          </a:prstGeom>
          <a:noFill/>
          <a:ln>
            <a:noFill/>
          </a:ln>
        </p:spPr>
        <p:txBody>
          <a:bodyPr anchorCtr="0" anchor="t" bIns="91425" lIns="91425" rIns="91425" tIns="91425">
            <a:noAutofit/>
          </a:bodyPr>
          <a:lstStyle/>
          <a:p>
            <a:pPr lvl="0" rtl="0">
              <a:lnSpc>
                <a:spcPct val="150000"/>
              </a:lnSpc>
              <a:spcBef>
                <a:spcPts val="0"/>
              </a:spcBef>
              <a:spcAft>
                <a:spcPts val="900"/>
              </a:spcAft>
              <a:buNone/>
            </a:pPr>
            <a:r>
              <a:rPr b="1" lang="en" sz="1800">
                <a:solidFill>
                  <a:schemeClr val="accent3"/>
                </a:solidFill>
                <a:latin typeface="Proxima Nova"/>
                <a:ea typeface="Proxima Nova"/>
                <a:cs typeface="Proxima Nova"/>
                <a:sym typeface="Proxima Nova"/>
              </a:rPr>
              <a:t>Global symbol registry</a:t>
            </a:r>
          </a:p>
        </p:txBody>
      </p:sp>
      <p:sp>
        <p:nvSpPr>
          <p:cNvPr id="375" name="Shape 375"/>
          <p:cNvSpPr/>
          <p:nvPr/>
        </p:nvSpPr>
        <p:spPr>
          <a:xfrm>
            <a:off x="135775" y="1578425"/>
            <a:ext cx="3605700" cy="33573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    let s = </a:t>
            </a:r>
            <a:r>
              <a:rPr b="1" lang="en"/>
              <a:t>Symbol.for( "something cool" )</a:t>
            </a:r>
            <a:r>
              <a:rPr lang="en"/>
              <a:t>;</a:t>
            </a:r>
          </a:p>
          <a:p>
            <a:pPr lvl="0" rtl="0">
              <a:lnSpc>
                <a:spcPct val="100000"/>
              </a:lnSpc>
              <a:spcBef>
                <a:spcPts val="0"/>
              </a:spcBef>
              <a:spcAft>
                <a:spcPts val="500"/>
              </a:spcAft>
              <a:buNone/>
            </a:pPr>
            <a:r>
              <a:rPr lang="en"/>
              <a:t>    let desc = Symbol</a:t>
            </a:r>
            <a:r>
              <a:rPr b="1" lang="en"/>
              <a:t>.keyFor( s )</a:t>
            </a:r>
            <a:r>
              <a:rPr lang="en"/>
              <a:t>;</a:t>
            </a:r>
          </a:p>
          <a:p>
            <a:pPr lvl="0" rtl="0">
              <a:lnSpc>
                <a:spcPct val="100000"/>
              </a:lnSpc>
              <a:spcBef>
                <a:spcPts val="0"/>
              </a:spcBef>
              <a:spcAft>
                <a:spcPts val="500"/>
              </a:spcAft>
              <a:buNone/>
            </a:pPr>
            <a:r>
              <a:rPr lang="en"/>
              <a:t>    console.log( desc );  </a:t>
            </a:r>
            <a:r>
              <a:rPr lang="en">
                <a:solidFill>
                  <a:srgbClr val="FF0000"/>
                </a:solidFill>
              </a:rPr>
              <a:t>// "something cool"</a:t>
            </a:r>
          </a:p>
          <a:p>
            <a:pPr lvl="0" rtl="0">
              <a:lnSpc>
                <a:spcPct val="100000"/>
              </a:lnSpc>
              <a:spcBef>
                <a:spcPts val="0"/>
              </a:spcBef>
              <a:spcAft>
                <a:spcPts val="500"/>
              </a:spcAft>
              <a:buNone/>
            </a:pPr>
            <a:r>
              <a:t/>
            </a:r>
            <a:endParaRPr/>
          </a:p>
          <a:p>
            <a:pPr lvl="0" rtl="0">
              <a:lnSpc>
                <a:spcPct val="100000"/>
              </a:lnSpc>
              <a:spcBef>
                <a:spcPts val="0"/>
              </a:spcBef>
              <a:spcAft>
                <a:spcPts val="500"/>
              </a:spcAft>
              <a:buNone/>
            </a:pPr>
            <a:r>
              <a:rPr lang="en"/>
              <a:t>    let s2 = </a:t>
            </a:r>
            <a:r>
              <a:rPr b="1" lang="en"/>
              <a:t>Symbol.for( desc )</a:t>
            </a:r>
            <a:r>
              <a:rPr lang="en"/>
              <a:t>;</a:t>
            </a:r>
          </a:p>
          <a:p>
            <a:pPr lvl="0" rtl="0">
              <a:lnSpc>
                <a:spcPct val="100000"/>
              </a:lnSpc>
              <a:spcBef>
                <a:spcPts val="0"/>
              </a:spcBef>
              <a:spcAft>
                <a:spcPts val="500"/>
              </a:spcAft>
              <a:buNone/>
            </a:pPr>
            <a:r>
              <a:rPr lang="en"/>
              <a:t>    console.log(s2 === s);  </a:t>
            </a:r>
            <a:r>
              <a:rPr lang="en">
                <a:solidFill>
                  <a:srgbClr val="FF0000"/>
                </a:solidFill>
              </a:rPr>
              <a:t>// true </a:t>
            </a:r>
          </a:p>
          <a:p>
            <a:pPr lvl="0" rtl="0">
              <a:lnSpc>
                <a:spcPct val="100000"/>
              </a:lnSpc>
              <a:spcBef>
                <a:spcPts val="0"/>
              </a:spcBef>
              <a:spcAft>
                <a:spcPts val="500"/>
              </a:spcAft>
              <a:buNone/>
            </a:pPr>
            <a:r>
              <a:t/>
            </a:r>
            <a:endParaRPr/>
          </a:p>
        </p:txBody>
      </p:sp>
      <p:sp>
        <p:nvSpPr>
          <p:cNvPr id="376" name="Shape 376"/>
          <p:cNvSpPr txBox="1"/>
          <p:nvPr/>
        </p:nvSpPr>
        <p:spPr>
          <a:xfrm>
            <a:off x="5743500" y="1088325"/>
            <a:ext cx="3262200" cy="421800"/>
          </a:xfrm>
          <a:prstGeom prst="rect">
            <a:avLst/>
          </a:prstGeom>
          <a:noFill/>
          <a:ln>
            <a:noFill/>
          </a:ln>
        </p:spPr>
        <p:txBody>
          <a:bodyPr anchorCtr="0" anchor="t" bIns="91425" lIns="91425" rIns="91425" tIns="91425">
            <a:noAutofit/>
          </a:bodyPr>
          <a:lstStyle/>
          <a:p>
            <a:pPr lvl="0" rtl="0">
              <a:lnSpc>
                <a:spcPct val="150000"/>
              </a:lnSpc>
              <a:spcBef>
                <a:spcPts val="0"/>
              </a:spcBef>
              <a:spcAft>
                <a:spcPts val="900"/>
              </a:spcAft>
              <a:buNone/>
            </a:pPr>
            <a:r>
              <a:rPr b="1" lang="en" sz="1800">
                <a:solidFill>
                  <a:srgbClr val="616161"/>
                </a:solidFill>
                <a:latin typeface="Proxima Nova"/>
                <a:ea typeface="Proxima Nova"/>
                <a:cs typeface="Proxima Nova"/>
                <a:sym typeface="Proxima Nova"/>
              </a:rPr>
              <a:t>Symbols as Object Properties</a:t>
            </a:r>
          </a:p>
        </p:txBody>
      </p:sp>
      <p:sp>
        <p:nvSpPr>
          <p:cNvPr id="377" name="Shape 377"/>
          <p:cNvSpPr/>
          <p:nvPr/>
        </p:nvSpPr>
        <p:spPr>
          <a:xfrm>
            <a:off x="3908700" y="1578500"/>
            <a:ext cx="5097000" cy="33573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300"/>
              </a:spcAft>
              <a:buNone/>
            </a:pPr>
            <a:r>
              <a:rPr lang="en"/>
              <a:t>let o = {</a:t>
            </a:r>
          </a:p>
          <a:p>
            <a:pPr lvl="0" rtl="0">
              <a:lnSpc>
                <a:spcPct val="100000"/>
              </a:lnSpc>
              <a:spcBef>
                <a:spcPts val="0"/>
              </a:spcBef>
              <a:spcAft>
                <a:spcPts val="300"/>
              </a:spcAft>
              <a:buNone/>
            </a:pPr>
            <a:r>
              <a:rPr lang="en"/>
              <a:t>        foo: 42,</a:t>
            </a:r>
          </a:p>
          <a:p>
            <a:pPr lvl="0" rtl="0">
              <a:lnSpc>
                <a:spcPct val="100000"/>
              </a:lnSpc>
              <a:spcBef>
                <a:spcPts val="0"/>
              </a:spcBef>
              <a:spcAft>
                <a:spcPts val="300"/>
              </a:spcAft>
              <a:buNone/>
            </a:pPr>
            <a:r>
              <a:rPr lang="en"/>
              <a:t>        </a:t>
            </a:r>
            <a:r>
              <a:rPr b="1" lang="en"/>
              <a:t>[Symbol("bar")]</a:t>
            </a:r>
            <a:r>
              <a:rPr lang="en"/>
              <a:t> : "hello world" ,</a:t>
            </a:r>
          </a:p>
          <a:p>
            <a:pPr lvl="0" rtl="0">
              <a:lnSpc>
                <a:spcPct val="100000"/>
              </a:lnSpc>
              <a:spcBef>
                <a:spcPts val="0"/>
              </a:spcBef>
              <a:spcAft>
                <a:spcPts val="300"/>
              </a:spcAft>
              <a:buNone/>
            </a:pPr>
            <a:r>
              <a:rPr lang="en"/>
              <a:t>        </a:t>
            </a:r>
            <a:r>
              <a:rPr b="1" lang="en"/>
              <a:t>[Symbol("xxx")]</a:t>
            </a:r>
            <a:r>
              <a:rPr lang="en"/>
              <a:t> : "hello xxx" ,</a:t>
            </a:r>
          </a:p>
          <a:p>
            <a:pPr lvl="0" rtl="0">
              <a:lnSpc>
                <a:spcPct val="100000"/>
              </a:lnSpc>
              <a:spcBef>
                <a:spcPts val="0"/>
              </a:spcBef>
              <a:spcAft>
                <a:spcPts val="300"/>
              </a:spcAft>
              <a:buNone/>
            </a:pPr>
            <a:r>
              <a:rPr lang="en"/>
              <a:t>        baz: true</a:t>
            </a:r>
          </a:p>
          <a:p>
            <a:pPr lvl="0" rtl="0">
              <a:lnSpc>
                <a:spcPct val="100000"/>
              </a:lnSpc>
              <a:spcBef>
                <a:spcPts val="0"/>
              </a:spcBef>
              <a:spcAft>
                <a:spcPts val="300"/>
              </a:spcAft>
              <a:buNone/>
            </a:pPr>
            <a:r>
              <a:rPr lang="en"/>
              <a:t>};</a:t>
            </a:r>
          </a:p>
          <a:p>
            <a:pPr lvl="0" rtl="0">
              <a:lnSpc>
                <a:spcPct val="100000"/>
              </a:lnSpc>
              <a:spcBef>
                <a:spcPts val="0"/>
              </a:spcBef>
              <a:spcAft>
                <a:spcPts val="300"/>
              </a:spcAft>
              <a:buNone/>
            </a:pPr>
            <a:r>
              <a:rPr lang="en"/>
              <a:t>let propertyNames = Object.getOwnPropertyNames( o ); </a:t>
            </a:r>
          </a:p>
          <a:p>
            <a:pPr lvl="0" rtl="0">
              <a:lnSpc>
                <a:spcPct val="100000"/>
              </a:lnSpc>
              <a:spcBef>
                <a:spcPts val="0"/>
              </a:spcBef>
              <a:spcAft>
                <a:spcPts val="300"/>
              </a:spcAft>
              <a:buNone/>
            </a:pPr>
            <a:r>
              <a:rPr lang="en"/>
              <a:t>console.log(propertyNames); </a:t>
            </a:r>
            <a:r>
              <a:rPr lang="en">
                <a:solidFill>
                  <a:srgbClr val="FF0000"/>
                </a:solidFill>
              </a:rPr>
              <a:t>// [ "foo","baz" ]</a:t>
            </a:r>
          </a:p>
          <a:p>
            <a:pPr lvl="0" rtl="0">
              <a:lnSpc>
                <a:spcPct val="100000"/>
              </a:lnSpc>
              <a:spcBef>
                <a:spcPts val="0"/>
              </a:spcBef>
              <a:spcAft>
                <a:spcPts val="300"/>
              </a:spcAft>
              <a:buNone/>
            </a:pPr>
            <a:r>
              <a:t/>
            </a:r>
            <a:endParaRPr>
              <a:solidFill>
                <a:srgbClr val="FF0000"/>
              </a:solidFill>
            </a:endParaRPr>
          </a:p>
          <a:p>
            <a:pPr lvl="0" rtl="0">
              <a:lnSpc>
                <a:spcPct val="100000"/>
              </a:lnSpc>
              <a:spcBef>
                <a:spcPts val="0"/>
              </a:spcBef>
              <a:spcAft>
                <a:spcPts val="300"/>
              </a:spcAft>
              <a:buNone/>
            </a:pPr>
            <a:r>
              <a:rPr lang="en"/>
              <a:t>let propertySymbols = Object</a:t>
            </a:r>
            <a:r>
              <a:rPr b="1" lang="en"/>
              <a:t>.getOwnPropertySymbols( o )</a:t>
            </a:r>
            <a:r>
              <a:rPr lang="en"/>
              <a:t>;</a:t>
            </a:r>
          </a:p>
          <a:p>
            <a:pPr lvl="0" rtl="0">
              <a:lnSpc>
                <a:spcPct val="100000"/>
              </a:lnSpc>
              <a:spcBef>
                <a:spcPts val="0"/>
              </a:spcBef>
              <a:spcAft>
                <a:spcPts val="300"/>
              </a:spcAft>
              <a:buNone/>
            </a:pPr>
            <a:r>
              <a:rPr lang="en"/>
              <a:t>console.log(propertySymbols); </a:t>
            </a:r>
            <a:r>
              <a:rPr lang="en">
                <a:solidFill>
                  <a:srgbClr val="FF0000"/>
                </a:solidFill>
              </a:rPr>
              <a:t>//[Symbol(bar), Symbol(xxx)]</a:t>
            </a:r>
          </a:p>
          <a:p>
            <a:pPr lvl="0" rtl="0">
              <a:lnSpc>
                <a:spcPct val="100000"/>
              </a:lnSpc>
              <a:spcBef>
                <a:spcPts val="0"/>
              </a:spcBef>
              <a:spcAft>
                <a:spcPts val="300"/>
              </a:spcAft>
              <a:buNone/>
            </a:pPr>
            <a:r>
              <a:rPr lang="en"/>
              <a:t>console.log(o[propertySymbols[0]]); </a:t>
            </a:r>
            <a:r>
              <a:rPr lang="en">
                <a:solidFill>
                  <a:srgbClr val="FF0000"/>
                </a:solidFill>
              </a:rPr>
              <a:t>//"hello world"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265500" y="1205825"/>
            <a:ext cx="4045200" cy="1509600"/>
          </a:xfrm>
          <a:prstGeom prst="rect">
            <a:avLst/>
          </a:prstGeom>
        </p:spPr>
        <p:txBody>
          <a:bodyPr anchorCtr="0" anchor="ctr" bIns="91425" lIns="91425" rIns="91425" tIns="91425">
            <a:noAutofit/>
          </a:bodyPr>
          <a:lstStyle/>
          <a:p>
            <a:pPr indent="-228600" lvl="0" marL="457200" rtl="0">
              <a:spcBef>
                <a:spcPts val="0"/>
              </a:spcBef>
              <a:buAutoNum type="alphaUcPeriod"/>
            </a:pPr>
            <a:r>
              <a:rPr lang="en"/>
              <a:t>Overview of ECMAScript</a:t>
            </a:r>
          </a:p>
        </p:txBody>
      </p:sp>
      <p:sp>
        <p:nvSpPr>
          <p:cNvPr id="119" name="Shape 119"/>
          <p:cNvSpPr txBox="1"/>
          <p:nvPr>
            <p:ph idx="2" type="body"/>
          </p:nvPr>
        </p:nvSpPr>
        <p:spPr>
          <a:xfrm>
            <a:off x="4939500" y="570375"/>
            <a:ext cx="3837000" cy="4046400"/>
          </a:xfrm>
          <a:prstGeom prst="rect">
            <a:avLst/>
          </a:prstGeom>
        </p:spPr>
        <p:txBody>
          <a:bodyPr anchorCtr="0" anchor="ctr" bIns="91425" lIns="91425" rIns="91425" tIns="91425">
            <a:noAutofit/>
          </a:bodyPr>
          <a:lstStyle/>
          <a:p>
            <a:pPr indent="-228600" lvl="0" marL="457200" rtl="0">
              <a:spcBef>
                <a:spcPts val="0"/>
              </a:spcBef>
              <a:buAutoNum type="arabicPeriod"/>
            </a:pPr>
            <a:r>
              <a:rPr lang="en"/>
              <a:t>What’s ECMAScript?</a:t>
            </a:r>
          </a:p>
          <a:p>
            <a:pPr indent="-228600" lvl="0" marL="457200" rtl="0">
              <a:spcBef>
                <a:spcPts val="0"/>
              </a:spcBef>
              <a:buAutoNum type="arabicPeriod"/>
            </a:pPr>
            <a:r>
              <a:rPr lang="en"/>
              <a:t>Brief history of ECMAScript</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title"/>
          </p:nvPr>
        </p:nvSpPr>
        <p:spPr>
          <a:xfrm>
            <a:off x="265500" y="1205825"/>
            <a:ext cx="4045200" cy="1509600"/>
          </a:xfrm>
          <a:prstGeom prst="rect">
            <a:avLst/>
          </a:prstGeom>
        </p:spPr>
        <p:txBody>
          <a:bodyPr anchorCtr="0" anchor="ctr" bIns="91425" lIns="91425" rIns="91425" tIns="91425">
            <a:noAutofit/>
          </a:bodyPr>
          <a:lstStyle/>
          <a:p>
            <a:pPr lvl="0" rtl="0" algn="l">
              <a:spcBef>
                <a:spcPts val="0"/>
              </a:spcBef>
              <a:buNone/>
            </a:pPr>
            <a:r>
              <a:rPr lang="en"/>
              <a:t>C. Organization</a:t>
            </a:r>
          </a:p>
        </p:txBody>
      </p:sp>
      <p:sp>
        <p:nvSpPr>
          <p:cNvPr id="383" name="Shape 383"/>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buAutoNum type="arabicPeriod"/>
            </a:pPr>
            <a:r>
              <a:rPr lang="en"/>
              <a:t>Iterators</a:t>
            </a:r>
          </a:p>
          <a:p>
            <a:pPr indent="-228600" lvl="0" marL="457200" rtl="0">
              <a:spcBef>
                <a:spcPts val="0"/>
              </a:spcBef>
              <a:buAutoNum type="arabicPeriod"/>
            </a:pPr>
            <a:r>
              <a:rPr lang="en"/>
              <a:t>Generators</a:t>
            </a:r>
          </a:p>
          <a:p>
            <a:pPr indent="-228600" lvl="0" marL="457200" rtl="0">
              <a:spcBef>
                <a:spcPts val="0"/>
              </a:spcBef>
              <a:buAutoNum type="arabicPeriod"/>
            </a:pPr>
            <a:r>
              <a:rPr lang="en"/>
              <a:t>Modules</a:t>
            </a:r>
          </a:p>
          <a:p>
            <a:pPr indent="-228600" lvl="0" marL="457200" rtl="0">
              <a:spcBef>
                <a:spcPts val="0"/>
              </a:spcBef>
              <a:buAutoNum type="arabicPeriod"/>
            </a:pPr>
            <a:r>
              <a:rPr lang="en"/>
              <a:t>Classes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600" cy="6990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Iterator</a:t>
            </a:r>
          </a:p>
        </p:txBody>
      </p:sp>
      <p:sp>
        <p:nvSpPr>
          <p:cNvPr id="389" name="Shape 389"/>
          <p:cNvSpPr txBox="1"/>
          <p:nvPr/>
        </p:nvSpPr>
        <p:spPr>
          <a:xfrm>
            <a:off x="428550" y="1086275"/>
            <a:ext cx="8286900" cy="3889200"/>
          </a:xfrm>
          <a:prstGeom prst="rect">
            <a:avLst/>
          </a:prstGeom>
          <a:noFill/>
          <a:ln>
            <a:noFill/>
          </a:ln>
        </p:spPr>
        <p:txBody>
          <a:bodyPr anchorCtr="0" anchor="t" bIns="91425" lIns="91425" rIns="91425" tIns="91425">
            <a:noAutofit/>
          </a:bodyPr>
          <a:lstStyle/>
          <a:p>
            <a:pPr lvl="0" rtl="0">
              <a:spcBef>
                <a:spcPts val="0"/>
              </a:spcBef>
              <a:spcAft>
                <a:spcPts val="500"/>
              </a:spcAft>
              <a:buNone/>
            </a:pPr>
            <a:r>
              <a:rPr lang="en" sz="1800">
                <a:solidFill>
                  <a:schemeClr val="accent3"/>
                </a:solidFill>
                <a:latin typeface="Proxima Nova"/>
                <a:ea typeface="Proxima Nova"/>
                <a:cs typeface="Proxima Nova"/>
                <a:sym typeface="Proxima Nova"/>
              </a:rPr>
              <a:t>An iterator is a structured pattern for pulling information from a source in one-at-a-time fashion.</a:t>
            </a:r>
          </a:p>
          <a:p>
            <a:pPr lvl="0" rtl="0">
              <a:spcBef>
                <a:spcPts val="0"/>
              </a:spcBef>
              <a:spcAft>
                <a:spcPts val="500"/>
              </a:spcAft>
              <a:buNone/>
            </a:pPr>
            <a:r>
              <a:rPr lang="en" sz="1800">
                <a:solidFill>
                  <a:schemeClr val="accent3"/>
                </a:solidFill>
                <a:latin typeface="Proxima Nova"/>
                <a:ea typeface="Proxima Nova"/>
                <a:cs typeface="Proxima Nova"/>
                <a:sym typeface="Proxima Nova"/>
              </a:rPr>
              <a:t>An object that implements the Iterator interface must include the properties:</a:t>
            </a:r>
          </a:p>
          <a:p>
            <a:pPr indent="0" lvl="0" marL="457200" rtl="0">
              <a:spcBef>
                <a:spcPts val="0"/>
              </a:spcBef>
              <a:spcAft>
                <a:spcPts val="500"/>
              </a:spcAft>
              <a:buNone/>
            </a:pPr>
            <a:r>
              <a:rPr i="1" lang="en" sz="1800">
                <a:solidFill>
                  <a:schemeClr val="accent3"/>
                </a:solidFill>
                <a:latin typeface="Proxima Nova"/>
                <a:ea typeface="Proxima Nova"/>
                <a:cs typeface="Proxima Nova"/>
                <a:sym typeface="Proxima Nova"/>
              </a:rPr>
              <a:t>Iterator [required]</a:t>
            </a:r>
          </a:p>
          <a:p>
            <a:pPr indent="0" lvl="0" marL="457200" rtl="0">
              <a:spcBef>
                <a:spcPts val="0"/>
              </a:spcBef>
              <a:spcAft>
                <a:spcPts val="500"/>
              </a:spcAft>
              <a:buNone/>
            </a:pPr>
            <a:r>
              <a:rPr lang="en" sz="1800">
                <a:solidFill>
                  <a:schemeClr val="accent3"/>
                </a:solidFill>
                <a:latin typeface="Proxima Nova"/>
                <a:ea typeface="Proxima Nova"/>
                <a:cs typeface="Proxima Nova"/>
                <a:sym typeface="Proxima Nova"/>
              </a:rPr>
              <a:t> 	</a:t>
            </a:r>
            <a:r>
              <a:rPr b="1" lang="en" sz="1800">
                <a:solidFill>
                  <a:schemeClr val="accent3"/>
                </a:solidFill>
                <a:latin typeface="Proxima Nova"/>
                <a:ea typeface="Proxima Nova"/>
                <a:cs typeface="Proxima Nova"/>
                <a:sym typeface="Proxima Nova"/>
              </a:rPr>
              <a:t>next() {method}</a:t>
            </a:r>
            <a:r>
              <a:rPr lang="en" sz="1800">
                <a:solidFill>
                  <a:schemeClr val="accent3"/>
                </a:solidFill>
                <a:latin typeface="Proxima Nova"/>
                <a:ea typeface="Proxima Nova"/>
                <a:cs typeface="Proxima Nova"/>
                <a:sym typeface="Proxima Nova"/>
              </a:rPr>
              <a:t>: retrieves next </a:t>
            </a:r>
            <a:r>
              <a:rPr i="1" lang="en" sz="1800">
                <a:solidFill>
                  <a:schemeClr val="accent3"/>
                </a:solidFill>
                <a:latin typeface="Proxima Nova"/>
                <a:ea typeface="Proxima Nova"/>
                <a:cs typeface="Proxima Nova"/>
                <a:sym typeface="Proxima Nova"/>
              </a:rPr>
              <a:t>IteratorResult </a:t>
            </a:r>
            <a:r>
              <a:rPr lang="en" sz="1800">
                <a:solidFill>
                  <a:schemeClr val="accent3"/>
                </a:solidFill>
                <a:latin typeface="Proxima Nova"/>
                <a:ea typeface="Proxima Nova"/>
                <a:cs typeface="Proxima Nova"/>
                <a:sym typeface="Proxima Nova"/>
              </a:rPr>
              <a:t>object</a:t>
            </a:r>
          </a:p>
          <a:p>
            <a:pPr indent="0" lvl="0" marL="457200" rtl="0">
              <a:spcBef>
                <a:spcPts val="0"/>
              </a:spcBef>
              <a:spcAft>
                <a:spcPts val="500"/>
              </a:spcAft>
              <a:buNone/>
            </a:pPr>
            <a:r>
              <a:rPr i="1" lang="en" sz="1800">
                <a:solidFill>
                  <a:schemeClr val="accent3"/>
                </a:solidFill>
                <a:latin typeface="Proxima Nova"/>
                <a:ea typeface="Proxima Nova"/>
                <a:cs typeface="Proxima Nova"/>
                <a:sym typeface="Proxima Nova"/>
              </a:rPr>
              <a:t>Iterator [optional]</a:t>
            </a:r>
          </a:p>
          <a:p>
            <a:pPr indent="0" lvl="0" marL="457200" rtl="0">
              <a:spcBef>
                <a:spcPts val="0"/>
              </a:spcBef>
              <a:spcAft>
                <a:spcPts val="500"/>
              </a:spcAft>
              <a:buNone/>
            </a:pPr>
            <a:r>
              <a:rPr lang="en" sz="1800">
                <a:solidFill>
                  <a:schemeClr val="accent3"/>
                </a:solidFill>
                <a:latin typeface="Proxima Nova"/>
                <a:ea typeface="Proxima Nova"/>
                <a:cs typeface="Proxima Nova"/>
                <a:sym typeface="Proxima Nova"/>
              </a:rPr>
              <a:t> 	</a:t>
            </a:r>
            <a:r>
              <a:rPr b="1" lang="en" sz="1800">
                <a:solidFill>
                  <a:schemeClr val="accent3"/>
                </a:solidFill>
                <a:latin typeface="Proxima Nova"/>
                <a:ea typeface="Proxima Nova"/>
                <a:cs typeface="Proxima Nova"/>
                <a:sym typeface="Proxima Nova"/>
              </a:rPr>
              <a:t>return() {method}</a:t>
            </a:r>
            <a:r>
              <a:rPr lang="en" sz="1800">
                <a:solidFill>
                  <a:schemeClr val="accent3"/>
                </a:solidFill>
                <a:latin typeface="Proxima Nova"/>
                <a:ea typeface="Proxima Nova"/>
                <a:cs typeface="Proxima Nova"/>
                <a:sym typeface="Proxima Nova"/>
              </a:rPr>
              <a:t>: stops iterator and returns </a:t>
            </a:r>
            <a:r>
              <a:rPr i="1" lang="en" sz="1800">
                <a:solidFill>
                  <a:schemeClr val="accent3"/>
                </a:solidFill>
                <a:latin typeface="Proxima Nova"/>
                <a:ea typeface="Proxima Nova"/>
                <a:cs typeface="Proxima Nova"/>
                <a:sym typeface="Proxima Nova"/>
              </a:rPr>
              <a:t>IteratorResult</a:t>
            </a:r>
          </a:p>
          <a:p>
            <a:pPr indent="0" lvl="0" marL="457200" rtl="0">
              <a:spcBef>
                <a:spcPts val="0"/>
              </a:spcBef>
              <a:spcAft>
                <a:spcPts val="500"/>
              </a:spcAft>
              <a:buNone/>
            </a:pPr>
            <a:r>
              <a:rPr lang="en" sz="1800">
                <a:solidFill>
                  <a:schemeClr val="accent3"/>
                </a:solidFill>
                <a:latin typeface="Proxima Nova"/>
                <a:ea typeface="Proxima Nova"/>
                <a:cs typeface="Proxima Nova"/>
                <a:sym typeface="Proxima Nova"/>
              </a:rPr>
              <a:t> 	</a:t>
            </a:r>
            <a:r>
              <a:rPr b="1" lang="en" sz="1800">
                <a:solidFill>
                  <a:schemeClr val="accent3"/>
                </a:solidFill>
                <a:latin typeface="Proxima Nova"/>
                <a:ea typeface="Proxima Nova"/>
                <a:cs typeface="Proxima Nova"/>
                <a:sym typeface="Proxima Nova"/>
              </a:rPr>
              <a:t>throw() {method}</a:t>
            </a:r>
            <a:r>
              <a:rPr lang="en" sz="1800">
                <a:solidFill>
                  <a:schemeClr val="accent3"/>
                </a:solidFill>
                <a:latin typeface="Proxima Nova"/>
                <a:ea typeface="Proxima Nova"/>
                <a:cs typeface="Proxima Nova"/>
                <a:sym typeface="Proxima Nova"/>
              </a:rPr>
              <a:t>: signals error and returns </a:t>
            </a:r>
            <a:r>
              <a:rPr i="1" lang="en" sz="1800">
                <a:solidFill>
                  <a:schemeClr val="accent3"/>
                </a:solidFill>
                <a:latin typeface="Proxima Nova"/>
                <a:ea typeface="Proxima Nova"/>
                <a:cs typeface="Proxima Nova"/>
                <a:sym typeface="Proxima Nova"/>
              </a:rPr>
              <a:t>IteratorResult</a:t>
            </a:r>
          </a:p>
          <a:p>
            <a:pPr indent="0" lvl="0" marL="457200" rtl="0">
              <a:spcBef>
                <a:spcPts val="0"/>
              </a:spcBef>
              <a:spcAft>
                <a:spcPts val="500"/>
              </a:spcAft>
              <a:buNone/>
            </a:pPr>
            <a:r>
              <a:rPr i="1" lang="en" sz="1800">
                <a:solidFill>
                  <a:schemeClr val="accent3"/>
                </a:solidFill>
                <a:latin typeface="Proxima Nova"/>
                <a:ea typeface="Proxima Nova"/>
                <a:cs typeface="Proxima Nova"/>
                <a:sym typeface="Proxima Nova"/>
              </a:rPr>
              <a:t>IteratorResult</a:t>
            </a:r>
          </a:p>
          <a:p>
            <a:pPr indent="0" lvl="0" marL="457200" rtl="0">
              <a:spcBef>
                <a:spcPts val="0"/>
              </a:spcBef>
              <a:spcAft>
                <a:spcPts val="500"/>
              </a:spcAft>
              <a:buNone/>
            </a:pPr>
            <a:r>
              <a:rPr lang="en" sz="1800">
                <a:solidFill>
                  <a:schemeClr val="accent3"/>
                </a:solidFill>
                <a:latin typeface="Proxima Nova"/>
                <a:ea typeface="Proxima Nova"/>
                <a:cs typeface="Proxima Nova"/>
                <a:sym typeface="Proxima Nova"/>
              </a:rPr>
              <a:t> 	</a:t>
            </a:r>
            <a:r>
              <a:rPr b="1" lang="en" sz="1800">
                <a:solidFill>
                  <a:schemeClr val="accent3"/>
                </a:solidFill>
                <a:latin typeface="Proxima Nova"/>
                <a:ea typeface="Proxima Nova"/>
                <a:cs typeface="Proxima Nova"/>
                <a:sym typeface="Proxima Nova"/>
              </a:rPr>
              <a:t>value {property}</a:t>
            </a:r>
            <a:r>
              <a:rPr lang="en" sz="1800">
                <a:solidFill>
                  <a:schemeClr val="accent3"/>
                </a:solidFill>
                <a:latin typeface="Proxima Nova"/>
                <a:ea typeface="Proxima Nova"/>
                <a:cs typeface="Proxima Nova"/>
                <a:sym typeface="Proxima Nova"/>
              </a:rPr>
              <a:t>: current iteration value (undefined if final)</a:t>
            </a:r>
          </a:p>
          <a:p>
            <a:pPr indent="0" lvl="0" marL="457200" rtl="0">
              <a:spcBef>
                <a:spcPts val="0"/>
              </a:spcBef>
              <a:spcAft>
                <a:spcPts val="500"/>
              </a:spcAft>
              <a:buNone/>
            </a:pPr>
            <a:r>
              <a:rPr lang="en" sz="1800">
                <a:solidFill>
                  <a:schemeClr val="accent3"/>
                </a:solidFill>
                <a:latin typeface="Proxima Nova"/>
                <a:ea typeface="Proxima Nova"/>
                <a:cs typeface="Proxima Nova"/>
                <a:sym typeface="Proxima Nova"/>
              </a:rPr>
              <a:t> 	</a:t>
            </a:r>
            <a:r>
              <a:rPr b="1" lang="en" sz="1800">
                <a:solidFill>
                  <a:schemeClr val="accent3"/>
                </a:solidFill>
                <a:latin typeface="Proxima Nova"/>
                <a:ea typeface="Proxima Nova"/>
                <a:cs typeface="Proxima Nova"/>
                <a:sym typeface="Proxima Nova"/>
              </a:rPr>
              <a:t>done {property}</a:t>
            </a:r>
            <a:r>
              <a:rPr lang="en" sz="1800">
                <a:solidFill>
                  <a:schemeClr val="accent3"/>
                </a:solidFill>
                <a:latin typeface="Proxima Nova"/>
                <a:ea typeface="Proxima Nova"/>
                <a:cs typeface="Proxima Nova"/>
                <a:sym typeface="Proxima Nova"/>
              </a:rPr>
              <a:t>: boolean, indicates completion status (true/ false)</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311700" y="445025"/>
            <a:ext cx="8520600" cy="6990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Iterator</a:t>
            </a:r>
          </a:p>
        </p:txBody>
      </p:sp>
      <p:sp>
        <p:nvSpPr>
          <p:cNvPr id="395" name="Shape 395"/>
          <p:cNvSpPr txBox="1"/>
          <p:nvPr/>
        </p:nvSpPr>
        <p:spPr>
          <a:xfrm>
            <a:off x="428550" y="1144025"/>
            <a:ext cx="8286900" cy="12444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accent3"/>
                </a:solidFill>
                <a:latin typeface="Proxima Nova"/>
                <a:ea typeface="Proxima Nova"/>
                <a:cs typeface="Proxima Nova"/>
                <a:sym typeface="Proxima Nova"/>
              </a:rPr>
              <a:t>There’s also an Iterable interface, which describes objects that must be able to produce iterators:</a:t>
            </a:r>
          </a:p>
          <a:p>
            <a:pPr indent="0" lvl="0" marL="457200" rtl="0">
              <a:spcBef>
                <a:spcPts val="0"/>
              </a:spcBef>
              <a:buNone/>
            </a:pPr>
            <a:r>
              <a:rPr lang="en" sz="1800">
                <a:solidFill>
                  <a:schemeClr val="accent3"/>
                </a:solidFill>
                <a:latin typeface="Proxima Nova"/>
                <a:ea typeface="Proxima Nova"/>
                <a:cs typeface="Proxima Nova"/>
                <a:sym typeface="Proxima Nova"/>
              </a:rPr>
              <a:t>Iterable</a:t>
            </a:r>
          </a:p>
          <a:p>
            <a:pPr indent="0" lvl="0" marL="457200" rtl="0">
              <a:spcBef>
                <a:spcPts val="0"/>
              </a:spcBef>
              <a:buNone/>
            </a:pPr>
            <a:r>
              <a:rPr lang="en" sz="1800">
                <a:solidFill>
                  <a:schemeClr val="accent3"/>
                </a:solidFill>
                <a:latin typeface="Proxima Nova"/>
                <a:ea typeface="Proxima Nova"/>
                <a:cs typeface="Proxima Nova"/>
                <a:sym typeface="Proxima Nova"/>
              </a:rPr>
              <a:t> 	@@iterator() {method}: produces an Iterator</a:t>
            </a:r>
          </a:p>
          <a:p>
            <a:pPr indent="0" lvl="0" marL="457200" rtl="0">
              <a:spcBef>
                <a:spcPts val="0"/>
              </a:spcBef>
              <a:spcAft>
                <a:spcPts val="900"/>
              </a:spcAft>
              <a:buNone/>
            </a:pPr>
            <a:r>
              <a:t/>
            </a:r>
            <a:endParaRPr sz="1800">
              <a:solidFill>
                <a:schemeClr val="accent3"/>
              </a:solidFill>
              <a:latin typeface="Proxima Nova"/>
              <a:ea typeface="Proxima Nova"/>
              <a:cs typeface="Proxima Nova"/>
              <a:sym typeface="Proxima Nova"/>
            </a:endParaRPr>
          </a:p>
        </p:txBody>
      </p:sp>
      <p:sp>
        <p:nvSpPr>
          <p:cNvPr id="396" name="Shape 396"/>
          <p:cNvSpPr/>
          <p:nvPr/>
        </p:nvSpPr>
        <p:spPr>
          <a:xfrm>
            <a:off x="89350" y="2556725"/>
            <a:ext cx="3494400" cy="23304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500"/>
              </a:spcAft>
              <a:buNone/>
            </a:pPr>
            <a:r>
              <a:rPr lang="en"/>
              <a:t>let arr = [1, 2, 3];</a:t>
            </a:r>
          </a:p>
          <a:p>
            <a:pPr lvl="0" rtl="0">
              <a:lnSpc>
                <a:spcPct val="100000"/>
              </a:lnSpc>
              <a:spcBef>
                <a:spcPts val="0"/>
              </a:spcBef>
              <a:spcAft>
                <a:spcPts val="500"/>
              </a:spcAft>
              <a:buNone/>
            </a:pPr>
            <a:r>
              <a:rPr lang="en"/>
              <a:t>let it = </a:t>
            </a:r>
            <a:r>
              <a:rPr b="1" lang="en"/>
              <a:t>arr[Symbol.iterator]()</a:t>
            </a:r>
            <a:r>
              <a:rPr lang="en"/>
              <a:t>;</a:t>
            </a:r>
          </a:p>
          <a:p>
            <a:pPr lvl="0" rtl="0">
              <a:lnSpc>
                <a:spcPct val="100000"/>
              </a:lnSpc>
              <a:spcBef>
                <a:spcPts val="0"/>
              </a:spcBef>
              <a:spcAft>
                <a:spcPts val="500"/>
              </a:spcAft>
              <a:buNone/>
            </a:pPr>
            <a:r>
              <a:rPr lang="en"/>
              <a:t>it</a:t>
            </a:r>
            <a:r>
              <a:rPr b="1" lang="en"/>
              <a:t>.next(); </a:t>
            </a:r>
            <a:r>
              <a:rPr lang="en">
                <a:solidFill>
                  <a:srgbClr val="FF0000"/>
                </a:solidFill>
              </a:rPr>
              <a:t>// { value: 1, done: false }</a:t>
            </a:r>
          </a:p>
          <a:p>
            <a:pPr lvl="0" rtl="0">
              <a:lnSpc>
                <a:spcPct val="100000"/>
              </a:lnSpc>
              <a:spcBef>
                <a:spcPts val="0"/>
              </a:spcBef>
              <a:spcAft>
                <a:spcPts val="500"/>
              </a:spcAft>
              <a:buNone/>
            </a:pPr>
            <a:r>
              <a:rPr lang="en"/>
              <a:t>it</a:t>
            </a:r>
            <a:r>
              <a:rPr b="1" lang="en"/>
              <a:t>.next(); </a:t>
            </a:r>
            <a:r>
              <a:rPr lang="en">
                <a:solidFill>
                  <a:srgbClr val="FF0000"/>
                </a:solidFill>
              </a:rPr>
              <a:t>// { value: 2, done: false }</a:t>
            </a:r>
          </a:p>
          <a:p>
            <a:pPr lvl="0" rtl="0">
              <a:lnSpc>
                <a:spcPct val="100000"/>
              </a:lnSpc>
              <a:spcBef>
                <a:spcPts val="0"/>
              </a:spcBef>
              <a:spcAft>
                <a:spcPts val="500"/>
              </a:spcAft>
              <a:buNone/>
            </a:pPr>
            <a:r>
              <a:rPr lang="en"/>
              <a:t>it</a:t>
            </a:r>
            <a:r>
              <a:rPr b="1" lang="en"/>
              <a:t>.next();</a:t>
            </a:r>
            <a:r>
              <a:rPr lang="en"/>
              <a:t> </a:t>
            </a:r>
            <a:r>
              <a:rPr lang="en">
                <a:solidFill>
                  <a:srgbClr val="FF0000"/>
                </a:solidFill>
              </a:rPr>
              <a:t>// { value: 3, done: false }</a:t>
            </a:r>
          </a:p>
          <a:p>
            <a:pPr lvl="0" rtl="0">
              <a:lnSpc>
                <a:spcPct val="100000"/>
              </a:lnSpc>
              <a:spcBef>
                <a:spcPts val="0"/>
              </a:spcBef>
              <a:spcAft>
                <a:spcPts val="500"/>
              </a:spcAft>
              <a:buNone/>
            </a:pPr>
            <a:r>
              <a:rPr lang="en"/>
              <a:t>it</a:t>
            </a:r>
            <a:r>
              <a:rPr b="1" lang="en"/>
              <a:t>.next(); </a:t>
            </a:r>
            <a:r>
              <a:rPr lang="en">
                <a:solidFill>
                  <a:srgbClr val="FF0000"/>
                </a:solidFill>
              </a:rPr>
              <a:t>// { value: undefined, done: true }</a:t>
            </a:r>
          </a:p>
        </p:txBody>
      </p:sp>
      <p:sp>
        <p:nvSpPr>
          <p:cNvPr id="397" name="Shape 397"/>
          <p:cNvSpPr/>
          <p:nvPr/>
        </p:nvSpPr>
        <p:spPr>
          <a:xfrm>
            <a:off x="3640900" y="2556725"/>
            <a:ext cx="3275700" cy="23304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let it = {</a:t>
            </a:r>
          </a:p>
          <a:p>
            <a:pPr indent="0" lvl="0" marL="0" rtl="0">
              <a:lnSpc>
                <a:spcPct val="100000"/>
              </a:lnSpc>
              <a:spcBef>
                <a:spcPts val="0"/>
              </a:spcBef>
              <a:spcAft>
                <a:spcPts val="500"/>
              </a:spcAft>
              <a:buNone/>
            </a:pPr>
            <a:r>
              <a:rPr lang="en"/>
              <a:t>   </a:t>
            </a:r>
            <a:r>
              <a:rPr b="1" lang="en"/>
              <a:t>[Symbol. iterator]() { return this; },</a:t>
            </a:r>
          </a:p>
          <a:p>
            <a:pPr indent="0" lvl="0" marL="0" rtl="0">
              <a:lnSpc>
                <a:spcPct val="100000"/>
              </a:lnSpc>
              <a:spcBef>
                <a:spcPts val="0"/>
              </a:spcBef>
              <a:spcAft>
                <a:spcPts val="500"/>
              </a:spcAft>
              <a:buNone/>
            </a:pPr>
            <a:r>
              <a:rPr lang="en"/>
              <a:t>   next() { .. },</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rPr lang="en"/>
              <a:t>};</a:t>
            </a:r>
          </a:p>
        </p:txBody>
      </p:sp>
      <p:sp>
        <p:nvSpPr>
          <p:cNvPr id="398" name="Shape 398"/>
          <p:cNvSpPr/>
          <p:nvPr/>
        </p:nvSpPr>
        <p:spPr>
          <a:xfrm>
            <a:off x="6973750" y="2556725"/>
            <a:ext cx="2049600" cy="23304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let iterable = {</a:t>
            </a:r>
          </a:p>
          <a:p>
            <a:pPr indent="0" lvl="0" marL="0" rtl="0">
              <a:lnSpc>
                <a:spcPct val="100000"/>
              </a:lnSpc>
              <a:spcBef>
                <a:spcPts val="0"/>
              </a:spcBef>
              <a:spcAft>
                <a:spcPts val="500"/>
              </a:spcAft>
              <a:buNone/>
            </a:pPr>
            <a:r>
              <a:rPr lang="en"/>
              <a:t>   </a:t>
            </a:r>
            <a:r>
              <a:rPr b="1" lang="en"/>
              <a:t>[Symbol.iterator]() {</a:t>
            </a:r>
          </a:p>
          <a:p>
            <a:pPr indent="0" lvl="0" marL="0" rtl="0">
              <a:lnSpc>
                <a:spcPct val="100000"/>
              </a:lnSpc>
              <a:spcBef>
                <a:spcPts val="0"/>
              </a:spcBef>
              <a:spcAft>
                <a:spcPts val="500"/>
              </a:spcAft>
              <a:buNone/>
            </a:pPr>
            <a:r>
              <a:rPr lang="en"/>
              <a:t>      return {</a:t>
            </a:r>
          </a:p>
          <a:p>
            <a:pPr indent="0" lvl="0" marL="0" rtl="0">
              <a:lnSpc>
                <a:spcPct val="100000"/>
              </a:lnSpc>
              <a:spcBef>
                <a:spcPts val="0"/>
              </a:spcBef>
              <a:spcAft>
                <a:spcPts val="500"/>
              </a:spcAft>
              <a:buNone/>
            </a:pPr>
            <a:r>
              <a:rPr lang="en"/>
              <a:t>          next() {...},</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rPr lang="en"/>
              <a:t>   </a:t>
            </a:r>
            <a:r>
              <a:rPr b="1" lang="en"/>
              <a:t>}</a:t>
            </a:r>
          </a:p>
          <a:p>
            <a:pPr indent="0" lvl="0" marL="0" rtl="0">
              <a:lnSpc>
                <a:spcPct val="100000"/>
              </a:lnSpc>
              <a:spcBef>
                <a:spcPts val="0"/>
              </a:spcBef>
              <a:spcAft>
                <a:spcPts val="500"/>
              </a:spcAft>
              <a:buNone/>
            </a:pPr>
            <a:r>
              <a:rPr lang="en"/>
              <a: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2" name="Shape 402"/>
        <p:cNvGrpSpPr/>
        <p:nvPr/>
      </p:nvGrpSpPr>
      <p:grpSpPr>
        <a:xfrm>
          <a:off x="0" y="0"/>
          <a:ext cx="0" cy="0"/>
          <a:chOff x="0" y="0"/>
          <a:chExt cx="0" cy="0"/>
        </a:xfrm>
      </p:grpSpPr>
      <p:sp>
        <p:nvSpPr>
          <p:cNvPr id="403" name="Shape 403"/>
          <p:cNvSpPr txBox="1"/>
          <p:nvPr>
            <p:ph type="title"/>
          </p:nvPr>
        </p:nvSpPr>
        <p:spPr>
          <a:xfrm>
            <a:off x="311700" y="445025"/>
            <a:ext cx="8520600" cy="6990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Iterator</a:t>
            </a:r>
          </a:p>
        </p:txBody>
      </p:sp>
      <p:sp>
        <p:nvSpPr>
          <p:cNvPr id="404" name="Shape 404"/>
          <p:cNvSpPr txBox="1"/>
          <p:nvPr/>
        </p:nvSpPr>
        <p:spPr>
          <a:xfrm>
            <a:off x="428550" y="1144025"/>
            <a:ext cx="8286900" cy="481200"/>
          </a:xfrm>
          <a:prstGeom prst="rect">
            <a:avLst/>
          </a:prstGeom>
          <a:noFill/>
          <a:ln>
            <a:noFill/>
          </a:ln>
        </p:spPr>
        <p:txBody>
          <a:bodyPr anchorCtr="0" anchor="t" bIns="91425" lIns="91425" rIns="91425" tIns="91425">
            <a:noAutofit/>
          </a:bodyPr>
          <a:lstStyle/>
          <a:p>
            <a:pPr indent="0" lvl="0" marL="0" rtl="0">
              <a:spcBef>
                <a:spcPts val="0"/>
              </a:spcBef>
              <a:spcAft>
                <a:spcPts val="900"/>
              </a:spcAft>
              <a:buNone/>
            </a:pPr>
            <a:r>
              <a:rPr b="1" lang="en" sz="1800">
                <a:solidFill>
                  <a:schemeClr val="accent3"/>
                </a:solidFill>
                <a:latin typeface="Proxima Nova"/>
                <a:ea typeface="Proxima Nova"/>
                <a:cs typeface="Proxima Nova"/>
                <a:sym typeface="Proxima Nova"/>
              </a:rPr>
              <a:t>Iterator with spread/rest operator and destructuring</a:t>
            </a:r>
          </a:p>
        </p:txBody>
      </p:sp>
      <p:sp>
        <p:nvSpPr>
          <p:cNvPr id="405" name="Shape 405"/>
          <p:cNvSpPr/>
          <p:nvPr/>
        </p:nvSpPr>
        <p:spPr>
          <a:xfrm>
            <a:off x="428550" y="1744200"/>
            <a:ext cx="3859200" cy="27849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    </a:t>
            </a:r>
            <a:r>
              <a:rPr lang="en">
                <a:solidFill>
                  <a:srgbClr val="FF0000"/>
                </a:solidFill>
              </a:rPr>
              <a:t>//With Spread operator</a:t>
            </a:r>
          </a:p>
          <a:p>
            <a:pPr indent="0" lvl="0" marL="0" rtl="0">
              <a:lnSpc>
                <a:spcPct val="100000"/>
              </a:lnSpc>
              <a:spcBef>
                <a:spcPts val="0"/>
              </a:spcBef>
              <a:spcAft>
                <a:spcPts val="500"/>
              </a:spcAft>
              <a:buNone/>
            </a:pPr>
            <a:r>
              <a:rPr lang="en"/>
              <a:t>    let a = [1, 2, 3, 4, 5];</a:t>
            </a:r>
          </a:p>
          <a:p>
            <a:pPr indent="0" lvl="0" marL="0" rtl="0">
              <a:lnSpc>
                <a:spcPct val="100000"/>
              </a:lnSpc>
              <a:spcBef>
                <a:spcPts val="0"/>
              </a:spcBef>
              <a:spcAft>
                <a:spcPts val="500"/>
              </a:spcAft>
              <a:buNone/>
            </a:pPr>
            <a:r>
              <a:rPr lang="en"/>
              <a:t>    let aIterator = </a:t>
            </a:r>
            <a:r>
              <a:rPr b="1" lang="en"/>
              <a:t>a[Symbol.iterator]()</a:t>
            </a:r>
            <a:r>
              <a:rPr lang="en"/>
              <a:t>;</a:t>
            </a:r>
          </a:p>
          <a:p>
            <a:pPr indent="0" lvl="0" marL="0" rtl="0">
              <a:lnSpc>
                <a:spcPct val="100000"/>
              </a:lnSpc>
              <a:spcBef>
                <a:spcPts val="0"/>
              </a:spcBef>
              <a:spcAft>
                <a:spcPts val="500"/>
              </a:spcAft>
              <a:buNone/>
            </a:pPr>
            <a:r>
              <a:rPr lang="en"/>
              <a:t>    let b = </a:t>
            </a:r>
            <a:r>
              <a:rPr b="1" lang="en"/>
              <a:t>[0, ...aIterator, 6]</a:t>
            </a:r>
            <a:r>
              <a:rPr lang="en"/>
              <a:t>;</a:t>
            </a:r>
          </a:p>
          <a:p>
            <a:pPr indent="0" lvl="0" marL="0" rtl="0">
              <a:lnSpc>
                <a:spcPct val="100000"/>
              </a:lnSpc>
              <a:spcBef>
                <a:spcPts val="0"/>
              </a:spcBef>
              <a:spcAft>
                <a:spcPts val="500"/>
              </a:spcAft>
              <a:buNone/>
            </a:pPr>
            <a:r>
              <a:rPr lang="en"/>
              <a:t>    console.log(b); </a:t>
            </a:r>
            <a:r>
              <a:rPr lang="en">
                <a:solidFill>
                  <a:srgbClr val="FF0000"/>
                </a:solidFill>
              </a:rPr>
              <a:t>// [0,1,2,3,4,5,6]</a:t>
            </a:r>
          </a:p>
        </p:txBody>
      </p:sp>
      <p:sp>
        <p:nvSpPr>
          <p:cNvPr id="406" name="Shape 406"/>
          <p:cNvSpPr/>
          <p:nvPr/>
        </p:nvSpPr>
        <p:spPr>
          <a:xfrm>
            <a:off x="4398325" y="1744200"/>
            <a:ext cx="4534800" cy="27849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    </a:t>
            </a:r>
            <a:r>
              <a:rPr lang="en">
                <a:solidFill>
                  <a:srgbClr val="FF0000"/>
                </a:solidFill>
              </a:rPr>
              <a:t>//With Destructuring and Rest operator</a:t>
            </a:r>
          </a:p>
          <a:p>
            <a:pPr indent="0" lvl="0" marL="0" rtl="0">
              <a:lnSpc>
                <a:spcPct val="100000"/>
              </a:lnSpc>
              <a:spcBef>
                <a:spcPts val="0"/>
              </a:spcBef>
              <a:spcAft>
                <a:spcPts val="500"/>
              </a:spcAft>
              <a:buNone/>
            </a:pPr>
            <a:r>
              <a:rPr lang="en"/>
              <a:t>    let it = </a:t>
            </a:r>
            <a:r>
              <a:rPr b="1" lang="en"/>
              <a:t>b[Symbol.iterator]()</a:t>
            </a:r>
            <a:r>
              <a:rPr lang="en"/>
              <a:t>;</a:t>
            </a:r>
          </a:p>
          <a:p>
            <a:pPr indent="0" lvl="0" marL="0" rtl="0">
              <a:lnSpc>
                <a:spcPct val="100000"/>
              </a:lnSpc>
              <a:spcBef>
                <a:spcPts val="0"/>
              </a:spcBef>
              <a:spcAft>
                <a:spcPts val="500"/>
              </a:spcAft>
              <a:buNone/>
            </a:pPr>
            <a:r>
              <a:rPr lang="en"/>
              <a:t>    </a:t>
            </a:r>
            <a:r>
              <a:rPr b="1" lang="en"/>
              <a:t>let [x, y] = it</a:t>
            </a:r>
            <a:r>
              <a:rPr lang="en"/>
              <a:t>;</a:t>
            </a:r>
          </a:p>
          <a:p>
            <a:pPr indent="0" lvl="0" marL="0" rtl="0">
              <a:lnSpc>
                <a:spcPct val="100000"/>
              </a:lnSpc>
              <a:spcBef>
                <a:spcPts val="0"/>
              </a:spcBef>
              <a:spcAft>
                <a:spcPts val="500"/>
              </a:spcAft>
              <a:buNone/>
            </a:pPr>
            <a:r>
              <a:rPr lang="en"/>
              <a:t>    </a:t>
            </a:r>
            <a:r>
              <a:rPr b="1" lang="en"/>
              <a:t>let [z, ...w] = it</a:t>
            </a:r>
            <a:r>
              <a:rPr lang="en"/>
              <a:t>;</a:t>
            </a:r>
          </a:p>
          <a:p>
            <a:pPr indent="0" lvl="0" marL="0" rtl="0">
              <a:lnSpc>
                <a:spcPct val="100000"/>
              </a:lnSpc>
              <a:spcBef>
                <a:spcPts val="0"/>
              </a:spcBef>
              <a:spcAft>
                <a:spcPts val="500"/>
              </a:spcAft>
              <a:buNone/>
            </a:pPr>
            <a:r>
              <a:t/>
            </a:r>
            <a:endParaRPr/>
          </a:p>
          <a:p>
            <a:pPr indent="0" lvl="0" marL="0" rtl="0">
              <a:lnSpc>
                <a:spcPct val="100000"/>
              </a:lnSpc>
              <a:spcBef>
                <a:spcPts val="0"/>
              </a:spcBef>
              <a:spcAft>
                <a:spcPts val="500"/>
              </a:spcAft>
              <a:buNone/>
            </a:pPr>
            <a:r>
              <a:rPr lang="en"/>
              <a:t>console.log(it.next()); </a:t>
            </a:r>
            <a:r>
              <a:rPr lang="en">
                <a:solidFill>
                  <a:srgbClr val="FF0000"/>
                </a:solidFill>
              </a:rPr>
              <a:t> // { value: undefined, done: true}</a:t>
            </a:r>
          </a:p>
          <a:p>
            <a:pPr indent="0" lvl="0" marL="0" rtl="0">
              <a:lnSpc>
                <a:spcPct val="100000"/>
              </a:lnSpc>
              <a:spcBef>
                <a:spcPts val="0"/>
              </a:spcBef>
              <a:spcAft>
                <a:spcPts val="500"/>
              </a:spcAft>
              <a:buNone/>
            </a:pPr>
            <a:r>
              <a:rPr lang="en"/>
              <a:t>console.log(x); </a:t>
            </a:r>
            <a:r>
              <a:rPr lang="en">
                <a:solidFill>
                  <a:srgbClr val="FF0000"/>
                </a:solidFill>
              </a:rPr>
              <a:t>//0</a:t>
            </a:r>
          </a:p>
          <a:p>
            <a:pPr indent="0" lvl="0" marL="0" rtl="0">
              <a:lnSpc>
                <a:spcPct val="100000"/>
              </a:lnSpc>
              <a:spcBef>
                <a:spcPts val="0"/>
              </a:spcBef>
              <a:spcAft>
                <a:spcPts val="500"/>
              </a:spcAft>
              <a:buNone/>
            </a:pPr>
            <a:r>
              <a:rPr lang="en"/>
              <a:t>console.log(w); </a:t>
            </a:r>
            <a:r>
              <a:rPr lang="en">
                <a:solidFill>
                  <a:srgbClr val="FF0000"/>
                </a:solidFill>
              </a:rPr>
              <a:t>// [3,4,5,6]</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2. Generator</a:t>
            </a:r>
          </a:p>
        </p:txBody>
      </p:sp>
      <p:sp>
        <p:nvSpPr>
          <p:cNvPr id="412" name="Shape 412"/>
          <p:cNvSpPr txBox="1"/>
          <p:nvPr/>
        </p:nvSpPr>
        <p:spPr>
          <a:xfrm>
            <a:off x="428550" y="1144025"/>
            <a:ext cx="8286900" cy="11298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Run..Stop..Run</a:t>
            </a:r>
          </a:p>
          <a:p>
            <a:pPr lvl="0" rtl="0">
              <a:spcBef>
                <a:spcPts val="0"/>
              </a:spcBef>
              <a:spcAft>
                <a:spcPts val="900"/>
              </a:spcAft>
              <a:buNone/>
            </a:pPr>
            <a:r>
              <a:rPr lang="en" sz="1800">
                <a:solidFill>
                  <a:schemeClr val="accent3"/>
                </a:solidFill>
                <a:latin typeface="Proxima Nova"/>
                <a:ea typeface="Proxima Nova"/>
                <a:cs typeface="Proxima Nova"/>
                <a:sym typeface="Proxima Nova"/>
              </a:rPr>
              <a:t>A generator can pause itself in mid-execution, and can be resumed either right away or at a later time.</a:t>
            </a:r>
          </a:p>
        </p:txBody>
      </p:sp>
      <p:sp>
        <p:nvSpPr>
          <p:cNvPr id="413" name="Shape 413"/>
          <p:cNvSpPr/>
          <p:nvPr/>
        </p:nvSpPr>
        <p:spPr>
          <a:xfrm>
            <a:off x="2642400" y="2382975"/>
            <a:ext cx="3859200" cy="24567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function </a:t>
            </a:r>
            <a:r>
              <a:rPr b="1" lang="en">
                <a:solidFill>
                  <a:srgbClr val="0000FF"/>
                </a:solidFill>
              </a:rPr>
              <a:t>*</a:t>
            </a:r>
            <a:r>
              <a:rPr lang="en"/>
              <a:t>foo() {</a:t>
            </a:r>
          </a:p>
          <a:p>
            <a:pPr indent="0" lvl="0" marL="0" rtl="0">
              <a:lnSpc>
                <a:spcPct val="100000"/>
              </a:lnSpc>
              <a:spcBef>
                <a:spcPts val="0"/>
              </a:spcBef>
              <a:spcAft>
                <a:spcPts val="500"/>
              </a:spcAft>
              <a:buNone/>
            </a:pPr>
            <a:r>
              <a:rPr lang="en"/>
              <a:t> // ..</a:t>
            </a:r>
          </a:p>
          <a:p>
            <a:pPr indent="0" lvl="0" marL="0" rtl="0">
              <a:lnSpc>
                <a:spcPct val="100000"/>
              </a:lnSpc>
              <a:spcBef>
                <a:spcPts val="0"/>
              </a:spcBef>
              <a:spcAft>
                <a:spcPts val="500"/>
              </a:spcAft>
              <a:buNone/>
            </a:pPr>
            <a:r>
              <a:rPr lang="en"/>
              <a:t>}</a:t>
            </a:r>
          </a:p>
          <a:p>
            <a:pPr indent="0" lvl="0" marL="0" rtl="0">
              <a:lnSpc>
                <a:spcPct val="100000"/>
              </a:lnSpc>
              <a:spcBef>
                <a:spcPts val="0"/>
              </a:spcBef>
              <a:spcAft>
                <a:spcPts val="500"/>
              </a:spcAft>
              <a:buNone/>
            </a:pPr>
            <a:r>
              <a:t/>
            </a:r>
            <a:endParaRPr/>
          </a:p>
          <a:p>
            <a:pPr indent="0" lvl="0" marL="0" rtl="0">
              <a:lnSpc>
                <a:spcPct val="100000"/>
              </a:lnSpc>
              <a:spcBef>
                <a:spcPts val="0"/>
              </a:spcBef>
              <a:spcAft>
                <a:spcPts val="500"/>
              </a:spcAft>
              <a:buNone/>
            </a:pPr>
            <a:r>
              <a:rPr lang="en"/>
              <a:t>let it = foo();</a:t>
            </a:r>
          </a:p>
          <a:p>
            <a:pPr indent="0" lvl="0" marL="0" rtl="0">
              <a:lnSpc>
                <a:spcPct val="100000"/>
              </a:lnSpc>
              <a:spcBef>
                <a:spcPts val="0"/>
              </a:spcBef>
              <a:spcAft>
                <a:spcPts val="500"/>
              </a:spcAft>
              <a:buNone/>
            </a:pPr>
            <a:r>
              <a:rPr lang="en">
                <a:solidFill>
                  <a:srgbClr val="FF0000"/>
                </a:solidFill>
              </a:rPr>
              <a:t>// to start/advanced `*foo()`, call</a:t>
            </a:r>
          </a:p>
          <a:p>
            <a:pPr indent="0" lvl="0" marL="0" rtl="0">
              <a:lnSpc>
                <a:spcPct val="100000"/>
              </a:lnSpc>
              <a:spcBef>
                <a:spcPts val="0"/>
              </a:spcBef>
              <a:spcAft>
                <a:spcPts val="500"/>
              </a:spcAft>
              <a:buNone/>
            </a:pPr>
            <a:r>
              <a:rPr lang="en">
                <a:solidFill>
                  <a:srgbClr val="FF0000"/>
                </a:solidFill>
              </a:rPr>
              <a:t>// `it.next(..)`</a:t>
            </a:r>
          </a:p>
          <a:p>
            <a:pPr indent="0" lvl="0" marL="0" rtl="0">
              <a:lnSpc>
                <a:spcPct val="100000"/>
              </a:lnSpc>
              <a:spcBef>
                <a:spcPts val="0"/>
              </a:spcBef>
              <a:spcAft>
                <a:spcPts val="500"/>
              </a:spcAft>
              <a:buNone/>
            </a:pPr>
            <a:r>
              <a:t/>
            </a:r>
            <a:endParaRP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2. Generator</a:t>
            </a:r>
          </a:p>
        </p:txBody>
      </p:sp>
      <p:sp>
        <p:nvSpPr>
          <p:cNvPr id="419" name="Shape 419"/>
          <p:cNvSpPr txBox="1"/>
          <p:nvPr/>
        </p:nvSpPr>
        <p:spPr>
          <a:xfrm>
            <a:off x="428550" y="1144025"/>
            <a:ext cx="8286900" cy="5508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yield</a:t>
            </a:r>
            <a:r>
              <a:rPr lang="en" sz="1800">
                <a:solidFill>
                  <a:schemeClr val="accent3"/>
                </a:solidFill>
                <a:latin typeface="Proxima Nova"/>
                <a:ea typeface="Proxima Nova"/>
                <a:cs typeface="Proxima Nova"/>
                <a:sym typeface="Proxima Nova"/>
              </a:rPr>
              <a:t>: signal the pause point</a:t>
            </a:r>
          </a:p>
        </p:txBody>
      </p:sp>
      <p:sp>
        <p:nvSpPr>
          <p:cNvPr id="420" name="Shape 420"/>
          <p:cNvSpPr/>
          <p:nvPr/>
        </p:nvSpPr>
        <p:spPr>
          <a:xfrm>
            <a:off x="428550" y="1862750"/>
            <a:ext cx="4547100" cy="29433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let foo = function </a:t>
            </a:r>
            <a:r>
              <a:rPr b="1" lang="en"/>
              <a:t>*()</a:t>
            </a:r>
            <a:r>
              <a:rPr lang="en"/>
              <a:t> {</a:t>
            </a:r>
          </a:p>
          <a:p>
            <a:pPr indent="0" lvl="0" marL="0" rtl="0">
              <a:lnSpc>
                <a:spcPct val="100000"/>
              </a:lnSpc>
              <a:spcBef>
                <a:spcPts val="0"/>
              </a:spcBef>
              <a:spcAft>
                <a:spcPts val="500"/>
              </a:spcAft>
              <a:buNone/>
            </a:pPr>
            <a:r>
              <a:rPr lang="en"/>
              <a:t>    </a:t>
            </a:r>
            <a:r>
              <a:rPr b="1" lang="en"/>
              <a:t>yield</a:t>
            </a:r>
            <a:r>
              <a:rPr lang="en"/>
              <a:t> 10;</a:t>
            </a:r>
          </a:p>
          <a:p>
            <a:pPr indent="0" lvl="0" marL="0" rtl="0">
              <a:lnSpc>
                <a:spcPct val="100000"/>
              </a:lnSpc>
              <a:spcBef>
                <a:spcPts val="0"/>
              </a:spcBef>
              <a:spcAft>
                <a:spcPts val="500"/>
              </a:spcAft>
              <a:buNone/>
            </a:pPr>
            <a:r>
              <a:rPr lang="en"/>
              <a:t>}</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rPr lang="en"/>
              <a:t>let res = foo();    </a:t>
            </a:r>
          </a:p>
          <a:p>
            <a:pPr indent="0" lvl="0" marL="0" rtl="0">
              <a:lnSpc>
                <a:spcPct val="100000"/>
              </a:lnSpc>
              <a:spcBef>
                <a:spcPts val="0"/>
              </a:spcBef>
              <a:spcAft>
                <a:spcPts val="500"/>
              </a:spcAft>
              <a:buNone/>
            </a:pPr>
            <a:r>
              <a:rPr lang="en"/>
              <a:t>console.log(res.next());  </a:t>
            </a:r>
            <a:r>
              <a:rPr lang="en">
                <a:solidFill>
                  <a:srgbClr val="FF0000"/>
                </a:solidFill>
              </a:rPr>
              <a:t>//{value: 10, done: false}</a:t>
            </a:r>
          </a:p>
          <a:p>
            <a:pPr indent="0" lvl="0" marL="0" rtl="0">
              <a:lnSpc>
                <a:spcPct val="100000"/>
              </a:lnSpc>
              <a:spcBef>
                <a:spcPts val="0"/>
              </a:spcBef>
              <a:spcAft>
                <a:spcPts val="500"/>
              </a:spcAft>
              <a:buNone/>
            </a:pPr>
            <a:r>
              <a:rPr lang="en"/>
              <a:t>console.log(res.next()); </a:t>
            </a:r>
            <a:r>
              <a:rPr lang="en">
                <a:solidFill>
                  <a:srgbClr val="FF0000"/>
                </a:solidFill>
              </a:rPr>
              <a:t>//{value: undefined, done: true}</a:t>
            </a:r>
          </a:p>
        </p:txBody>
      </p:sp>
      <p:sp>
        <p:nvSpPr>
          <p:cNvPr id="421" name="Shape 421"/>
          <p:cNvSpPr/>
          <p:nvPr/>
        </p:nvSpPr>
        <p:spPr>
          <a:xfrm>
            <a:off x="5487525" y="1862750"/>
            <a:ext cx="3482100" cy="29433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function </a:t>
            </a:r>
            <a:r>
              <a:rPr b="1" lang="en"/>
              <a:t>*foo()</a:t>
            </a:r>
            <a:r>
              <a:rPr lang="en"/>
              <a:t> {</a:t>
            </a:r>
          </a:p>
          <a:p>
            <a:pPr indent="0" lvl="0" marL="0" rtl="0">
              <a:lnSpc>
                <a:spcPct val="100000"/>
              </a:lnSpc>
              <a:spcBef>
                <a:spcPts val="0"/>
              </a:spcBef>
              <a:spcAft>
                <a:spcPts val="500"/>
              </a:spcAft>
              <a:buNone/>
            </a:pPr>
            <a:r>
              <a:rPr lang="en"/>
              <a:t>    var x = 10;</a:t>
            </a:r>
          </a:p>
          <a:p>
            <a:pPr indent="0" lvl="0" marL="0" rtl="0">
              <a:lnSpc>
                <a:spcPct val="100000"/>
              </a:lnSpc>
              <a:spcBef>
                <a:spcPts val="0"/>
              </a:spcBef>
              <a:spcAft>
                <a:spcPts val="500"/>
              </a:spcAft>
              <a:buNone/>
            </a:pPr>
            <a:r>
              <a:rPr lang="en"/>
              <a:t>    var y = 20;</a:t>
            </a:r>
          </a:p>
          <a:p>
            <a:pPr indent="0" lvl="0" marL="0" rtl="0">
              <a:lnSpc>
                <a:spcPct val="100000"/>
              </a:lnSpc>
              <a:spcBef>
                <a:spcPts val="0"/>
              </a:spcBef>
              <a:spcAft>
                <a:spcPts val="500"/>
              </a:spcAft>
              <a:buNone/>
            </a:pPr>
            <a:r>
              <a:rPr lang="en"/>
              <a:t>    </a:t>
            </a:r>
            <a:r>
              <a:rPr b="1" lang="en"/>
              <a:t>yield;</a:t>
            </a:r>
          </a:p>
          <a:p>
            <a:pPr indent="0" lvl="0" marL="0" rtl="0">
              <a:lnSpc>
                <a:spcPct val="100000"/>
              </a:lnSpc>
              <a:spcBef>
                <a:spcPts val="0"/>
              </a:spcBef>
              <a:spcAft>
                <a:spcPts val="500"/>
              </a:spcAft>
              <a:buNone/>
            </a:pPr>
            <a:r>
              <a:rPr lang="en"/>
              <a:t>    var z = x + y;</a:t>
            </a:r>
          </a:p>
          <a:p>
            <a:pPr indent="0" lvl="0" marL="0" rtl="0">
              <a:lnSpc>
                <a:spcPct val="100000"/>
              </a:lnSpc>
              <a:spcBef>
                <a:spcPts val="0"/>
              </a:spcBef>
              <a:spcAft>
                <a:spcPts val="500"/>
              </a:spcAft>
              <a:buNone/>
            </a:pPr>
            <a:r>
              <a:rPr lang="en"/>
              <a:t>    console.log(z);</a:t>
            </a:r>
          </a:p>
          <a:p>
            <a:pPr indent="0" lvl="0" marL="0" rtl="0">
              <a:lnSpc>
                <a:spcPct val="100000"/>
              </a:lnSpc>
              <a:spcBef>
                <a:spcPts val="0"/>
              </a:spcBef>
              <a:spcAft>
                <a:spcPts val="500"/>
              </a:spcAft>
              <a:buNone/>
            </a:pPr>
            <a:r>
              <a:rPr lang="en"/>
              <a:t>}</a:t>
            </a:r>
          </a:p>
          <a:p>
            <a:pPr indent="0" lvl="0" marL="0" rtl="0">
              <a:lnSpc>
                <a:spcPct val="100000"/>
              </a:lnSpc>
              <a:spcBef>
                <a:spcPts val="0"/>
              </a:spcBef>
              <a:spcAft>
                <a:spcPts val="500"/>
              </a:spcAft>
              <a:buNone/>
            </a:pPr>
            <a:r>
              <a:rPr lang="en"/>
              <a:t>let it = foo();</a:t>
            </a:r>
          </a:p>
          <a:p>
            <a:pPr indent="0" lvl="0" marL="0" rtl="0">
              <a:lnSpc>
                <a:spcPct val="100000"/>
              </a:lnSpc>
              <a:spcBef>
                <a:spcPts val="0"/>
              </a:spcBef>
              <a:spcAft>
                <a:spcPts val="500"/>
              </a:spcAft>
              <a:buNone/>
            </a:pPr>
            <a:r>
              <a:rPr lang="en"/>
              <a:t>console.log(it.next());</a:t>
            </a:r>
          </a:p>
          <a:p>
            <a:pPr indent="0" lvl="0" marL="0" rtl="0">
              <a:lnSpc>
                <a:spcPct val="100000"/>
              </a:lnSpc>
              <a:spcBef>
                <a:spcPts val="0"/>
              </a:spcBef>
              <a:spcAft>
                <a:spcPts val="500"/>
              </a:spcAft>
              <a:buNone/>
            </a:pPr>
            <a:r>
              <a:rPr lang="en"/>
              <a:t>console.log(it.next());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2. Generator</a:t>
            </a:r>
          </a:p>
        </p:txBody>
      </p:sp>
      <p:sp>
        <p:nvSpPr>
          <p:cNvPr id="427" name="Shape 427"/>
          <p:cNvSpPr txBox="1"/>
          <p:nvPr/>
        </p:nvSpPr>
        <p:spPr>
          <a:xfrm>
            <a:off x="428550" y="1144025"/>
            <a:ext cx="8520600" cy="4899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yield: </a:t>
            </a:r>
            <a:r>
              <a:rPr lang="en" sz="1800">
                <a:solidFill>
                  <a:schemeClr val="accent3"/>
                </a:solidFill>
                <a:latin typeface="Proxima Nova"/>
                <a:ea typeface="Proxima Nova"/>
                <a:cs typeface="Proxima Nova"/>
                <a:sym typeface="Proxima Nova"/>
              </a:rPr>
              <a:t>two-way message</a:t>
            </a:r>
          </a:p>
        </p:txBody>
      </p:sp>
      <p:sp>
        <p:nvSpPr>
          <p:cNvPr id="428" name="Shape 428"/>
          <p:cNvSpPr/>
          <p:nvPr/>
        </p:nvSpPr>
        <p:spPr>
          <a:xfrm>
            <a:off x="813300" y="1867650"/>
            <a:ext cx="7517400" cy="23475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function </a:t>
            </a:r>
            <a:r>
              <a:rPr b="1" lang="en"/>
              <a:t>*foo()</a:t>
            </a:r>
            <a:r>
              <a:rPr lang="en"/>
              <a:t> {</a:t>
            </a:r>
          </a:p>
          <a:p>
            <a:pPr indent="0" lvl="0" marL="0" rtl="0">
              <a:lnSpc>
                <a:spcPct val="100000"/>
              </a:lnSpc>
              <a:spcBef>
                <a:spcPts val="0"/>
              </a:spcBef>
              <a:spcAft>
                <a:spcPts val="500"/>
              </a:spcAft>
              <a:buNone/>
            </a:pPr>
            <a:r>
              <a:rPr lang="en"/>
              <a:t> </a:t>
            </a:r>
            <a:r>
              <a:rPr b="1" lang="en"/>
              <a:t>let x = yield 10</a:t>
            </a:r>
            <a:r>
              <a:rPr lang="en"/>
              <a:t>;</a:t>
            </a:r>
          </a:p>
          <a:p>
            <a:pPr indent="0" lvl="0" marL="0" rtl="0">
              <a:lnSpc>
                <a:spcPct val="100000"/>
              </a:lnSpc>
              <a:spcBef>
                <a:spcPts val="0"/>
              </a:spcBef>
              <a:spcAft>
                <a:spcPts val="500"/>
              </a:spcAft>
              <a:buNone/>
            </a:pPr>
            <a:r>
              <a:rPr lang="en"/>
              <a:t> console. log( x );</a:t>
            </a:r>
          </a:p>
          <a:p>
            <a:pPr indent="0" lvl="0" marL="0" rtl="0">
              <a:lnSpc>
                <a:spcPct val="100000"/>
              </a:lnSpc>
              <a:spcBef>
                <a:spcPts val="0"/>
              </a:spcBef>
              <a:spcAft>
                <a:spcPts val="500"/>
              </a:spcAft>
              <a:buNone/>
            </a:pPr>
            <a:r>
              <a:rPr lang="en"/>
              <a:t>}</a:t>
            </a:r>
          </a:p>
          <a:p>
            <a:pPr indent="0" lvl="0" marL="0" rtl="0">
              <a:lnSpc>
                <a:spcPct val="100000"/>
              </a:lnSpc>
              <a:spcBef>
                <a:spcPts val="0"/>
              </a:spcBef>
              <a:spcAft>
                <a:spcPts val="500"/>
              </a:spcAft>
              <a:buNone/>
            </a:pPr>
            <a:r>
              <a:rPr lang="en"/>
              <a:t>let it = foo();</a:t>
            </a:r>
          </a:p>
          <a:p>
            <a:pPr indent="0" lvl="0" marL="0" rtl="0">
              <a:lnSpc>
                <a:spcPct val="100000"/>
              </a:lnSpc>
              <a:spcBef>
                <a:spcPts val="0"/>
              </a:spcBef>
              <a:spcAft>
                <a:spcPts val="500"/>
              </a:spcAft>
              <a:buNone/>
            </a:pPr>
            <a:r>
              <a:rPr lang="en"/>
              <a:t>console.log(it.next()); </a:t>
            </a:r>
            <a:r>
              <a:rPr lang="en">
                <a:solidFill>
                  <a:srgbClr val="FF0000"/>
                </a:solidFill>
              </a:rPr>
              <a:t>//{value: 10, done: false}</a:t>
            </a:r>
          </a:p>
          <a:p>
            <a:pPr indent="0" lvl="0" marL="0" rtl="0">
              <a:lnSpc>
                <a:spcPct val="100000"/>
              </a:lnSpc>
              <a:spcBef>
                <a:spcPts val="0"/>
              </a:spcBef>
              <a:spcAft>
                <a:spcPts val="500"/>
              </a:spcAft>
              <a:buNone/>
            </a:pPr>
            <a:r>
              <a:rPr lang="en"/>
              <a:t>console.log(</a:t>
            </a:r>
            <a:r>
              <a:rPr b="1" lang="en"/>
              <a:t>it.next(5)</a:t>
            </a:r>
            <a:r>
              <a:rPr lang="en"/>
              <a:t>); </a:t>
            </a:r>
            <a:r>
              <a:rPr lang="en">
                <a:solidFill>
                  <a:srgbClr val="FF0000"/>
                </a:solidFill>
              </a:rPr>
              <a:t>//5</a:t>
            </a:r>
          </a:p>
          <a:p>
            <a:pPr indent="0" lvl="0" marL="0" rtl="0">
              <a:lnSpc>
                <a:spcPct val="100000"/>
              </a:lnSpc>
              <a:spcBef>
                <a:spcPts val="0"/>
              </a:spcBef>
              <a:spcAft>
                <a:spcPts val="500"/>
              </a:spcAft>
              <a:buNone/>
            </a:pPr>
            <a:r>
              <a:rPr lang="en"/>
              <a:t>				</a:t>
            </a:r>
            <a:r>
              <a:rPr lang="en">
                <a:solidFill>
                  <a:srgbClr val="FF0000"/>
                </a:solidFill>
              </a:rPr>
              <a:t>//{value: undefined, done: true}</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2. Generator</a:t>
            </a:r>
          </a:p>
        </p:txBody>
      </p:sp>
      <p:sp>
        <p:nvSpPr>
          <p:cNvPr id="434" name="Shape 434"/>
          <p:cNvSpPr txBox="1"/>
          <p:nvPr/>
        </p:nvSpPr>
        <p:spPr>
          <a:xfrm>
            <a:off x="428550" y="1085125"/>
            <a:ext cx="8520600" cy="4083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yield *</a:t>
            </a:r>
            <a:r>
              <a:rPr lang="en" sz="1800">
                <a:solidFill>
                  <a:schemeClr val="accent3"/>
                </a:solidFill>
                <a:latin typeface="Proxima Nova"/>
                <a:ea typeface="Proxima Nova"/>
                <a:cs typeface="Proxima Nova"/>
                <a:sym typeface="Proxima Nova"/>
              </a:rPr>
              <a:t>: yield delegation</a:t>
            </a:r>
          </a:p>
        </p:txBody>
      </p:sp>
      <p:sp>
        <p:nvSpPr>
          <p:cNvPr id="435" name="Shape 435"/>
          <p:cNvSpPr/>
          <p:nvPr/>
        </p:nvSpPr>
        <p:spPr>
          <a:xfrm>
            <a:off x="428550" y="1738825"/>
            <a:ext cx="3339000" cy="31692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    function *anotherGenerator(i) {</a:t>
            </a:r>
          </a:p>
          <a:p>
            <a:pPr indent="0" lvl="0" marL="0" rtl="0">
              <a:lnSpc>
                <a:spcPct val="100000"/>
              </a:lnSpc>
              <a:spcBef>
                <a:spcPts val="0"/>
              </a:spcBef>
              <a:spcAft>
                <a:spcPts val="500"/>
              </a:spcAft>
              <a:buNone/>
            </a:pPr>
            <a:r>
              <a:rPr lang="en"/>
              <a:t>        yield i + 1;</a:t>
            </a:r>
          </a:p>
          <a:p>
            <a:pPr indent="0" lvl="0" marL="0" rtl="0">
              <a:lnSpc>
                <a:spcPct val="100000"/>
              </a:lnSpc>
              <a:spcBef>
                <a:spcPts val="0"/>
              </a:spcBef>
              <a:spcAft>
                <a:spcPts val="500"/>
              </a:spcAft>
              <a:buNone/>
            </a:pPr>
            <a:r>
              <a:rPr lang="en"/>
              <a:t>        yield i + 2;</a:t>
            </a:r>
          </a:p>
          <a:p>
            <a:pPr indent="0" lvl="0" marL="0" rtl="0">
              <a:lnSpc>
                <a:spcPct val="100000"/>
              </a:lnSpc>
              <a:spcBef>
                <a:spcPts val="0"/>
              </a:spcBef>
              <a:spcAft>
                <a:spcPts val="500"/>
              </a:spcAft>
              <a:buNone/>
            </a:pPr>
            <a:r>
              <a:rPr lang="en"/>
              <a:t>        yield i + 3;</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t/>
            </a:r>
            <a:endParaRPr/>
          </a:p>
          <a:p>
            <a:pPr indent="0" lvl="0" marL="0" rtl="0">
              <a:lnSpc>
                <a:spcPct val="100000"/>
              </a:lnSpc>
              <a:spcBef>
                <a:spcPts val="0"/>
              </a:spcBef>
              <a:spcAft>
                <a:spcPts val="500"/>
              </a:spcAft>
              <a:buNone/>
            </a:pPr>
            <a:r>
              <a:rPr lang="en"/>
              <a:t>    function *generator(i) {</a:t>
            </a:r>
          </a:p>
          <a:p>
            <a:pPr indent="0" lvl="0" marL="0" rtl="0">
              <a:lnSpc>
                <a:spcPct val="100000"/>
              </a:lnSpc>
              <a:spcBef>
                <a:spcPts val="0"/>
              </a:spcBef>
              <a:spcAft>
                <a:spcPts val="500"/>
              </a:spcAft>
              <a:buNone/>
            </a:pPr>
            <a:r>
              <a:rPr lang="en"/>
              <a:t>        yield i;</a:t>
            </a:r>
          </a:p>
          <a:p>
            <a:pPr indent="0" lvl="0" marL="0" rtl="0">
              <a:lnSpc>
                <a:spcPct val="100000"/>
              </a:lnSpc>
              <a:spcBef>
                <a:spcPts val="0"/>
              </a:spcBef>
              <a:spcAft>
                <a:spcPts val="500"/>
              </a:spcAft>
              <a:buNone/>
            </a:pPr>
            <a:r>
              <a:rPr lang="en"/>
              <a:t>        </a:t>
            </a:r>
            <a:r>
              <a:rPr b="1" lang="en"/>
              <a:t>yield* anotherGenerator(i);</a:t>
            </a:r>
          </a:p>
          <a:p>
            <a:pPr indent="0" lvl="0" marL="0" rtl="0">
              <a:lnSpc>
                <a:spcPct val="100000"/>
              </a:lnSpc>
              <a:spcBef>
                <a:spcPts val="0"/>
              </a:spcBef>
              <a:spcAft>
                <a:spcPts val="500"/>
              </a:spcAft>
              <a:buNone/>
            </a:pPr>
            <a:r>
              <a:rPr lang="en"/>
              <a:t>        yield i + 10;</a:t>
            </a:r>
          </a:p>
          <a:p>
            <a:pPr indent="0" lvl="0" marL="0" rtl="0">
              <a:lnSpc>
                <a:spcPct val="100000"/>
              </a:lnSpc>
              <a:spcBef>
                <a:spcPts val="0"/>
              </a:spcBef>
              <a:spcAft>
                <a:spcPts val="500"/>
              </a:spcAft>
              <a:buNone/>
            </a:pPr>
            <a:r>
              <a:rPr lang="en"/>
              <a:t>    }</a:t>
            </a:r>
          </a:p>
        </p:txBody>
      </p:sp>
      <p:sp>
        <p:nvSpPr>
          <p:cNvPr id="436" name="Shape 436"/>
          <p:cNvSpPr/>
          <p:nvPr/>
        </p:nvSpPr>
        <p:spPr>
          <a:xfrm>
            <a:off x="5127450" y="1738825"/>
            <a:ext cx="3339000" cy="31692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    function *generator(i) {</a:t>
            </a:r>
          </a:p>
          <a:p>
            <a:pPr indent="0" lvl="0" marL="0" rtl="0">
              <a:lnSpc>
                <a:spcPct val="100000"/>
              </a:lnSpc>
              <a:spcBef>
                <a:spcPts val="0"/>
              </a:spcBef>
              <a:spcAft>
                <a:spcPts val="500"/>
              </a:spcAft>
              <a:buNone/>
            </a:pPr>
            <a:r>
              <a:rPr lang="en"/>
              <a:t>        yield i;</a:t>
            </a:r>
          </a:p>
          <a:p>
            <a:pPr indent="0" lvl="0" marL="0" rtl="0">
              <a:lnSpc>
                <a:spcPct val="100000"/>
              </a:lnSpc>
              <a:spcBef>
                <a:spcPts val="0"/>
              </a:spcBef>
              <a:spcAft>
                <a:spcPts val="500"/>
              </a:spcAft>
              <a:buNone/>
            </a:pPr>
            <a:r>
              <a:rPr lang="en"/>
              <a:t>        </a:t>
            </a:r>
            <a:r>
              <a:rPr b="1" lang="en"/>
              <a:t>yield i + 1;</a:t>
            </a:r>
          </a:p>
          <a:p>
            <a:pPr lvl="0" rtl="0">
              <a:spcBef>
                <a:spcPts val="0"/>
              </a:spcBef>
              <a:spcAft>
                <a:spcPts val="500"/>
              </a:spcAft>
              <a:buNone/>
            </a:pPr>
            <a:r>
              <a:rPr b="1" lang="en"/>
              <a:t>        yield i + 2;</a:t>
            </a:r>
          </a:p>
          <a:p>
            <a:pPr lvl="0" rtl="0">
              <a:spcBef>
                <a:spcPts val="0"/>
              </a:spcBef>
              <a:spcAft>
                <a:spcPts val="500"/>
              </a:spcAft>
              <a:buNone/>
            </a:pPr>
            <a:r>
              <a:rPr b="1" lang="en"/>
              <a:t>        yield i + 3;</a:t>
            </a:r>
          </a:p>
          <a:p>
            <a:pPr indent="0" lvl="0" marL="0" rtl="0">
              <a:lnSpc>
                <a:spcPct val="100000"/>
              </a:lnSpc>
              <a:spcBef>
                <a:spcPts val="0"/>
              </a:spcBef>
              <a:spcAft>
                <a:spcPts val="500"/>
              </a:spcAft>
              <a:buNone/>
            </a:pPr>
            <a:r>
              <a:rPr lang="en"/>
              <a:t>        yield i + 10;</a:t>
            </a:r>
          </a:p>
          <a:p>
            <a:pPr indent="0" lvl="0" marL="0" rtl="0">
              <a:lnSpc>
                <a:spcPct val="100000"/>
              </a:lnSpc>
              <a:spcBef>
                <a:spcPts val="0"/>
              </a:spcBef>
              <a:spcAft>
                <a:spcPts val="500"/>
              </a:spcAft>
              <a:buNone/>
            </a:pPr>
            <a:r>
              <a:rPr lang="en"/>
              <a:t>    }</a:t>
            </a:r>
          </a:p>
        </p:txBody>
      </p:sp>
      <p:sp>
        <p:nvSpPr>
          <p:cNvPr id="437" name="Shape 437"/>
          <p:cNvSpPr/>
          <p:nvPr/>
        </p:nvSpPr>
        <p:spPr>
          <a:xfrm>
            <a:off x="3916525" y="2797525"/>
            <a:ext cx="981600" cy="480900"/>
          </a:xfrm>
          <a:prstGeom prst="leftRightArrow">
            <a:avLst>
              <a:gd fmla="val 50000" name="adj1"/>
              <a:gd fmla="val 50000" name="adj2"/>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2. Generator</a:t>
            </a:r>
          </a:p>
        </p:txBody>
      </p:sp>
      <p:sp>
        <p:nvSpPr>
          <p:cNvPr id="443" name="Shape 443"/>
          <p:cNvSpPr txBox="1"/>
          <p:nvPr/>
        </p:nvSpPr>
        <p:spPr>
          <a:xfrm>
            <a:off x="428550" y="1085125"/>
            <a:ext cx="8520600" cy="4083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Recursive Generator</a:t>
            </a:r>
          </a:p>
        </p:txBody>
      </p:sp>
      <p:sp>
        <p:nvSpPr>
          <p:cNvPr id="444" name="Shape 444"/>
          <p:cNvSpPr/>
          <p:nvPr/>
        </p:nvSpPr>
        <p:spPr>
          <a:xfrm>
            <a:off x="1507500" y="1656875"/>
            <a:ext cx="6362700" cy="31692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    function* foo(x) {</a:t>
            </a:r>
          </a:p>
          <a:p>
            <a:pPr indent="0" lvl="0" marL="0" rtl="0">
              <a:lnSpc>
                <a:spcPct val="100000"/>
              </a:lnSpc>
              <a:spcBef>
                <a:spcPts val="0"/>
              </a:spcBef>
              <a:spcAft>
                <a:spcPts val="500"/>
              </a:spcAft>
              <a:buNone/>
            </a:pPr>
            <a:r>
              <a:rPr lang="en"/>
              <a:t>        if (x &lt; 3) {</a:t>
            </a:r>
          </a:p>
          <a:p>
            <a:pPr indent="0" lvl="0" marL="0" rtl="0">
              <a:lnSpc>
                <a:spcPct val="100000"/>
              </a:lnSpc>
              <a:spcBef>
                <a:spcPts val="0"/>
              </a:spcBef>
              <a:spcAft>
                <a:spcPts val="500"/>
              </a:spcAft>
              <a:buNone/>
            </a:pPr>
            <a:r>
              <a:rPr lang="en"/>
              <a:t>            </a:t>
            </a:r>
            <a:r>
              <a:rPr b="1" lang="en"/>
              <a:t>x = yield* foo(x + 1)</a:t>
            </a:r>
            <a:r>
              <a:rPr lang="en"/>
              <a:t>;</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rPr lang="en"/>
              <a:t>        return x * 2;</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rPr lang="en"/>
              <a:t>    let it = foo(1);</a:t>
            </a:r>
          </a:p>
          <a:p>
            <a:pPr indent="0" lvl="0" marL="0" rtl="0">
              <a:lnSpc>
                <a:spcPct val="100000"/>
              </a:lnSpc>
              <a:spcBef>
                <a:spcPts val="0"/>
              </a:spcBef>
              <a:spcAft>
                <a:spcPts val="500"/>
              </a:spcAft>
              <a:buNone/>
            </a:pPr>
            <a:r>
              <a:rPr lang="en"/>
              <a:t>    let result = it.next();  </a:t>
            </a:r>
            <a:r>
              <a:rPr lang="en">
                <a:solidFill>
                  <a:srgbClr val="FF0000"/>
                </a:solidFill>
              </a:rPr>
              <a:t>// { value: 24, done: true }</a:t>
            </a:r>
          </a:p>
          <a:p>
            <a:pPr indent="0" lvl="0" marL="0" rtl="0">
              <a:lnSpc>
                <a:spcPct val="100000"/>
              </a:lnSpc>
              <a:spcBef>
                <a:spcPts val="0"/>
              </a:spcBef>
              <a:spcAft>
                <a:spcPts val="500"/>
              </a:spcAft>
              <a:buNone/>
            </a:pPr>
            <a:r>
              <a:rPr lang="en"/>
              <a:t>    console.log(result);</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2. Generator</a:t>
            </a:r>
          </a:p>
        </p:txBody>
      </p:sp>
      <p:sp>
        <p:nvSpPr>
          <p:cNvPr id="450" name="Shape 450"/>
          <p:cNvSpPr txBox="1"/>
          <p:nvPr/>
        </p:nvSpPr>
        <p:spPr>
          <a:xfrm>
            <a:off x="428550" y="1048900"/>
            <a:ext cx="8520600" cy="3909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Early Completion: </a:t>
            </a:r>
            <a:r>
              <a:rPr lang="en" sz="1800">
                <a:solidFill>
                  <a:schemeClr val="accent3"/>
                </a:solidFill>
                <a:latin typeface="Proxima Nova"/>
                <a:ea typeface="Proxima Nova"/>
                <a:cs typeface="Proxima Nova"/>
                <a:sym typeface="Proxima Nova"/>
              </a:rPr>
              <a:t>Aborting a paused generator immediately</a:t>
            </a:r>
          </a:p>
          <a:p>
            <a:pPr lvl="0" rtl="0">
              <a:spcBef>
                <a:spcPts val="0"/>
              </a:spcBef>
              <a:spcAft>
                <a:spcPts val="900"/>
              </a:spcAft>
              <a:buNone/>
            </a:pPr>
            <a:r>
              <a:t/>
            </a:r>
            <a:endParaRPr b="1" sz="1800">
              <a:solidFill>
                <a:schemeClr val="accent3"/>
              </a:solidFill>
              <a:latin typeface="Proxima Nova"/>
              <a:ea typeface="Proxima Nova"/>
              <a:cs typeface="Proxima Nova"/>
              <a:sym typeface="Proxima Nova"/>
            </a:endParaRPr>
          </a:p>
        </p:txBody>
      </p:sp>
      <p:sp>
        <p:nvSpPr>
          <p:cNvPr id="451" name="Shape 451"/>
          <p:cNvSpPr/>
          <p:nvPr/>
        </p:nvSpPr>
        <p:spPr>
          <a:xfrm>
            <a:off x="428550" y="1532150"/>
            <a:ext cx="3627000" cy="15147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function *foo() {</a:t>
            </a:r>
          </a:p>
          <a:p>
            <a:pPr indent="0" lvl="0" marL="457200" rtl="0">
              <a:lnSpc>
                <a:spcPct val="100000"/>
              </a:lnSpc>
              <a:spcBef>
                <a:spcPts val="0"/>
              </a:spcBef>
              <a:spcAft>
                <a:spcPts val="500"/>
              </a:spcAft>
              <a:buNone/>
            </a:pPr>
            <a:r>
              <a:rPr lang="en"/>
              <a:t> yield 1;</a:t>
            </a:r>
          </a:p>
          <a:p>
            <a:pPr indent="0" lvl="0" marL="457200" rtl="0">
              <a:lnSpc>
                <a:spcPct val="100000"/>
              </a:lnSpc>
              <a:spcBef>
                <a:spcPts val="0"/>
              </a:spcBef>
              <a:spcAft>
                <a:spcPts val="500"/>
              </a:spcAft>
              <a:buNone/>
            </a:pPr>
            <a:r>
              <a:rPr lang="en"/>
              <a:t> yield 2;</a:t>
            </a:r>
          </a:p>
          <a:p>
            <a:pPr indent="0" lvl="0" marL="457200" rtl="0">
              <a:lnSpc>
                <a:spcPct val="100000"/>
              </a:lnSpc>
              <a:spcBef>
                <a:spcPts val="0"/>
              </a:spcBef>
              <a:spcAft>
                <a:spcPts val="500"/>
              </a:spcAft>
              <a:buNone/>
            </a:pPr>
            <a:r>
              <a:rPr lang="en"/>
              <a:t> yield 3;</a:t>
            </a:r>
          </a:p>
          <a:p>
            <a:pPr indent="0" lvl="0" marL="0" rtl="0">
              <a:lnSpc>
                <a:spcPct val="100000"/>
              </a:lnSpc>
              <a:spcBef>
                <a:spcPts val="0"/>
              </a:spcBef>
              <a:spcAft>
                <a:spcPts val="500"/>
              </a:spcAft>
              <a:buNone/>
            </a:pPr>
            <a:r>
              <a:rPr lang="en"/>
              <a:t>}</a:t>
            </a:r>
          </a:p>
        </p:txBody>
      </p:sp>
      <p:sp>
        <p:nvSpPr>
          <p:cNvPr id="452" name="Shape 452"/>
          <p:cNvSpPr/>
          <p:nvPr/>
        </p:nvSpPr>
        <p:spPr>
          <a:xfrm>
            <a:off x="428550" y="3711050"/>
            <a:ext cx="3627000" cy="12846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let it = foo();</a:t>
            </a:r>
          </a:p>
          <a:p>
            <a:pPr indent="0" lvl="0" marL="0" rtl="0">
              <a:lnSpc>
                <a:spcPct val="100000"/>
              </a:lnSpc>
              <a:spcBef>
                <a:spcPts val="0"/>
              </a:spcBef>
              <a:spcAft>
                <a:spcPts val="500"/>
              </a:spcAft>
              <a:buNone/>
            </a:pPr>
            <a:r>
              <a:rPr lang="en"/>
              <a:t>it.next();  </a:t>
            </a:r>
            <a:r>
              <a:rPr lang="en">
                <a:solidFill>
                  <a:srgbClr val="FF0000"/>
                </a:solidFill>
              </a:rPr>
              <a:t>// { value: 1, done: false }</a:t>
            </a:r>
          </a:p>
          <a:p>
            <a:pPr indent="0" lvl="0" marL="0" rtl="0">
              <a:lnSpc>
                <a:spcPct val="100000"/>
              </a:lnSpc>
              <a:spcBef>
                <a:spcPts val="0"/>
              </a:spcBef>
              <a:spcAft>
                <a:spcPts val="500"/>
              </a:spcAft>
              <a:buNone/>
            </a:pPr>
            <a:r>
              <a:rPr b="1" lang="en"/>
              <a:t>it.return( 42 ); </a:t>
            </a:r>
            <a:r>
              <a:rPr lang="en"/>
              <a:t> </a:t>
            </a:r>
            <a:r>
              <a:rPr lang="en">
                <a:solidFill>
                  <a:srgbClr val="FF0000"/>
                </a:solidFill>
              </a:rPr>
              <a:t>// { value: 42, done: true }</a:t>
            </a:r>
          </a:p>
          <a:p>
            <a:pPr indent="0" lvl="0" marL="0" rtl="0">
              <a:lnSpc>
                <a:spcPct val="100000"/>
              </a:lnSpc>
              <a:spcBef>
                <a:spcPts val="0"/>
              </a:spcBef>
              <a:spcAft>
                <a:spcPts val="500"/>
              </a:spcAft>
              <a:buNone/>
            </a:pPr>
            <a:r>
              <a:rPr lang="en"/>
              <a:t>it.next();  </a:t>
            </a:r>
            <a:r>
              <a:rPr lang="en">
                <a:solidFill>
                  <a:srgbClr val="FF0000"/>
                </a:solidFill>
              </a:rPr>
              <a:t>// { value: undefined, done: true }</a:t>
            </a:r>
          </a:p>
        </p:txBody>
      </p:sp>
      <p:sp>
        <p:nvSpPr>
          <p:cNvPr id="453" name="Shape 453"/>
          <p:cNvSpPr/>
          <p:nvPr/>
        </p:nvSpPr>
        <p:spPr>
          <a:xfrm>
            <a:off x="4612350" y="2058900"/>
            <a:ext cx="4336800" cy="28671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let it = foo();</a:t>
            </a:r>
          </a:p>
          <a:p>
            <a:pPr indent="0" lvl="0" marL="0" rtl="0">
              <a:lnSpc>
                <a:spcPct val="100000"/>
              </a:lnSpc>
              <a:spcBef>
                <a:spcPts val="0"/>
              </a:spcBef>
              <a:spcAft>
                <a:spcPts val="500"/>
              </a:spcAft>
              <a:buNone/>
            </a:pPr>
            <a:r>
              <a:rPr lang="en"/>
              <a:t>it.next();  </a:t>
            </a:r>
            <a:r>
              <a:rPr lang="en">
                <a:solidFill>
                  <a:srgbClr val="FF0000"/>
                </a:solidFill>
              </a:rPr>
              <a:t>// { value: 1, done: false }</a:t>
            </a:r>
          </a:p>
          <a:p>
            <a:pPr indent="0" lvl="0" marL="0" rtl="0">
              <a:lnSpc>
                <a:spcPct val="100000"/>
              </a:lnSpc>
              <a:spcBef>
                <a:spcPts val="0"/>
              </a:spcBef>
              <a:spcAft>
                <a:spcPts val="500"/>
              </a:spcAft>
              <a:buNone/>
            </a:pPr>
            <a:r>
              <a:rPr b="1" lang="en"/>
              <a:t>try {</a:t>
            </a:r>
          </a:p>
          <a:p>
            <a:pPr indent="0" lvl="0" marL="0" rtl="0">
              <a:lnSpc>
                <a:spcPct val="100000"/>
              </a:lnSpc>
              <a:spcBef>
                <a:spcPts val="0"/>
              </a:spcBef>
              <a:spcAft>
                <a:spcPts val="500"/>
              </a:spcAft>
              <a:buNone/>
            </a:pPr>
            <a:r>
              <a:rPr b="1" lang="en"/>
              <a:t> it. throw( "Oops!" );</a:t>
            </a:r>
          </a:p>
          <a:p>
            <a:pPr indent="0" lvl="0" marL="0" rtl="0">
              <a:lnSpc>
                <a:spcPct val="100000"/>
              </a:lnSpc>
              <a:spcBef>
                <a:spcPts val="0"/>
              </a:spcBef>
              <a:spcAft>
                <a:spcPts val="500"/>
              </a:spcAft>
              <a:buNone/>
            </a:pPr>
            <a:r>
              <a:rPr b="1" lang="en"/>
              <a:t>}</a:t>
            </a:r>
          </a:p>
          <a:p>
            <a:pPr indent="0" lvl="0" marL="0" rtl="0">
              <a:lnSpc>
                <a:spcPct val="100000"/>
              </a:lnSpc>
              <a:spcBef>
                <a:spcPts val="0"/>
              </a:spcBef>
              <a:spcAft>
                <a:spcPts val="500"/>
              </a:spcAft>
              <a:buNone/>
            </a:pPr>
            <a:r>
              <a:rPr b="1" lang="en"/>
              <a:t>catch (err) {</a:t>
            </a:r>
          </a:p>
          <a:p>
            <a:pPr indent="0" lvl="0" marL="0" rtl="0">
              <a:lnSpc>
                <a:spcPct val="100000"/>
              </a:lnSpc>
              <a:spcBef>
                <a:spcPts val="0"/>
              </a:spcBef>
              <a:spcAft>
                <a:spcPts val="500"/>
              </a:spcAft>
              <a:buNone/>
            </a:pPr>
            <a:r>
              <a:rPr b="1" lang="en"/>
              <a:t> console.log( err ); </a:t>
            </a:r>
            <a:r>
              <a:rPr b="1" lang="en">
                <a:solidFill>
                  <a:srgbClr val="FF0000"/>
                </a:solidFill>
              </a:rPr>
              <a:t>// Exception: Oops!</a:t>
            </a:r>
          </a:p>
          <a:p>
            <a:pPr indent="0" lvl="0" marL="0" rtl="0">
              <a:lnSpc>
                <a:spcPct val="100000"/>
              </a:lnSpc>
              <a:spcBef>
                <a:spcPts val="0"/>
              </a:spcBef>
              <a:spcAft>
                <a:spcPts val="500"/>
              </a:spcAft>
              <a:buNone/>
            </a:pPr>
            <a:r>
              <a:rPr b="1" lang="en"/>
              <a:t>}</a:t>
            </a:r>
          </a:p>
          <a:p>
            <a:pPr indent="0" lvl="0" marL="0" rtl="0">
              <a:lnSpc>
                <a:spcPct val="100000"/>
              </a:lnSpc>
              <a:spcBef>
                <a:spcPts val="0"/>
              </a:spcBef>
              <a:spcAft>
                <a:spcPts val="500"/>
              </a:spcAft>
              <a:buNone/>
            </a:pPr>
            <a:r>
              <a:rPr lang="en"/>
              <a:t>it.next();  </a:t>
            </a:r>
            <a:r>
              <a:rPr lang="en">
                <a:solidFill>
                  <a:srgbClr val="FF0000"/>
                </a:solidFill>
              </a:rPr>
              <a:t>// { value: undefined, done: true }</a:t>
            </a:r>
          </a:p>
        </p:txBody>
      </p:sp>
      <p:sp>
        <p:nvSpPr>
          <p:cNvPr id="454" name="Shape 454"/>
          <p:cNvSpPr txBox="1"/>
          <p:nvPr/>
        </p:nvSpPr>
        <p:spPr>
          <a:xfrm>
            <a:off x="428550" y="3161750"/>
            <a:ext cx="2556600" cy="4344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return(...)</a:t>
            </a:r>
          </a:p>
        </p:txBody>
      </p:sp>
      <p:sp>
        <p:nvSpPr>
          <p:cNvPr id="455" name="Shape 455"/>
          <p:cNvSpPr txBox="1"/>
          <p:nvPr/>
        </p:nvSpPr>
        <p:spPr>
          <a:xfrm>
            <a:off x="4612350" y="1532150"/>
            <a:ext cx="2556600" cy="4344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throw(...)</a:t>
            </a:r>
          </a:p>
        </p:txBody>
      </p:sp>
      <p:cxnSp>
        <p:nvCxnSpPr>
          <p:cNvPr id="456" name="Shape 456"/>
          <p:cNvCxnSpPr/>
          <p:nvPr/>
        </p:nvCxnSpPr>
        <p:spPr>
          <a:xfrm>
            <a:off x="1998450" y="3046850"/>
            <a:ext cx="256200" cy="675000"/>
          </a:xfrm>
          <a:prstGeom prst="straightConnector1">
            <a:avLst/>
          </a:prstGeom>
          <a:noFill/>
          <a:ln cap="flat" cmpd="sng" w="76200">
            <a:solidFill>
              <a:srgbClr val="FF0000"/>
            </a:solidFill>
            <a:prstDash val="solid"/>
            <a:round/>
            <a:headEnd len="lg" w="lg" type="none"/>
            <a:tailEnd len="lg" w="lg" type="triangle"/>
          </a:ln>
        </p:spPr>
      </p:cxnSp>
      <p:cxnSp>
        <p:nvCxnSpPr>
          <p:cNvPr id="457" name="Shape 457"/>
          <p:cNvCxnSpPr>
            <a:endCxn id="453" idx="1"/>
          </p:cNvCxnSpPr>
          <p:nvPr/>
        </p:nvCxnSpPr>
        <p:spPr>
          <a:xfrm>
            <a:off x="4055550" y="2371950"/>
            <a:ext cx="556800" cy="1120500"/>
          </a:xfrm>
          <a:prstGeom prst="straightConnector1">
            <a:avLst/>
          </a:prstGeom>
          <a:noFill/>
          <a:ln cap="flat" cmpd="sng" w="76200">
            <a:solidFill>
              <a:srgbClr val="FF0000"/>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What’s ECMAScript?</a:t>
            </a:r>
          </a:p>
        </p:txBody>
      </p:sp>
      <p:sp>
        <p:nvSpPr>
          <p:cNvPr id="125" name="Shape 125"/>
          <p:cNvSpPr txBox="1"/>
          <p:nvPr>
            <p:ph idx="1" type="body"/>
          </p:nvPr>
        </p:nvSpPr>
        <p:spPr>
          <a:xfrm>
            <a:off x="311700" y="1396375"/>
            <a:ext cx="8520600" cy="3172500"/>
          </a:xfrm>
          <a:prstGeom prst="rect">
            <a:avLst/>
          </a:prstGeom>
        </p:spPr>
        <p:txBody>
          <a:bodyPr anchorCtr="0" anchor="t" bIns="91425" lIns="91425" rIns="91425" tIns="91425">
            <a:noAutofit/>
          </a:bodyPr>
          <a:lstStyle/>
          <a:p>
            <a:pPr lvl="0" rtl="0">
              <a:spcBef>
                <a:spcPts val="0"/>
              </a:spcBef>
              <a:buNone/>
            </a:pPr>
            <a:r>
              <a:rPr lang="en" sz="2400"/>
              <a:t>ECMAScript a trademarked scripting-language specification standardized by </a:t>
            </a:r>
            <a:r>
              <a:rPr lang="en" sz="2400" u="sng">
                <a:solidFill>
                  <a:srgbClr val="0000FF"/>
                </a:solidFill>
                <a:hlinkClick r:id="rId3"/>
              </a:rPr>
              <a:t>Ecma International</a:t>
            </a:r>
            <a:r>
              <a:rPr lang="en" sz="2400"/>
              <a:t> in ECMA-262 and </a:t>
            </a:r>
            <a:r>
              <a:rPr lang="en" sz="2400" u="sng">
                <a:solidFill>
                  <a:srgbClr val="0000FF"/>
                </a:solidFill>
                <a:hlinkClick r:id="rId4"/>
              </a:rPr>
              <a:t>ISO/IEC</a:t>
            </a:r>
            <a:r>
              <a:rPr lang="en" sz="2400"/>
              <a:t> 16262.</a:t>
            </a:r>
          </a:p>
          <a:p>
            <a:pPr lvl="0" rtl="0">
              <a:spcBef>
                <a:spcPts val="0"/>
              </a:spcBef>
              <a:buNone/>
            </a:pPr>
            <a:r>
              <a:rPr lang="en" sz="2400"/>
              <a:t>Well-known implementations of the language, such as JavaScript, JScript and ActionScript.</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3. Module</a:t>
            </a:r>
          </a:p>
        </p:txBody>
      </p:sp>
      <p:sp>
        <p:nvSpPr>
          <p:cNvPr id="463" name="Shape 463"/>
          <p:cNvSpPr txBox="1"/>
          <p:nvPr/>
        </p:nvSpPr>
        <p:spPr>
          <a:xfrm>
            <a:off x="428550" y="1085125"/>
            <a:ext cx="8520600" cy="544500"/>
          </a:xfrm>
          <a:prstGeom prst="rect">
            <a:avLst/>
          </a:prstGeom>
          <a:noFill/>
          <a:ln>
            <a:noFill/>
          </a:ln>
        </p:spPr>
        <p:txBody>
          <a:bodyPr anchorCtr="0" anchor="t" bIns="91425" lIns="91425" rIns="91425" tIns="91425">
            <a:noAutofit/>
          </a:bodyPr>
          <a:lstStyle/>
          <a:p>
            <a:pPr lvl="0" rtl="0">
              <a:spcBef>
                <a:spcPts val="0"/>
              </a:spcBef>
              <a:spcAft>
                <a:spcPts val="900"/>
              </a:spcAft>
              <a:buNone/>
            </a:pPr>
            <a:r>
              <a:rPr lang="en" sz="1800">
                <a:solidFill>
                  <a:schemeClr val="accent3"/>
                </a:solidFill>
                <a:latin typeface="Proxima Nova"/>
                <a:ea typeface="Proxima Nova"/>
                <a:cs typeface="Proxima Nova"/>
                <a:sym typeface="Proxima Nova"/>
              </a:rPr>
              <a:t>The two main new keywords: </a:t>
            </a:r>
            <a:r>
              <a:rPr b="1" i="1" lang="en" sz="1800">
                <a:solidFill>
                  <a:schemeClr val="accent3"/>
                </a:solidFill>
                <a:latin typeface="Proxima Nova"/>
                <a:ea typeface="Proxima Nova"/>
                <a:cs typeface="Proxima Nova"/>
                <a:sym typeface="Proxima Nova"/>
              </a:rPr>
              <a:t>import </a:t>
            </a:r>
            <a:r>
              <a:rPr lang="en" sz="1800">
                <a:solidFill>
                  <a:schemeClr val="accent3"/>
                </a:solidFill>
                <a:latin typeface="Proxima Nova"/>
                <a:ea typeface="Proxima Nova"/>
                <a:cs typeface="Proxima Nova"/>
                <a:sym typeface="Proxima Nova"/>
              </a:rPr>
              <a:t>and </a:t>
            </a:r>
            <a:r>
              <a:rPr b="1" i="1" lang="en" sz="1800">
                <a:solidFill>
                  <a:schemeClr val="accent3"/>
                </a:solidFill>
                <a:latin typeface="Proxima Nova"/>
                <a:ea typeface="Proxima Nova"/>
                <a:cs typeface="Proxima Nova"/>
                <a:sym typeface="Proxima Nova"/>
              </a:rPr>
              <a:t>export</a:t>
            </a:r>
          </a:p>
        </p:txBody>
      </p:sp>
      <p:sp>
        <p:nvSpPr>
          <p:cNvPr id="464" name="Shape 464"/>
          <p:cNvSpPr/>
          <p:nvPr/>
        </p:nvSpPr>
        <p:spPr>
          <a:xfrm>
            <a:off x="428550" y="1920925"/>
            <a:ext cx="3786300" cy="2723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b="1" lang="en"/>
              <a:t>export function foo()</a:t>
            </a:r>
            <a:r>
              <a:rPr lang="en"/>
              <a:t> {</a:t>
            </a:r>
          </a:p>
          <a:p>
            <a:pPr indent="0" lvl="0" marL="0" rtl="0">
              <a:lnSpc>
                <a:spcPct val="100000"/>
              </a:lnSpc>
              <a:spcBef>
                <a:spcPts val="0"/>
              </a:spcBef>
              <a:spcAft>
                <a:spcPts val="500"/>
              </a:spcAft>
              <a:buNone/>
            </a:pPr>
            <a:r>
              <a:rPr lang="en"/>
              <a:t>    console.log("foo");</a:t>
            </a:r>
          </a:p>
          <a:p>
            <a:pPr indent="0" lvl="0" marL="0" rtl="0">
              <a:lnSpc>
                <a:spcPct val="100000"/>
              </a:lnSpc>
              <a:spcBef>
                <a:spcPts val="0"/>
              </a:spcBef>
              <a:spcAft>
                <a:spcPts val="500"/>
              </a:spcAft>
              <a:buNone/>
            </a:pPr>
            <a:r>
              <a:rPr lang="en"/>
              <a:t>}</a:t>
            </a:r>
          </a:p>
          <a:p>
            <a:pPr indent="0" lvl="0" marL="0" rtl="0">
              <a:lnSpc>
                <a:spcPct val="100000"/>
              </a:lnSpc>
              <a:spcBef>
                <a:spcPts val="0"/>
              </a:spcBef>
              <a:spcAft>
                <a:spcPts val="500"/>
              </a:spcAft>
              <a:buNone/>
            </a:pPr>
            <a:r>
              <a:rPr lang="en"/>
              <a:t>let awesome = 42;</a:t>
            </a:r>
          </a:p>
          <a:p>
            <a:pPr indent="0" lvl="0" marL="0" rtl="0">
              <a:lnSpc>
                <a:spcPct val="100000"/>
              </a:lnSpc>
              <a:spcBef>
                <a:spcPts val="0"/>
              </a:spcBef>
              <a:spcAft>
                <a:spcPts val="500"/>
              </a:spcAft>
              <a:buNone/>
            </a:pPr>
            <a:r>
              <a:rPr lang="en"/>
              <a:t>let bar = [1, 2, 3];</a:t>
            </a:r>
          </a:p>
          <a:p>
            <a:pPr indent="0" lvl="0" marL="0" rtl="0">
              <a:lnSpc>
                <a:spcPct val="100000"/>
              </a:lnSpc>
              <a:spcBef>
                <a:spcPts val="0"/>
              </a:spcBef>
              <a:spcAft>
                <a:spcPts val="500"/>
              </a:spcAft>
              <a:buNone/>
            </a:pPr>
            <a:r>
              <a:rPr lang="en"/>
              <a:t>let baz = {Id: 1, Name: "ABC"};</a:t>
            </a:r>
          </a:p>
          <a:p>
            <a:pPr indent="0" lvl="0" marL="0" rtl="0">
              <a:lnSpc>
                <a:spcPct val="100000"/>
              </a:lnSpc>
              <a:spcBef>
                <a:spcPts val="0"/>
              </a:spcBef>
              <a:spcAft>
                <a:spcPts val="500"/>
              </a:spcAft>
              <a:buNone/>
            </a:pPr>
            <a:r>
              <a:rPr b="1" lang="en"/>
              <a:t>export { bar, awesome, baz as obj };</a:t>
            </a:r>
          </a:p>
        </p:txBody>
      </p:sp>
      <p:sp>
        <p:nvSpPr>
          <p:cNvPr id="465" name="Shape 465"/>
          <p:cNvSpPr/>
          <p:nvPr/>
        </p:nvSpPr>
        <p:spPr>
          <a:xfrm>
            <a:off x="4315075" y="1920925"/>
            <a:ext cx="4634100" cy="2723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b="1" lang="en"/>
              <a:t>import {foo as aliasFoo, bar, awesome, obj as instance} from "../export/exporting";</a:t>
            </a:r>
          </a:p>
          <a:p>
            <a:pPr indent="0" lvl="0" marL="0" rtl="0">
              <a:lnSpc>
                <a:spcPct val="100000"/>
              </a:lnSpc>
              <a:spcBef>
                <a:spcPts val="0"/>
              </a:spcBef>
              <a:spcAft>
                <a:spcPts val="500"/>
              </a:spcAft>
              <a:buNone/>
            </a:pPr>
            <a:r>
              <a:t/>
            </a:r>
            <a:endParaRPr/>
          </a:p>
          <a:p>
            <a:pPr indent="0" lvl="0" marL="0" rtl="0">
              <a:lnSpc>
                <a:spcPct val="100000"/>
              </a:lnSpc>
              <a:spcBef>
                <a:spcPts val="0"/>
              </a:spcBef>
              <a:spcAft>
                <a:spcPts val="500"/>
              </a:spcAft>
              <a:buNone/>
            </a:pPr>
            <a:r>
              <a:rPr lang="en"/>
              <a:t>    aliasFoo();</a:t>
            </a:r>
          </a:p>
          <a:p>
            <a:pPr indent="0" lvl="0" marL="0" rtl="0">
              <a:lnSpc>
                <a:spcPct val="100000"/>
              </a:lnSpc>
              <a:spcBef>
                <a:spcPts val="0"/>
              </a:spcBef>
              <a:spcAft>
                <a:spcPts val="500"/>
              </a:spcAft>
              <a:buNone/>
            </a:pPr>
            <a:r>
              <a:rPr lang="en"/>
              <a:t>    console.log(bar);</a:t>
            </a:r>
          </a:p>
          <a:p>
            <a:pPr indent="0" lvl="0" marL="0" rtl="0">
              <a:lnSpc>
                <a:spcPct val="100000"/>
              </a:lnSpc>
              <a:spcBef>
                <a:spcPts val="0"/>
              </a:spcBef>
              <a:spcAft>
                <a:spcPts val="500"/>
              </a:spcAft>
              <a:buNone/>
            </a:pPr>
            <a:r>
              <a:rPr lang="en"/>
              <a:t>    console.log(awesome);</a:t>
            </a:r>
          </a:p>
          <a:p>
            <a:pPr indent="0" lvl="0" marL="0" rtl="0">
              <a:lnSpc>
                <a:spcPct val="100000"/>
              </a:lnSpc>
              <a:spcBef>
                <a:spcPts val="0"/>
              </a:spcBef>
              <a:spcAft>
                <a:spcPts val="500"/>
              </a:spcAft>
              <a:buNone/>
            </a:pPr>
            <a:r>
              <a:rPr lang="en"/>
              <a:t>    console.log(instance);</a:t>
            </a:r>
          </a:p>
          <a:p>
            <a:pPr indent="0" lvl="0" marL="0" rtl="0">
              <a:lnSpc>
                <a:spcPct val="100000"/>
              </a:lnSpc>
              <a:spcBef>
                <a:spcPts val="0"/>
              </a:spcBef>
              <a:spcAft>
                <a:spcPts val="500"/>
              </a:spcAft>
              <a:buNone/>
            </a:pPr>
            <a:r>
              <a:t/>
            </a:r>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sp>
        <p:nvSpPr>
          <p:cNvPr id="470" name="Shape 470"/>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3. Module</a:t>
            </a:r>
          </a:p>
        </p:txBody>
      </p:sp>
      <p:sp>
        <p:nvSpPr>
          <p:cNvPr id="471" name="Shape 471"/>
          <p:cNvSpPr txBox="1"/>
          <p:nvPr/>
        </p:nvSpPr>
        <p:spPr>
          <a:xfrm>
            <a:off x="428550" y="1085125"/>
            <a:ext cx="8520600" cy="4077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Default export</a:t>
            </a:r>
          </a:p>
        </p:txBody>
      </p:sp>
      <p:sp>
        <p:nvSpPr>
          <p:cNvPr id="472" name="Shape 472"/>
          <p:cNvSpPr/>
          <p:nvPr/>
        </p:nvSpPr>
        <p:spPr>
          <a:xfrm>
            <a:off x="428550" y="1556775"/>
            <a:ext cx="3786300" cy="1784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function default_foo() {</a:t>
            </a:r>
          </a:p>
          <a:p>
            <a:pPr indent="0" lvl="0" marL="0" rtl="0">
              <a:lnSpc>
                <a:spcPct val="100000"/>
              </a:lnSpc>
              <a:spcBef>
                <a:spcPts val="0"/>
              </a:spcBef>
              <a:spcAft>
                <a:spcPts val="500"/>
              </a:spcAft>
              <a:buNone/>
            </a:pPr>
            <a:r>
              <a:rPr lang="en"/>
              <a:t>    console.log("Default-foo");</a:t>
            </a:r>
          </a:p>
          <a:p>
            <a:pPr indent="0" lvl="0" marL="0" rtl="0">
              <a:lnSpc>
                <a:spcPct val="100000"/>
              </a:lnSpc>
              <a:spcBef>
                <a:spcPts val="0"/>
              </a:spcBef>
              <a:spcAft>
                <a:spcPts val="500"/>
              </a:spcAft>
              <a:buNone/>
            </a:pPr>
            <a:r>
              <a:rPr lang="en"/>
              <a:t>}</a:t>
            </a:r>
          </a:p>
          <a:p>
            <a:pPr indent="0" lvl="0" marL="0" rtl="0">
              <a:lnSpc>
                <a:spcPct val="100000"/>
              </a:lnSpc>
              <a:spcBef>
                <a:spcPts val="0"/>
              </a:spcBef>
              <a:spcAft>
                <a:spcPts val="500"/>
              </a:spcAft>
              <a:buNone/>
            </a:pPr>
            <a:r>
              <a:rPr lang="en"/>
              <a:t>let default_bar = 40;</a:t>
            </a:r>
          </a:p>
          <a:p>
            <a:pPr indent="0" lvl="0" marL="0" rtl="0">
              <a:lnSpc>
                <a:spcPct val="100000"/>
              </a:lnSpc>
              <a:spcBef>
                <a:spcPts val="0"/>
              </a:spcBef>
              <a:spcAft>
                <a:spcPts val="500"/>
              </a:spcAft>
              <a:buNone/>
            </a:pPr>
            <a:r>
              <a:rPr b="1" lang="en"/>
              <a:t>export {default_foo as default};</a:t>
            </a:r>
          </a:p>
          <a:p>
            <a:pPr indent="0" lvl="0" marL="0" rtl="0">
              <a:lnSpc>
                <a:spcPct val="100000"/>
              </a:lnSpc>
              <a:spcBef>
                <a:spcPts val="0"/>
              </a:spcBef>
              <a:spcAft>
                <a:spcPts val="500"/>
              </a:spcAft>
              <a:buNone/>
            </a:pPr>
            <a:r>
              <a:rPr b="1" lang="en"/>
              <a:t>export { default_bar };</a:t>
            </a:r>
          </a:p>
        </p:txBody>
      </p:sp>
      <p:sp>
        <p:nvSpPr>
          <p:cNvPr id="473" name="Shape 473"/>
          <p:cNvSpPr/>
          <p:nvPr/>
        </p:nvSpPr>
        <p:spPr>
          <a:xfrm>
            <a:off x="4315050" y="1556775"/>
            <a:ext cx="4634100" cy="1784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b="1" lang="en"/>
              <a:t>import default_foo, { default_bar } from "../export/default-exporting";</a:t>
            </a:r>
          </a:p>
          <a:p>
            <a:pPr indent="0" lvl="0" marL="0" rtl="0">
              <a:lnSpc>
                <a:spcPct val="100000"/>
              </a:lnSpc>
              <a:spcBef>
                <a:spcPts val="0"/>
              </a:spcBef>
              <a:spcAft>
                <a:spcPts val="500"/>
              </a:spcAft>
              <a:buNone/>
            </a:pPr>
            <a:r>
              <a:t/>
            </a:r>
            <a:endParaRPr/>
          </a:p>
          <a:p>
            <a:pPr indent="0" lvl="0" marL="0" rtl="0">
              <a:lnSpc>
                <a:spcPct val="100000"/>
              </a:lnSpc>
              <a:spcBef>
                <a:spcPts val="0"/>
              </a:spcBef>
              <a:spcAft>
                <a:spcPts val="500"/>
              </a:spcAft>
              <a:buNone/>
            </a:pPr>
            <a:r>
              <a:rPr lang="en"/>
              <a:t>default_foo();</a:t>
            </a:r>
          </a:p>
          <a:p>
            <a:pPr indent="0" lvl="0" marL="0" rtl="0">
              <a:lnSpc>
                <a:spcPct val="100000"/>
              </a:lnSpc>
              <a:spcBef>
                <a:spcPts val="0"/>
              </a:spcBef>
              <a:spcAft>
                <a:spcPts val="500"/>
              </a:spcAft>
              <a:buNone/>
            </a:pPr>
            <a:r>
              <a:rPr lang="en"/>
              <a:t>console.log(default_bar);</a:t>
            </a:r>
          </a:p>
          <a:p>
            <a:pPr indent="0" lvl="0" marL="0" rtl="0">
              <a:lnSpc>
                <a:spcPct val="100000"/>
              </a:lnSpc>
              <a:spcBef>
                <a:spcPts val="0"/>
              </a:spcBef>
              <a:spcAft>
                <a:spcPts val="500"/>
              </a:spcAft>
              <a:buNone/>
            </a:pPr>
            <a:r>
              <a:t/>
            </a:r>
            <a:endParaRPr/>
          </a:p>
        </p:txBody>
      </p:sp>
      <p:sp>
        <p:nvSpPr>
          <p:cNvPr id="474" name="Shape 474"/>
          <p:cNvSpPr txBox="1"/>
          <p:nvPr/>
        </p:nvSpPr>
        <p:spPr>
          <a:xfrm>
            <a:off x="428550" y="3404825"/>
            <a:ext cx="8520600" cy="16020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*Note:</a:t>
            </a:r>
          </a:p>
          <a:p>
            <a:pPr lvl="0" rtl="0">
              <a:spcBef>
                <a:spcPts val="0"/>
              </a:spcBef>
              <a:spcAft>
                <a:spcPts val="900"/>
              </a:spcAft>
              <a:buNone/>
            </a:pPr>
            <a:r>
              <a:rPr lang="en" sz="1800">
                <a:solidFill>
                  <a:schemeClr val="accent3"/>
                </a:solidFill>
                <a:latin typeface="Proxima Nova"/>
                <a:ea typeface="Proxima Nova"/>
                <a:cs typeface="Proxima Nova"/>
                <a:sym typeface="Proxima Nova"/>
              </a:rPr>
              <a:t>export </a:t>
            </a:r>
            <a:r>
              <a:rPr b="1" i="1" lang="en" sz="1800">
                <a:solidFill>
                  <a:schemeClr val="accent3"/>
                </a:solidFill>
                <a:latin typeface="Proxima Nova"/>
                <a:ea typeface="Proxima Nova"/>
                <a:cs typeface="Proxima Nova"/>
                <a:sym typeface="Proxima Nova"/>
              </a:rPr>
              <a:t>default </a:t>
            </a:r>
            <a:r>
              <a:rPr lang="en" sz="1800">
                <a:solidFill>
                  <a:schemeClr val="accent3"/>
                </a:solidFill>
                <a:latin typeface="Proxima Nova"/>
                <a:ea typeface="Proxima Nova"/>
                <a:cs typeface="Proxima Nova"/>
                <a:sym typeface="Proxima Nova"/>
              </a:rPr>
              <a:t>default_foo; //not change value</a:t>
            </a:r>
          </a:p>
          <a:p>
            <a:pPr lvl="0" rtl="0">
              <a:spcBef>
                <a:spcPts val="0"/>
              </a:spcBef>
              <a:spcAft>
                <a:spcPts val="900"/>
              </a:spcAft>
              <a:buNone/>
            </a:pPr>
            <a:r>
              <a:rPr lang="en" sz="1800">
                <a:solidFill>
                  <a:schemeClr val="accent3"/>
                </a:solidFill>
                <a:latin typeface="Proxima Nova"/>
                <a:ea typeface="Proxima Nova"/>
                <a:cs typeface="Proxima Nova"/>
                <a:sym typeface="Proxima Nova"/>
              </a:rPr>
              <a:t>export {default_foo </a:t>
            </a:r>
            <a:r>
              <a:rPr b="1" i="1" lang="en" sz="1800">
                <a:solidFill>
                  <a:schemeClr val="accent3"/>
                </a:solidFill>
                <a:latin typeface="Proxima Nova"/>
                <a:ea typeface="Proxima Nova"/>
                <a:cs typeface="Proxima Nova"/>
                <a:sym typeface="Proxima Nova"/>
              </a:rPr>
              <a:t>as default</a:t>
            </a:r>
            <a:r>
              <a:rPr lang="en" sz="1800">
                <a:solidFill>
                  <a:schemeClr val="accent3"/>
                </a:solidFill>
                <a:latin typeface="Proxima Nova"/>
                <a:ea typeface="Proxima Nova"/>
                <a:cs typeface="Proxima Nova"/>
                <a:sym typeface="Proxima Nova"/>
              </a:rPr>
              <a:t>}; //changeable value</a:t>
            </a:r>
          </a:p>
          <a:p>
            <a:pPr lvl="0" rtl="0">
              <a:spcBef>
                <a:spcPts val="0"/>
              </a:spcBef>
              <a:spcAft>
                <a:spcPts val="900"/>
              </a:spcAft>
              <a:buNone/>
            </a:pPr>
            <a:r>
              <a:rPr lang="en" sz="1800">
                <a:solidFill>
                  <a:schemeClr val="accent3"/>
                </a:solidFill>
                <a:latin typeface="Proxima Nova"/>
                <a:ea typeface="Proxima Nova"/>
                <a:cs typeface="Proxima Nova"/>
                <a:sym typeface="Proxima Nova"/>
              </a:rPr>
              <a:t>export </a:t>
            </a:r>
            <a:r>
              <a:rPr b="1" i="1" lang="en" sz="1800">
                <a:solidFill>
                  <a:schemeClr val="accent3"/>
                </a:solidFill>
                <a:latin typeface="Proxima Nova"/>
                <a:ea typeface="Proxima Nova"/>
                <a:cs typeface="Proxima Nova"/>
                <a:sym typeface="Proxima Nova"/>
              </a:rPr>
              <a:t>default </a:t>
            </a:r>
            <a:r>
              <a:rPr lang="en" sz="1800">
                <a:solidFill>
                  <a:schemeClr val="accent3"/>
                </a:solidFill>
                <a:latin typeface="Proxima Nova"/>
                <a:ea typeface="Proxima Nova"/>
                <a:cs typeface="Proxima Nova"/>
                <a:sym typeface="Proxima Nova"/>
              </a:rPr>
              <a:t>function default_foo(){...}; //changeable value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x="0" y="0"/>
          <a:ext cx="0" cy="0"/>
          <a:chOff x="0" y="0"/>
          <a:chExt cx="0" cy="0"/>
        </a:xfrm>
      </p:grpSpPr>
      <p:sp>
        <p:nvSpPr>
          <p:cNvPr id="479" name="Shape 479"/>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3. Module</a:t>
            </a:r>
          </a:p>
        </p:txBody>
      </p:sp>
      <p:sp>
        <p:nvSpPr>
          <p:cNvPr id="480" name="Shape 480"/>
          <p:cNvSpPr txBox="1"/>
          <p:nvPr/>
        </p:nvSpPr>
        <p:spPr>
          <a:xfrm>
            <a:off x="428550" y="1085125"/>
            <a:ext cx="8520600" cy="4077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Using wildcard (*)</a:t>
            </a:r>
          </a:p>
        </p:txBody>
      </p:sp>
      <p:sp>
        <p:nvSpPr>
          <p:cNvPr id="481" name="Shape 481"/>
          <p:cNvSpPr/>
          <p:nvPr/>
        </p:nvSpPr>
        <p:spPr>
          <a:xfrm>
            <a:off x="4315050" y="1811675"/>
            <a:ext cx="4634100" cy="2723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b="1" lang="en"/>
              <a:t>import </a:t>
            </a:r>
            <a:r>
              <a:rPr b="1" i="1" lang="en"/>
              <a:t>*</a:t>
            </a:r>
            <a:r>
              <a:rPr b="1" lang="en"/>
              <a:t> as </a:t>
            </a:r>
            <a:r>
              <a:rPr b="1" i="1" lang="en"/>
              <a:t>es6Module </a:t>
            </a:r>
            <a:r>
              <a:rPr b="1" lang="en"/>
              <a:t>from "../export/exporting";</a:t>
            </a:r>
          </a:p>
          <a:p>
            <a:pPr indent="0" lvl="0" marL="0" rtl="0">
              <a:lnSpc>
                <a:spcPct val="100000"/>
              </a:lnSpc>
              <a:spcBef>
                <a:spcPts val="0"/>
              </a:spcBef>
              <a:spcAft>
                <a:spcPts val="500"/>
              </a:spcAft>
              <a:buNone/>
            </a:pPr>
            <a:r>
              <a:t/>
            </a:r>
            <a:endParaRPr/>
          </a:p>
          <a:p>
            <a:pPr indent="0" lvl="0" marL="0" rtl="0">
              <a:lnSpc>
                <a:spcPct val="100000"/>
              </a:lnSpc>
              <a:spcBef>
                <a:spcPts val="0"/>
              </a:spcBef>
              <a:spcAft>
                <a:spcPts val="500"/>
              </a:spcAft>
              <a:buNone/>
            </a:pPr>
            <a:r>
              <a:rPr lang="en"/>
              <a:t>es6Module.foo();</a:t>
            </a:r>
          </a:p>
          <a:p>
            <a:pPr indent="0" lvl="0" marL="0" rtl="0">
              <a:lnSpc>
                <a:spcPct val="100000"/>
              </a:lnSpc>
              <a:spcBef>
                <a:spcPts val="0"/>
              </a:spcBef>
              <a:spcAft>
                <a:spcPts val="500"/>
              </a:spcAft>
              <a:buNone/>
            </a:pPr>
            <a:r>
              <a:rPr lang="en"/>
              <a:t>console.log(es6Module.bar);</a:t>
            </a:r>
          </a:p>
          <a:p>
            <a:pPr indent="0" lvl="0" marL="0" rtl="0">
              <a:lnSpc>
                <a:spcPct val="100000"/>
              </a:lnSpc>
              <a:spcBef>
                <a:spcPts val="0"/>
              </a:spcBef>
              <a:spcAft>
                <a:spcPts val="500"/>
              </a:spcAft>
              <a:buNone/>
            </a:pPr>
            <a:r>
              <a:rPr lang="en"/>
              <a:t>console.log(es6Module.awesome);</a:t>
            </a:r>
          </a:p>
          <a:p>
            <a:pPr indent="0" lvl="0" marL="0" rtl="0">
              <a:lnSpc>
                <a:spcPct val="100000"/>
              </a:lnSpc>
              <a:spcBef>
                <a:spcPts val="0"/>
              </a:spcBef>
              <a:spcAft>
                <a:spcPts val="500"/>
              </a:spcAft>
              <a:buNone/>
            </a:pPr>
            <a:r>
              <a:rPr lang="en"/>
              <a:t>console.log(es6Module.obj);</a:t>
            </a:r>
          </a:p>
        </p:txBody>
      </p:sp>
      <p:sp>
        <p:nvSpPr>
          <p:cNvPr id="482" name="Shape 482"/>
          <p:cNvSpPr/>
          <p:nvPr/>
        </p:nvSpPr>
        <p:spPr>
          <a:xfrm>
            <a:off x="428550" y="1811675"/>
            <a:ext cx="3786300" cy="2723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b="1" lang="en"/>
              <a:t>export function foo()</a:t>
            </a:r>
            <a:r>
              <a:rPr lang="en"/>
              <a:t> {</a:t>
            </a:r>
          </a:p>
          <a:p>
            <a:pPr indent="0" lvl="0" marL="0" rtl="0">
              <a:lnSpc>
                <a:spcPct val="100000"/>
              </a:lnSpc>
              <a:spcBef>
                <a:spcPts val="0"/>
              </a:spcBef>
              <a:spcAft>
                <a:spcPts val="500"/>
              </a:spcAft>
              <a:buNone/>
            </a:pPr>
            <a:r>
              <a:rPr lang="en"/>
              <a:t>    console.log("foo");</a:t>
            </a:r>
          </a:p>
          <a:p>
            <a:pPr indent="0" lvl="0" marL="0" rtl="0">
              <a:lnSpc>
                <a:spcPct val="100000"/>
              </a:lnSpc>
              <a:spcBef>
                <a:spcPts val="0"/>
              </a:spcBef>
              <a:spcAft>
                <a:spcPts val="500"/>
              </a:spcAft>
              <a:buNone/>
            </a:pPr>
            <a:r>
              <a:rPr lang="en"/>
              <a:t>}</a:t>
            </a:r>
          </a:p>
          <a:p>
            <a:pPr indent="0" lvl="0" marL="0" rtl="0">
              <a:lnSpc>
                <a:spcPct val="100000"/>
              </a:lnSpc>
              <a:spcBef>
                <a:spcPts val="0"/>
              </a:spcBef>
              <a:spcAft>
                <a:spcPts val="500"/>
              </a:spcAft>
              <a:buNone/>
            </a:pPr>
            <a:r>
              <a:rPr lang="en"/>
              <a:t>let awesome = 42;</a:t>
            </a:r>
          </a:p>
          <a:p>
            <a:pPr indent="0" lvl="0" marL="0" rtl="0">
              <a:lnSpc>
                <a:spcPct val="100000"/>
              </a:lnSpc>
              <a:spcBef>
                <a:spcPts val="0"/>
              </a:spcBef>
              <a:spcAft>
                <a:spcPts val="500"/>
              </a:spcAft>
              <a:buNone/>
            </a:pPr>
            <a:r>
              <a:rPr lang="en"/>
              <a:t>let bar = [1, 2, 3];</a:t>
            </a:r>
          </a:p>
          <a:p>
            <a:pPr indent="0" lvl="0" marL="0" rtl="0">
              <a:lnSpc>
                <a:spcPct val="100000"/>
              </a:lnSpc>
              <a:spcBef>
                <a:spcPts val="0"/>
              </a:spcBef>
              <a:spcAft>
                <a:spcPts val="500"/>
              </a:spcAft>
              <a:buNone/>
            </a:pPr>
            <a:r>
              <a:rPr lang="en"/>
              <a:t>let baz = {Id: 1, Name: "ABC"};</a:t>
            </a:r>
          </a:p>
          <a:p>
            <a:pPr indent="0" lvl="0" marL="0" rtl="0">
              <a:lnSpc>
                <a:spcPct val="100000"/>
              </a:lnSpc>
              <a:spcBef>
                <a:spcPts val="0"/>
              </a:spcBef>
              <a:spcAft>
                <a:spcPts val="500"/>
              </a:spcAft>
              <a:buNone/>
            </a:pPr>
            <a:r>
              <a:rPr b="1" lang="en"/>
              <a:t>export { bar, awesome, baz as obj };</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4. Class</a:t>
            </a:r>
          </a:p>
        </p:txBody>
      </p:sp>
      <p:sp>
        <p:nvSpPr>
          <p:cNvPr id="488" name="Shape 488"/>
          <p:cNvSpPr txBox="1"/>
          <p:nvPr/>
        </p:nvSpPr>
        <p:spPr>
          <a:xfrm>
            <a:off x="428550" y="1085125"/>
            <a:ext cx="8520600" cy="835800"/>
          </a:xfrm>
          <a:prstGeom prst="rect">
            <a:avLst/>
          </a:prstGeom>
          <a:noFill/>
          <a:ln>
            <a:noFill/>
          </a:ln>
        </p:spPr>
        <p:txBody>
          <a:bodyPr anchorCtr="0" anchor="t" bIns="91425" lIns="91425" rIns="91425" tIns="91425">
            <a:noAutofit/>
          </a:bodyPr>
          <a:lstStyle/>
          <a:p>
            <a:pPr lvl="0" rtl="0">
              <a:spcBef>
                <a:spcPts val="0"/>
              </a:spcBef>
              <a:spcAft>
                <a:spcPts val="900"/>
              </a:spcAft>
              <a:buNone/>
            </a:pPr>
            <a:r>
              <a:t/>
            </a:r>
            <a:endParaRPr b="1" sz="1800">
              <a:solidFill>
                <a:schemeClr val="accent3"/>
              </a:solidFill>
              <a:latin typeface="Proxima Nova"/>
              <a:ea typeface="Proxima Nova"/>
              <a:cs typeface="Proxima Nova"/>
              <a:sym typeface="Proxima Nova"/>
            </a:endParaRPr>
          </a:p>
        </p:txBody>
      </p:sp>
      <p:sp>
        <p:nvSpPr>
          <p:cNvPr id="489" name="Shape 489"/>
          <p:cNvSpPr/>
          <p:nvPr/>
        </p:nvSpPr>
        <p:spPr>
          <a:xfrm>
            <a:off x="311700" y="1144025"/>
            <a:ext cx="4059900" cy="37644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0"/>
              </a:spcAft>
              <a:buNone/>
            </a:pPr>
            <a:r>
              <a:rPr b="1" i="1" lang="en"/>
              <a:t>class </a:t>
            </a:r>
            <a:r>
              <a:rPr lang="en"/>
              <a:t>Employee {</a:t>
            </a:r>
          </a:p>
          <a:p>
            <a:pPr indent="0" lvl="0" marL="0" rtl="0">
              <a:lnSpc>
                <a:spcPct val="100000"/>
              </a:lnSpc>
              <a:spcBef>
                <a:spcPts val="0"/>
              </a:spcBef>
              <a:spcAft>
                <a:spcPts val="0"/>
              </a:spcAft>
              <a:buNone/>
            </a:pPr>
            <a:r>
              <a:rPr lang="en"/>
              <a:t>        </a:t>
            </a:r>
            <a:r>
              <a:rPr b="1" i="1" lang="en"/>
              <a:t>constructor</a:t>
            </a:r>
            <a:r>
              <a:rPr lang="en"/>
              <a:t>(name) {</a:t>
            </a:r>
          </a:p>
          <a:p>
            <a:pPr indent="0" lvl="0" marL="0" rtl="0">
              <a:lnSpc>
                <a:spcPct val="100000"/>
              </a:lnSpc>
              <a:spcBef>
                <a:spcPts val="0"/>
              </a:spcBef>
              <a:spcAft>
                <a:spcPts val="0"/>
              </a:spcAft>
              <a:buNone/>
            </a:pPr>
            <a:r>
              <a:rPr lang="en"/>
              <a:t>            this._name = name;</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        doWork() {</a:t>
            </a:r>
          </a:p>
          <a:p>
            <a:pPr indent="0" lvl="0" marL="0" rtl="0">
              <a:lnSpc>
                <a:spcPct val="100000"/>
              </a:lnSpc>
              <a:spcBef>
                <a:spcPts val="0"/>
              </a:spcBef>
              <a:spcAft>
                <a:spcPts val="0"/>
              </a:spcAft>
              <a:buNone/>
            </a:pPr>
            <a:r>
              <a:rPr lang="en"/>
              <a:t>            return `${this._name} is working`;</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        get name() {</a:t>
            </a:r>
          </a:p>
          <a:p>
            <a:pPr indent="0" lvl="0" marL="0" rtl="0">
              <a:lnSpc>
                <a:spcPct val="100000"/>
              </a:lnSpc>
              <a:spcBef>
                <a:spcPts val="0"/>
              </a:spcBef>
              <a:spcAft>
                <a:spcPts val="0"/>
              </a:spcAft>
              <a:buNone/>
            </a:pPr>
            <a:r>
              <a:rPr lang="en"/>
              <a:t>            return this._name.toUpperCase();</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        set name(newName) {</a:t>
            </a:r>
          </a:p>
          <a:p>
            <a:pPr indent="0" lvl="0" marL="0" rtl="0">
              <a:lnSpc>
                <a:spcPct val="100000"/>
              </a:lnSpc>
              <a:spcBef>
                <a:spcPts val="0"/>
              </a:spcBef>
              <a:spcAft>
                <a:spcPts val="0"/>
              </a:spcAft>
              <a:buNone/>
            </a:pPr>
            <a:r>
              <a:rPr lang="en"/>
              <a:t>            if (newName) {</a:t>
            </a:r>
          </a:p>
          <a:p>
            <a:pPr indent="0" lvl="0" marL="0" rtl="0">
              <a:lnSpc>
                <a:spcPct val="100000"/>
              </a:lnSpc>
              <a:spcBef>
                <a:spcPts val="0"/>
              </a:spcBef>
              <a:spcAft>
                <a:spcPts val="0"/>
              </a:spcAft>
              <a:buNone/>
            </a:pPr>
            <a:r>
              <a:rPr lang="en"/>
              <a:t>                this._name = newName;</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a:t>
            </a:r>
          </a:p>
        </p:txBody>
      </p:sp>
      <p:sp>
        <p:nvSpPr>
          <p:cNvPr id="490" name="Shape 490"/>
          <p:cNvSpPr/>
          <p:nvPr/>
        </p:nvSpPr>
        <p:spPr>
          <a:xfrm>
            <a:off x="4449300" y="1144025"/>
            <a:ext cx="4570800" cy="37644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    let developer = new Employee("Scott");</a:t>
            </a:r>
          </a:p>
          <a:p>
            <a:pPr indent="0" lvl="0" marL="0" rtl="0">
              <a:lnSpc>
                <a:spcPct val="100000"/>
              </a:lnSpc>
              <a:spcBef>
                <a:spcPts val="0"/>
              </a:spcBef>
              <a:spcAft>
                <a:spcPts val="500"/>
              </a:spcAft>
              <a:buNone/>
            </a:pPr>
            <a:r>
              <a:t/>
            </a:r>
            <a:endParaRPr/>
          </a:p>
          <a:p>
            <a:pPr indent="0" lvl="0" marL="0" rtl="0">
              <a:lnSpc>
                <a:spcPct val="100000"/>
              </a:lnSpc>
              <a:spcBef>
                <a:spcPts val="0"/>
              </a:spcBef>
              <a:spcAft>
                <a:spcPts val="500"/>
              </a:spcAft>
              <a:buNone/>
            </a:pPr>
            <a:r>
              <a:rPr lang="en"/>
              <a:t>    console.log(developer.name);</a:t>
            </a:r>
            <a:r>
              <a:rPr lang="en">
                <a:solidFill>
                  <a:srgbClr val="FF0000"/>
                </a:solidFill>
              </a:rPr>
              <a:t>//SCOTT</a:t>
            </a:r>
          </a:p>
          <a:p>
            <a:pPr indent="0" lvl="0" marL="0" rtl="0">
              <a:lnSpc>
                <a:spcPct val="100000"/>
              </a:lnSpc>
              <a:spcBef>
                <a:spcPts val="0"/>
              </a:spcBef>
              <a:spcAft>
                <a:spcPts val="500"/>
              </a:spcAft>
              <a:buNone/>
            </a:pPr>
            <a:r>
              <a:rPr lang="en"/>
              <a:t>    console.log(developer.doWork());</a:t>
            </a:r>
          </a:p>
          <a:p>
            <a:pPr lvl="0" rtl="0">
              <a:spcBef>
                <a:spcPts val="0"/>
              </a:spcBef>
              <a:spcAft>
                <a:spcPts val="500"/>
              </a:spcAft>
              <a:buNone/>
            </a:pPr>
            <a:r>
              <a:rPr lang="en">
                <a:solidFill>
                  <a:srgbClr val="FF0000"/>
                </a:solidFill>
              </a:rPr>
              <a:t>    //SCOTT is working</a:t>
            </a:r>
          </a:p>
          <a:p>
            <a:pPr indent="0" lvl="0" marL="0" rtl="0">
              <a:lnSpc>
                <a:spcPct val="100000"/>
              </a:lnSpc>
              <a:spcBef>
                <a:spcPts val="0"/>
              </a:spcBef>
              <a:spcAft>
                <a:spcPts val="500"/>
              </a:spcAft>
              <a:buNone/>
            </a:pPr>
            <a:r>
              <a:t/>
            </a:r>
            <a:endParaRPr/>
          </a:p>
          <a:p>
            <a:pPr indent="0" lvl="0" marL="0" rtl="0">
              <a:lnSpc>
                <a:spcPct val="100000"/>
              </a:lnSpc>
              <a:spcBef>
                <a:spcPts val="0"/>
              </a:spcBef>
              <a:spcAft>
                <a:spcPts val="500"/>
              </a:spcAft>
              <a:buNone/>
            </a:pPr>
            <a:r>
              <a:rPr lang="en"/>
              <a:t>    developer.name = "Walter";</a:t>
            </a:r>
          </a:p>
          <a:p>
            <a:pPr indent="0" lvl="0" marL="0" rtl="0">
              <a:lnSpc>
                <a:spcPct val="100000"/>
              </a:lnSpc>
              <a:spcBef>
                <a:spcPts val="0"/>
              </a:spcBef>
              <a:spcAft>
                <a:spcPts val="500"/>
              </a:spcAft>
              <a:buNone/>
            </a:pPr>
            <a:r>
              <a:rPr lang="en"/>
              <a:t>    console.log(developer.name);</a:t>
            </a:r>
            <a:r>
              <a:rPr lang="en">
                <a:solidFill>
                  <a:srgbClr val="FF0000"/>
                </a:solidFill>
              </a:rPr>
              <a:t>//WALTER</a:t>
            </a:r>
          </a:p>
          <a:p>
            <a:pPr indent="0" lvl="0" marL="0" rtl="0">
              <a:lnSpc>
                <a:spcPct val="100000"/>
              </a:lnSpc>
              <a:spcBef>
                <a:spcPts val="0"/>
              </a:spcBef>
              <a:spcAft>
                <a:spcPts val="500"/>
              </a:spcAft>
              <a:buNone/>
            </a:pPr>
            <a:r>
              <a:rPr lang="en"/>
              <a:t>    console.log(developer.doWork());</a:t>
            </a:r>
          </a:p>
          <a:p>
            <a:pPr indent="0" lvl="0" marL="0" rtl="0">
              <a:lnSpc>
                <a:spcPct val="100000"/>
              </a:lnSpc>
              <a:spcBef>
                <a:spcPts val="0"/>
              </a:spcBef>
              <a:spcAft>
                <a:spcPts val="500"/>
              </a:spcAft>
              <a:buNone/>
            </a:pPr>
            <a:r>
              <a:rPr lang="en"/>
              <a:t>    </a:t>
            </a:r>
            <a:r>
              <a:rPr lang="en">
                <a:solidFill>
                  <a:srgbClr val="FF0000"/>
                </a:solidFill>
              </a:rPr>
              <a:t>//WALTER is working</a:t>
            </a:r>
          </a:p>
          <a:p>
            <a:pPr indent="0" lvl="0" marL="0" rtl="0">
              <a:lnSpc>
                <a:spcPct val="100000"/>
              </a:lnSpc>
              <a:spcBef>
                <a:spcPts val="0"/>
              </a:spcBef>
              <a:spcAft>
                <a:spcPts val="500"/>
              </a:spcAft>
              <a:buNone/>
            </a:pPr>
            <a:r>
              <a:t/>
            </a:r>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4. Class</a:t>
            </a:r>
          </a:p>
        </p:txBody>
      </p:sp>
      <p:sp>
        <p:nvSpPr>
          <p:cNvPr id="496" name="Shape 496"/>
          <p:cNvSpPr txBox="1"/>
          <p:nvPr/>
        </p:nvSpPr>
        <p:spPr>
          <a:xfrm>
            <a:off x="428550" y="1085125"/>
            <a:ext cx="8520600" cy="835800"/>
          </a:xfrm>
          <a:prstGeom prst="rect">
            <a:avLst/>
          </a:prstGeom>
          <a:noFill/>
          <a:ln>
            <a:noFill/>
          </a:ln>
        </p:spPr>
        <p:txBody>
          <a:bodyPr anchorCtr="0" anchor="t" bIns="91425" lIns="91425" rIns="91425" tIns="91425">
            <a:noAutofit/>
          </a:bodyPr>
          <a:lstStyle/>
          <a:p>
            <a:pPr lvl="0" rtl="0">
              <a:spcBef>
                <a:spcPts val="0"/>
              </a:spcBef>
              <a:spcAft>
                <a:spcPts val="900"/>
              </a:spcAft>
              <a:buNone/>
            </a:pPr>
            <a:r>
              <a:t/>
            </a:r>
            <a:endParaRPr b="1" sz="1800">
              <a:solidFill>
                <a:schemeClr val="accent3"/>
              </a:solidFill>
              <a:latin typeface="Proxima Nova"/>
              <a:ea typeface="Proxima Nova"/>
              <a:cs typeface="Proxima Nova"/>
              <a:sym typeface="Proxima Nova"/>
            </a:endParaRPr>
          </a:p>
        </p:txBody>
      </p:sp>
      <p:sp>
        <p:nvSpPr>
          <p:cNvPr id="497" name="Shape 497"/>
          <p:cNvSpPr/>
          <p:nvPr/>
        </p:nvSpPr>
        <p:spPr>
          <a:xfrm>
            <a:off x="2626650" y="1222475"/>
            <a:ext cx="5300100" cy="3704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0"/>
              </a:spcAft>
              <a:buNone/>
            </a:pPr>
            <a:r>
              <a:rPr b="1" i="1" lang="en"/>
              <a:t>class </a:t>
            </a:r>
            <a:r>
              <a:rPr lang="en"/>
              <a:t>Employee {</a:t>
            </a:r>
          </a:p>
          <a:p>
            <a:pPr indent="0" lvl="0" marL="0" rtl="0">
              <a:lnSpc>
                <a:spcPct val="100000"/>
              </a:lnSpc>
              <a:spcBef>
                <a:spcPts val="0"/>
              </a:spcBef>
              <a:spcAft>
                <a:spcPts val="0"/>
              </a:spcAft>
              <a:buNone/>
            </a:pPr>
            <a:r>
              <a:rPr lang="en"/>
              <a:t>        </a:t>
            </a:r>
            <a:r>
              <a:rPr b="1" i="1" lang="en"/>
              <a:t>constructor</a:t>
            </a:r>
            <a:r>
              <a:rPr lang="en"/>
              <a:t>(name) {</a:t>
            </a:r>
          </a:p>
          <a:p>
            <a:pPr indent="0" lvl="0" marL="0" rtl="0">
              <a:lnSpc>
                <a:spcPct val="100000"/>
              </a:lnSpc>
              <a:spcBef>
                <a:spcPts val="0"/>
              </a:spcBef>
              <a:spcAft>
                <a:spcPts val="0"/>
              </a:spcAft>
              <a:buNone/>
            </a:pPr>
            <a:r>
              <a:rPr lang="en"/>
              <a:t>            this._name = name;</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        </a:t>
            </a:r>
            <a:r>
              <a:rPr b="1" lang="en"/>
              <a:t>static </a:t>
            </a:r>
            <a:r>
              <a:rPr lang="en"/>
              <a:t>staticMethod(){</a:t>
            </a:r>
          </a:p>
          <a:p>
            <a:pPr indent="0" lvl="0" marL="0" rtl="0">
              <a:lnSpc>
                <a:spcPct val="100000"/>
              </a:lnSpc>
              <a:spcBef>
                <a:spcPts val="0"/>
              </a:spcBef>
              <a:spcAft>
                <a:spcPts val="0"/>
              </a:spcAft>
              <a:buNone/>
            </a:pPr>
            <a:r>
              <a:rPr lang="en"/>
              <a:t>            console.log(`call static method`);</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        </a:t>
            </a:r>
            <a:r>
              <a:rPr b="1" lang="en"/>
              <a:t>static </a:t>
            </a:r>
            <a:r>
              <a:rPr lang="en"/>
              <a:t>get staticProperty() {</a:t>
            </a:r>
          </a:p>
          <a:p>
            <a:pPr indent="0" lvl="0" marL="0" rtl="0">
              <a:lnSpc>
                <a:spcPct val="100000"/>
              </a:lnSpc>
              <a:spcBef>
                <a:spcPts val="0"/>
              </a:spcBef>
              <a:spcAft>
                <a:spcPts val="0"/>
              </a:spcAft>
              <a:buNone/>
            </a:pPr>
            <a:r>
              <a:rPr lang="en"/>
              <a:t>            return "staticProperty";</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a:t>
            </a:r>
          </a:p>
          <a:p>
            <a:pPr indent="0" lvl="0" marL="0" rtl="0">
              <a:lnSpc>
                <a:spcPct val="100000"/>
              </a:lnSpc>
              <a:spcBef>
                <a:spcPts val="0"/>
              </a:spcBef>
              <a:spcAft>
                <a:spcPts val="0"/>
              </a:spcAft>
              <a:buNone/>
            </a:pPr>
            <a:r>
              <a:t/>
            </a:r>
            <a:endParaRPr/>
          </a:p>
          <a:p>
            <a:pPr lvl="0" rtl="0">
              <a:spcBef>
                <a:spcPts val="0"/>
              </a:spcBef>
              <a:spcAft>
                <a:spcPts val="500"/>
              </a:spcAft>
              <a:buNone/>
            </a:pPr>
            <a:r>
              <a:rPr b="1" lang="en"/>
              <a:t>Employee.staticMethod();</a:t>
            </a:r>
          </a:p>
          <a:p>
            <a:pPr lvl="0" rtl="0">
              <a:spcBef>
                <a:spcPts val="0"/>
              </a:spcBef>
              <a:spcAft>
                <a:spcPts val="500"/>
              </a:spcAft>
              <a:buNone/>
            </a:pPr>
            <a:r>
              <a:rPr lang="en"/>
              <a:t>console.log(</a:t>
            </a:r>
            <a:r>
              <a:rPr b="1" lang="en"/>
              <a:t>Employee.staticProperty</a:t>
            </a:r>
            <a:r>
              <a:rPr lang="en"/>
              <a:t>);</a:t>
            </a:r>
          </a:p>
        </p:txBody>
      </p:sp>
      <p:sp>
        <p:nvSpPr>
          <p:cNvPr id="498" name="Shape 498"/>
          <p:cNvSpPr txBox="1"/>
          <p:nvPr/>
        </p:nvSpPr>
        <p:spPr>
          <a:xfrm>
            <a:off x="428550" y="1085125"/>
            <a:ext cx="3057900" cy="4077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Static</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4. Class</a:t>
            </a:r>
          </a:p>
        </p:txBody>
      </p:sp>
      <p:sp>
        <p:nvSpPr>
          <p:cNvPr id="504" name="Shape 504"/>
          <p:cNvSpPr txBox="1"/>
          <p:nvPr/>
        </p:nvSpPr>
        <p:spPr>
          <a:xfrm>
            <a:off x="428550" y="1085125"/>
            <a:ext cx="8520600" cy="8415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Inheritance</a:t>
            </a:r>
          </a:p>
          <a:p>
            <a:pPr lvl="0" rtl="0">
              <a:spcBef>
                <a:spcPts val="0"/>
              </a:spcBef>
              <a:spcAft>
                <a:spcPts val="500"/>
              </a:spcAft>
              <a:buNone/>
            </a:pPr>
            <a:r>
              <a:rPr lang="en" sz="1800">
                <a:solidFill>
                  <a:schemeClr val="accent3"/>
                </a:solidFill>
                <a:latin typeface="Proxima Nova"/>
                <a:ea typeface="Proxima Nova"/>
                <a:cs typeface="Proxima Nova"/>
                <a:sym typeface="Proxima Nova"/>
              </a:rPr>
              <a:t>In a constructor of a subclass, you cannot access </a:t>
            </a:r>
            <a:r>
              <a:rPr i="1" lang="en" sz="1800">
                <a:solidFill>
                  <a:schemeClr val="accent3"/>
                </a:solidFill>
                <a:latin typeface="Proxima Nova"/>
                <a:ea typeface="Proxima Nova"/>
                <a:cs typeface="Proxima Nova"/>
                <a:sym typeface="Proxima Nova"/>
              </a:rPr>
              <a:t>this </a:t>
            </a:r>
            <a:r>
              <a:rPr lang="en" sz="1800">
                <a:solidFill>
                  <a:schemeClr val="accent3"/>
                </a:solidFill>
                <a:latin typeface="Proxima Nova"/>
                <a:ea typeface="Proxima Nova"/>
                <a:cs typeface="Proxima Nova"/>
                <a:sym typeface="Proxima Nova"/>
              </a:rPr>
              <a:t>until super(..) has been called</a:t>
            </a:r>
          </a:p>
        </p:txBody>
      </p:sp>
      <p:sp>
        <p:nvSpPr>
          <p:cNvPr id="505" name="Shape 505"/>
          <p:cNvSpPr/>
          <p:nvPr/>
        </p:nvSpPr>
        <p:spPr>
          <a:xfrm>
            <a:off x="428550" y="2104150"/>
            <a:ext cx="3881100" cy="28329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class Animal{</a:t>
            </a:r>
          </a:p>
          <a:p>
            <a:pPr indent="0" lvl="0" marL="0" rtl="0">
              <a:lnSpc>
                <a:spcPct val="100000"/>
              </a:lnSpc>
              <a:spcBef>
                <a:spcPts val="0"/>
              </a:spcBef>
              <a:spcAft>
                <a:spcPts val="500"/>
              </a:spcAft>
              <a:buNone/>
            </a:pPr>
            <a:r>
              <a:rPr lang="en"/>
              <a:t>        constructor(name){</a:t>
            </a:r>
          </a:p>
          <a:p>
            <a:pPr indent="0" lvl="0" marL="0" rtl="0">
              <a:lnSpc>
                <a:spcPct val="100000"/>
              </a:lnSpc>
              <a:spcBef>
                <a:spcPts val="0"/>
              </a:spcBef>
              <a:spcAft>
                <a:spcPts val="500"/>
              </a:spcAft>
              <a:buNone/>
            </a:pPr>
            <a:r>
              <a:rPr lang="en"/>
              <a:t>            this._name = name;</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rPr lang="en"/>
              <a:t>        eat(){</a:t>
            </a:r>
          </a:p>
          <a:p>
            <a:pPr indent="0" lvl="0" marL="0" rtl="0">
              <a:lnSpc>
                <a:spcPct val="100000"/>
              </a:lnSpc>
              <a:spcBef>
                <a:spcPts val="0"/>
              </a:spcBef>
              <a:spcAft>
                <a:spcPts val="500"/>
              </a:spcAft>
              <a:buNone/>
            </a:pPr>
            <a:r>
              <a:rPr lang="en"/>
              <a:t>            console.log(`${this._name} is eating`);</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rPr lang="en"/>
              <a:t>}</a:t>
            </a:r>
          </a:p>
        </p:txBody>
      </p:sp>
      <p:sp>
        <p:nvSpPr>
          <p:cNvPr id="506" name="Shape 506"/>
          <p:cNvSpPr/>
          <p:nvPr/>
        </p:nvSpPr>
        <p:spPr>
          <a:xfrm>
            <a:off x="4478100" y="2104125"/>
            <a:ext cx="4354200" cy="28329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class Dog </a:t>
            </a:r>
            <a:r>
              <a:rPr b="1" lang="en"/>
              <a:t>extends </a:t>
            </a:r>
            <a:r>
              <a:rPr lang="en"/>
              <a:t>Animal{</a:t>
            </a:r>
          </a:p>
          <a:p>
            <a:pPr indent="0" lvl="0" marL="0" rtl="0">
              <a:lnSpc>
                <a:spcPct val="100000"/>
              </a:lnSpc>
              <a:spcBef>
                <a:spcPts val="0"/>
              </a:spcBef>
              <a:spcAft>
                <a:spcPts val="500"/>
              </a:spcAft>
              <a:buNone/>
            </a:pPr>
            <a:r>
              <a:rPr lang="en"/>
              <a:t>        constructor(name, color){</a:t>
            </a:r>
          </a:p>
          <a:p>
            <a:pPr indent="0" lvl="0" marL="0" rtl="0">
              <a:lnSpc>
                <a:spcPct val="100000"/>
              </a:lnSpc>
              <a:spcBef>
                <a:spcPts val="0"/>
              </a:spcBef>
              <a:spcAft>
                <a:spcPts val="500"/>
              </a:spcAft>
              <a:buNone/>
            </a:pPr>
            <a:r>
              <a:rPr lang="en"/>
              <a:t>            </a:t>
            </a:r>
            <a:r>
              <a:rPr b="1" lang="en"/>
              <a:t>super(name);</a:t>
            </a:r>
          </a:p>
          <a:p>
            <a:pPr indent="0" lvl="0" marL="0" rtl="0">
              <a:lnSpc>
                <a:spcPct val="100000"/>
              </a:lnSpc>
              <a:spcBef>
                <a:spcPts val="0"/>
              </a:spcBef>
              <a:spcAft>
                <a:spcPts val="500"/>
              </a:spcAft>
              <a:buNone/>
            </a:pPr>
            <a:r>
              <a:rPr lang="en"/>
              <a:t>            this._color = color;            </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rPr lang="en"/>
              <a:t>        eat(){</a:t>
            </a:r>
          </a:p>
          <a:p>
            <a:pPr indent="0" lvl="0" marL="0" rtl="0">
              <a:lnSpc>
                <a:spcPct val="100000"/>
              </a:lnSpc>
              <a:spcBef>
                <a:spcPts val="0"/>
              </a:spcBef>
              <a:spcAft>
                <a:spcPts val="500"/>
              </a:spcAft>
              <a:buNone/>
            </a:pPr>
            <a:r>
              <a:rPr lang="en"/>
              <a:t>            </a:t>
            </a:r>
            <a:r>
              <a:rPr b="1" lang="en"/>
              <a:t>super.eat();</a:t>
            </a:r>
          </a:p>
          <a:p>
            <a:pPr indent="0" lvl="0" marL="0" rtl="0">
              <a:lnSpc>
                <a:spcPct val="100000"/>
              </a:lnSpc>
              <a:spcBef>
                <a:spcPts val="0"/>
              </a:spcBef>
              <a:spcAft>
                <a:spcPts val="500"/>
              </a:spcAft>
              <a:buNone/>
            </a:pPr>
            <a:r>
              <a:rPr lang="en"/>
              <a:t>            console.log(`Its hair is ${this._color}, nice!!!`);</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rPr lang="en"/>
              <a:t>    }</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4. Class</a:t>
            </a:r>
          </a:p>
        </p:txBody>
      </p:sp>
      <p:sp>
        <p:nvSpPr>
          <p:cNvPr id="512" name="Shape 512"/>
          <p:cNvSpPr txBox="1"/>
          <p:nvPr/>
        </p:nvSpPr>
        <p:spPr>
          <a:xfrm>
            <a:off x="428550" y="1085125"/>
            <a:ext cx="8520600" cy="4077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`extend`ing Natives</a:t>
            </a:r>
          </a:p>
        </p:txBody>
      </p:sp>
      <p:sp>
        <p:nvSpPr>
          <p:cNvPr id="513" name="Shape 513"/>
          <p:cNvSpPr/>
          <p:nvPr/>
        </p:nvSpPr>
        <p:spPr>
          <a:xfrm>
            <a:off x="2266050" y="1555225"/>
            <a:ext cx="4611900" cy="31947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class MyArray extends </a:t>
            </a:r>
            <a:r>
              <a:rPr b="1" lang="en"/>
              <a:t>Array </a:t>
            </a:r>
            <a:r>
              <a:rPr lang="en"/>
              <a:t>{</a:t>
            </a:r>
          </a:p>
          <a:p>
            <a:pPr indent="0" lvl="0" marL="0" rtl="0">
              <a:lnSpc>
                <a:spcPct val="100000"/>
              </a:lnSpc>
              <a:spcBef>
                <a:spcPts val="0"/>
              </a:spcBef>
              <a:spcAft>
                <a:spcPts val="500"/>
              </a:spcAft>
              <a:buNone/>
            </a:pPr>
            <a:r>
              <a:rPr lang="en"/>
              <a:t>        first() { return this[0]; }</a:t>
            </a:r>
          </a:p>
          <a:p>
            <a:pPr indent="0" lvl="0" marL="0" rtl="0">
              <a:lnSpc>
                <a:spcPct val="100000"/>
              </a:lnSpc>
              <a:spcBef>
                <a:spcPts val="0"/>
              </a:spcBef>
              <a:spcAft>
                <a:spcPts val="500"/>
              </a:spcAft>
              <a:buNone/>
            </a:pPr>
            <a:r>
              <a:rPr lang="en"/>
              <a:t>        last() { return this[this.length - 1]; }</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rPr lang="en"/>
              <a:t>    var a = new MyArray(1, 2, 3);</a:t>
            </a:r>
          </a:p>
          <a:p>
            <a:pPr indent="0" lvl="0" marL="0" rtl="0">
              <a:lnSpc>
                <a:spcPct val="100000"/>
              </a:lnSpc>
              <a:spcBef>
                <a:spcPts val="0"/>
              </a:spcBef>
              <a:spcAft>
                <a:spcPts val="500"/>
              </a:spcAft>
              <a:buNone/>
            </a:pPr>
            <a:r>
              <a:rPr lang="en"/>
              <a:t>    console.log(a.length);  </a:t>
            </a:r>
            <a:r>
              <a:rPr lang="en">
                <a:solidFill>
                  <a:srgbClr val="FF0000"/>
                </a:solidFill>
              </a:rPr>
              <a:t>// 3</a:t>
            </a:r>
          </a:p>
          <a:p>
            <a:pPr indent="0" lvl="0" marL="0" rtl="0">
              <a:lnSpc>
                <a:spcPct val="100000"/>
              </a:lnSpc>
              <a:spcBef>
                <a:spcPts val="0"/>
              </a:spcBef>
              <a:spcAft>
                <a:spcPts val="500"/>
              </a:spcAft>
              <a:buNone/>
            </a:pPr>
            <a:r>
              <a:rPr lang="en"/>
              <a:t>    console.log(a);  </a:t>
            </a:r>
            <a:r>
              <a:rPr lang="en">
                <a:solidFill>
                  <a:srgbClr val="FF0000"/>
                </a:solidFill>
              </a:rPr>
              <a:t>// [1,2,3]</a:t>
            </a:r>
          </a:p>
          <a:p>
            <a:pPr indent="0" lvl="0" marL="0" rtl="0">
              <a:lnSpc>
                <a:spcPct val="100000"/>
              </a:lnSpc>
              <a:spcBef>
                <a:spcPts val="0"/>
              </a:spcBef>
              <a:spcAft>
                <a:spcPts val="500"/>
              </a:spcAft>
              <a:buNone/>
            </a:pPr>
            <a:r>
              <a:rPr lang="en"/>
              <a:t>    console.log(a.first());  </a:t>
            </a:r>
            <a:r>
              <a:rPr lang="en">
                <a:solidFill>
                  <a:srgbClr val="FF0000"/>
                </a:solidFill>
              </a:rPr>
              <a:t>// 1</a:t>
            </a:r>
          </a:p>
          <a:p>
            <a:pPr indent="0" lvl="0" marL="0" rtl="0">
              <a:lnSpc>
                <a:spcPct val="100000"/>
              </a:lnSpc>
              <a:spcBef>
                <a:spcPts val="0"/>
              </a:spcBef>
              <a:spcAft>
                <a:spcPts val="500"/>
              </a:spcAft>
              <a:buNone/>
            </a:pPr>
            <a:r>
              <a:rPr lang="en"/>
              <a:t>    console.log(a.last());  </a:t>
            </a:r>
            <a:r>
              <a:rPr lang="en">
                <a:solidFill>
                  <a:srgbClr val="FF0000"/>
                </a:solidFill>
              </a:rPr>
              <a:t>// 3</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txBox="1"/>
          <p:nvPr>
            <p:ph type="title"/>
          </p:nvPr>
        </p:nvSpPr>
        <p:spPr>
          <a:xfrm>
            <a:off x="56100" y="1205825"/>
            <a:ext cx="4461000" cy="1509600"/>
          </a:xfrm>
          <a:prstGeom prst="rect">
            <a:avLst/>
          </a:prstGeom>
        </p:spPr>
        <p:txBody>
          <a:bodyPr anchorCtr="0" anchor="ctr" bIns="91425" lIns="91425" rIns="91425" tIns="91425">
            <a:noAutofit/>
          </a:bodyPr>
          <a:lstStyle/>
          <a:p>
            <a:pPr lvl="0" rtl="0">
              <a:spcBef>
                <a:spcPts val="0"/>
              </a:spcBef>
              <a:buNone/>
            </a:pPr>
            <a:r>
              <a:rPr lang="en"/>
              <a:t>D. Async Flow Control</a:t>
            </a:r>
          </a:p>
        </p:txBody>
      </p:sp>
      <p:sp>
        <p:nvSpPr>
          <p:cNvPr id="519" name="Shape 519"/>
          <p:cNvSpPr txBox="1"/>
          <p:nvPr>
            <p:ph idx="2" type="body"/>
          </p:nvPr>
        </p:nvSpPr>
        <p:spPr>
          <a:xfrm>
            <a:off x="4939500" y="570375"/>
            <a:ext cx="3837000" cy="4046400"/>
          </a:xfrm>
          <a:prstGeom prst="rect">
            <a:avLst/>
          </a:prstGeom>
        </p:spPr>
        <p:txBody>
          <a:bodyPr anchorCtr="0" anchor="ctr" bIns="91425" lIns="91425" rIns="91425" tIns="91425">
            <a:noAutofit/>
          </a:bodyPr>
          <a:lstStyle/>
          <a:p>
            <a:pPr indent="-228600" lvl="0" marL="457200" rtl="0">
              <a:spcBef>
                <a:spcPts val="0"/>
              </a:spcBef>
              <a:buAutoNum type="arabicPeriod"/>
            </a:pPr>
            <a:r>
              <a:rPr lang="en"/>
              <a:t>Promise</a:t>
            </a:r>
          </a:p>
          <a:p>
            <a:pPr indent="-228600" lvl="0" marL="457200" rtl="0">
              <a:spcBef>
                <a:spcPts val="0"/>
              </a:spcBef>
              <a:buAutoNum type="arabicPeriod"/>
            </a:pPr>
            <a:r>
              <a:rPr lang="en"/>
              <a:t>Generator + Promise</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x="0" y="0"/>
          <a:ext cx="0" cy="0"/>
          <a:chOff x="0" y="0"/>
          <a:chExt cx="0" cy="0"/>
        </a:xfrm>
      </p:grpSpPr>
      <p:sp>
        <p:nvSpPr>
          <p:cNvPr id="524" name="Shape 524"/>
          <p:cNvSpPr txBox="1"/>
          <p:nvPr>
            <p:ph type="title"/>
          </p:nvPr>
        </p:nvSpPr>
        <p:spPr>
          <a:xfrm>
            <a:off x="311700" y="445025"/>
            <a:ext cx="8520600" cy="6990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Promise</a:t>
            </a:r>
          </a:p>
        </p:txBody>
      </p:sp>
      <p:sp>
        <p:nvSpPr>
          <p:cNvPr id="525" name="Shape 525"/>
          <p:cNvSpPr txBox="1"/>
          <p:nvPr/>
        </p:nvSpPr>
        <p:spPr>
          <a:xfrm>
            <a:off x="428550" y="1085125"/>
            <a:ext cx="8520600" cy="3449400"/>
          </a:xfrm>
          <a:prstGeom prst="rect">
            <a:avLst/>
          </a:prstGeom>
          <a:noFill/>
          <a:ln>
            <a:noFill/>
          </a:ln>
        </p:spPr>
        <p:txBody>
          <a:bodyPr anchorCtr="0" anchor="t" bIns="91425" lIns="91425" rIns="91425" tIns="91425">
            <a:noAutofit/>
          </a:bodyPr>
          <a:lstStyle/>
          <a:p>
            <a:pPr lvl="0" rtl="0">
              <a:spcBef>
                <a:spcPts val="0"/>
              </a:spcBef>
              <a:spcAft>
                <a:spcPts val="900"/>
              </a:spcAft>
              <a:buNone/>
            </a:pPr>
            <a:r>
              <a:rPr lang="en" sz="1800">
                <a:solidFill>
                  <a:schemeClr val="accent3"/>
                </a:solidFill>
                <a:latin typeface="Proxima Nova"/>
                <a:ea typeface="Proxima Nova"/>
                <a:cs typeface="Proxima Nova"/>
                <a:sym typeface="Proxima Nova"/>
              </a:rPr>
              <a:t>A promise is an object wrapper around an asynchronous operation that gets back with the result (either success or failure) once execution of the operation is finished. At a given point of time, a promise would be in one of the following states:</a:t>
            </a:r>
          </a:p>
          <a:p>
            <a:pPr indent="-342900" lvl="0" marL="457200" rtl="0">
              <a:spcBef>
                <a:spcPts val="0"/>
              </a:spcBef>
              <a:spcAft>
                <a:spcPts val="900"/>
              </a:spcAft>
              <a:buClr>
                <a:schemeClr val="accent3"/>
              </a:buClr>
              <a:buSzPct val="100000"/>
              <a:buFont typeface="Proxima Nova"/>
              <a:buChar char="●"/>
            </a:pPr>
            <a:r>
              <a:rPr b="1" lang="en" sz="1800">
                <a:solidFill>
                  <a:schemeClr val="accent3"/>
                </a:solidFill>
                <a:latin typeface="Proxima Nova"/>
                <a:ea typeface="Proxima Nova"/>
                <a:cs typeface="Proxima Nova"/>
                <a:sym typeface="Proxima Nova"/>
              </a:rPr>
              <a:t>Pending</a:t>
            </a:r>
            <a:r>
              <a:rPr lang="en" sz="1800">
                <a:solidFill>
                  <a:schemeClr val="accent3"/>
                </a:solidFill>
                <a:latin typeface="Proxima Nova"/>
                <a:ea typeface="Proxima Nova"/>
                <a:cs typeface="Proxima Nova"/>
                <a:sym typeface="Proxima Nova"/>
              </a:rPr>
              <a:t>: When execution of the operation is still in progress</a:t>
            </a:r>
          </a:p>
          <a:p>
            <a:pPr indent="-342900" lvl="0" marL="457200" rtl="0">
              <a:spcBef>
                <a:spcPts val="0"/>
              </a:spcBef>
              <a:spcAft>
                <a:spcPts val="900"/>
              </a:spcAft>
              <a:buClr>
                <a:schemeClr val="accent3"/>
              </a:buClr>
              <a:buSzPct val="100000"/>
              <a:buFont typeface="Proxima Nova"/>
              <a:buChar char="●"/>
            </a:pPr>
            <a:r>
              <a:rPr b="1" lang="en" sz="1800">
                <a:solidFill>
                  <a:schemeClr val="accent3"/>
                </a:solidFill>
                <a:latin typeface="Proxima Nova"/>
                <a:ea typeface="Proxima Nova"/>
                <a:cs typeface="Proxima Nova"/>
                <a:sym typeface="Proxima Nova"/>
              </a:rPr>
              <a:t>Success</a:t>
            </a:r>
            <a:r>
              <a:rPr lang="en" sz="1800">
                <a:solidFill>
                  <a:schemeClr val="accent3"/>
                </a:solidFill>
                <a:latin typeface="Proxima Nova"/>
                <a:ea typeface="Proxima Nova"/>
                <a:cs typeface="Proxima Nova"/>
                <a:sym typeface="Proxima Nova"/>
              </a:rPr>
              <a:t>: Once execution of the operation is successfully completed</a:t>
            </a:r>
          </a:p>
          <a:p>
            <a:pPr indent="-342900" lvl="0" marL="457200" rtl="0">
              <a:spcBef>
                <a:spcPts val="0"/>
              </a:spcBef>
              <a:spcAft>
                <a:spcPts val="900"/>
              </a:spcAft>
              <a:buClr>
                <a:schemeClr val="accent3"/>
              </a:buClr>
              <a:buSzPct val="100000"/>
              <a:buFont typeface="Proxima Nova"/>
              <a:buChar char="●"/>
            </a:pPr>
            <a:r>
              <a:rPr b="1" lang="en" sz="1800">
                <a:solidFill>
                  <a:schemeClr val="accent3"/>
                </a:solidFill>
                <a:latin typeface="Proxima Nova"/>
                <a:ea typeface="Proxima Nova"/>
                <a:cs typeface="Proxima Nova"/>
                <a:sym typeface="Proxima Nova"/>
              </a:rPr>
              <a:t>Failure</a:t>
            </a:r>
            <a:r>
              <a:rPr lang="en" sz="1800">
                <a:solidFill>
                  <a:schemeClr val="accent3"/>
                </a:solidFill>
                <a:latin typeface="Proxima Nova"/>
                <a:ea typeface="Proxima Nova"/>
                <a:cs typeface="Proxima Nova"/>
                <a:sym typeface="Proxima Nova"/>
              </a:rPr>
              <a:t>: Once execution of the operation is failed</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311700" y="445025"/>
            <a:ext cx="8520600" cy="6138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Promise</a:t>
            </a:r>
          </a:p>
        </p:txBody>
      </p:sp>
      <p:sp>
        <p:nvSpPr>
          <p:cNvPr id="531" name="Shape 531"/>
          <p:cNvSpPr/>
          <p:nvPr/>
        </p:nvSpPr>
        <p:spPr>
          <a:xfrm>
            <a:off x="91250" y="1067525"/>
            <a:ext cx="4733700" cy="39090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0"/>
              </a:spcAft>
              <a:buNone/>
            </a:pPr>
            <a:r>
              <a:rPr lang="en"/>
              <a:t>let promise = </a:t>
            </a:r>
            <a:r>
              <a:rPr b="1" lang="en"/>
              <a:t>new Promise(function (resolve, reject) </a:t>
            </a:r>
            <a:r>
              <a:rPr lang="en"/>
              <a:t>{</a:t>
            </a:r>
          </a:p>
          <a:p>
            <a:pPr indent="0" lvl="0" marL="0" rtl="0">
              <a:lnSpc>
                <a:spcPct val="100000"/>
              </a:lnSpc>
              <a:spcBef>
                <a:spcPts val="0"/>
              </a:spcBef>
              <a:spcAft>
                <a:spcPts val="0"/>
              </a:spcAft>
              <a:buNone/>
            </a:pPr>
            <a:r>
              <a:rPr lang="en"/>
              <a:t>        if(allIsGood) { </a:t>
            </a:r>
          </a:p>
          <a:p>
            <a:pPr indent="457200" lvl="0" marL="0" rtl="0">
              <a:lnSpc>
                <a:spcPct val="100000"/>
              </a:lnSpc>
              <a:spcBef>
                <a:spcPts val="0"/>
              </a:spcBef>
              <a:spcAft>
                <a:spcPts val="0"/>
              </a:spcAft>
              <a:buNone/>
            </a:pPr>
            <a:r>
              <a:rPr lang="en">
                <a:solidFill>
                  <a:srgbClr val="FF0000"/>
                </a:solidFill>
              </a:rPr>
              <a:t>//All is well, so resolve the promise</a:t>
            </a:r>
          </a:p>
          <a:p>
            <a:pPr indent="0" lvl="0" marL="0" rtl="0">
              <a:lnSpc>
                <a:spcPct val="100000"/>
              </a:lnSpc>
              <a:spcBef>
                <a:spcPts val="0"/>
              </a:spcBef>
              <a:spcAft>
                <a:spcPts val="0"/>
              </a:spcAft>
              <a:buNone/>
            </a:pPr>
            <a:r>
              <a:rPr lang="en"/>
              <a:t>            </a:t>
            </a:r>
            <a:r>
              <a:rPr b="1" lang="en"/>
              <a:t>resolve(result.data);</a:t>
            </a:r>
            <a:r>
              <a:rPr lang="en"/>
              <a:t> </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        else {</a:t>
            </a:r>
          </a:p>
          <a:p>
            <a:pPr indent="0" lvl="0" marL="0" rtl="0">
              <a:lnSpc>
                <a:spcPct val="100000"/>
              </a:lnSpc>
              <a:spcBef>
                <a:spcPts val="0"/>
              </a:spcBef>
              <a:spcAft>
                <a:spcPts val="0"/>
              </a:spcAft>
              <a:buNone/>
            </a:pPr>
            <a:r>
              <a:rPr lang="en"/>
              <a:t>	</a:t>
            </a:r>
            <a:r>
              <a:rPr lang="en">
                <a:solidFill>
                  <a:srgbClr val="FF0000"/>
                </a:solidFill>
              </a:rPr>
              <a:t>//Something is wrong, reject the promise</a:t>
            </a:r>
          </a:p>
          <a:p>
            <a:pPr indent="0" lvl="0" marL="0" rtl="0">
              <a:lnSpc>
                <a:spcPct val="100000"/>
              </a:lnSpc>
              <a:spcBef>
                <a:spcPts val="0"/>
              </a:spcBef>
              <a:spcAft>
                <a:spcPts val="0"/>
              </a:spcAft>
              <a:buNone/>
            </a:pPr>
            <a:r>
              <a:rPr lang="en"/>
              <a:t>            </a:t>
            </a:r>
            <a:r>
              <a:rPr b="1" lang="en"/>
              <a:t>reject(result.error);</a:t>
            </a:r>
            <a:r>
              <a:rPr lang="en"/>
              <a:t> </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a:t>
            </a:r>
          </a:p>
          <a:p>
            <a:pPr indent="0" lvl="0" marL="0" rtl="0">
              <a:lnSpc>
                <a:spcPct val="100000"/>
              </a:lnSpc>
              <a:spcBef>
                <a:spcPts val="0"/>
              </a:spcBef>
              <a:spcAft>
                <a:spcPts val="0"/>
              </a:spcAft>
              <a:buNone/>
            </a:pPr>
            <a:r>
              <a:t/>
            </a:r>
            <a:endParaRPr/>
          </a:p>
          <a:p>
            <a:pPr lvl="0" rtl="0">
              <a:spcBef>
                <a:spcPts val="0"/>
              </a:spcBef>
              <a:spcAft>
                <a:spcPts val="0"/>
              </a:spcAft>
              <a:buNone/>
            </a:pPr>
            <a:r>
              <a:rPr lang="en">
                <a:solidFill>
                  <a:srgbClr val="FF0000"/>
                </a:solidFill>
              </a:rPr>
              <a:t>//get result of the promise</a:t>
            </a:r>
          </a:p>
          <a:p>
            <a:pPr lvl="0" rtl="0">
              <a:spcBef>
                <a:spcPts val="0"/>
              </a:spcBef>
              <a:spcAft>
                <a:spcPts val="0"/>
              </a:spcAft>
              <a:buNone/>
            </a:pPr>
            <a:r>
              <a:rPr b="1" lang="en"/>
              <a:t>promise.then</a:t>
            </a:r>
            <a:r>
              <a:rPr lang="en"/>
              <a:t>(function (data) {</a:t>
            </a:r>
          </a:p>
          <a:p>
            <a:pPr lvl="0" rtl="0">
              <a:spcBef>
                <a:spcPts val="0"/>
              </a:spcBef>
              <a:spcAft>
                <a:spcPts val="0"/>
              </a:spcAft>
              <a:buNone/>
            </a:pPr>
            <a:r>
              <a:rPr lang="en"/>
              <a:t>    </a:t>
            </a:r>
            <a:r>
              <a:rPr lang="en">
                <a:solidFill>
                  <a:srgbClr val="FF0000"/>
                </a:solidFill>
              </a:rPr>
              <a:t>//Use data</a:t>
            </a:r>
          </a:p>
          <a:p>
            <a:pPr lvl="0" rtl="0">
              <a:spcBef>
                <a:spcPts val="0"/>
              </a:spcBef>
              <a:spcAft>
                <a:spcPts val="0"/>
              </a:spcAft>
              <a:buNone/>
            </a:pPr>
            <a:r>
              <a:rPr lang="en"/>
              <a:t>}, function (error) {</a:t>
            </a:r>
          </a:p>
          <a:p>
            <a:pPr lvl="0" rtl="0">
              <a:spcBef>
                <a:spcPts val="0"/>
              </a:spcBef>
              <a:spcAft>
                <a:spcPts val="0"/>
              </a:spcAft>
              <a:buNone/>
            </a:pPr>
            <a:r>
              <a:rPr lang="en"/>
              <a:t>   </a:t>
            </a:r>
            <a:r>
              <a:rPr lang="en">
                <a:solidFill>
                  <a:srgbClr val="FF0000"/>
                </a:solidFill>
              </a:rPr>
              <a:t> //Handle the error</a:t>
            </a:r>
          </a:p>
          <a:p>
            <a:pPr lvl="0" rtl="0">
              <a:spcBef>
                <a:spcPts val="0"/>
              </a:spcBef>
              <a:spcAft>
                <a:spcPts val="0"/>
              </a:spcAft>
              <a:buNone/>
            </a:pPr>
            <a:r>
              <a:rPr lang="en"/>
              <a:t>});</a:t>
            </a:r>
          </a:p>
        </p:txBody>
      </p:sp>
      <p:sp>
        <p:nvSpPr>
          <p:cNvPr id="532" name="Shape 532"/>
          <p:cNvSpPr/>
          <p:nvPr/>
        </p:nvSpPr>
        <p:spPr>
          <a:xfrm>
            <a:off x="4917075" y="1067525"/>
            <a:ext cx="4159800" cy="39090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lang="en"/>
              <a:t>let p = </a:t>
            </a:r>
            <a:r>
              <a:rPr b="1" lang="en"/>
              <a:t>new Promise</a:t>
            </a:r>
            <a:r>
              <a:rPr lang="en"/>
              <a:t>(function (resolve, reject) {</a:t>
            </a:r>
          </a:p>
          <a:p>
            <a:pPr lvl="0" rtl="0">
              <a:spcBef>
                <a:spcPts val="0"/>
              </a:spcBef>
              <a:spcAft>
                <a:spcPts val="500"/>
              </a:spcAft>
              <a:buNone/>
            </a:pPr>
            <a:r>
              <a:rPr lang="en"/>
              <a:t>        setTimeout(() =&gt; resolve(4), 2000);</a:t>
            </a:r>
          </a:p>
          <a:p>
            <a:pPr lvl="0" rtl="0">
              <a:spcBef>
                <a:spcPts val="0"/>
              </a:spcBef>
              <a:spcAft>
                <a:spcPts val="500"/>
              </a:spcAft>
              <a:buNone/>
            </a:pPr>
            <a:r>
              <a:rPr lang="en"/>
              <a:t>    });</a:t>
            </a:r>
          </a:p>
          <a:p>
            <a:pPr lvl="0" rtl="0">
              <a:spcBef>
                <a:spcPts val="0"/>
              </a:spcBef>
              <a:spcAft>
                <a:spcPts val="500"/>
              </a:spcAft>
              <a:buNone/>
            </a:pPr>
            <a:r>
              <a:t/>
            </a:r>
            <a:endParaRPr/>
          </a:p>
          <a:p>
            <a:pPr lvl="0" rtl="0">
              <a:spcBef>
                <a:spcPts val="0"/>
              </a:spcBef>
              <a:spcAft>
                <a:spcPts val="500"/>
              </a:spcAft>
              <a:buNone/>
            </a:pPr>
            <a:r>
              <a:rPr lang="en"/>
              <a:t>p</a:t>
            </a:r>
            <a:r>
              <a:rPr b="1" lang="en"/>
              <a:t>.then</a:t>
            </a:r>
            <a:r>
              <a:rPr lang="en"/>
              <a:t>((res) =&gt; console.log(res)); </a:t>
            </a:r>
            <a:r>
              <a:rPr lang="en">
                <a:solidFill>
                  <a:srgbClr val="FF0000"/>
                </a:solidFill>
              </a:rPr>
              <a:t>//4</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2. Brief history of ECMAScript</a:t>
            </a:r>
          </a:p>
        </p:txBody>
      </p:sp>
      <p:cxnSp>
        <p:nvCxnSpPr>
          <p:cNvPr id="131" name="Shape 131"/>
          <p:cNvCxnSpPr/>
          <p:nvPr/>
        </p:nvCxnSpPr>
        <p:spPr>
          <a:xfrm flipH="1">
            <a:off x="464575" y="1470800"/>
            <a:ext cx="8400" cy="3139500"/>
          </a:xfrm>
          <a:prstGeom prst="straightConnector1">
            <a:avLst/>
          </a:prstGeom>
          <a:noFill/>
          <a:ln cap="flat" cmpd="sng" w="19050">
            <a:solidFill>
              <a:schemeClr val="dk2"/>
            </a:solidFill>
            <a:prstDash val="solid"/>
            <a:round/>
            <a:headEnd len="lg" w="lg" type="none"/>
            <a:tailEnd len="lg" w="lg" type="none"/>
          </a:ln>
        </p:spPr>
      </p:cxnSp>
      <p:grpSp>
        <p:nvGrpSpPr>
          <p:cNvPr id="132" name="Shape 132"/>
          <p:cNvGrpSpPr/>
          <p:nvPr/>
        </p:nvGrpSpPr>
        <p:grpSpPr>
          <a:xfrm>
            <a:off x="455546" y="1146800"/>
            <a:ext cx="8541346" cy="598675"/>
            <a:chOff x="447096" y="940375"/>
            <a:chExt cx="8541346" cy="598675"/>
          </a:xfrm>
        </p:grpSpPr>
        <p:grpSp>
          <p:nvGrpSpPr>
            <p:cNvPr id="133" name="Shape 133"/>
            <p:cNvGrpSpPr/>
            <p:nvPr/>
          </p:nvGrpSpPr>
          <p:grpSpPr>
            <a:xfrm>
              <a:off x="447096" y="1048850"/>
              <a:ext cx="8541346" cy="490200"/>
              <a:chOff x="490200" y="1048850"/>
              <a:chExt cx="8392793" cy="490200"/>
            </a:xfrm>
          </p:grpSpPr>
          <p:cxnSp>
            <p:nvCxnSpPr>
              <p:cNvPr id="134" name="Shape 134"/>
              <p:cNvCxnSpPr/>
              <p:nvPr/>
            </p:nvCxnSpPr>
            <p:spPr>
              <a:xfrm>
                <a:off x="490200" y="1264375"/>
                <a:ext cx="1428600" cy="0"/>
              </a:xfrm>
              <a:prstGeom prst="straightConnector1">
                <a:avLst/>
              </a:prstGeom>
              <a:noFill/>
              <a:ln cap="flat" cmpd="sng" w="19050">
                <a:solidFill>
                  <a:schemeClr val="dk2"/>
                </a:solidFill>
                <a:prstDash val="solid"/>
                <a:round/>
                <a:headEnd len="lg" w="lg" type="none"/>
                <a:tailEnd len="lg" w="lg" type="oval"/>
              </a:ln>
            </p:spPr>
          </p:cxnSp>
          <p:sp>
            <p:nvSpPr>
              <p:cNvPr id="135" name="Shape 135"/>
              <p:cNvSpPr txBox="1"/>
              <p:nvPr/>
            </p:nvSpPr>
            <p:spPr>
              <a:xfrm>
                <a:off x="1918793" y="1048850"/>
                <a:ext cx="6964200" cy="490200"/>
              </a:xfrm>
              <a:prstGeom prst="rect">
                <a:avLst/>
              </a:prstGeom>
              <a:noFill/>
              <a:ln>
                <a:noFill/>
              </a:ln>
            </p:spPr>
            <p:txBody>
              <a:bodyPr anchorCtr="0" anchor="t" bIns="91425" lIns="91425" rIns="91425" tIns="91425">
                <a:noAutofit/>
              </a:bodyPr>
              <a:lstStyle/>
              <a:p>
                <a:pPr lvl="0">
                  <a:spcBef>
                    <a:spcPts val="0"/>
                  </a:spcBef>
                  <a:buNone/>
                </a:pPr>
                <a:r>
                  <a:rPr lang="en">
                    <a:solidFill>
                      <a:schemeClr val="accent3"/>
                    </a:solidFill>
                    <a:latin typeface="Proxima Nova"/>
                    <a:ea typeface="Proxima Nova"/>
                    <a:cs typeface="Proxima Nova"/>
                    <a:sym typeface="Proxima Nova"/>
                  </a:rPr>
                  <a:t>First edition</a:t>
                </a:r>
              </a:p>
            </p:txBody>
          </p:sp>
        </p:grpSp>
        <p:sp>
          <p:nvSpPr>
            <p:cNvPr id="136" name="Shape 136"/>
            <p:cNvSpPr txBox="1"/>
            <p:nvPr/>
          </p:nvSpPr>
          <p:spPr>
            <a:xfrm>
              <a:off x="455550" y="940375"/>
              <a:ext cx="989400" cy="3327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June 1997</a:t>
              </a:r>
            </a:p>
          </p:txBody>
        </p:sp>
      </p:grpSp>
      <p:grpSp>
        <p:nvGrpSpPr>
          <p:cNvPr id="137" name="Shape 137"/>
          <p:cNvGrpSpPr/>
          <p:nvPr/>
        </p:nvGrpSpPr>
        <p:grpSpPr>
          <a:xfrm>
            <a:off x="455546" y="1621825"/>
            <a:ext cx="8541344" cy="437621"/>
            <a:chOff x="447096" y="816725"/>
            <a:chExt cx="8541344" cy="437621"/>
          </a:xfrm>
        </p:grpSpPr>
        <p:grpSp>
          <p:nvGrpSpPr>
            <p:cNvPr id="138" name="Shape 138"/>
            <p:cNvGrpSpPr/>
            <p:nvPr/>
          </p:nvGrpSpPr>
          <p:grpSpPr>
            <a:xfrm>
              <a:off x="447096" y="886846"/>
              <a:ext cx="8541344" cy="367500"/>
              <a:chOff x="490200" y="886846"/>
              <a:chExt cx="8392792" cy="367500"/>
            </a:xfrm>
          </p:grpSpPr>
          <p:cxnSp>
            <p:nvCxnSpPr>
              <p:cNvPr id="139" name="Shape 139"/>
              <p:cNvCxnSpPr/>
              <p:nvPr/>
            </p:nvCxnSpPr>
            <p:spPr>
              <a:xfrm>
                <a:off x="490200" y="1140725"/>
                <a:ext cx="1428600" cy="0"/>
              </a:xfrm>
              <a:prstGeom prst="straightConnector1">
                <a:avLst/>
              </a:prstGeom>
              <a:noFill/>
              <a:ln cap="flat" cmpd="sng" w="19050">
                <a:solidFill>
                  <a:schemeClr val="dk2"/>
                </a:solidFill>
                <a:prstDash val="solid"/>
                <a:round/>
                <a:headEnd len="lg" w="lg" type="none"/>
                <a:tailEnd len="lg" w="lg" type="oval"/>
              </a:ln>
            </p:spPr>
          </p:cxnSp>
          <p:sp>
            <p:nvSpPr>
              <p:cNvPr id="140" name="Shape 140"/>
              <p:cNvSpPr txBox="1"/>
              <p:nvPr/>
            </p:nvSpPr>
            <p:spPr>
              <a:xfrm>
                <a:off x="1918792" y="886846"/>
                <a:ext cx="6964200" cy="3675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Second edition: keep the specification fully aligned with ISO/IEC 16262</a:t>
                </a:r>
              </a:p>
            </p:txBody>
          </p:sp>
        </p:grpSp>
        <p:sp>
          <p:nvSpPr>
            <p:cNvPr id="141" name="Shape 141"/>
            <p:cNvSpPr txBox="1"/>
            <p:nvPr/>
          </p:nvSpPr>
          <p:spPr>
            <a:xfrm>
              <a:off x="455550" y="816725"/>
              <a:ext cx="989400" cy="3327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June 1998</a:t>
              </a:r>
            </a:p>
          </p:txBody>
        </p:sp>
      </p:grpSp>
      <p:grpSp>
        <p:nvGrpSpPr>
          <p:cNvPr id="142" name="Shape 142"/>
          <p:cNvGrpSpPr/>
          <p:nvPr/>
        </p:nvGrpSpPr>
        <p:grpSpPr>
          <a:xfrm>
            <a:off x="455549" y="2112979"/>
            <a:ext cx="8541344" cy="582831"/>
            <a:chOff x="447096" y="548583"/>
            <a:chExt cx="8541344" cy="854716"/>
          </a:xfrm>
        </p:grpSpPr>
        <p:grpSp>
          <p:nvGrpSpPr>
            <p:cNvPr id="143" name="Shape 143"/>
            <p:cNvGrpSpPr/>
            <p:nvPr/>
          </p:nvGrpSpPr>
          <p:grpSpPr>
            <a:xfrm>
              <a:off x="447096" y="683000"/>
              <a:ext cx="8541344" cy="720299"/>
              <a:chOff x="490200" y="683000"/>
              <a:chExt cx="8392792" cy="720299"/>
            </a:xfrm>
          </p:grpSpPr>
          <p:cxnSp>
            <p:nvCxnSpPr>
              <p:cNvPr id="144" name="Shape 144"/>
              <p:cNvCxnSpPr/>
              <p:nvPr/>
            </p:nvCxnSpPr>
            <p:spPr>
              <a:xfrm>
                <a:off x="490200" y="1037325"/>
                <a:ext cx="1428600" cy="0"/>
              </a:xfrm>
              <a:prstGeom prst="straightConnector1">
                <a:avLst/>
              </a:prstGeom>
              <a:noFill/>
              <a:ln cap="flat" cmpd="sng" w="19050">
                <a:solidFill>
                  <a:schemeClr val="dk2"/>
                </a:solidFill>
                <a:prstDash val="solid"/>
                <a:round/>
                <a:headEnd len="lg" w="lg" type="none"/>
                <a:tailEnd len="lg" w="lg" type="oval"/>
              </a:ln>
            </p:spPr>
          </p:cxnSp>
          <p:sp>
            <p:nvSpPr>
              <p:cNvPr id="145" name="Shape 145"/>
              <p:cNvSpPr txBox="1"/>
              <p:nvPr/>
            </p:nvSpPr>
            <p:spPr>
              <a:xfrm>
                <a:off x="1918792" y="683000"/>
                <a:ext cx="6964200" cy="720299"/>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Third edition: published as ISO/IEC 16262:2002 in June 2002</a:t>
                </a:r>
              </a:p>
            </p:txBody>
          </p:sp>
        </p:grpSp>
        <p:sp>
          <p:nvSpPr>
            <p:cNvPr id="146" name="Shape 146"/>
            <p:cNvSpPr txBox="1"/>
            <p:nvPr/>
          </p:nvSpPr>
          <p:spPr>
            <a:xfrm>
              <a:off x="447125" y="548583"/>
              <a:ext cx="1453800" cy="3327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December 1999</a:t>
              </a:r>
            </a:p>
          </p:txBody>
        </p:sp>
      </p:grpSp>
      <p:grpSp>
        <p:nvGrpSpPr>
          <p:cNvPr id="147" name="Shape 147"/>
          <p:cNvGrpSpPr/>
          <p:nvPr/>
        </p:nvGrpSpPr>
        <p:grpSpPr>
          <a:xfrm>
            <a:off x="455549" y="2579446"/>
            <a:ext cx="8541344" cy="539095"/>
            <a:chOff x="447096" y="896182"/>
            <a:chExt cx="8541344" cy="918547"/>
          </a:xfrm>
        </p:grpSpPr>
        <p:grpSp>
          <p:nvGrpSpPr>
            <p:cNvPr id="148" name="Shape 148"/>
            <p:cNvGrpSpPr/>
            <p:nvPr/>
          </p:nvGrpSpPr>
          <p:grpSpPr>
            <a:xfrm>
              <a:off x="447096" y="1094429"/>
              <a:ext cx="8541344" cy="720299"/>
              <a:chOff x="490200" y="1094429"/>
              <a:chExt cx="8392792" cy="720299"/>
            </a:xfrm>
          </p:grpSpPr>
          <p:cxnSp>
            <p:nvCxnSpPr>
              <p:cNvPr id="149" name="Shape 149"/>
              <p:cNvCxnSpPr/>
              <p:nvPr/>
            </p:nvCxnSpPr>
            <p:spPr>
              <a:xfrm>
                <a:off x="490200" y="1484216"/>
                <a:ext cx="1428600" cy="0"/>
              </a:xfrm>
              <a:prstGeom prst="straightConnector1">
                <a:avLst/>
              </a:prstGeom>
              <a:noFill/>
              <a:ln cap="flat" cmpd="sng" w="19050">
                <a:solidFill>
                  <a:schemeClr val="dk2"/>
                </a:solidFill>
                <a:prstDash val="solid"/>
                <a:round/>
                <a:headEnd len="lg" w="lg" type="none"/>
                <a:tailEnd len="lg" w="lg" type="oval"/>
              </a:ln>
            </p:spPr>
          </p:cxnSp>
          <p:sp>
            <p:nvSpPr>
              <p:cNvPr id="150" name="Shape 150"/>
              <p:cNvSpPr txBox="1"/>
              <p:nvPr/>
            </p:nvSpPr>
            <p:spPr>
              <a:xfrm>
                <a:off x="1918792" y="1094429"/>
                <a:ext cx="6964200" cy="720299"/>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Fourth Edition was abandoned, some features are proposed for sixth edition.</a:t>
                </a:r>
              </a:p>
            </p:txBody>
          </p:sp>
        </p:grpSp>
        <p:sp>
          <p:nvSpPr>
            <p:cNvPr id="151" name="Shape 151"/>
            <p:cNvSpPr txBox="1"/>
            <p:nvPr/>
          </p:nvSpPr>
          <p:spPr>
            <a:xfrm>
              <a:off x="447121" y="896182"/>
              <a:ext cx="1453799" cy="4854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Abandoned</a:t>
              </a:r>
            </a:p>
          </p:txBody>
        </p:sp>
      </p:grpSp>
      <p:grpSp>
        <p:nvGrpSpPr>
          <p:cNvPr id="152" name="Shape 152"/>
          <p:cNvGrpSpPr/>
          <p:nvPr/>
        </p:nvGrpSpPr>
        <p:grpSpPr>
          <a:xfrm>
            <a:off x="455587" y="3118550"/>
            <a:ext cx="8541344" cy="539092"/>
            <a:chOff x="447096" y="896187"/>
            <a:chExt cx="8541344" cy="918542"/>
          </a:xfrm>
        </p:grpSpPr>
        <p:grpSp>
          <p:nvGrpSpPr>
            <p:cNvPr id="153" name="Shape 153"/>
            <p:cNvGrpSpPr/>
            <p:nvPr/>
          </p:nvGrpSpPr>
          <p:grpSpPr>
            <a:xfrm>
              <a:off x="447096" y="1094429"/>
              <a:ext cx="8541344" cy="720299"/>
              <a:chOff x="490200" y="1094429"/>
              <a:chExt cx="8392792" cy="720299"/>
            </a:xfrm>
          </p:grpSpPr>
          <p:cxnSp>
            <p:nvCxnSpPr>
              <p:cNvPr id="154" name="Shape 154"/>
              <p:cNvCxnSpPr/>
              <p:nvPr/>
            </p:nvCxnSpPr>
            <p:spPr>
              <a:xfrm>
                <a:off x="490200" y="1484216"/>
                <a:ext cx="1428600" cy="0"/>
              </a:xfrm>
              <a:prstGeom prst="straightConnector1">
                <a:avLst/>
              </a:prstGeom>
              <a:noFill/>
              <a:ln cap="flat" cmpd="sng" w="19050">
                <a:solidFill>
                  <a:schemeClr val="dk2"/>
                </a:solidFill>
                <a:prstDash val="solid"/>
                <a:round/>
                <a:headEnd len="lg" w="lg" type="none"/>
                <a:tailEnd len="lg" w="lg" type="oval"/>
              </a:ln>
            </p:spPr>
          </p:cxnSp>
          <p:sp>
            <p:nvSpPr>
              <p:cNvPr id="155" name="Shape 155"/>
              <p:cNvSpPr txBox="1"/>
              <p:nvPr/>
            </p:nvSpPr>
            <p:spPr>
              <a:xfrm>
                <a:off x="1918792" y="1094429"/>
                <a:ext cx="6964200" cy="720299"/>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Fifth edition</a:t>
                </a:r>
              </a:p>
            </p:txBody>
          </p:sp>
        </p:grpSp>
        <p:sp>
          <p:nvSpPr>
            <p:cNvPr id="156" name="Shape 156"/>
            <p:cNvSpPr txBox="1"/>
            <p:nvPr/>
          </p:nvSpPr>
          <p:spPr>
            <a:xfrm>
              <a:off x="447121" y="896187"/>
              <a:ext cx="1582799" cy="4854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December 2009</a:t>
              </a:r>
            </a:p>
          </p:txBody>
        </p:sp>
      </p:grpSp>
      <p:grpSp>
        <p:nvGrpSpPr>
          <p:cNvPr id="157" name="Shape 157"/>
          <p:cNvGrpSpPr/>
          <p:nvPr/>
        </p:nvGrpSpPr>
        <p:grpSpPr>
          <a:xfrm>
            <a:off x="455602" y="3657816"/>
            <a:ext cx="8688427" cy="539077"/>
            <a:chOff x="447096" y="896187"/>
            <a:chExt cx="8143619" cy="918516"/>
          </a:xfrm>
        </p:grpSpPr>
        <p:grpSp>
          <p:nvGrpSpPr>
            <p:cNvPr id="158" name="Shape 158"/>
            <p:cNvGrpSpPr/>
            <p:nvPr/>
          </p:nvGrpSpPr>
          <p:grpSpPr>
            <a:xfrm>
              <a:off x="447096" y="1094404"/>
              <a:ext cx="8143619" cy="720300"/>
              <a:chOff x="490200" y="1094404"/>
              <a:chExt cx="8001984" cy="720300"/>
            </a:xfrm>
          </p:grpSpPr>
          <p:cxnSp>
            <p:nvCxnSpPr>
              <p:cNvPr id="159" name="Shape 159"/>
              <p:cNvCxnSpPr/>
              <p:nvPr/>
            </p:nvCxnSpPr>
            <p:spPr>
              <a:xfrm>
                <a:off x="490200" y="1484216"/>
                <a:ext cx="1330800" cy="8700"/>
              </a:xfrm>
              <a:prstGeom prst="straightConnector1">
                <a:avLst/>
              </a:prstGeom>
              <a:noFill/>
              <a:ln cap="flat" cmpd="sng" w="19050">
                <a:solidFill>
                  <a:schemeClr val="dk2"/>
                </a:solidFill>
                <a:prstDash val="solid"/>
                <a:round/>
                <a:headEnd len="lg" w="lg" type="none"/>
                <a:tailEnd len="lg" w="lg" type="oval"/>
              </a:ln>
            </p:spPr>
          </p:cxnSp>
          <p:sp>
            <p:nvSpPr>
              <p:cNvPr id="160" name="Shape 160"/>
              <p:cNvSpPr txBox="1"/>
              <p:nvPr/>
            </p:nvSpPr>
            <p:spPr>
              <a:xfrm>
                <a:off x="1829184" y="1094404"/>
                <a:ext cx="6663000" cy="720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Edition 5.1: fully aligned with third edition of the international standard ISO/IEC 16262:2011</a:t>
                </a:r>
              </a:p>
            </p:txBody>
          </p:sp>
        </p:grpSp>
        <p:sp>
          <p:nvSpPr>
            <p:cNvPr id="161" name="Shape 161"/>
            <p:cNvSpPr txBox="1"/>
            <p:nvPr/>
          </p:nvSpPr>
          <p:spPr>
            <a:xfrm>
              <a:off x="447121" y="896187"/>
              <a:ext cx="1582799" cy="4854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June 2011</a:t>
              </a:r>
            </a:p>
          </p:txBody>
        </p:sp>
      </p:grpSp>
      <p:grpSp>
        <p:nvGrpSpPr>
          <p:cNvPr id="162" name="Shape 162"/>
          <p:cNvGrpSpPr/>
          <p:nvPr/>
        </p:nvGrpSpPr>
        <p:grpSpPr>
          <a:xfrm>
            <a:off x="455549" y="4251500"/>
            <a:ext cx="8541344" cy="539092"/>
            <a:chOff x="447096" y="896187"/>
            <a:chExt cx="8541344" cy="918542"/>
          </a:xfrm>
        </p:grpSpPr>
        <p:grpSp>
          <p:nvGrpSpPr>
            <p:cNvPr id="163" name="Shape 163"/>
            <p:cNvGrpSpPr/>
            <p:nvPr/>
          </p:nvGrpSpPr>
          <p:grpSpPr>
            <a:xfrm>
              <a:off x="447096" y="1094429"/>
              <a:ext cx="8541344" cy="720299"/>
              <a:chOff x="490200" y="1094429"/>
              <a:chExt cx="8392792" cy="720299"/>
            </a:xfrm>
          </p:grpSpPr>
          <p:cxnSp>
            <p:nvCxnSpPr>
              <p:cNvPr id="164" name="Shape 164"/>
              <p:cNvCxnSpPr/>
              <p:nvPr/>
            </p:nvCxnSpPr>
            <p:spPr>
              <a:xfrm>
                <a:off x="490200" y="1484216"/>
                <a:ext cx="1428600" cy="0"/>
              </a:xfrm>
              <a:prstGeom prst="straightConnector1">
                <a:avLst/>
              </a:prstGeom>
              <a:noFill/>
              <a:ln cap="flat" cmpd="sng" w="19050">
                <a:solidFill>
                  <a:schemeClr val="dk2"/>
                </a:solidFill>
                <a:prstDash val="solid"/>
                <a:round/>
                <a:headEnd len="lg" w="lg" type="none"/>
                <a:tailEnd len="lg" w="lg" type="oval"/>
              </a:ln>
            </p:spPr>
          </p:cxnSp>
          <p:sp>
            <p:nvSpPr>
              <p:cNvPr id="165" name="Shape 165"/>
              <p:cNvSpPr txBox="1"/>
              <p:nvPr/>
            </p:nvSpPr>
            <p:spPr>
              <a:xfrm>
                <a:off x="1918792" y="1094429"/>
                <a:ext cx="6964200" cy="720299"/>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Sixth Edition, known as ECMAScript 2015, ECMAScript Harmony or ES6 Harmony</a:t>
                </a:r>
              </a:p>
            </p:txBody>
          </p:sp>
        </p:grpSp>
        <p:sp>
          <p:nvSpPr>
            <p:cNvPr id="166" name="Shape 166"/>
            <p:cNvSpPr txBox="1"/>
            <p:nvPr/>
          </p:nvSpPr>
          <p:spPr>
            <a:xfrm>
              <a:off x="447121" y="896187"/>
              <a:ext cx="1582799" cy="4854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latin typeface="Proxima Nova"/>
                  <a:ea typeface="Proxima Nova"/>
                  <a:cs typeface="Proxima Nova"/>
                  <a:sym typeface="Proxima Nova"/>
                </a:rPr>
                <a:t>June 2015</a:t>
              </a:r>
            </a:p>
          </p:txBody>
        </p:sp>
      </p:gr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ph type="title"/>
          </p:nvPr>
        </p:nvSpPr>
        <p:spPr>
          <a:xfrm>
            <a:off x="311700" y="445025"/>
            <a:ext cx="8520600" cy="6138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Promise</a:t>
            </a:r>
          </a:p>
        </p:txBody>
      </p:sp>
      <p:sp>
        <p:nvSpPr>
          <p:cNvPr id="538" name="Shape 538"/>
          <p:cNvSpPr/>
          <p:nvPr/>
        </p:nvSpPr>
        <p:spPr>
          <a:xfrm>
            <a:off x="311700" y="1227325"/>
            <a:ext cx="4260300" cy="37383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0"/>
              </a:spcAft>
              <a:buNone/>
            </a:pPr>
            <a:r>
              <a:rPr lang="en"/>
              <a:t>function getData(url) {</a:t>
            </a:r>
          </a:p>
          <a:p>
            <a:pPr indent="0" lvl="0" marL="0" rtl="0">
              <a:lnSpc>
                <a:spcPct val="100000"/>
              </a:lnSpc>
              <a:spcBef>
                <a:spcPts val="0"/>
              </a:spcBef>
              <a:spcAft>
                <a:spcPts val="0"/>
              </a:spcAft>
              <a:buNone/>
            </a:pPr>
            <a:r>
              <a:rPr lang="en"/>
              <a:t>    </a:t>
            </a:r>
            <a:r>
              <a:rPr b="1" lang="en"/>
              <a:t>return new Promise</a:t>
            </a:r>
            <a:r>
              <a:rPr lang="en"/>
              <a:t>(function (resolve, reject) {</a:t>
            </a:r>
          </a:p>
          <a:p>
            <a:pPr indent="0" lvl="0" marL="0" rtl="0">
              <a:lnSpc>
                <a:spcPct val="100000"/>
              </a:lnSpc>
              <a:spcBef>
                <a:spcPts val="0"/>
              </a:spcBef>
              <a:spcAft>
                <a:spcPts val="0"/>
              </a:spcAft>
              <a:buNone/>
            </a:pPr>
            <a:r>
              <a:rPr lang="en"/>
              <a:t>            let request = new XMLHttpRequest();</a:t>
            </a:r>
          </a:p>
          <a:p>
            <a:pPr indent="0" lvl="0" marL="0" rtl="0">
              <a:lnSpc>
                <a:spcPct val="100000"/>
              </a:lnSpc>
              <a:spcBef>
                <a:spcPts val="0"/>
              </a:spcBef>
              <a:spcAft>
                <a:spcPts val="0"/>
              </a:spcAft>
              <a:buNone/>
            </a:pPr>
            <a:r>
              <a:rPr lang="en"/>
              <a:t>            request.open("GET", url);</a:t>
            </a: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            request.onload = function () {</a:t>
            </a:r>
          </a:p>
          <a:p>
            <a:pPr indent="0" lvl="0" marL="0" rtl="0">
              <a:lnSpc>
                <a:spcPct val="100000"/>
              </a:lnSpc>
              <a:spcBef>
                <a:spcPts val="0"/>
              </a:spcBef>
              <a:spcAft>
                <a:spcPts val="0"/>
              </a:spcAft>
              <a:buNone/>
            </a:pPr>
            <a:r>
              <a:rPr lang="en"/>
              <a:t>                if (request.status === 200) {</a:t>
            </a:r>
          </a:p>
          <a:p>
            <a:pPr indent="0" lvl="0" marL="0" rtl="0">
              <a:lnSpc>
                <a:spcPct val="100000"/>
              </a:lnSpc>
              <a:spcBef>
                <a:spcPts val="0"/>
              </a:spcBef>
              <a:spcAft>
                <a:spcPts val="0"/>
              </a:spcAft>
              <a:buNone/>
            </a:pPr>
            <a:r>
              <a:rPr lang="en"/>
              <a:t>                    </a:t>
            </a:r>
            <a:r>
              <a:rPr b="1" lang="en"/>
              <a:t>resolve(request.response);</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                else {</a:t>
            </a:r>
          </a:p>
          <a:p>
            <a:pPr indent="0" lvl="0" marL="0" rtl="0">
              <a:lnSpc>
                <a:spcPct val="100000"/>
              </a:lnSpc>
              <a:spcBef>
                <a:spcPts val="0"/>
              </a:spcBef>
              <a:spcAft>
                <a:spcPts val="0"/>
              </a:spcAft>
              <a:buNone/>
            </a:pPr>
            <a:r>
              <a:rPr lang="en"/>
              <a:t>                    </a:t>
            </a:r>
            <a:r>
              <a:rPr b="1" lang="en"/>
              <a:t>reject(Error(request.statusText));</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            request.send();</a:t>
            </a:r>
          </a:p>
          <a:p>
            <a:pPr indent="0" lvl="0" marL="0" rtl="0">
              <a:lnSpc>
                <a:spcPct val="100000"/>
              </a:lnSpc>
              <a:spcBef>
                <a:spcPts val="0"/>
              </a:spcBef>
              <a:spcAft>
                <a:spcPts val="0"/>
              </a:spcAft>
              <a:buNone/>
            </a:pPr>
            <a:r>
              <a:rPr lang="en"/>
              <a:t>    });</a:t>
            </a:r>
          </a:p>
          <a:p>
            <a:pPr indent="0" lvl="0" marL="0" rtl="0">
              <a:lnSpc>
                <a:spcPct val="100000"/>
              </a:lnSpc>
              <a:spcBef>
                <a:spcPts val="0"/>
              </a:spcBef>
              <a:spcAft>
                <a:spcPts val="0"/>
              </a:spcAft>
              <a:buNone/>
            </a:pPr>
            <a:r>
              <a:rPr lang="en"/>
              <a:t>}</a:t>
            </a:r>
          </a:p>
        </p:txBody>
      </p:sp>
      <p:sp>
        <p:nvSpPr>
          <p:cNvPr id="539" name="Shape 539"/>
          <p:cNvSpPr/>
          <p:nvPr/>
        </p:nvSpPr>
        <p:spPr>
          <a:xfrm>
            <a:off x="4862425" y="1227325"/>
            <a:ext cx="3857700" cy="37383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getData(url)</a:t>
            </a:r>
            <a:r>
              <a:rPr b="1" lang="en"/>
              <a:t>.then</a:t>
            </a:r>
            <a:r>
              <a:rPr lang="en"/>
              <a:t>(function (response) {</a:t>
            </a:r>
          </a:p>
          <a:p>
            <a:pPr indent="0" lvl="0" marL="0" rtl="0">
              <a:lnSpc>
                <a:spcPct val="100000"/>
              </a:lnSpc>
              <a:spcBef>
                <a:spcPts val="0"/>
              </a:spcBef>
              <a:spcAft>
                <a:spcPts val="500"/>
              </a:spcAft>
              <a:buNone/>
            </a:pPr>
            <a:r>
              <a:rPr lang="en"/>
              <a:t>        console.log("Success!", response);</a:t>
            </a:r>
          </a:p>
          <a:p>
            <a:pPr indent="0" lvl="0" marL="0" rtl="0">
              <a:lnSpc>
                <a:spcPct val="100000"/>
              </a:lnSpc>
              <a:spcBef>
                <a:spcPts val="0"/>
              </a:spcBef>
              <a:spcAft>
                <a:spcPts val="500"/>
              </a:spcAft>
              <a:buNone/>
            </a:pPr>
            <a:r>
              <a:rPr lang="en"/>
              <a:t>    }, function (error) {</a:t>
            </a:r>
          </a:p>
          <a:p>
            <a:pPr indent="0" lvl="0" marL="0" rtl="0">
              <a:lnSpc>
                <a:spcPct val="100000"/>
              </a:lnSpc>
              <a:spcBef>
                <a:spcPts val="0"/>
              </a:spcBef>
              <a:spcAft>
                <a:spcPts val="500"/>
              </a:spcAft>
              <a:buNone/>
            </a:pPr>
            <a:r>
              <a:rPr lang="en"/>
              <a:t>        console.log("Failed!", error);</a:t>
            </a:r>
          </a:p>
          <a:p>
            <a:pPr indent="0" lvl="0" marL="0" rtl="0">
              <a:lnSpc>
                <a:spcPct val="100000"/>
              </a:lnSpc>
              <a:spcBef>
                <a:spcPts val="0"/>
              </a:spcBef>
              <a:spcAft>
                <a:spcPts val="500"/>
              </a:spcAft>
              <a:buNone/>
            </a:pPr>
            <a:r>
              <a:rPr lang="en"/>
              <a:t>});</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txBox="1"/>
          <p:nvPr>
            <p:ph type="title"/>
          </p:nvPr>
        </p:nvSpPr>
        <p:spPr>
          <a:xfrm>
            <a:off x="311700" y="445025"/>
            <a:ext cx="8520600" cy="6990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Promise</a:t>
            </a:r>
          </a:p>
        </p:txBody>
      </p:sp>
      <p:sp>
        <p:nvSpPr>
          <p:cNvPr id="545" name="Shape 545"/>
          <p:cNvSpPr txBox="1"/>
          <p:nvPr/>
        </p:nvSpPr>
        <p:spPr>
          <a:xfrm>
            <a:off x="311700" y="1085125"/>
            <a:ext cx="8738700" cy="37866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Promise API:</a:t>
            </a:r>
          </a:p>
          <a:p>
            <a:pPr indent="-342900" lvl="0" marL="457200" rtl="0">
              <a:spcBef>
                <a:spcPts val="0"/>
              </a:spcBef>
              <a:spcAft>
                <a:spcPts val="900"/>
              </a:spcAft>
              <a:buClr>
                <a:schemeClr val="accent3"/>
              </a:buClr>
              <a:buSzPct val="100000"/>
              <a:buFont typeface="Proxima Nova"/>
              <a:buChar char="●"/>
            </a:pPr>
            <a:r>
              <a:rPr b="1" lang="en" sz="1800">
                <a:solidFill>
                  <a:schemeClr val="accent3"/>
                </a:solidFill>
                <a:latin typeface="Proxima Nova"/>
                <a:ea typeface="Proxima Nova"/>
                <a:cs typeface="Proxima Nova"/>
                <a:sym typeface="Proxima Nova"/>
              </a:rPr>
              <a:t>Promise.resolve</a:t>
            </a:r>
            <a:r>
              <a:rPr lang="en" sz="1800">
                <a:solidFill>
                  <a:schemeClr val="accent3"/>
                </a:solidFill>
                <a:latin typeface="Proxima Nova"/>
                <a:ea typeface="Proxima Nova"/>
                <a:cs typeface="Proxima Nova"/>
                <a:sym typeface="Proxima Nova"/>
              </a:rPr>
              <a:t>: Used to create and resolve a promise immediately with a fixed value</a:t>
            </a:r>
          </a:p>
          <a:p>
            <a:pPr indent="-342900" lvl="0" marL="457200" rtl="0">
              <a:spcBef>
                <a:spcPts val="0"/>
              </a:spcBef>
              <a:spcAft>
                <a:spcPts val="900"/>
              </a:spcAft>
              <a:buClr>
                <a:schemeClr val="accent3"/>
              </a:buClr>
              <a:buSzPct val="100000"/>
              <a:buFont typeface="Proxima Nova"/>
              <a:buChar char="●"/>
            </a:pPr>
            <a:r>
              <a:rPr b="1" lang="en" sz="1800">
                <a:solidFill>
                  <a:schemeClr val="accent3"/>
                </a:solidFill>
                <a:latin typeface="Proxima Nova"/>
                <a:ea typeface="Proxima Nova"/>
                <a:cs typeface="Proxima Nova"/>
                <a:sym typeface="Proxima Nova"/>
              </a:rPr>
              <a:t>Promise.reject</a:t>
            </a:r>
            <a:r>
              <a:rPr lang="en" sz="1800">
                <a:solidFill>
                  <a:schemeClr val="accent3"/>
                </a:solidFill>
                <a:latin typeface="Proxima Nova"/>
                <a:ea typeface="Proxima Nova"/>
                <a:cs typeface="Proxima Nova"/>
                <a:sym typeface="Proxima Nova"/>
              </a:rPr>
              <a:t>: Used to create and reject a promise immediately with a fixed error message</a:t>
            </a:r>
          </a:p>
          <a:p>
            <a:pPr indent="-342900" lvl="0" marL="457200" rtl="0">
              <a:spcBef>
                <a:spcPts val="0"/>
              </a:spcBef>
              <a:spcAft>
                <a:spcPts val="900"/>
              </a:spcAft>
              <a:buClr>
                <a:schemeClr val="accent3"/>
              </a:buClr>
              <a:buSzPct val="100000"/>
              <a:buFont typeface="Proxima Nova"/>
              <a:buChar char="●"/>
            </a:pPr>
            <a:r>
              <a:rPr b="1" lang="en" sz="1800">
                <a:solidFill>
                  <a:schemeClr val="accent3"/>
                </a:solidFill>
                <a:latin typeface="Proxima Nova"/>
                <a:ea typeface="Proxima Nova"/>
                <a:cs typeface="Proxima Nova"/>
                <a:sym typeface="Proxima Nova"/>
              </a:rPr>
              <a:t>Promise.prototype.catch</a:t>
            </a:r>
            <a:r>
              <a:rPr lang="en" sz="1800">
                <a:solidFill>
                  <a:schemeClr val="accent3"/>
                </a:solidFill>
                <a:latin typeface="Proxima Nova"/>
                <a:ea typeface="Proxima Nova"/>
                <a:cs typeface="Proxima Nova"/>
                <a:sym typeface="Proxima Nova"/>
              </a:rPr>
              <a:t>: If it is known that a promise is going to fail, or to avoid handling of success case of a promise, the catch method is used</a:t>
            </a:r>
          </a:p>
          <a:p>
            <a:pPr indent="-342900" lvl="0" marL="457200" rtl="0">
              <a:spcBef>
                <a:spcPts val="0"/>
              </a:spcBef>
              <a:spcAft>
                <a:spcPts val="900"/>
              </a:spcAft>
              <a:buClr>
                <a:schemeClr val="accent3"/>
              </a:buClr>
              <a:buSzPct val="100000"/>
              <a:buFont typeface="Proxima Nova"/>
              <a:buChar char="●"/>
            </a:pPr>
            <a:r>
              <a:rPr b="1" lang="en" sz="1800">
                <a:solidFill>
                  <a:schemeClr val="accent3"/>
                </a:solidFill>
                <a:latin typeface="Proxima Nova"/>
                <a:ea typeface="Proxima Nova"/>
                <a:cs typeface="Proxima Nova"/>
                <a:sym typeface="Proxima Nova"/>
              </a:rPr>
              <a:t>Promise.all</a:t>
            </a:r>
            <a:r>
              <a:rPr lang="en" sz="1800">
                <a:solidFill>
                  <a:schemeClr val="accent3"/>
                </a:solidFill>
                <a:latin typeface="Proxima Nova"/>
                <a:ea typeface="Proxima Nova"/>
                <a:cs typeface="Proxima Nova"/>
                <a:sym typeface="Proxima Nova"/>
              </a:rPr>
              <a:t>: Used to combine an array of promises into one promise. The resulting promise will succeed if all promises are succeeded and it will fail if any of the promises fail</a:t>
            </a:r>
          </a:p>
          <a:p>
            <a:pPr indent="-342900" lvl="0" marL="457200" rtl="0">
              <a:spcBef>
                <a:spcPts val="0"/>
              </a:spcBef>
              <a:spcAft>
                <a:spcPts val="900"/>
              </a:spcAft>
              <a:buClr>
                <a:schemeClr val="accent3"/>
              </a:buClr>
              <a:buSzPct val="100000"/>
              <a:buFont typeface="Proxima Nova"/>
              <a:buChar char="●"/>
            </a:pPr>
            <a:r>
              <a:rPr b="1" lang="en" sz="1800">
                <a:solidFill>
                  <a:schemeClr val="accent3"/>
                </a:solidFill>
                <a:latin typeface="Proxima Nova"/>
                <a:ea typeface="Proxima Nova"/>
                <a:cs typeface="Proxima Nova"/>
                <a:sym typeface="Proxima Nova"/>
              </a:rPr>
              <a:t>Promise.race</a:t>
            </a:r>
            <a:r>
              <a:rPr lang="en" sz="1800">
                <a:solidFill>
                  <a:schemeClr val="accent3"/>
                </a:solidFill>
                <a:latin typeface="Proxima Nova"/>
                <a:ea typeface="Proxima Nova"/>
                <a:cs typeface="Proxima Nova"/>
                <a:sym typeface="Proxima Nova"/>
              </a:rPr>
              <a:t>: Accepts an array of promises and results with result of first promise</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2. Generator + Promise</a:t>
            </a:r>
          </a:p>
        </p:txBody>
      </p:sp>
      <p:sp>
        <p:nvSpPr>
          <p:cNvPr id="551" name="Shape 551"/>
          <p:cNvSpPr txBox="1"/>
          <p:nvPr/>
        </p:nvSpPr>
        <p:spPr>
          <a:xfrm>
            <a:off x="428550" y="1085125"/>
            <a:ext cx="8520600" cy="3449400"/>
          </a:xfrm>
          <a:prstGeom prst="rect">
            <a:avLst/>
          </a:prstGeom>
          <a:noFill/>
          <a:ln>
            <a:noFill/>
          </a:ln>
        </p:spPr>
        <p:txBody>
          <a:bodyPr anchorCtr="0" anchor="t" bIns="91425" lIns="91425" rIns="91425" tIns="91425">
            <a:noAutofit/>
          </a:bodyPr>
          <a:lstStyle/>
          <a:p>
            <a:pPr lvl="0" rtl="0">
              <a:spcBef>
                <a:spcPts val="0"/>
              </a:spcBef>
              <a:spcAft>
                <a:spcPts val="900"/>
              </a:spcAft>
              <a:buNone/>
            </a:pPr>
            <a:r>
              <a:rPr lang="en" sz="1800">
                <a:solidFill>
                  <a:schemeClr val="accent3"/>
                </a:solidFill>
                <a:latin typeface="Proxima Nova"/>
                <a:ea typeface="Proxima Nova"/>
                <a:cs typeface="Proxima Nova"/>
                <a:sym typeface="Proxima Nova"/>
              </a:rPr>
              <a:t>A generator can </a:t>
            </a:r>
            <a:r>
              <a:rPr i="1" lang="en" sz="1800">
                <a:solidFill>
                  <a:schemeClr val="accent3"/>
                </a:solidFill>
                <a:latin typeface="Proxima Nova"/>
                <a:ea typeface="Proxima Nova"/>
                <a:cs typeface="Proxima Nova"/>
                <a:sym typeface="Proxima Nova"/>
              </a:rPr>
              <a:t>yield a promise</a:t>
            </a:r>
            <a:r>
              <a:rPr lang="en" sz="1800">
                <a:solidFill>
                  <a:schemeClr val="accent3"/>
                </a:solidFill>
                <a:latin typeface="Proxima Nova"/>
                <a:ea typeface="Proxima Nova"/>
                <a:cs typeface="Proxima Nova"/>
                <a:sym typeface="Proxima Nova"/>
              </a:rPr>
              <a:t>, and that promise can then be wired to resume the generator with its fulfillment value.</a:t>
            </a:r>
          </a:p>
          <a:p>
            <a:pPr lvl="0" rtl="0">
              <a:spcBef>
                <a:spcPts val="0"/>
              </a:spcBef>
              <a:spcAft>
                <a:spcPts val="900"/>
              </a:spcAft>
              <a:buNone/>
            </a:pPr>
            <a:r>
              <a:rPr lang="en" sz="1800">
                <a:solidFill>
                  <a:schemeClr val="accent3"/>
                </a:solidFill>
                <a:latin typeface="Proxima Nova"/>
                <a:ea typeface="Proxima Nova"/>
                <a:cs typeface="Proxima Nova"/>
                <a:sym typeface="Proxima Nova"/>
              </a:rPr>
              <a:t>Async code that looks like synchronous code by using pause/resume of generator.</a:t>
            </a:r>
          </a:p>
          <a:p>
            <a:pPr lvl="0" rtl="0">
              <a:spcBef>
                <a:spcPts val="0"/>
              </a:spcBef>
              <a:spcAft>
                <a:spcPts val="900"/>
              </a:spcAft>
              <a:buNone/>
            </a:pPr>
            <a:r>
              <a:t/>
            </a:r>
            <a:endParaRPr sz="1800">
              <a:solidFill>
                <a:schemeClr val="accent3"/>
              </a:solidFill>
              <a:latin typeface="Proxima Nova"/>
              <a:ea typeface="Proxima Nova"/>
              <a:cs typeface="Proxima Nova"/>
              <a:sym typeface="Proxima Nova"/>
            </a:endParaRPr>
          </a:p>
          <a:p>
            <a:pPr lvl="0" rtl="0">
              <a:spcBef>
                <a:spcPts val="0"/>
              </a:spcBef>
              <a:spcAft>
                <a:spcPts val="90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txBox="1"/>
          <p:nvPr>
            <p:ph type="title"/>
          </p:nvPr>
        </p:nvSpPr>
        <p:spPr>
          <a:xfrm>
            <a:off x="265500" y="1205825"/>
            <a:ext cx="4045200" cy="1509600"/>
          </a:xfrm>
          <a:prstGeom prst="rect">
            <a:avLst/>
          </a:prstGeom>
        </p:spPr>
        <p:txBody>
          <a:bodyPr anchorCtr="0" anchor="ctr" bIns="91425" lIns="91425" rIns="91425" tIns="91425">
            <a:noAutofit/>
          </a:bodyPr>
          <a:lstStyle/>
          <a:p>
            <a:pPr lvl="0" rtl="0">
              <a:spcBef>
                <a:spcPts val="0"/>
              </a:spcBef>
              <a:buNone/>
            </a:pPr>
            <a:r>
              <a:rPr lang="en"/>
              <a:t>E. Collection</a:t>
            </a:r>
          </a:p>
        </p:txBody>
      </p:sp>
      <p:sp>
        <p:nvSpPr>
          <p:cNvPr id="557" name="Shape 557"/>
          <p:cNvSpPr txBox="1"/>
          <p:nvPr>
            <p:ph idx="2" type="body"/>
          </p:nvPr>
        </p:nvSpPr>
        <p:spPr>
          <a:xfrm>
            <a:off x="4939500" y="570375"/>
            <a:ext cx="3837000" cy="4046400"/>
          </a:xfrm>
          <a:prstGeom prst="rect">
            <a:avLst/>
          </a:prstGeom>
        </p:spPr>
        <p:txBody>
          <a:bodyPr anchorCtr="0" anchor="ctr" bIns="91425" lIns="91425" rIns="91425" tIns="91425">
            <a:noAutofit/>
          </a:bodyPr>
          <a:lstStyle/>
          <a:p>
            <a:pPr indent="-228600" lvl="0" marL="457200" rtl="0">
              <a:spcBef>
                <a:spcPts val="0"/>
              </a:spcBef>
              <a:buAutoNum type="arabicPeriod"/>
            </a:pPr>
            <a:r>
              <a:rPr lang="en"/>
              <a:t>Typed Array</a:t>
            </a:r>
          </a:p>
          <a:p>
            <a:pPr indent="-228600" lvl="0" marL="457200" rtl="0">
              <a:spcBef>
                <a:spcPts val="0"/>
              </a:spcBef>
              <a:buAutoNum type="arabicPeriod"/>
            </a:pPr>
            <a:r>
              <a:rPr lang="en"/>
              <a:t>Map</a:t>
            </a:r>
          </a:p>
          <a:p>
            <a:pPr indent="-228600" lvl="0" marL="457200" rtl="0">
              <a:spcBef>
                <a:spcPts val="0"/>
              </a:spcBef>
              <a:buAutoNum type="arabicPeriod"/>
            </a:pPr>
            <a:r>
              <a:rPr lang="en"/>
              <a:t>WeakMap</a:t>
            </a:r>
          </a:p>
          <a:p>
            <a:pPr indent="-228600" lvl="0" marL="457200" rtl="0">
              <a:spcBef>
                <a:spcPts val="0"/>
              </a:spcBef>
              <a:buAutoNum type="arabicPeriod"/>
            </a:pPr>
            <a:r>
              <a:rPr lang="en"/>
              <a:t>Set</a:t>
            </a:r>
          </a:p>
          <a:p>
            <a:pPr indent="-228600" lvl="0" marL="457200" rtl="0">
              <a:spcBef>
                <a:spcPts val="0"/>
              </a:spcBef>
              <a:buAutoNum type="arabicPeriod"/>
            </a:pPr>
            <a:r>
              <a:rPr lang="en"/>
              <a:t>WeakSet</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txBox="1"/>
          <p:nvPr>
            <p:ph type="title"/>
          </p:nvPr>
        </p:nvSpPr>
        <p:spPr>
          <a:xfrm>
            <a:off x="311700" y="445025"/>
            <a:ext cx="8520600" cy="6990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Typed Array</a:t>
            </a:r>
          </a:p>
        </p:txBody>
      </p:sp>
      <p:sp>
        <p:nvSpPr>
          <p:cNvPr id="563" name="Shape 563"/>
          <p:cNvSpPr txBox="1"/>
          <p:nvPr/>
        </p:nvSpPr>
        <p:spPr>
          <a:xfrm>
            <a:off x="410450" y="1248125"/>
            <a:ext cx="8520600" cy="3560400"/>
          </a:xfrm>
          <a:prstGeom prst="rect">
            <a:avLst/>
          </a:prstGeom>
          <a:noFill/>
          <a:ln>
            <a:noFill/>
          </a:ln>
        </p:spPr>
        <p:txBody>
          <a:bodyPr anchorCtr="0" anchor="t" bIns="91425" lIns="91425" rIns="91425" tIns="91425">
            <a:noAutofit/>
          </a:bodyPr>
          <a:lstStyle/>
          <a:p>
            <a:pPr lvl="0" rtl="0">
              <a:spcBef>
                <a:spcPts val="0"/>
              </a:spcBef>
              <a:spcAft>
                <a:spcPts val="900"/>
              </a:spcAft>
              <a:buNone/>
            </a:pPr>
            <a:r>
              <a:rPr lang="en" sz="1800">
                <a:solidFill>
                  <a:schemeClr val="accent3"/>
                </a:solidFill>
                <a:latin typeface="Proxima Nova"/>
                <a:ea typeface="Proxima Nova"/>
                <a:cs typeface="Proxima Nova"/>
                <a:sym typeface="Proxima Nova"/>
              </a:rPr>
              <a:t>Typed Arrays are an ECMAScript 6 API for handling binary data</a:t>
            </a:r>
          </a:p>
          <a:p>
            <a:pPr lvl="0" rtl="0">
              <a:spcBef>
                <a:spcPts val="0"/>
              </a:spcBef>
              <a:spcAft>
                <a:spcPts val="900"/>
              </a:spcAft>
              <a:buNone/>
            </a:pPr>
            <a:r>
              <a:rPr lang="en" sz="1800">
                <a:solidFill>
                  <a:schemeClr val="accent3"/>
                </a:solidFill>
                <a:latin typeface="Proxima Nova"/>
                <a:ea typeface="Proxima Nova"/>
                <a:cs typeface="Proxima Nova"/>
                <a:sym typeface="Proxima Nova"/>
              </a:rPr>
              <a:t>The following browser APIs support Typed Arrays:</a:t>
            </a:r>
          </a:p>
          <a:p>
            <a:pPr indent="-342900" lvl="0" marL="457200" rtl="0">
              <a:spcBef>
                <a:spcPts val="0"/>
              </a:spcBef>
              <a:spcAft>
                <a:spcPts val="10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File API</a:t>
            </a:r>
          </a:p>
          <a:p>
            <a:pPr indent="-342900" lvl="0" marL="457200" rtl="0">
              <a:spcBef>
                <a:spcPts val="0"/>
              </a:spcBef>
              <a:spcAft>
                <a:spcPts val="10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XMLHttpRequest</a:t>
            </a:r>
          </a:p>
          <a:p>
            <a:pPr indent="-342900" lvl="0" marL="457200" rtl="0">
              <a:spcBef>
                <a:spcPts val="0"/>
              </a:spcBef>
              <a:spcAft>
                <a:spcPts val="10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Fetch API</a:t>
            </a:r>
          </a:p>
          <a:p>
            <a:pPr indent="-342900" lvl="0" marL="457200" rtl="0">
              <a:spcBef>
                <a:spcPts val="0"/>
              </a:spcBef>
              <a:spcAft>
                <a:spcPts val="10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Canvas</a:t>
            </a:r>
          </a:p>
          <a:p>
            <a:pPr indent="-342900" lvl="0" marL="457200" rtl="0">
              <a:spcBef>
                <a:spcPts val="0"/>
              </a:spcBef>
              <a:spcAft>
                <a:spcPts val="10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WebSockets</a:t>
            </a:r>
          </a:p>
          <a:p>
            <a:pPr indent="-342900" lvl="0" marL="457200" rtl="0">
              <a:spcBef>
                <a:spcPts val="0"/>
              </a:spcBef>
              <a:spcAft>
                <a:spcPts val="1000"/>
              </a:spcAft>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And more</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type="title"/>
          </p:nvPr>
        </p:nvSpPr>
        <p:spPr>
          <a:xfrm>
            <a:off x="311700" y="445025"/>
            <a:ext cx="8520600" cy="6990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Typed Array</a:t>
            </a:r>
          </a:p>
        </p:txBody>
      </p:sp>
      <p:sp>
        <p:nvSpPr>
          <p:cNvPr id="569" name="Shape 569"/>
          <p:cNvSpPr txBox="1"/>
          <p:nvPr/>
        </p:nvSpPr>
        <p:spPr>
          <a:xfrm>
            <a:off x="5540725" y="1144025"/>
            <a:ext cx="3534300" cy="3856800"/>
          </a:xfrm>
          <a:prstGeom prst="rect">
            <a:avLst/>
          </a:prstGeom>
          <a:noFill/>
          <a:ln>
            <a:noFill/>
          </a:ln>
        </p:spPr>
        <p:txBody>
          <a:bodyPr anchorCtr="0" anchor="t" bIns="91425" lIns="91425" rIns="91425" tIns="91425">
            <a:noAutofit/>
          </a:bodyPr>
          <a:lstStyle/>
          <a:p>
            <a:pPr indent="-228600" lvl="0" marL="457200" rtl="0">
              <a:spcBef>
                <a:spcPts val="0"/>
              </a:spcBef>
              <a:spcAft>
                <a:spcPts val="900"/>
              </a:spcAft>
            </a:pPr>
            <a:r>
              <a:rPr b="1" lang="en" sz="1800">
                <a:solidFill>
                  <a:schemeClr val="accent3"/>
                </a:solidFill>
                <a:latin typeface="Proxima Nova"/>
                <a:ea typeface="Proxima Nova"/>
                <a:cs typeface="Proxima Nova"/>
                <a:sym typeface="Proxima Nova"/>
              </a:rPr>
              <a:t>Buffers</a:t>
            </a:r>
            <a:r>
              <a:rPr lang="en" sz="1800">
                <a:solidFill>
                  <a:schemeClr val="accent3"/>
                </a:solidFill>
                <a:latin typeface="Proxima Nova"/>
                <a:ea typeface="Proxima Nova"/>
                <a:cs typeface="Proxima Nova"/>
                <a:sym typeface="Proxima Nova"/>
              </a:rPr>
              <a:t>: Instances of </a:t>
            </a:r>
            <a:r>
              <a:rPr i="1" lang="en" sz="1800">
                <a:solidFill>
                  <a:schemeClr val="accent3"/>
                </a:solidFill>
                <a:latin typeface="Proxima Nova"/>
                <a:ea typeface="Proxima Nova"/>
                <a:cs typeface="Proxima Nova"/>
                <a:sym typeface="Proxima Nova"/>
              </a:rPr>
              <a:t>ArrayBuffer </a:t>
            </a:r>
            <a:r>
              <a:rPr lang="en" sz="1800">
                <a:solidFill>
                  <a:schemeClr val="accent3"/>
                </a:solidFill>
                <a:latin typeface="Proxima Nova"/>
                <a:ea typeface="Proxima Nova"/>
                <a:cs typeface="Proxima Nova"/>
                <a:sym typeface="Proxima Nova"/>
              </a:rPr>
              <a:t>hold the binary data.</a:t>
            </a:r>
          </a:p>
          <a:p>
            <a:pPr indent="-228600" lvl="0" marL="457200" rtl="0">
              <a:spcBef>
                <a:spcPts val="0"/>
              </a:spcBef>
              <a:spcAft>
                <a:spcPts val="900"/>
              </a:spcAft>
            </a:pPr>
            <a:r>
              <a:rPr b="1" lang="en" sz="1800">
                <a:solidFill>
                  <a:schemeClr val="accent3"/>
                </a:solidFill>
                <a:latin typeface="Proxima Nova"/>
                <a:ea typeface="Proxima Nova"/>
                <a:cs typeface="Proxima Nova"/>
                <a:sym typeface="Proxima Nova"/>
              </a:rPr>
              <a:t>Views</a:t>
            </a:r>
            <a:r>
              <a:rPr lang="en" sz="1800">
                <a:solidFill>
                  <a:schemeClr val="accent3"/>
                </a:solidFill>
                <a:latin typeface="Proxima Nova"/>
                <a:ea typeface="Proxima Nova"/>
                <a:cs typeface="Proxima Nova"/>
                <a:sym typeface="Proxima Nova"/>
              </a:rPr>
              <a:t>: provide the methods for accessing the binary data.</a:t>
            </a:r>
          </a:p>
          <a:p>
            <a:pPr indent="-342900" lvl="1" marL="914400" rtl="0">
              <a:spcBef>
                <a:spcPts val="0"/>
              </a:spcBef>
              <a:spcAft>
                <a:spcPts val="900"/>
              </a:spcAft>
              <a:buClr>
                <a:schemeClr val="accent3"/>
              </a:buClr>
              <a:buSzPct val="100000"/>
              <a:buFont typeface="Proxima Nova"/>
            </a:pPr>
            <a:r>
              <a:rPr lang="en" sz="1800">
                <a:solidFill>
                  <a:schemeClr val="accent3"/>
                </a:solidFill>
                <a:latin typeface="Proxima Nova"/>
                <a:ea typeface="Proxima Nova"/>
                <a:cs typeface="Proxima Nova"/>
                <a:sym typeface="Proxima Nova"/>
              </a:rPr>
              <a:t>Typed Array</a:t>
            </a:r>
          </a:p>
          <a:p>
            <a:pPr indent="-342900" lvl="1" marL="914400" rtl="0">
              <a:spcBef>
                <a:spcPts val="0"/>
              </a:spcBef>
              <a:spcAft>
                <a:spcPts val="900"/>
              </a:spcAft>
              <a:buClr>
                <a:schemeClr val="accent3"/>
              </a:buClr>
              <a:buSzPct val="100000"/>
              <a:buFont typeface="Proxima Nova"/>
            </a:pPr>
            <a:r>
              <a:rPr lang="en" sz="1800">
                <a:solidFill>
                  <a:schemeClr val="accent3"/>
                </a:solidFill>
                <a:latin typeface="Proxima Nova"/>
                <a:ea typeface="Proxima Nova"/>
                <a:cs typeface="Proxima Nova"/>
                <a:sym typeface="Proxima Nova"/>
              </a:rPr>
              <a:t>DataView</a:t>
            </a:r>
          </a:p>
        </p:txBody>
      </p:sp>
      <p:grpSp>
        <p:nvGrpSpPr>
          <p:cNvPr id="570" name="Shape 570"/>
          <p:cNvGrpSpPr/>
          <p:nvPr/>
        </p:nvGrpSpPr>
        <p:grpSpPr>
          <a:xfrm>
            <a:off x="311700" y="1144025"/>
            <a:ext cx="4821875" cy="3608262"/>
            <a:chOff x="311700" y="1144025"/>
            <a:chExt cx="4821875" cy="3608262"/>
          </a:xfrm>
        </p:grpSpPr>
        <p:pic>
          <p:nvPicPr>
            <p:cNvPr id="571" name="Shape 571"/>
            <p:cNvPicPr preferRelativeResize="0"/>
            <p:nvPr/>
          </p:nvPicPr>
          <p:blipFill>
            <a:blip r:embed="rId3">
              <a:alphaModFix/>
            </a:blip>
            <a:stretch>
              <a:fillRect/>
            </a:stretch>
          </p:blipFill>
          <p:spPr>
            <a:xfrm>
              <a:off x="311700" y="1332812"/>
              <a:ext cx="4791075" cy="3419475"/>
            </a:xfrm>
            <a:prstGeom prst="rect">
              <a:avLst/>
            </a:prstGeom>
            <a:noFill/>
            <a:ln>
              <a:noFill/>
            </a:ln>
          </p:spPr>
        </p:pic>
        <p:cxnSp>
          <p:nvCxnSpPr>
            <p:cNvPr id="572" name="Shape 572"/>
            <p:cNvCxnSpPr/>
            <p:nvPr/>
          </p:nvCxnSpPr>
          <p:spPr>
            <a:xfrm flipH="1" rot="10800000">
              <a:off x="325175" y="1704800"/>
              <a:ext cx="4808400" cy="29400"/>
            </a:xfrm>
            <a:prstGeom prst="straightConnector1">
              <a:avLst/>
            </a:prstGeom>
            <a:noFill/>
            <a:ln cap="flat" cmpd="sng" w="38100">
              <a:solidFill>
                <a:srgbClr val="FF0000"/>
              </a:solidFill>
              <a:prstDash val="solid"/>
              <a:round/>
              <a:headEnd len="lg" w="lg" type="none"/>
              <a:tailEnd len="lg" w="lg" type="none"/>
            </a:ln>
          </p:spPr>
        </p:cxnSp>
        <p:sp>
          <p:nvSpPr>
            <p:cNvPr id="573" name="Shape 573"/>
            <p:cNvSpPr txBox="1"/>
            <p:nvPr/>
          </p:nvSpPr>
          <p:spPr>
            <a:xfrm>
              <a:off x="311700" y="1144025"/>
              <a:ext cx="860700" cy="4128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0000FF"/>
                  </a:solidFill>
                </a:rPr>
                <a:t>Buffer</a:t>
              </a:r>
            </a:p>
          </p:txBody>
        </p:sp>
        <p:sp>
          <p:nvSpPr>
            <p:cNvPr id="574" name="Shape 574"/>
            <p:cNvSpPr txBox="1"/>
            <p:nvPr/>
          </p:nvSpPr>
          <p:spPr>
            <a:xfrm>
              <a:off x="311700" y="1789100"/>
              <a:ext cx="860700" cy="4128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0000FF"/>
                  </a:solidFill>
                </a:rPr>
                <a:t>View</a:t>
              </a:r>
            </a:p>
          </p:txBody>
        </p:sp>
      </p:gr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sp>
        <p:nvSpPr>
          <p:cNvPr id="579" name="Shape 579"/>
          <p:cNvSpPr txBox="1"/>
          <p:nvPr>
            <p:ph type="title"/>
          </p:nvPr>
        </p:nvSpPr>
        <p:spPr>
          <a:xfrm>
            <a:off x="311700" y="445025"/>
            <a:ext cx="8520600" cy="6990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Typed Array</a:t>
            </a:r>
          </a:p>
        </p:txBody>
      </p:sp>
      <p:pic>
        <p:nvPicPr>
          <p:cNvPr id="580" name="Shape 580"/>
          <p:cNvPicPr preferRelativeResize="0"/>
          <p:nvPr/>
        </p:nvPicPr>
        <p:blipFill>
          <a:blip r:embed="rId3">
            <a:alphaModFix/>
          </a:blip>
          <a:stretch>
            <a:fillRect/>
          </a:stretch>
        </p:blipFill>
        <p:spPr>
          <a:xfrm>
            <a:off x="1352412" y="1710125"/>
            <a:ext cx="6276975" cy="2514600"/>
          </a:xfrm>
          <a:prstGeom prst="rect">
            <a:avLst/>
          </a:prstGeom>
          <a:noFill/>
          <a:ln>
            <a:noFill/>
          </a:ln>
        </p:spPr>
      </p:pic>
      <p:sp>
        <p:nvSpPr>
          <p:cNvPr id="581" name="Shape 581"/>
          <p:cNvSpPr txBox="1"/>
          <p:nvPr/>
        </p:nvSpPr>
        <p:spPr>
          <a:xfrm>
            <a:off x="311700" y="1101025"/>
            <a:ext cx="8520600" cy="4299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Typed array architecture</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5" name="Shape 585"/>
        <p:cNvGrpSpPr/>
        <p:nvPr/>
      </p:nvGrpSpPr>
      <p:grpSpPr>
        <a:xfrm>
          <a:off x="0" y="0"/>
          <a:ext cx="0" cy="0"/>
          <a:chOff x="0" y="0"/>
          <a:chExt cx="0" cy="0"/>
        </a:xfrm>
      </p:grpSpPr>
      <p:sp>
        <p:nvSpPr>
          <p:cNvPr id="586" name="Shape 586"/>
          <p:cNvSpPr txBox="1"/>
          <p:nvPr>
            <p:ph type="title"/>
          </p:nvPr>
        </p:nvSpPr>
        <p:spPr>
          <a:xfrm>
            <a:off x="311700" y="445025"/>
            <a:ext cx="8520600" cy="6990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Typed Array</a:t>
            </a:r>
          </a:p>
        </p:txBody>
      </p:sp>
      <p:sp>
        <p:nvSpPr>
          <p:cNvPr id="587" name="Shape 587"/>
          <p:cNvSpPr txBox="1"/>
          <p:nvPr/>
        </p:nvSpPr>
        <p:spPr>
          <a:xfrm>
            <a:off x="311700" y="1341775"/>
            <a:ext cx="8520600" cy="36039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Syntax</a:t>
            </a:r>
          </a:p>
          <a:p>
            <a:pPr lvl="0" rtl="0">
              <a:spcBef>
                <a:spcPts val="0"/>
              </a:spcBef>
              <a:spcAft>
                <a:spcPts val="900"/>
              </a:spcAft>
              <a:buNone/>
            </a:pPr>
            <a:r>
              <a:rPr i="1" lang="en" sz="1800">
                <a:solidFill>
                  <a:schemeClr val="accent3"/>
                </a:solidFill>
                <a:latin typeface="Proxima Nova"/>
                <a:ea typeface="Proxima Nova"/>
                <a:cs typeface="Proxima Nova"/>
                <a:sym typeface="Proxima Nova"/>
              </a:rPr>
              <a:t>new TypedArray(length);</a:t>
            </a:r>
          </a:p>
          <a:p>
            <a:pPr lvl="0" rtl="0">
              <a:spcBef>
                <a:spcPts val="0"/>
              </a:spcBef>
              <a:spcAft>
                <a:spcPts val="900"/>
              </a:spcAft>
              <a:buNone/>
            </a:pPr>
            <a:r>
              <a:rPr i="1" lang="en" sz="1800">
                <a:solidFill>
                  <a:schemeClr val="accent3"/>
                </a:solidFill>
                <a:latin typeface="Proxima Nova"/>
                <a:ea typeface="Proxima Nova"/>
                <a:cs typeface="Proxima Nova"/>
                <a:sym typeface="Proxima Nova"/>
              </a:rPr>
              <a:t>new TypedArray(typedArray);</a:t>
            </a:r>
          </a:p>
          <a:p>
            <a:pPr lvl="0" rtl="0">
              <a:spcBef>
                <a:spcPts val="0"/>
              </a:spcBef>
              <a:spcAft>
                <a:spcPts val="900"/>
              </a:spcAft>
              <a:buNone/>
            </a:pPr>
            <a:r>
              <a:rPr i="1" lang="en" sz="1800">
                <a:solidFill>
                  <a:schemeClr val="accent3"/>
                </a:solidFill>
                <a:latin typeface="Proxima Nova"/>
                <a:ea typeface="Proxima Nova"/>
                <a:cs typeface="Proxima Nova"/>
                <a:sym typeface="Proxima Nova"/>
              </a:rPr>
              <a:t>new TypedArray(object);</a:t>
            </a:r>
          </a:p>
          <a:p>
            <a:pPr lvl="0" rtl="0">
              <a:spcBef>
                <a:spcPts val="0"/>
              </a:spcBef>
              <a:spcAft>
                <a:spcPts val="900"/>
              </a:spcAft>
              <a:buNone/>
            </a:pPr>
            <a:r>
              <a:rPr i="1" lang="en" sz="1800">
                <a:solidFill>
                  <a:schemeClr val="accent3"/>
                </a:solidFill>
                <a:latin typeface="Proxima Nova"/>
                <a:ea typeface="Proxima Nova"/>
                <a:cs typeface="Proxima Nova"/>
                <a:sym typeface="Proxima Nova"/>
              </a:rPr>
              <a:t>new TypedArray(buffer [, byteOffset [, length]]);</a:t>
            </a:r>
          </a:p>
          <a:p>
            <a:pPr lvl="0" rtl="0">
              <a:spcBef>
                <a:spcPts val="0"/>
              </a:spcBef>
              <a:spcAft>
                <a:spcPts val="900"/>
              </a:spcAft>
              <a:buNone/>
            </a:pPr>
            <a:r>
              <a:t/>
            </a:r>
            <a:endParaRPr sz="1800">
              <a:solidFill>
                <a:schemeClr val="accent3"/>
              </a:solidFill>
              <a:latin typeface="Proxima Nova"/>
              <a:ea typeface="Proxima Nova"/>
              <a:cs typeface="Proxima Nova"/>
              <a:sym typeface="Proxima Nova"/>
            </a:endParaRPr>
          </a:p>
          <a:p>
            <a:pPr lvl="0" rtl="0">
              <a:spcBef>
                <a:spcPts val="0"/>
              </a:spcBef>
              <a:spcAft>
                <a:spcPts val="900"/>
              </a:spcAft>
              <a:buNone/>
            </a:pPr>
            <a:r>
              <a:rPr lang="en" sz="1800">
                <a:solidFill>
                  <a:schemeClr val="accent3"/>
                </a:solidFill>
                <a:latin typeface="Proxima Nova"/>
                <a:ea typeface="Proxima Nova"/>
                <a:cs typeface="Proxima Nova"/>
                <a:sym typeface="Proxima Nova"/>
              </a:rPr>
              <a:t>where TypedArray() is one of:</a:t>
            </a:r>
          </a:p>
          <a:p>
            <a:pPr lvl="0" rtl="0">
              <a:spcBef>
                <a:spcPts val="0"/>
              </a:spcBef>
              <a:spcAft>
                <a:spcPts val="900"/>
              </a:spcAft>
              <a:buNone/>
            </a:pPr>
            <a:r>
              <a:rPr lang="en" sz="1800">
                <a:solidFill>
                  <a:schemeClr val="accent3"/>
                </a:solidFill>
                <a:latin typeface="Proxima Nova"/>
                <a:ea typeface="Proxima Nova"/>
                <a:cs typeface="Proxima Nova"/>
                <a:sym typeface="Proxima Nova"/>
              </a:rPr>
              <a:t>Int8Array(), Uint8Array(), Uint8ClampedArray(), Int16Array(), Uint16Array(), Int32Array(), Uint32Array(), Float32Array(), Float64Array()</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1" name="Shape 591"/>
        <p:cNvGrpSpPr/>
        <p:nvPr/>
      </p:nvGrpSpPr>
      <p:grpSpPr>
        <a:xfrm>
          <a:off x="0" y="0"/>
          <a:ext cx="0" cy="0"/>
          <a:chOff x="0" y="0"/>
          <a:chExt cx="0" cy="0"/>
        </a:xfrm>
      </p:grpSpPr>
      <p:sp>
        <p:nvSpPr>
          <p:cNvPr id="592" name="Shape 592"/>
          <p:cNvSpPr txBox="1"/>
          <p:nvPr>
            <p:ph type="title"/>
          </p:nvPr>
        </p:nvSpPr>
        <p:spPr>
          <a:xfrm>
            <a:off x="311700" y="445025"/>
            <a:ext cx="8520600" cy="6990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Typed Array</a:t>
            </a:r>
          </a:p>
        </p:txBody>
      </p:sp>
      <p:sp>
        <p:nvSpPr>
          <p:cNvPr id="593" name="Shape 593"/>
          <p:cNvSpPr txBox="1"/>
          <p:nvPr/>
        </p:nvSpPr>
        <p:spPr>
          <a:xfrm>
            <a:off x="311700" y="1341775"/>
            <a:ext cx="8520600" cy="3174000"/>
          </a:xfrm>
          <a:prstGeom prst="rect">
            <a:avLst/>
          </a:prstGeom>
          <a:noFill/>
          <a:ln>
            <a:noFill/>
          </a:ln>
        </p:spPr>
        <p:txBody>
          <a:bodyPr anchorCtr="0" anchor="t" bIns="91425" lIns="91425" rIns="91425" tIns="91425">
            <a:noAutofit/>
          </a:bodyPr>
          <a:lstStyle/>
          <a:p>
            <a:pPr lvl="0" rtl="0">
              <a:spcBef>
                <a:spcPts val="0"/>
              </a:spcBef>
              <a:spcAft>
                <a:spcPts val="900"/>
              </a:spcAft>
              <a:buNone/>
            </a:pPr>
            <a:r>
              <a:rPr b="1" lang="en" sz="1800">
                <a:solidFill>
                  <a:schemeClr val="accent3"/>
                </a:solidFill>
                <a:latin typeface="Proxima Nova"/>
                <a:ea typeface="Proxima Nova"/>
                <a:cs typeface="Proxima Nova"/>
                <a:sym typeface="Proxima Nova"/>
              </a:rPr>
              <a:t>Properties</a:t>
            </a:r>
          </a:p>
          <a:p>
            <a:pPr lvl="0" rtl="0">
              <a:spcBef>
                <a:spcPts val="0"/>
              </a:spcBef>
              <a:spcAft>
                <a:spcPts val="900"/>
              </a:spcAft>
              <a:buNone/>
            </a:pPr>
            <a:r>
              <a:t/>
            </a:r>
            <a:endParaRPr b="1" sz="1800">
              <a:solidFill>
                <a:schemeClr val="accent3"/>
              </a:solidFill>
              <a:latin typeface="Proxima Nova"/>
              <a:ea typeface="Proxima Nova"/>
              <a:cs typeface="Proxima Nova"/>
              <a:sym typeface="Proxima Nova"/>
            </a:endParaRPr>
          </a:p>
          <a:p>
            <a:pPr lvl="0" rtl="0">
              <a:lnSpc>
                <a:spcPct val="150000"/>
              </a:lnSpc>
              <a:spcBef>
                <a:spcPts val="0"/>
              </a:spcBef>
              <a:spcAft>
                <a:spcPts val="900"/>
              </a:spcAft>
              <a:buNone/>
            </a:pPr>
            <a:r>
              <a:rPr i="1" lang="en" sz="1800">
                <a:solidFill>
                  <a:schemeClr val="accent3"/>
                </a:solidFill>
                <a:latin typeface="Proxima Nova"/>
                <a:ea typeface="Proxima Nova"/>
                <a:cs typeface="Proxima Nova"/>
                <a:sym typeface="Proxima Nova"/>
              </a:rPr>
              <a:t>TypedArray.prototype.buffer</a:t>
            </a:r>
            <a:r>
              <a:rPr lang="en" sz="1800">
                <a:solidFill>
                  <a:schemeClr val="accent3"/>
                </a:solidFill>
                <a:latin typeface="Proxima Nova"/>
                <a:ea typeface="Proxima Nova"/>
                <a:cs typeface="Proxima Nova"/>
                <a:sym typeface="Proxima Nova"/>
              </a:rPr>
              <a:t> (Read only)</a:t>
            </a:r>
          </a:p>
          <a:p>
            <a:pPr lvl="0" rtl="0">
              <a:lnSpc>
                <a:spcPct val="150000"/>
              </a:lnSpc>
              <a:spcBef>
                <a:spcPts val="0"/>
              </a:spcBef>
              <a:spcAft>
                <a:spcPts val="900"/>
              </a:spcAft>
              <a:buNone/>
            </a:pPr>
            <a:r>
              <a:rPr i="1" lang="en" sz="1800">
                <a:solidFill>
                  <a:schemeClr val="accent3"/>
                </a:solidFill>
                <a:latin typeface="Proxima Nova"/>
                <a:ea typeface="Proxima Nova"/>
                <a:cs typeface="Proxima Nova"/>
                <a:sym typeface="Proxima Nova"/>
              </a:rPr>
              <a:t>TypedArray.prototype.byteLength</a:t>
            </a:r>
            <a:r>
              <a:rPr lang="en" sz="1800">
                <a:solidFill>
                  <a:schemeClr val="accent3"/>
                </a:solidFill>
                <a:latin typeface="Proxima Nova"/>
                <a:ea typeface="Proxima Nova"/>
                <a:cs typeface="Proxima Nova"/>
                <a:sym typeface="Proxima Nova"/>
              </a:rPr>
              <a:t> (Read only)</a:t>
            </a:r>
          </a:p>
          <a:p>
            <a:pPr lvl="0" rtl="0">
              <a:lnSpc>
                <a:spcPct val="150000"/>
              </a:lnSpc>
              <a:spcBef>
                <a:spcPts val="0"/>
              </a:spcBef>
              <a:spcAft>
                <a:spcPts val="900"/>
              </a:spcAft>
              <a:buNone/>
            </a:pPr>
            <a:r>
              <a:rPr i="1" lang="en" sz="1800">
                <a:solidFill>
                  <a:schemeClr val="accent3"/>
                </a:solidFill>
                <a:latin typeface="Proxima Nova"/>
                <a:ea typeface="Proxima Nova"/>
                <a:cs typeface="Proxima Nova"/>
                <a:sym typeface="Proxima Nova"/>
              </a:rPr>
              <a:t>TypedArray.prototype.byteOffset</a:t>
            </a:r>
            <a:r>
              <a:rPr lang="en" sz="1800">
                <a:solidFill>
                  <a:schemeClr val="accent3"/>
                </a:solidFill>
                <a:latin typeface="Proxima Nova"/>
                <a:ea typeface="Proxima Nova"/>
                <a:cs typeface="Proxima Nova"/>
                <a:sym typeface="Proxima Nova"/>
              </a:rPr>
              <a:t> (Read only)</a:t>
            </a:r>
          </a:p>
          <a:p>
            <a:pPr lvl="0" rtl="0">
              <a:lnSpc>
                <a:spcPct val="150000"/>
              </a:lnSpc>
              <a:spcBef>
                <a:spcPts val="0"/>
              </a:spcBef>
              <a:spcAft>
                <a:spcPts val="900"/>
              </a:spcAft>
              <a:buNone/>
            </a:pPr>
            <a:r>
              <a:rPr i="1" lang="en" sz="1800">
                <a:solidFill>
                  <a:schemeClr val="accent3"/>
                </a:solidFill>
                <a:latin typeface="Proxima Nova"/>
                <a:ea typeface="Proxima Nova"/>
                <a:cs typeface="Proxima Nova"/>
                <a:sym typeface="Proxima Nova"/>
              </a:rPr>
              <a:t>TypedArray.prototype.length</a:t>
            </a:r>
            <a:r>
              <a:rPr lang="en" sz="1800">
                <a:solidFill>
                  <a:schemeClr val="accent3"/>
                </a:solidFill>
                <a:latin typeface="Proxima Nova"/>
                <a:ea typeface="Proxima Nova"/>
                <a:cs typeface="Proxima Nova"/>
                <a:sym typeface="Proxima Nova"/>
              </a:rPr>
              <a:t> (Read only)</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x="0" y="0"/>
          <a:ext cx="0" cy="0"/>
          <a:chOff x="0" y="0"/>
          <a:chExt cx="0" cy="0"/>
        </a:xfrm>
      </p:grpSpPr>
      <p:sp>
        <p:nvSpPr>
          <p:cNvPr id="598" name="Shape 598"/>
          <p:cNvSpPr txBox="1"/>
          <p:nvPr>
            <p:ph type="title"/>
          </p:nvPr>
        </p:nvSpPr>
        <p:spPr>
          <a:xfrm>
            <a:off x="311700" y="445025"/>
            <a:ext cx="8520600" cy="6990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Typed Array</a:t>
            </a:r>
          </a:p>
        </p:txBody>
      </p:sp>
      <p:sp>
        <p:nvSpPr>
          <p:cNvPr id="599" name="Shape 599"/>
          <p:cNvSpPr txBox="1"/>
          <p:nvPr/>
        </p:nvSpPr>
        <p:spPr>
          <a:xfrm>
            <a:off x="311700" y="1101025"/>
            <a:ext cx="8520600" cy="429900"/>
          </a:xfrm>
          <a:prstGeom prst="rect">
            <a:avLst/>
          </a:prstGeom>
          <a:noFill/>
          <a:ln>
            <a:noFill/>
          </a:ln>
        </p:spPr>
        <p:txBody>
          <a:bodyPr anchorCtr="0" anchor="t" bIns="91425" lIns="91425" rIns="91425" tIns="91425">
            <a:noAutofit/>
          </a:bodyPr>
          <a:lstStyle/>
          <a:p>
            <a:pPr lvl="0" rtl="0">
              <a:spcBef>
                <a:spcPts val="0"/>
              </a:spcBef>
              <a:spcAft>
                <a:spcPts val="900"/>
              </a:spcAft>
              <a:buNone/>
            </a:pPr>
            <a:r>
              <a:rPr lang="en" sz="1800">
                <a:solidFill>
                  <a:schemeClr val="accent3"/>
                </a:solidFill>
                <a:latin typeface="Proxima Nova"/>
                <a:ea typeface="Proxima Nova"/>
                <a:cs typeface="Proxima Nova"/>
                <a:sym typeface="Proxima Nova"/>
              </a:rPr>
              <a:t>Example: read file from local</a:t>
            </a:r>
          </a:p>
        </p:txBody>
      </p:sp>
      <p:sp>
        <p:nvSpPr>
          <p:cNvPr id="600" name="Shape 600"/>
          <p:cNvSpPr/>
          <p:nvPr/>
        </p:nvSpPr>
        <p:spPr>
          <a:xfrm>
            <a:off x="1308900" y="1728850"/>
            <a:ext cx="6526200" cy="2933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var file = document.getElementById('fileInput').files[0];</a:t>
            </a:r>
          </a:p>
          <a:p>
            <a:pPr indent="0" lvl="0" marL="0" rtl="0">
              <a:lnSpc>
                <a:spcPct val="100000"/>
              </a:lnSpc>
              <a:spcBef>
                <a:spcPts val="0"/>
              </a:spcBef>
              <a:spcAft>
                <a:spcPts val="500"/>
              </a:spcAft>
              <a:buNone/>
            </a:pPr>
            <a:r>
              <a:rPr lang="en"/>
              <a:t>if(file){</a:t>
            </a:r>
          </a:p>
          <a:p>
            <a:pPr indent="0" lvl="0" marL="0" rtl="0">
              <a:lnSpc>
                <a:spcPct val="100000"/>
              </a:lnSpc>
              <a:spcBef>
                <a:spcPts val="0"/>
              </a:spcBef>
              <a:spcAft>
                <a:spcPts val="500"/>
              </a:spcAft>
              <a:buNone/>
            </a:pPr>
            <a:r>
              <a:rPr lang="en"/>
              <a:t>        let reader = new FileReader();</a:t>
            </a:r>
          </a:p>
          <a:p>
            <a:pPr indent="0" lvl="0" marL="0" rtl="0">
              <a:lnSpc>
                <a:spcPct val="100000"/>
              </a:lnSpc>
              <a:spcBef>
                <a:spcPts val="0"/>
              </a:spcBef>
              <a:spcAft>
                <a:spcPts val="500"/>
              </a:spcAft>
              <a:buNone/>
            </a:pPr>
            <a:r>
              <a:rPr lang="en"/>
              <a:t>        reader.readAsArrayBuffer(file);</a:t>
            </a:r>
          </a:p>
          <a:p>
            <a:pPr indent="0" lvl="0" marL="0" rtl="0">
              <a:lnSpc>
                <a:spcPct val="100000"/>
              </a:lnSpc>
              <a:spcBef>
                <a:spcPts val="0"/>
              </a:spcBef>
              <a:spcAft>
                <a:spcPts val="500"/>
              </a:spcAft>
              <a:buNone/>
            </a:pPr>
            <a:r>
              <a:rPr lang="en"/>
              <a:t>        reader.onload = function () {</a:t>
            </a:r>
          </a:p>
          <a:p>
            <a:pPr indent="0" lvl="0" marL="0" rtl="0">
              <a:lnSpc>
                <a:spcPct val="100000"/>
              </a:lnSpc>
              <a:spcBef>
                <a:spcPts val="0"/>
              </a:spcBef>
              <a:spcAft>
                <a:spcPts val="500"/>
              </a:spcAft>
              <a:buNone/>
            </a:pPr>
            <a:r>
              <a:rPr lang="en"/>
              <a:t>            </a:t>
            </a:r>
            <a:r>
              <a:rPr b="1" lang="en"/>
              <a:t>let buffer = reader.result;</a:t>
            </a:r>
            <a:r>
              <a:rPr lang="en"/>
              <a:t> </a:t>
            </a:r>
            <a:r>
              <a:rPr lang="en">
                <a:solidFill>
                  <a:srgbClr val="FF0000"/>
                </a:solidFill>
              </a:rPr>
              <a:t>//ArrayBuffer</a:t>
            </a:r>
          </a:p>
          <a:p>
            <a:pPr indent="0" lvl="0" marL="0" rtl="0">
              <a:lnSpc>
                <a:spcPct val="100000"/>
              </a:lnSpc>
              <a:spcBef>
                <a:spcPts val="0"/>
              </a:spcBef>
              <a:spcAft>
                <a:spcPts val="500"/>
              </a:spcAft>
              <a:buNone/>
            </a:pPr>
            <a:r>
              <a:rPr lang="en"/>
              <a:t>	   </a:t>
            </a:r>
            <a:r>
              <a:rPr b="1" lang="en"/>
              <a:t>let dataView = new DataView(buffer);</a:t>
            </a:r>
          </a:p>
          <a:p>
            <a:pPr indent="0" lvl="0" marL="0" rtl="0">
              <a:lnSpc>
                <a:spcPct val="100000"/>
              </a:lnSpc>
              <a:spcBef>
                <a:spcPts val="0"/>
              </a:spcBef>
              <a:spcAft>
                <a:spcPts val="500"/>
              </a:spcAft>
              <a:buNone/>
            </a:pPr>
            <a:r>
              <a:rPr lang="en"/>
              <a:t>	   </a:t>
            </a:r>
            <a:r>
              <a:rPr b="1" lang="en"/>
              <a:t>let array8 = new Uint8Array(buffer);</a:t>
            </a:r>
          </a:p>
          <a:p>
            <a:pPr indent="0" lvl="0" marL="0" rtl="0">
              <a:lnSpc>
                <a:spcPct val="100000"/>
              </a:lnSpc>
              <a:spcBef>
                <a:spcPts val="0"/>
              </a:spcBef>
              <a:spcAft>
                <a:spcPts val="500"/>
              </a:spcAft>
              <a:buNone/>
            </a:pPr>
            <a:r>
              <a:rPr lang="en"/>
              <a:t>	}</a:t>
            </a:r>
          </a:p>
          <a:p>
            <a:pPr indent="0" lvl="0" marL="0" rtl="0">
              <a:lnSpc>
                <a:spcPct val="100000"/>
              </a:lnSpc>
              <a:spcBef>
                <a:spcPts val="0"/>
              </a:spcBef>
              <a:spcAft>
                <a:spcPts val="500"/>
              </a:spcAft>
              <a:buNone/>
            </a:pPr>
            <a:r>
              <a:rPr lang="en"/>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265500" y="1205825"/>
            <a:ext cx="4045200" cy="1509600"/>
          </a:xfrm>
          <a:prstGeom prst="rect">
            <a:avLst/>
          </a:prstGeom>
        </p:spPr>
        <p:txBody>
          <a:bodyPr anchorCtr="0" anchor="ctr" bIns="91425" lIns="91425" rIns="91425" tIns="91425">
            <a:noAutofit/>
          </a:bodyPr>
          <a:lstStyle/>
          <a:p>
            <a:pPr lvl="0" rtl="0">
              <a:spcBef>
                <a:spcPts val="0"/>
              </a:spcBef>
              <a:buNone/>
            </a:pPr>
            <a:r>
              <a:rPr lang="en"/>
              <a:t>B. Syntax</a:t>
            </a:r>
          </a:p>
        </p:txBody>
      </p:sp>
      <p:sp>
        <p:nvSpPr>
          <p:cNvPr id="172" name="Shape 172"/>
          <p:cNvSpPr txBox="1"/>
          <p:nvPr>
            <p:ph idx="2" type="body"/>
          </p:nvPr>
        </p:nvSpPr>
        <p:spPr>
          <a:xfrm>
            <a:off x="4939500" y="570375"/>
            <a:ext cx="3837000" cy="4046400"/>
          </a:xfrm>
          <a:prstGeom prst="rect">
            <a:avLst/>
          </a:prstGeom>
        </p:spPr>
        <p:txBody>
          <a:bodyPr anchorCtr="0" anchor="ctr" bIns="91425" lIns="91425" rIns="91425" tIns="91425">
            <a:noAutofit/>
          </a:bodyPr>
          <a:lstStyle/>
          <a:p>
            <a:pPr indent="-228600" lvl="0" marL="457200" rtl="0">
              <a:spcBef>
                <a:spcPts val="0"/>
              </a:spcBef>
              <a:buAutoNum type="arabicPeriod"/>
            </a:pPr>
            <a:r>
              <a:rPr lang="en"/>
              <a:t>Block-Scoped Declarations</a:t>
            </a:r>
          </a:p>
          <a:p>
            <a:pPr indent="-228600" lvl="0" marL="457200" rtl="0">
              <a:spcBef>
                <a:spcPts val="0"/>
              </a:spcBef>
              <a:buAutoNum type="arabicPeriod"/>
            </a:pPr>
            <a:r>
              <a:rPr lang="en"/>
              <a:t>Spread / Rest</a:t>
            </a:r>
          </a:p>
          <a:p>
            <a:pPr indent="-228600" lvl="0" marL="457200" rtl="0">
              <a:spcBef>
                <a:spcPts val="0"/>
              </a:spcBef>
              <a:buAutoNum type="arabicPeriod"/>
            </a:pPr>
            <a:r>
              <a:rPr lang="en"/>
              <a:t>Default Parameter Values</a:t>
            </a:r>
          </a:p>
          <a:p>
            <a:pPr indent="-228600" lvl="0" marL="457200" rtl="0">
              <a:spcBef>
                <a:spcPts val="0"/>
              </a:spcBef>
              <a:buAutoNum type="arabicPeriod"/>
            </a:pPr>
            <a:r>
              <a:rPr lang="en"/>
              <a:t>Destructuring</a:t>
            </a:r>
          </a:p>
          <a:p>
            <a:pPr indent="-228600" lvl="0" marL="457200" rtl="0">
              <a:spcBef>
                <a:spcPts val="0"/>
              </a:spcBef>
              <a:buAutoNum type="arabicPeriod"/>
            </a:pPr>
            <a:r>
              <a:rPr lang="en"/>
              <a:t>Object Literal Extensions</a:t>
            </a:r>
          </a:p>
          <a:p>
            <a:pPr indent="-228600" lvl="0" marL="457200" rtl="0">
              <a:spcBef>
                <a:spcPts val="0"/>
              </a:spcBef>
              <a:buAutoNum type="arabicPeriod"/>
            </a:pPr>
            <a:r>
              <a:rPr lang="en"/>
              <a:t>Template Literals</a:t>
            </a:r>
          </a:p>
          <a:p>
            <a:pPr indent="-228600" lvl="0" marL="457200" rtl="0">
              <a:spcBef>
                <a:spcPts val="0"/>
              </a:spcBef>
              <a:buAutoNum type="arabicPeriod"/>
            </a:pPr>
            <a:r>
              <a:rPr lang="en"/>
              <a:t>Arrow Functions</a:t>
            </a:r>
          </a:p>
          <a:p>
            <a:pPr indent="-228600" lvl="0" marL="457200" rtl="0">
              <a:spcBef>
                <a:spcPts val="0"/>
              </a:spcBef>
              <a:buAutoNum type="arabicPeriod"/>
            </a:pPr>
            <a:r>
              <a:rPr lang="en"/>
              <a:t>For...of loop</a:t>
            </a:r>
          </a:p>
          <a:p>
            <a:pPr indent="-228600" lvl="0" marL="457200" rtl="0">
              <a:spcBef>
                <a:spcPts val="0"/>
              </a:spcBef>
              <a:buAutoNum type="arabicPeriod"/>
            </a:pPr>
            <a:r>
              <a:rPr lang="en"/>
              <a:t>Regular Expressions</a:t>
            </a:r>
          </a:p>
          <a:p>
            <a:pPr indent="-228600" lvl="0" marL="457200" rtl="0">
              <a:spcBef>
                <a:spcPts val="0"/>
              </a:spcBef>
              <a:buAutoNum type="arabicPeriod"/>
            </a:pPr>
            <a:r>
              <a:rPr lang="en"/>
              <a:t>Number Literal Extensions</a:t>
            </a:r>
          </a:p>
          <a:p>
            <a:pPr indent="-228600" lvl="0" marL="457200" rtl="0">
              <a:spcBef>
                <a:spcPts val="0"/>
              </a:spcBef>
              <a:buAutoNum type="arabicPeriod"/>
            </a:pPr>
            <a:r>
              <a:rPr lang="en"/>
              <a:t>Unicode</a:t>
            </a:r>
          </a:p>
          <a:p>
            <a:pPr indent="-228600" lvl="0" marL="457200" rtl="0">
              <a:spcBef>
                <a:spcPts val="0"/>
              </a:spcBef>
              <a:buAutoNum type="arabicPeriod"/>
            </a:pPr>
            <a:r>
              <a:rPr lang="en"/>
              <a:t>Symbols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4" name="Shape 604"/>
        <p:cNvGrpSpPr/>
        <p:nvPr/>
      </p:nvGrpSpPr>
      <p:grpSpPr>
        <a:xfrm>
          <a:off x="0" y="0"/>
          <a:ext cx="0" cy="0"/>
          <a:chOff x="0" y="0"/>
          <a:chExt cx="0" cy="0"/>
        </a:xfrm>
      </p:grpSpPr>
      <p:sp>
        <p:nvSpPr>
          <p:cNvPr id="605" name="Shape 605"/>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2. Map</a:t>
            </a:r>
          </a:p>
        </p:txBody>
      </p:sp>
      <p:sp>
        <p:nvSpPr>
          <p:cNvPr id="606" name="Shape 606"/>
          <p:cNvSpPr txBox="1"/>
          <p:nvPr/>
        </p:nvSpPr>
        <p:spPr>
          <a:xfrm>
            <a:off x="428550" y="1085125"/>
            <a:ext cx="8520600" cy="6522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The Map object is a simple key/value map. Any value (both objects and primitive values) may be used as either a key or a value.</a:t>
            </a:r>
          </a:p>
        </p:txBody>
      </p:sp>
      <p:sp>
        <p:nvSpPr>
          <p:cNvPr id="607" name="Shape 607"/>
          <p:cNvSpPr/>
          <p:nvPr/>
        </p:nvSpPr>
        <p:spPr>
          <a:xfrm>
            <a:off x="428550" y="1780375"/>
            <a:ext cx="3725700" cy="30966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let x = { id: 1 }, y = { id: 2 };</a:t>
            </a:r>
          </a:p>
          <a:p>
            <a:pPr indent="0" lvl="0" marL="0" rtl="0">
              <a:lnSpc>
                <a:spcPct val="100000"/>
              </a:lnSpc>
              <a:spcBef>
                <a:spcPts val="0"/>
              </a:spcBef>
              <a:spcAft>
                <a:spcPts val="500"/>
              </a:spcAft>
              <a:buNone/>
            </a:pPr>
            <a:r>
              <a:rPr lang="en"/>
              <a:t>let m = </a:t>
            </a:r>
            <a:r>
              <a:rPr b="1" lang="en"/>
              <a:t>new Map();</a:t>
            </a:r>
          </a:p>
          <a:p>
            <a:pPr indent="0" lvl="0" marL="0" rtl="0">
              <a:lnSpc>
                <a:spcPct val="100000"/>
              </a:lnSpc>
              <a:spcBef>
                <a:spcPts val="0"/>
              </a:spcBef>
              <a:spcAft>
                <a:spcPts val="500"/>
              </a:spcAft>
              <a:buNone/>
            </a:pPr>
            <a:r>
              <a:rPr lang="en"/>
              <a:t>m.set(x, "foo");</a:t>
            </a:r>
          </a:p>
          <a:p>
            <a:pPr indent="0" lvl="0" marL="0" rtl="0">
              <a:lnSpc>
                <a:spcPct val="100000"/>
              </a:lnSpc>
              <a:spcBef>
                <a:spcPts val="0"/>
              </a:spcBef>
              <a:spcAft>
                <a:spcPts val="500"/>
              </a:spcAft>
              <a:buNone/>
            </a:pPr>
            <a:r>
              <a:rPr lang="en"/>
              <a:t>m.set(y, "bar");</a:t>
            </a:r>
          </a:p>
          <a:p>
            <a:pPr indent="0" lvl="0" marL="0" rtl="0">
              <a:lnSpc>
                <a:spcPct val="100000"/>
              </a:lnSpc>
              <a:spcBef>
                <a:spcPts val="0"/>
              </a:spcBef>
              <a:spcAft>
                <a:spcPts val="500"/>
              </a:spcAft>
              <a:buNone/>
            </a:pPr>
            <a:r>
              <a:rPr lang="en"/>
              <a:t>m.set(1, "Value 1");</a:t>
            </a:r>
          </a:p>
          <a:p>
            <a:pPr indent="0" lvl="0" marL="0" rtl="0">
              <a:lnSpc>
                <a:spcPct val="100000"/>
              </a:lnSpc>
              <a:spcBef>
                <a:spcPts val="0"/>
              </a:spcBef>
              <a:spcAft>
                <a:spcPts val="500"/>
              </a:spcAft>
              <a:buNone/>
            </a:pPr>
            <a:r>
              <a:rPr lang="en"/>
              <a:t>m.set("string", "String value");</a:t>
            </a:r>
          </a:p>
          <a:p>
            <a:pPr indent="0" lvl="0" marL="0" rtl="0">
              <a:lnSpc>
                <a:spcPct val="100000"/>
              </a:lnSpc>
              <a:spcBef>
                <a:spcPts val="0"/>
              </a:spcBef>
              <a:spcAft>
                <a:spcPts val="500"/>
              </a:spcAft>
              <a:buNone/>
            </a:pPr>
            <a:r>
              <a:t/>
            </a:r>
            <a:endParaRPr/>
          </a:p>
          <a:p>
            <a:pPr lvl="0" rtl="0">
              <a:spcBef>
                <a:spcPts val="0"/>
              </a:spcBef>
              <a:spcAft>
                <a:spcPts val="500"/>
              </a:spcAft>
              <a:buNone/>
            </a:pPr>
            <a:r>
              <a:rPr lang="en"/>
              <a:t>m.</a:t>
            </a:r>
            <a:r>
              <a:rPr b="1" lang="en"/>
              <a:t>size</a:t>
            </a:r>
            <a:r>
              <a:rPr lang="en"/>
              <a:t>; </a:t>
            </a:r>
            <a:r>
              <a:rPr lang="en">
                <a:solidFill>
                  <a:srgbClr val="FF0000"/>
                </a:solidFill>
              </a:rPr>
              <a:t>//4</a:t>
            </a:r>
          </a:p>
          <a:p>
            <a:pPr lvl="0" rtl="0">
              <a:spcBef>
                <a:spcPts val="0"/>
              </a:spcBef>
              <a:spcAft>
                <a:spcPts val="500"/>
              </a:spcAft>
              <a:buNone/>
            </a:pPr>
            <a:r>
              <a:rPr lang="en"/>
              <a:t>m.</a:t>
            </a:r>
            <a:r>
              <a:rPr b="1" lang="en"/>
              <a:t>get(x)</a:t>
            </a:r>
            <a:r>
              <a:rPr lang="en"/>
              <a:t>;  </a:t>
            </a:r>
            <a:r>
              <a:rPr lang="en">
                <a:solidFill>
                  <a:srgbClr val="FF0000"/>
                </a:solidFill>
              </a:rPr>
              <a:t>// "foo"</a:t>
            </a:r>
          </a:p>
          <a:p>
            <a:pPr lvl="0" rtl="0">
              <a:spcBef>
                <a:spcPts val="0"/>
              </a:spcBef>
              <a:spcAft>
                <a:spcPts val="500"/>
              </a:spcAft>
              <a:buNone/>
            </a:pPr>
            <a:r>
              <a:rPr lang="en"/>
              <a:t>m.</a:t>
            </a:r>
            <a:r>
              <a:rPr b="1" lang="en"/>
              <a:t>get(y)</a:t>
            </a:r>
            <a:r>
              <a:rPr lang="en"/>
              <a:t>;  </a:t>
            </a:r>
            <a:r>
              <a:rPr lang="en">
                <a:solidFill>
                  <a:srgbClr val="FF0000"/>
                </a:solidFill>
              </a:rPr>
              <a:t>// "bar"</a:t>
            </a:r>
          </a:p>
        </p:txBody>
      </p:sp>
      <p:sp>
        <p:nvSpPr>
          <p:cNvPr id="608" name="Shape 608"/>
          <p:cNvSpPr/>
          <p:nvPr/>
        </p:nvSpPr>
        <p:spPr>
          <a:xfrm>
            <a:off x="4283375" y="1780450"/>
            <a:ext cx="4548900" cy="30966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m.</a:t>
            </a:r>
            <a:r>
              <a:rPr b="1" lang="en"/>
              <a:t>delete(x)</a:t>
            </a:r>
            <a:r>
              <a:rPr lang="en"/>
              <a:t>;</a:t>
            </a:r>
          </a:p>
          <a:p>
            <a:pPr indent="0" lvl="0" marL="0" rtl="0">
              <a:lnSpc>
                <a:spcPct val="100000"/>
              </a:lnSpc>
              <a:spcBef>
                <a:spcPts val="0"/>
              </a:spcBef>
              <a:spcAft>
                <a:spcPts val="500"/>
              </a:spcAft>
              <a:buNone/>
            </a:pPr>
            <a:r>
              <a:rPr lang="en"/>
              <a:t>m.</a:t>
            </a:r>
            <a:r>
              <a:rPr b="1" lang="en"/>
              <a:t>clear()</a:t>
            </a:r>
            <a:r>
              <a:rPr lang="en"/>
              <a:t>;</a:t>
            </a:r>
          </a:p>
          <a:p>
            <a:pPr indent="0" lvl="0" marL="0" rtl="0">
              <a:lnSpc>
                <a:spcPct val="100000"/>
              </a:lnSpc>
              <a:spcBef>
                <a:spcPts val="0"/>
              </a:spcBef>
              <a:spcAft>
                <a:spcPts val="500"/>
              </a:spcAft>
              <a:buNone/>
            </a:pPr>
            <a:r>
              <a:t/>
            </a:r>
            <a:endParaRPr/>
          </a:p>
          <a:p>
            <a:pPr indent="0" lvl="0" marL="0" rtl="0">
              <a:lnSpc>
                <a:spcPct val="100000"/>
              </a:lnSpc>
              <a:spcBef>
                <a:spcPts val="0"/>
              </a:spcBef>
              <a:spcAft>
                <a:spcPts val="500"/>
              </a:spcAft>
              <a:buNone/>
            </a:pPr>
            <a:r>
              <a:rPr lang="en"/>
              <a:t>m.</a:t>
            </a:r>
            <a:r>
              <a:rPr b="1" lang="en"/>
              <a:t>values()</a:t>
            </a:r>
            <a:r>
              <a:rPr lang="en"/>
              <a:t>; </a:t>
            </a:r>
            <a:r>
              <a:rPr lang="en">
                <a:solidFill>
                  <a:srgbClr val="FF0000"/>
                </a:solidFill>
              </a:rPr>
              <a:t>// return iterator of values(“foo”, “bar”, ...)</a:t>
            </a:r>
          </a:p>
          <a:p>
            <a:pPr indent="0" lvl="0" marL="0" rtl="0">
              <a:lnSpc>
                <a:spcPct val="100000"/>
              </a:lnSpc>
              <a:spcBef>
                <a:spcPts val="0"/>
              </a:spcBef>
              <a:spcAft>
                <a:spcPts val="500"/>
              </a:spcAft>
              <a:buNone/>
            </a:pPr>
            <a:r>
              <a:rPr lang="en"/>
              <a:t>[...m.values()]; </a:t>
            </a:r>
            <a:r>
              <a:rPr lang="en">
                <a:solidFill>
                  <a:srgbClr val="FF0000"/>
                </a:solidFill>
              </a:rPr>
              <a:t>//["foo", "bar", "Value 1", "String value"]</a:t>
            </a:r>
          </a:p>
          <a:p>
            <a:pPr indent="0" lvl="0" marL="0" rtl="0">
              <a:lnSpc>
                <a:spcPct val="100000"/>
              </a:lnSpc>
              <a:spcBef>
                <a:spcPts val="0"/>
              </a:spcBef>
              <a:spcAft>
                <a:spcPts val="500"/>
              </a:spcAft>
              <a:buNone/>
            </a:pPr>
            <a:r>
              <a:t/>
            </a:r>
            <a:endParaRPr/>
          </a:p>
          <a:p>
            <a:pPr lvl="0" rtl="0">
              <a:spcBef>
                <a:spcPts val="0"/>
              </a:spcBef>
              <a:spcAft>
                <a:spcPts val="500"/>
              </a:spcAft>
              <a:buNone/>
            </a:pPr>
            <a:r>
              <a:rPr lang="en"/>
              <a:t>m.</a:t>
            </a:r>
            <a:r>
              <a:rPr b="1" lang="en"/>
              <a:t>keys()</a:t>
            </a:r>
            <a:r>
              <a:rPr lang="en"/>
              <a:t>; </a:t>
            </a:r>
            <a:r>
              <a:rPr lang="en">
                <a:solidFill>
                  <a:srgbClr val="FF0000"/>
                </a:solidFill>
              </a:rPr>
              <a:t>// return iterator of keys({id: 1}, {id: 2}, ...)</a:t>
            </a:r>
          </a:p>
          <a:p>
            <a:pPr lvl="0" rtl="0">
              <a:spcBef>
                <a:spcPts val="0"/>
              </a:spcBef>
              <a:spcAft>
                <a:spcPts val="500"/>
              </a:spcAft>
              <a:buNone/>
            </a:pPr>
            <a:r>
              <a:rPr lang="en"/>
              <a:t>m.</a:t>
            </a:r>
            <a:r>
              <a:rPr b="1" lang="en"/>
              <a:t>has(x)</a:t>
            </a:r>
            <a:r>
              <a:rPr lang="en"/>
              <a:t>; </a:t>
            </a:r>
            <a:r>
              <a:rPr lang="en">
                <a:solidFill>
                  <a:srgbClr val="FF0000"/>
                </a:solidFill>
              </a:rPr>
              <a:t>//true</a:t>
            </a:r>
          </a:p>
          <a:p>
            <a:pPr lvl="0" rtl="0">
              <a:spcBef>
                <a:spcPts val="0"/>
              </a:spcBef>
              <a:spcAft>
                <a:spcPts val="500"/>
              </a:spcAft>
              <a:buNone/>
            </a:pPr>
            <a:r>
              <a:t/>
            </a:r>
            <a:endParaRPr/>
          </a:p>
          <a:p>
            <a:pPr indent="0" lvl="0" marL="0" rtl="0">
              <a:lnSpc>
                <a:spcPct val="100000"/>
              </a:lnSpc>
              <a:spcBef>
                <a:spcPts val="0"/>
              </a:spcBef>
              <a:spcAft>
                <a:spcPts val="500"/>
              </a:spcAft>
              <a:buNone/>
            </a:pPr>
            <a:r>
              <a:rPr lang="en"/>
              <a:t>m.</a:t>
            </a:r>
            <a:r>
              <a:rPr b="1" lang="en"/>
              <a:t>entries()</a:t>
            </a:r>
            <a:r>
              <a:rPr lang="en"/>
              <a:t>; </a:t>
            </a:r>
            <a:r>
              <a:rPr lang="en">
                <a:solidFill>
                  <a:srgbClr val="FF0000"/>
                </a:solidFill>
              </a:rPr>
              <a:t>// return iterator of entries </a:t>
            </a:r>
          </a:p>
          <a:p>
            <a:pPr indent="0" lvl="0" marL="0" rtl="0">
              <a:lnSpc>
                <a:spcPct val="100000"/>
              </a:lnSpc>
              <a:spcBef>
                <a:spcPts val="0"/>
              </a:spcBef>
              <a:spcAft>
                <a:spcPts val="500"/>
              </a:spcAft>
              <a:buNone/>
            </a:pPr>
            <a:r>
              <a:rPr lang="en"/>
              <a:t>[...m.entries()]; </a:t>
            </a:r>
            <a:r>
              <a:rPr lang="en">
                <a:solidFill>
                  <a:srgbClr val="FF0000"/>
                </a:solidFill>
              </a:rPr>
              <a:t>//[Array[2], Array[2],...]</a:t>
            </a: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x="0" y="0"/>
          <a:ext cx="0" cy="0"/>
          <a:chOff x="0" y="0"/>
          <a:chExt cx="0" cy="0"/>
        </a:xfrm>
      </p:grpSpPr>
      <p:sp>
        <p:nvSpPr>
          <p:cNvPr id="613" name="Shape 613"/>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2. Map</a:t>
            </a:r>
          </a:p>
        </p:txBody>
      </p:sp>
      <p:sp>
        <p:nvSpPr>
          <p:cNvPr id="614" name="Shape 614"/>
          <p:cNvSpPr txBox="1"/>
          <p:nvPr/>
        </p:nvSpPr>
        <p:spPr>
          <a:xfrm>
            <a:off x="428550" y="1144025"/>
            <a:ext cx="8520600" cy="10065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There is only one drawback: Map objects keep a </a:t>
            </a:r>
            <a:r>
              <a:rPr b="1" lang="en" sz="1800">
                <a:solidFill>
                  <a:schemeClr val="accent3"/>
                </a:solidFill>
                <a:latin typeface="Proxima Nova"/>
                <a:ea typeface="Proxima Nova"/>
                <a:cs typeface="Proxima Nova"/>
                <a:sym typeface="Proxima Nova"/>
              </a:rPr>
              <a:t>strong reference</a:t>
            </a:r>
            <a:r>
              <a:rPr lang="en" sz="1800">
                <a:solidFill>
                  <a:schemeClr val="accent3"/>
                </a:solidFill>
                <a:latin typeface="Proxima Nova"/>
                <a:ea typeface="Proxima Nova"/>
                <a:cs typeface="Proxima Nova"/>
                <a:sym typeface="Proxima Nova"/>
              </a:rPr>
              <a:t> to every key and value they contain. So this could lead to memory leaks.</a:t>
            </a:r>
          </a:p>
        </p:txBody>
      </p:sp>
      <p:sp>
        <p:nvSpPr>
          <p:cNvPr id="615" name="Shape 615"/>
          <p:cNvSpPr/>
          <p:nvPr/>
        </p:nvSpPr>
        <p:spPr>
          <a:xfrm>
            <a:off x="1460700" y="2055675"/>
            <a:ext cx="5282700" cy="27180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let x = { id: 1 };</a:t>
            </a:r>
          </a:p>
          <a:p>
            <a:pPr indent="0" lvl="0" marL="0" rtl="0">
              <a:lnSpc>
                <a:spcPct val="100000"/>
              </a:lnSpc>
              <a:spcBef>
                <a:spcPts val="0"/>
              </a:spcBef>
              <a:spcAft>
                <a:spcPts val="500"/>
              </a:spcAft>
              <a:buNone/>
            </a:pPr>
            <a:r>
              <a:rPr lang="en"/>
              <a:t>let m = </a:t>
            </a:r>
            <a:r>
              <a:rPr b="1" lang="en"/>
              <a:t>new Map();</a:t>
            </a:r>
          </a:p>
          <a:p>
            <a:pPr lvl="0" rtl="0">
              <a:spcBef>
                <a:spcPts val="0"/>
              </a:spcBef>
              <a:spcAft>
                <a:spcPts val="500"/>
              </a:spcAft>
              <a:buNone/>
            </a:pPr>
            <a:r>
              <a:rPr lang="en"/>
              <a:t>m.set(x, “1”);</a:t>
            </a:r>
          </a:p>
          <a:p>
            <a:pPr lvl="0" rtl="0">
              <a:spcBef>
                <a:spcPts val="0"/>
              </a:spcBef>
              <a:spcAft>
                <a:spcPts val="500"/>
              </a:spcAft>
              <a:buNone/>
            </a:pPr>
            <a:r>
              <a:t/>
            </a:r>
            <a:endParaRPr/>
          </a:p>
          <a:p>
            <a:pPr lvl="0" rtl="0">
              <a:spcBef>
                <a:spcPts val="0"/>
              </a:spcBef>
              <a:spcAft>
                <a:spcPts val="500"/>
              </a:spcAft>
              <a:buNone/>
            </a:pPr>
            <a:r>
              <a:rPr lang="en"/>
              <a:t>x = null; </a:t>
            </a:r>
            <a:r>
              <a:rPr lang="en">
                <a:solidFill>
                  <a:srgbClr val="FF0000"/>
                </a:solidFill>
              </a:rPr>
              <a:t>//not be GC-able</a:t>
            </a:r>
          </a:p>
          <a:p>
            <a:pPr lvl="0" rtl="0">
              <a:spcBef>
                <a:spcPts val="0"/>
              </a:spcBef>
              <a:spcAft>
                <a:spcPts val="500"/>
              </a:spcAft>
              <a:buNone/>
            </a:pPr>
            <a:r>
              <a:rPr lang="en">
                <a:solidFill>
                  <a:srgbClr val="FF0000"/>
                </a:solidFill>
              </a:rPr>
              <a:t>//You will need to first remove the entry from the Map before //unsetting the last reference.</a:t>
            </a:r>
          </a:p>
          <a:p>
            <a:pPr lvl="0" rtl="0">
              <a:spcBef>
                <a:spcPts val="0"/>
              </a:spcBef>
              <a:spcAft>
                <a:spcPts val="500"/>
              </a:spcAft>
              <a:buNone/>
            </a:pPr>
            <a:r>
              <a:t/>
            </a:r>
            <a:endParaRP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9" name="Shape 619"/>
        <p:cNvGrpSpPr/>
        <p:nvPr/>
      </p:nvGrpSpPr>
      <p:grpSpPr>
        <a:xfrm>
          <a:off x="0" y="0"/>
          <a:ext cx="0" cy="0"/>
          <a:chOff x="0" y="0"/>
          <a:chExt cx="0" cy="0"/>
        </a:xfrm>
      </p:grpSpPr>
      <p:sp>
        <p:nvSpPr>
          <p:cNvPr id="620" name="Shape 620"/>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3. WeakMap</a:t>
            </a:r>
          </a:p>
        </p:txBody>
      </p:sp>
      <p:sp>
        <p:nvSpPr>
          <p:cNvPr id="621" name="Shape 621"/>
          <p:cNvSpPr txBox="1"/>
          <p:nvPr/>
        </p:nvSpPr>
        <p:spPr>
          <a:xfrm>
            <a:off x="428550" y="1085125"/>
            <a:ext cx="8520600" cy="14694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WeakMaps </a:t>
            </a:r>
            <a:r>
              <a:rPr b="1" lang="en" sz="1800">
                <a:solidFill>
                  <a:schemeClr val="accent3"/>
                </a:solidFill>
                <a:latin typeface="Proxima Nova"/>
                <a:ea typeface="Proxima Nova"/>
                <a:cs typeface="Proxima Nova"/>
                <a:sym typeface="Proxima Nova"/>
              </a:rPr>
              <a:t>take only objects as keys</a:t>
            </a:r>
            <a:r>
              <a:rPr lang="en" sz="1800">
                <a:solidFill>
                  <a:schemeClr val="accent3"/>
                </a:solidFill>
                <a:latin typeface="Proxima Nova"/>
                <a:ea typeface="Proxima Nova"/>
                <a:cs typeface="Proxima Nova"/>
                <a:sym typeface="Proxima Nova"/>
              </a:rPr>
              <a:t>. Those objects are </a:t>
            </a:r>
            <a:r>
              <a:rPr b="1" lang="en" sz="1800">
                <a:solidFill>
                  <a:schemeClr val="accent3"/>
                </a:solidFill>
                <a:latin typeface="Proxima Nova"/>
                <a:ea typeface="Proxima Nova"/>
                <a:cs typeface="Proxima Nova"/>
                <a:sym typeface="Proxima Nova"/>
              </a:rPr>
              <a:t>held weakly</a:t>
            </a:r>
            <a:r>
              <a:rPr lang="en" sz="1800">
                <a:solidFill>
                  <a:schemeClr val="accent3"/>
                </a:solidFill>
                <a:latin typeface="Proxima Nova"/>
                <a:ea typeface="Proxima Nova"/>
                <a:cs typeface="Proxima Nova"/>
                <a:sym typeface="Proxima Nova"/>
              </a:rPr>
              <a:t>, which means if the object itself is GC’d, the entry in the WeakMap is also removed.</a:t>
            </a:r>
          </a:p>
          <a:p>
            <a:pPr lvl="0" rtl="0">
              <a:spcBef>
                <a:spcPts val="0"/>
              </a:spcBef>
              <a:spcAft>
                <a:spcPts val="1000"/>
              </a:spcAft>
              <a:buNone/>
            </a:pPr>
            <a:r>
              <a:rPr lang="en" sz="1800">
                <a:solidFill>
                  <a:schemeClr val="accent3"/>
                </a:solidFill>
                <a:latin typeface="Proxima Nova"/>
                <a:ea typeface="Proxima Nova"/>
                <a:cs typeface="Proxima Nova"/>
                <a:sym typeface="Proxima Nova"/>
              </a:rPr>
              <a:t>WeakMap supports only </a:t>
            </a:r>
            <a:r>
              <a:rPr b="1" i="1" lang="en" sz="1800">
                <a:solidFill>
                  <a:schemeClr val="accent3"/>
                </a:solidFill>
                <a:latin typeface="Proxima Nova"/>
                <a:ea typeface="Proxima Nova"/>
                <a:cs typeface="Proxima Nova"/>
                <a:sym typeface="Proxima Nova"/>
              </a:rPr>
              <a:t>.has(), .get(), .set(), and .delete()</a:t>
            </a:r>
            <a:r>
              <a:rPr lang="en" sz="1800">
                <a:solidFill>
                  <a:schemeClr val="accent3"/>
                </a:solidFill>
                <a:latin typeface="Proxima Nova"/>
                <a:ea typeface="Proxima Nova"/>
                <a:cs typeface="Proxima Nova"/>
                <a:sym typeface="Proxima Nova"/>
              </a:rPr>
              <a:t>.</a:t>
            </a:r>
          </a:p>
          <a:p>
            <a:pPr lvl="0" rtl="0">
              <a:spcBef>
                <a:spcPts val="0"/>
              </a:spcBef>
              <a:spcAft>
                <a:spcPts val="1000"/>
              </a:spcAft>
              <a:buNone/>
            </a:pPr>
            <a:r>
              <a:rPr b="1" lang="en" sz="1800">
                <a:solidFill>
                  <a:schemeClr val="accent3"/>
                </a:solidFill>
                <a:latin typeface="Proxima Nova"/>
                <a:ea typeface="Proxima Nova"/>
                <a:cs typeface="Proxima Nova"/>
                <a:sym typeface="Proxima Nova"/>
              </a:rPr>
              <a:t>WeakMap only holds its keys weakly</a:t>
            </a:r>
          </a:p>
        </p:txBody>
      </p:sp>
      <p:sp>
        <p:nvSpPr>
          <p:cNvPr id="622" name="Shape 622"/>
          <p:cNvSpPr/>
          <p:nvPr/>
        </p:nvSpPr>
        <p:spPr>
          <a:xfrm>
            <a:off x="1939350" y="2554525"/>
            <a:ext cx="5265300" cy="24000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lang="en"/>
              <a:t>    let x = { id: 1 },</a:t>
            </a:r>
          </a:p>
          <a:p>
            <a:pPr lvl="0" rtl="0">
              <a:spcBef>
                <a:spcPts val="0"/>
              </a:spcBef>
              <a:spcAft>
                <a:spcPts val="500"/>
              </a:spcAft>
              <a:buNone/>
            </a:pPr>
            <a:r>
              <a:rPr lang="en"/>
              <a:t>    y = { id: 2 };</a:t>
            </a:r>
          </a:p>
          <a:p>
            <a:pPr lvl="0" rtl="0">
              <a:spcBef>
                <a:spcPts val="0"/>
              </a:spcBef>
              <a:spcAft>
                <a:spcPts val="500"/>
              </a:spcAft>
              <a:buNone/>
            </a:pPr>
            <a:r>
              <a:rPr lang="en"/>
              <a:t>   </a:t>
            </a:r>
          </a:p>
          <a:p>
            <a:pPr lvl="0" rtl="0">
              <a:spcBef>
                <a:spcPts val="0"/>
              </a:spcBef>
              <a:spcAft>
                <a:spcPts val="500"/>
              </a:spcAft>
              <a:buNone/>
            </a:pPr>
            <a:r>
              <a:rPr lang="en"/>
              <a:t>    let wm = </a:t>
            </a:r>
            <a:r>
              <a:rPr b="1" lang="en"/>
              <a:t>new WeakMap();</a:t>
            </a:r>
          </a:p>
          <a:p>
            <a:pPr lvl="0" rtl="0">
              <a:spcBef>
                <a:spcPts val="0"/>
              </a:spcBef>
              <a:spcAft>
                <a:spcPts val="500"/>
              </a:spcAft>
              <a:buNone/>
            </a:pPr>
            <a:r>
              <a:rPr lang="en"/>
              <a:t>    weakMap.set(x, y);</a:t>
            </a:r>
          </a:p>
          <a:p>
            <a:pPr lvl="0" rtl="0">
              <a:spcBef>
                <a:spcPts val="0"/>
              </a:spcBef>
              <a:spcAft>
                <a:spcPts val="500"/>
              </a:spcAft>
              <a:buNone/>
            </a:pPr>
            <a:r>
              <a:t/>
            </a:r>
            <a:endParaRPr/>
          </a:p>
          <a:p>
            <a:pPr lvl="0" rtl="0">
              <a:spcBef>
                <a:spcPts val="0"/>
              </a:spcBef>
              <a:spcAft>
                <a:spcPts val="500"/>
              </a:spcAft>
              <a:buNone/>
            </a:pPr>
            <a:r>
              <a:rPr lang="en"/>
              <a:t>    x = null;  </a:t>
            </a:r>
            <a:r>
              <a:rPr lang="en">
                <a:solidFill>
                  <a:srgbClr val="FF0000"/>
                </a:solidFill>
              </a:rPr>
              <a:t>// `x` is GC-able</a:t>
            </a:r>
          </a:p>
          <a:p>
            <a:pPr lvl="0" rtl="0">
              <a:spcBef>
                <a:spcPts val="0"/>
              </a:spcBef>
              <a:spcAft>
                <a:spcPts val="500"/>
              </a:spcAft>
              <a:buNone/>
            </a:pPr>
            <a:r>
              <a:rPr lang="en"/>
              <a:t>    y = null; </a:t>
            </a:r>
            <a:r>
              <a:rPr lang="en">
                <a:solidFill>
                  <a:srgbClr val="FF0000"/>
                </a:solidFill>
              </a:rPr>
              <a:t>// `y` is not GC-able</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6" name="Shape 626"/>
        <p:cNvGrpSpPr/>
        <p:nvPr/>
      </p:nvGrpSpPr>
      <p:grpSpPr>
        <a:xfrm>
          <a:off x="0" y="0"/>
          <a:ext cx="0" cy="0"/>
          <a:chOff x="0" y="0"/>
          <a:chExt cx="0" cy="0"/>
        </a:xfrm>
      </p:grpSpPr>
      <p:sp>
        <p:nvSpPr>
          <p:cNvPr id="627" name="Shape 627"/>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4. Set</a:t>
            </a:r>
          </a:p>
        </p:txBody>
      </p:sp>
      <p:sp>
        <p:nvSpPr>
          <p:cNvPr id="628" name="Shape 628"/>
          <p:cNvSpPr txBox="1"/>
          <p:nvPr/>
        </p:nvSpPr>
        <p:spPr>
          <a:xfrm>
            <a:off x="428550" y="1085125"/>
            <a:ext cx="8520600" cy="9618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A set is an a collection of </a:t>
            </a:r>
            <a:r>
              <a:rPr b="1" lang="en" sz="1800">
                <a:solidFill>
                  <a:schemeClr val="accent3"/>
                </a:solidFill>
                <a:latin typeface="Proxima Nova"/>
                <a:ea typeface="Proxima Nova"/>
                <a:cs typeface="Proxima Nova"/>
                <a:sym typeface="Proxima Nova"/>
              </a:rPr>
              <a:t>unique values</a:t>
            </a:r>
            <a:r>
              <a:rPr lang="en" sz="1800">
                <a:solidFill>
                  <a:schemeClr val="accent3"/>
                </a:solidFill>
                <a:latin typeface="Proxima Nova"/>
                <a:ea typeface="Proxima Nova"/>
                <a:cs typeface="Proxima Nova"/>
                <a:sym typeface="Proxima Nova"/>
              </a:rPr>
              <a:t> (duplicates are ignored).</a:t>
            </a:r>
          </a:p>
        </p:txBody>
      </p:sp>
      <p:sp>
        <p:nvSpPr>
          <p:cNvPr id="629" name="Shape 629"/>
          <p:cNvSpPr/>
          <p:nvPr/>
        </p:nvSpPr>
        <p:spPr>
          <a:xfrm>
            <a:off x="311700" y="1780375"/>
            <a:ext cx="3842400" cy="30966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t>let x = { id: 1 }, y = { id: 2 };</a:t>
            </a:r>
          </a:p>
          <a:p>
            <a:pPr lvl="0" rtl="0">
              <a:spcBef>
                <a:spcPts val="0"/>
              </a:spcBef>
              <a:spcAft>
                <a:spcPts val="500"/>
              </a:spcAft>
              <a:buNone/>
            </a:pPr>
            <a:r>
              <a:rPr lang="en"/>
              <a:t>let s = </a:t>
            </a:r>
            <a:r>
              <a:rPr b="1" lang="en"/>
              <a:t>new Set();</a:t>
            </a:r>
          </a:p>
          <a:p>
            <a:pPr lvl="0" rtl="0">
              <a:spcBef>
                <a:spcPts val="0"/>
              </a:spcBef>
              <a:spcAft>
                <a:spcPts val="500"/>
              </a:spcAft>
              <a:buNone/>
            </a:pPr>
            <a:r>
              <a:t/>
            </a:r>
            <a:endParaRPr/>
          </a:p>
          <a:p>
            <a:pPr lvl="0" rtl="0">
              <a:spcBef>
                <a:spcPts val="0"/>
              </a:spcBef>
              <a:spcAft>
                <a:spcPts val="500"/>
              </a:spcAft>
              <a:buNone/>
            </a:pPr>
            <a:r>
              <a:rPr lang="en"/>
              <a:t>s.</a:t>
            </a:r>
            <a:r>
              <a:rPr b="1" lang="en"/>
              <a:t>add(x).add(y).add(1).add(“string”).add(1)</a:t>
            </a:r>
            <a:r>
              <a:rPr lang="en"/>
              <a:t>;</a:t>
            </a:r>
          </a:p>
          <a:p>
            <a:pPr lvl="0" rtl="0">
              <a:spcBef>
                <a:spcPts val="0"/>
              </a:spcBef>
              <a:spcAft>
                <a:spcPts val="500"/>
              </a:spcAft>
              <a:buNone/>
            </a:pPr>
            <a:r>
              <a:rPr lang="en"/>
              <a:t>s.</a:t>
            </a:r>
            <a:r>
              <a:rPr b="1" lang="en"/>
              <a:t>size</a:t>
            </a:r>
            <a:r>
              <a:rPr lang="en"/>
              <a:t>; </a:t>
            </a:r>
            <a:r>
              <a:rPr lang="en">
                <a:solidFill>
                  <a:srgbClr val="FF0000"/>
                </a:solidFill>
              </a:rPr>
              <a:t>// 4</a:t>
            </a:r>
          </a:p>
          <a:p>
            <a:pPr lvl="0" rtl="0">
              <a:spcBef>
                <a:spcPts val="0"/>
              </a:spcBef>
              <a:spcAft>
                <a:spcPts val="500"/>
              </a:spcAft>
              <a:buNone/>
            </a:pPr>
            <a:r>
              <a:rPr lang="en"/>
              <a:t>s.</a:t>
            </a:r>
            <a:r>
              <a:rPr b="1" lang="en"/>
              <a:t>has(x)</a:t>
            </a:r>
            <a:r>
              <a:rPr lang="en"/>
              <a:t>; </a:t>
            </a:r>
            <a:r>
              <a:rPr lang="en">
                <a:solidFill>
                  <a:srgbClr val="FF0000"/>
                </a:solidFill>
              </a:rPr>
              <a:t>// true</a:t>
            </a:r>
          </a:p>
          <a:p>
            <a:pPr lvl="0" rtl="0">
              <a:spcBef>
                <a:spcPts val="0"/>
              </a:spcBef>
              <a:spcAft>
                <a:spcPts val="500"/>
              </a:spcAft>
              <a:buNone/>
            </a:pPr>
            <a:r>
              <a:rPr lang="en"/>
              <a:t>s.</a:t>
            </a:r>
            <a:r>
              <a:rPr b="1" lang="en"/>
              <a:t>delete(y)</a:t>
            </a:r>
            <a:r>
              <a:rPr lang="en"/>
              <a:t>;</a:t>
            </a:r>
          </a:p>
          <a:p>
            <a:pPr lvl="0" rtl="0">
              <a:spcBef>
                <a:spcPts val="0"/>
              </a:spcBef>
              <a:spcAft>
                <a:spcPts val="500"/>
              </a:spcAft>
              <a:buNone/>
            </a:pPr>
            <a:r>
              <a:rPr lang="en"/>
              <a:t>s.</a:t>
            </a:r>
            <a:r>
              <a:rPr b="1" lang="en"/>
              <a:t>clear()</a:t>
            </a:r>
            <a:r>
              <a:rPr lang="en"/>
              <a:t>;</a:t>
            </a:r>
          </a:p>
        </p:txBody>
      </p:sp>
      <p:sp>
        <p:nvSpPr>
          <p:cNvPr id="630" name="Shape 630"/>
          <p:cNvSpPr/>
          <p:nvPr/>
        </p:nvSpPr>
        <p:spPr>
          <a:xfrm>
            <a:off x="4283375" y="1780450"/>
            <a:ext cx="4548900" cy="30966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lnSpc>
                <a:spcPct val="100000"/>
              </a:lnSpc>
              <a:spcBef>
                <a:spcPts val="0"/>
              </a:spcBef>
              <a:spcAft>
                <a:spcPts val="500"/>
              </a:spcAft>
              <a:buNone/>
            </a:pPr>
            <a:r>
              <a:rPr lang="en">
                <a:solidFill>
                  <a:srgbClr val="FF0000"/>
                </a:solidFill>
              </a:rPr>
              <a:t>//The keys() and values() iterators both yield a list of //the unique values</a:t>
            </a:r>
          </a:p>
          <a:p>
            <a:pPr indent="0" lvl="0" marL="0" rtl="0">
              <a:lnSpc>
                <a:spcPct val="100000"/>
              </a:lnSpc>
              <a:spcBef>
                <a:spcPts val="0"/>
              </a:spcBef>
              <a:spcAft>
                <a:spcPts val="500"/>
              </a:spcAft>
              <a:buNone/>
            </a:pPr>
            <a:r>
              <a:rPr lang="en"/>
              <a:t>s.</a:t>
            </a:r>
            <a:r>
              <a:rPr b="1" lang="en"/>
              <a:t>values()</a:t>
            </a:r>
            <a:r>
              <a:rPr lang="en"/>
              <a:t>; </a:t>
            </a:r>
            <a:r>
              <a:rPr lang="en">
                <a:solidFill>
                  <a:srgbClr val="FF0000"/>
                </a:solidFill>
              </a:rPr>
              <a:t>//return iterator</a:t>
            </a:r>
          </a:p>
          <a:p>
            <a:pPr lvl="0" rtl="0">
              <a:spcBef>
                <a:spcPts val="0"/>
              </a:spcBef>
              <a:spcAft>
                <a:spcPts val="500"/>
              </a:spcAft>
              <a:buNone/>
            </a:pPr>
            <a:r>
              <a:rPr lang="en"/>
              <a:t>s.</a:t>
            </a:r>
            <a:r>
              <a:rPr b="1" lang="en"/>
              <a:t>keys()</a:t>
            </a:r>
            <a:r>
              <a:rPr lang="en"/>
              <a:t>; </a:t>
            </a:r>
            <a:r>
              <a:rPr lang="en">
                <a:solidFill>
                  <a:srgbClr val="FF0000"/>
                </a:solidFill>
              </a:rPr>
              <a:t>//same s.values</a:t>
            </a:r>
          </a:p>
          <a:p>
            <a:pPr indent="0" lvl="0" marL="0" rtl="0">
              <a:lnSpc>
                <a:spcPct val="100000"/>
              </a:lnSpc>
              <a:spcBef>
                <a:spcPts val="0"/>
              </a:spcBef>
              <a:spcAft>
                <a:spcPts val="500"/>
              </a:spcAft>
              <a:buNone/>
            </a:pPr>
            <a:r>
              <a:rPr lang="en"/>
              <a:t>[...s.values()]; </a:t>
            </a:r>
            <a:r>
              <a:rPr lang="en">
                <a:solidFill>
                  <a:srgbClr val="FF0000"/>
                </a:solidFill>
              </a:rPr>
              <a:t>//[Object, Object, 1, "string"]</a:t>
            </a:r>
          </a:p>
          <a:p>
            <a:pPr lvl="0" rtl="0">
              <a:spcBef>
                <a:spcPts val="0"/>
              </a:spcBef>
              <a:spcAft>
                <a:spcPts val="500"/>
              </a:spcAft>
              <a:buNone/>
            </a:pPr>
            <a:r>
              <a:rPr lang="en"/>
              <a:t>[...s.key()]; </a:t>
            </a:r>
            <a:r>
              <a:rPr lang="en">
                <a:solidFill>
                  <a:srgbClr val="FF0000"/>
                </a:solidFill>
              </a:rPr>
              <a:t>//[Object, Object, 1, "string"]</a:t>
            </a:r>
          </a:p>
          <a:p>
            <a:pPr lvl="0" rtl="0">
              <a:spcBef>
                <a:spcPts val="0"/>
              </a:spcBef>
              <a:spcAft>
                <a:spcPts val="500"/>
              </a:spcAft>
              <a:buNone/>
            </a:pPr>
            <a:r>
              <a:t/>
            </a:r>
            <a:endParaRPr>
              <a:solidFill>
                <a:srgbClr val="FF0000"/>
              </a:solidFill>
            </a:endParaRPr>
          </a:p>
          <a:p>
            <a:pPr lvl="0" rtl="0">
              <a:spcBef>
                <a:spcPts val="0"/>
              </a:spcBef>
              <a:spcAft>
                <a:spcPts val="500"/>
              </a:spcAft>
              <a:buNone/>
            </a:pPr>
            <a:r>
              <a:rPr lang="en">
                <a:solidFill>
                  <a:srgbClr val="FF0000"/>
                </a:solidFill>
              </a:rPr>
              <a:t>//The entries() iterator yields a list of entry arrays, //where both items of the array are the unique set value</a:t>
            </a:r>
          </a:p>
          <a:p>
            <a:pPr indent="0" lvl="0" marL="0" rtl="0">
              <a:lnSpc>
                <a:spcPct val="100000"/>
              </a:lnSpc>
              <a:spcBef>
                <a:spcPts val="0"/>
              </a:spcBef>
              <a:spcAft>
                <a:spcPts val="500"/>
              </a:spcAft>
              <a:buNone/>
            </a:pPr>
            <a:r>
              <a:rPr lang="en"/>
              <a:t>s.</a:t>
            </a:r>
            <a:r>
              <a:rPr b="1" lang="en"/>
              <a:t>entries()</a:t>
            </a:r>
            <a:r>
              <a:rPr lang="en"/>
              <a:t>; </a:t>
            </a:r>
            <a:r>
              <a:rPr lang="en">
                <a:solidFill>
                  <a:srgbClr val="FF0000"/>
                </a:solidFill>
              </a:rPr>
              <a:t>// return iterator of entries </a:t>
            </a:r>
          </a:p>
          <a:p>
            <a:pPr indent="0" lvl="0" marL="0" rtl="0">
              <a:lnSpc>
                <a:spcPct val="100000"/>
              </a:lnSpc>
              <a:spcBef>
                <a:spcPts val="0"/>
              </a:spcBef>
              <a:spcAft>
                <a:spcPts val="500"/>
              </a:spcAft>
              <a:buNone/>
            </a:pPr>
            <a:r>
              <a:rPr lang="en"/>
              <a:t>[...m.entries()]; </a:t>
            </a:r>
            <a:r>
              <a:rPr lang="en">
                <a:solidFill>
                  <a:srgbClr val="FF0000"/>
                </a:solidFill>
              </a:rPr>
              <a:t>//[Array[2], Array[2],...]</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4" name="Shape 634"/>
        <p:cNvGrpSpPr/>
        <p:nvPr/>
      </p:nvGrpSpPr>
      <p:grpSpPr>
        <a:xfrm>
          <a:off x="0" y="0"/>
          <a:ext cx="0" cy="0"/>
          <a:chOff x="0" y="0"/>
          <a:chExt cx="0" cy="0"/>
        </a:xfrm>
      </p:grpSpPr>
      <p:sp>
        <p:nvSpPr>
          <p:cNvPr id="635" name="Shape 635"/>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4. WeakSet</a:t>
            </a:r>
          </a:p>
        </p:txBody>
      </p:sp>
      <p:sp>
        <p:nvSpPr>
          <p:cNvPr id="636" name="Shape 636"/>
          <p:cNvSpPr txBox="1"/>
          <p:nvPr/>
        </p:nvSpPr>
        <p:spPr>
          <a:xfrm>
            <a:off x="428550" y="1144025"/>
            <a:ext cx="8520600" cy="11094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Whereas a WeakMap holds its keys weakly (but its values strongly), a </a:t>
            </a:r>
            <a:r>
              <a:rPr b="1" lang="en" sz="1800">
                <a:solidFill>
                  <a:schemeClr val="accent3"/>
                </a:solidFill>
                <a:latin typeface="Proxima Nova"/>
                <a:ea typeface="Proxima Nova"/>
                <a:cs typeface="Proxima Nova"/>
                <a:sym typeface="Proxima Nova"/>
              </a:rPr>
              <a:t>WeakSet holds its values weakly</a:t>
            </a:r>
            <a:r>
              <a:rPr lang="en" sz="1800">
                <a:solidFill>
                  <a:schemeClr val="accent3"/>
                </a:solidFill>
                <a:latin typeface="Proxima Nova"/>
                <a:ea typeface="Proxima Nova"/>
                <a:cs typeface="Proxima Nova"/>
                <a:sym typeface="Proxima Nova"/>
              </a:rPr>
              <a:t> (there are no keys).</a:t>
            </a:r>
          </a:p>
          <a:p>
            <a:pPr lvl="0" rtl="0">
              <a:spcBef>
                <a:spcPts val="0"/>
              </a:spcBef>
              <a:spcAft>
                <a:spcPts val="1000"/>
              </a:spcAft>
              <a:buNone/>
            </a:pPr>
            <a:r>
              <a:rPr lang="en" sz="1800">
                <a:solidFill>
                  <a:schemeClr val="accent3"/>
                </a:solidFill>
                <a:latin typeface="Proxima Nova"/>
                <a:ea typeface="Proxima Nova"/>
                <a:cs typeface="Proxima Nova"/>
                <a:sym typeface="Proxima Nova"/>
              </a:rPr>
              <a:t>WeakSet values must be objects, not primitive values as is allowed with sets.</a:t>
            </a:r>
          </a:p>
        </p:txBody>
      </p:sp>
      <p:sp>
        <p:nvSpPr>
          <p:cNvPr id="637" name="Shape 637"/>
          <p:cNvSpPr/>
          <p:nvPr/>
        </p:nvSpPr>
        <p:spPr>
          <a:xfrm>
            <a:off x="1452100" y="2511550"/>
            <a:ext cx="5282700" cy="23826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lang="en"/>
              <a:t>let s = </a:t>
            </a:r>
            <a:r>
              <a:rPr b="1" lang="en"/>
              <a:t>new WeakSet();</a:t>
            </a:r>
          </a:p>
          <a:p>
            <a:pPr lvl="0" rtl="0">
              <a:spcBef>
                <a:spcPts val="0"/>
              </a:spcBef>
              <a:spcAft>
                <a:spcPts val="500"/>
              </a:spcAft>
              <a:buNone/>
            </a:pPr>
            <a:r>
              <a:rPr lang="en"/>
              <a:t>let x = { id: 1 }, y = { id: 2 };</a:t>
            </a:r>
          </a:p>
          <a:p>
            <a:pPr lvl="0" rtl="0">
              <a:spcBef>
                <a:spcPts val="0"/>
              </a:spcBef>
              <a:spcAft>
                <a:spcPts val="500"/>
              </a:spcAft>
              <a:buNone/>
            </a:pPr>
            <a:r>
              <a:t/>
            </a:r>
            <a:endParaRPr/>
          </a:p>
          <a:p>
            <a:pPr lvl="0" rtl="0">
              <a:spcBef>
                <a:spcPts val="0"/>
              </a:spcBef>
              <a:spcAft>
                <a:spcPts val="500"/>
              </a:spcAft>
              <a:buNone/>
            </a:pPr>
            <a:r>
              <a:rPr lang="en"/>
              <a:t>s.add( x ).add( y );</a:t>
            </a:r>
          </a:p>
          <a:p>
            <a:pPr lvl="0" rtl="0">
              <a:spcBef>
                <a:spcPts val="0"/>
              </a:spcBef>
              <a:spcAft>
                <a:spcPts val="500"/>
              </a:spcAft>
              <a:buNone/>
            </a:pPr>
            <a:r>
              <a:rPr lang="en"/>
              <a:t>x = null;  </a:t>
            </a:r>
            <a:r>
              <a:rPr lang="en">
                <a:solidFill>
                  <a:srgbClr val="FF0000"/>
                </a:solidFill>
              </a:rPr>
              <a:t>// `x` is GC-able</a:t>
            </a:r>
          </a:p>
          <a:p>
            <a:pPr lvl="0" rtl="0">
              <a:spcBef>
                <a:spcPts val="0"/>
              </a:spcBef>
              <a:spcAft>
                <a:spcPts val="500"/>
              </a:spcAft>
              <a:buNone/>
            </a:pPr>
            <a:r>
              <a:rPr lang="en"/>
              <a:t>y = null;  </a:t>
            </a:r>
            <a:r>
              <a:rPr lang="en">
                <a:solidFill>
                  <a:srgbClr val="FF0000"/>
                </a:solidFill>
              </a:rPr>
              <a:t>// `y` is GC-able</a:t>
            </a:r>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txBox="1"/>
          <p:nvPr>
            <p:ph type="title"/>
          </p:nvPr>
        </p:nvSpPr>
        <p:spPr>
          <a:xfrm>
            <a:off x="265500" y="1205825"/>
            <a:ext cx="4045200" cy="1509600"/>
          </a:xfrm>
          <a:prstGeom prst="rect">
            <a:avLst/>
          </a:prstGeom>
        </p:spPr>
        <p:txBody>
          <a:bodyPr anchorCtr="0" anchor="ctr" bIns="91425" lIns="91425" rIns="91425" tIns="91425">
            <a:noAutofit/>
          </a:bodyPr>
          <a:lstStyle/>
          <a:p>
            <a:pPr lvl="0" rtl="0">
              <a:spcBef>
                <a:spcPts val="0"/>
              </a:spcBef>
              <a:buNone/>
            </a:pPr>
            <a:r>
              <a:rPr lang="en"/>
              <a:t>F. API Addition</a:t>
            </a:r>
          </a:p>
        </p:txBody>
      </p:sp>
      <p:sp>
        <p:nvSpPr>
          <p:cNvPr id="643" name="Shape 643"/>
          <p:cNvSpPr txBox="1"/>
          <p:nvPr>
            <p:ph idx="2" type="body"/>
          </p:nvPr>
        </p:nvSpPr>
        <p:spPr>
          <a:xfrm>
            <a:off x="4939500" y="570375"/>
            <a:ext cx="3837000" cy="4046400"/>
          </a:xfrm>
          <a:prstGeom prst="rect">
            <a:avLst/>
          </a:prstGeom>
        </p:spPr>
        <p:txBody>
          <a:bodyPr anchorCtr="0" anchor="ctr" bIns="91425" lIns="91425" rIns="91425" tIns="91425">
            <a:noAutofit/>
          </a:bodyPr>
          <a:lstStyle/>
          <a:p>
            <a:pPr indent="-228600" lvl="0" marL="457200" rtl="0">
              <a:spcBef>
                <a:spcPts val="0"/>
              </a:spcBef>
              <a:buAutoNum type="arabicPeriod"/>
            </a:pPr>
            <a:r>
              <a:rPr lang="en"/>
              <a:t>Array</a:t>
            </a:r>
          </a:p>
          <a:p>
            <a:pPr indent="-228600" lvl="0" marL="457200" rtl="0">
              <a:spcBef>
                <a:spcPts val="0"/>
              </a:spcBef>
              <a:buAutoNum type="arabicPeriod"/>
            </a:pPr>
            <a:r>
              <a:rPr lang="en"/>
              <a:t>Object</a:t>
            </a:r>
          </a:p>
          <a:p>
            <a:pPr indent="-228600" lvl="0" marL="457200" rtl="0">
              <a:spcBef>
                <a:spcPts val="0"/>
              </a:spcBef>
              <a:buAutoNum type="arabicPeriod"/>
            </a:pPr>
            <a:r>
              <a:rPr lang="en"/>
              <a:t>Math</a:t>
            </a:r>
          </a:p>
          <a:p>
            <a:pPr indent="-228600" lvl="0" marL="457200" rtl="0">
              <a:spcBef>
                <a:spcPts val="0"/>
              </a:spcBef>
              <a:buAutoNum type="arabicPeriod"/>
            </a:pPr>
            <a:r>
              <a:rPr lang="en"/>
              <a:t>Number</a:t>
            </a:r>
          </a:p>
          <a:p>
            <a:pPr indent="-228600" lvl="0" marL="457200" rtl="0">
              <a:spcBef>
                <a:spcPts val="0"/>
              </a:spcBef>
              <a:buAutoNum type="arabicPeriod"/>
            </a:pPr>
            <a:r>
              <a:rPr lang="en"/>
              <a:t>String</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7" name="Shape 647"/>
        <p:cNvGrpSpPr/>
        <p:nvPr/>
      </p:nvGrpSpPr>
      <p:grpSpPr>
        <a:xfrm>
          <a:off x="0" y="0"/>
          <a:ext cx="0" cy="0"/>
          <a:chOff x="0" y="0"/>
          <a:chExt cx="0" cy="0"/>
        </a:xfrm>
      </p:grpSpPr>
      <p:sp>
        <p:nvSpPr>
          <p:cNvPr id="648" name="Shape 648"/>
          <p:cNvSpPr txBox="1"/>
          <p:nvPr>
            <p:ph type="title"/>
          </p:nvPr>
        </p:nvSpPr>
        <p:spPr>
          <a:xfrm>
            <a:off x="311700" y="445025"/>
            <a:ext cx="8520600" cy="6990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Array</a:t>
            </a:r>
          </a:p>
        </p:txBody>
      </p:sp>
      <p:sp>
        <p:nvSpPr>
          <p:cNvPr id="649" name="Shape 649"/>
          <p:cNvSpPr txBox="1"/>
          <p:nvPr/>
        </p:nvSpPr>
        <p:spPr>
          <a:xfrm>
            <a:off x="311700" y="1376075"/>
            <a:ext cx="8520600" cy="3322800"/>
          </a:xfrm>
          <a:prstGeom prst="rect">
            <a:avLst/>
          </a:prstGeom>
          <a:noFill/>
          <a:ln>
            <a:noFill/>
          </a:ln>
        </p:spPr>
        <p:txBody>
          <a:bodyPr anchorCtr="0" anchor="t" bIns="91425" lIns="91425" rIns="91425" tIns="91425">
            <a:noAutofit/>
          </a:bodyPr>
          <a:lstStyle/>
          <a:p>
            <a:pPr indent="-342900" lvl="0" marL="457200">
              <a:spcBef>
                <a:spcPts val="0"/>
              </a:spcBef>
              <a:buClr>
                <a:schemeClr val="accent3"/>
              </a:buClr>
              <a:buSzPct val="100000"/>
              <a:buFont typeface="Proxima Nova"/>
              <a:buChar char="●"/>
            </a:pPr>
            <a:r>
              <a:rPr i="1" lang="en" sz="1800">
                <a:solidFill>
                  <a:schemeClr val="accent3"/>
                </a:solidFill>
                <a:latin typeface="Proxima Nova"/>
                <a:ea typeface="Proxima Nova"/>
                <a:cs typeface="Proxima Nova"/>
                <a:sym typeface="Proxima Nova"/>
              </a:rPr>
              <a:t>Array.of(..)  Static Function:</a:t>
            </a:r>
            <a:r>
              <a:rPr b="1" lang="en" sz="1800">
                <a:solidFill>
                  <a:schemeClr val="accent3"/>
                </a:solidFill>
                <a:latin typeface="Proxima Nova"/>
                <a:ea typeface="Proxima Nova"/>
                <a:cs typeface="Proxima Nova"/>
                <a:sym typeface="Proxima Nova"/>
              </a:rPr>
              <a:t> </a:t>
            </a:r>
            <a:r>
              <a:rPr lang="en" sz="1800">
                <a:solidFill>
                  <a:schemeClr val="accent3"/>
                </a:solidFill>
                <a:latin typeface="Proxima Nova"/>
                <a:ea typeface="Proxima Nova"/>
                <a:cs typeface="Proxima Nova"/>
                <a:sym typeface="Proxima Nova"/>
              </a:rPr>
              <a:t>creates a new Array instance with a variable number of arguments</a:t>
            </a:r>
          </a:p>
          <a:p>
            <a:pPr indent="-342900" lvl="0" marL="457200" rtl="0">
              <a:spcBef>
                <a:spcPts val="0"/>
              </a:spcBef>
              <a:buClr>
                <a:schemeClr val="accent3"/>
              </a:buClr>
              <a:buSzPct val="100000"/>
              <a:buFont typeface="Proxima Nova"/>
              <a:buChar char="●"/>
            </a:pPr>
            <a:r>
              <a:rPr i="1" lang="en" sz="1800">
                <a:solidFill>
                  <a:schemeClr val="accent3"/>
                </a:solidFill>
                <a:latin typeface="Proxima Nova"/>
                <a:ea typeface="Proxima Nova"/>
                <a:cs typeface="Proxima Nova"/>
                <a:sym typeface="Proxima Nova"/>
              </a:rPr>
              <a:t>Array.from(..)  Static Function:</a:t>
            </a:r>
            <a:r>
              <a:rPr lang="en" sz="1800">
                <a:solidFill>
                  <a:schemeClr val="accent3"/>
                </a:solidFill>
                <a:latin typeface="Proxima Nova"/>
                <a:ea typeface="Proxima Nova"/>
                <a:cs typeface="Proxima Nova"/>
                <a:sym typeface="Proxima Nova"/>
              </a:rPr>
              <a:t> Creates a new Array instance from an array-like or iterable object.</a:t>
            </a:r>
          </a:p>
          <a:p>
            <a:pPr indent="-342900" lvl="0" marL="457200" rtl="0">
              <a:spcBef>
                <a:spcPts val="0"/>
              </a:spcBef>
              <a:buClr>
                <a:schemeClr val="accent3"/>
              </a:buClr>
              <a:buSzPct val="100000"/>
              <a:buFont typeface="Proxima Nova"/>
              <a:buChar char="●"/>
            </a:pPr>
            <a:r>
              <a:rPr i="1" lang="en" sz="1800">
                <a:solidFill>
                  <a:schemeClr val="accent3"/>
                </a:solidFill>
                <a:latin typeface="Proxima Nova"/>
                <a:ea typeface="Proxima Nova"/>
                <a:cs typeface="Proxima Nova"/>
                <a:sym typeface="Proxima Nova"/>
              </a:rPr>
              <a:t>copyWithin(..)  Prototype Method:</a:t>
            </a:r>
            <a:r>
              <a:rPr b="1" lang="en" sz="1800">
                <a:solidFill>
                  <a:schemeClr val="accent3"/>
                </a:solidFill>
                <a:latin typeface="Proxima Nova"/>
                <a:ea typeface="Proxima Nova"/>
                <a:cs typeface="Proxima Nova"/>
                <a:sym typeface="Proxima Nova"/>
              </a:rPr>
              <a:t> </a:t>
            </a:r>
            <a:r>
              <a:rPr lang="en" sz="1800">
                <a:solidFill>
                  <a:schemeClr val="accent3"/>
                </a:solidFill>
                <a:latin typeface="Proxima Nova"/>
                <a:ea typeface="Proxima Nova"/>
                <a:cs typeface="Proxima Nova"/>
                <a:sym typeface="Proxima Nova"/>
              </a:rPr>
              <a:t>shallow copies part of an array to another location in the same array and returns it, without modifying its size.</a:t>
            </a:r>
          </a:p>
          <a:p>
            <a:pPr indent="-342900" lvl="0" marL="457200" rtl="0">
              <a:spcBef>
                <a:spcPts val="0"/>
              </a:spcBef>
              <a:buClr>
                <a:schemeClr val="accent3"/>
              </a:buClr>
              <a:buSzPct val="100000"/>
              <a:buFont typeface="Proxima Nova"/>
              <a:buChar char="●"/>
            </a:pPr>
            <a:r>
              <a:rPr i="1" lang="en" sz="1800">
                <a:solidFill>
                  <a:schemeClr val="accent3"/>
                </a:solidFill>
                <a:latin typeface="Proxima Nova"/>
                <a:ea typeface="Proxima Nova"/>
                <a:cs typeface="Proxima Nova"/>
                <a:sym typeface="Proxima Nova"/>
              </a:rPr>
              <a:t>fill(..)  Prototype Method:</a:t>
            </a:r>
            <a:r>
              <a:rPr b="1" lang="en" sz="1800">
                <a:solidFill>
                  <a:schemeClr val="accent3"/>
                </a:solidFill>
                <a:latin typeface="Proxima Nova"/>
                <a:ea typeface="Proxima Nova"/>
                <a:cs typeface="Proxima Nova"/>
                <a:sym typeface="Proxima Nova"/>
              </a:rPr>
              <a:t> </a:t>
            </a:r>
            <a:r>
              <a:rPr lang="en" sz="1800">
                <a:solidFill>
                  <a:schemeClr val="accent3"/>
                </a:solidFill>
                <a:latin typeface="Proxima Nova"/>
                <a:ea typeface="Proxima Nova"/>
                <a:cs typeface="Proxima Nova"/>
                <a:sym typeface="Proxima Nova"/>
              </a:rPr>
              <a:t>fills all the elements of an array from a start index to an end index with a static value.</a:t>
            </a:r>
          </a:p>
          <a:p>
            <a:pPr indent="-342900" lvl="0" marL="457200" rtl="0">
              <a:spcBef>
                <a:spcPts val="0"/>
              </a:spcBef>
              <a:buClr>
                <a:schemeClr val="accent3"/>
              </a:buClr>
              <a:buSzPct val="100000"/>
              <a:buFont typeface="Proxima Nova"/>
              <a:buChar char="●"/>
            </a:pPr>
            <a:r>
              <a:rPr i="1" lang="en" sz="1800">
                <a:solidFill>
                  <a:schemeClr val="accent3"/>
                </a:solidFill>
                <a:latin typeface="Proxima Nova"/>
                <a:ea typeface="Proxima Nova"/>
                <a:cs typeface="Proxima Nova"/>
                <a:sym typeface="Proxima Nova"/>
              </a:rPr>
              <a:t>find(..)  Prototype Method:</a:t>
            </a:r>
            <a:r>
              <a:rPr b="1" lang="en" sz="1800">
                <a:solidFill>
                  <a:schemeClr val="accent3"/>
                </a:solidFill>
                <a:latin typeface="Proxima Nova"/>
                <a:ea typeface="Proxima Nova"/>
                <a:cs typeface="Proxima Nova"/>
                <a:sym typeface="Proxima Nova"/>
              </a:rPr>
              <a:t> </a:t>
            </a:r>
            <a:r>
              <a:rPr lang="en" sz="1800">
                <a:solidFill>
                  <a:schemeClr val="accent3"/>
                </a:solidFill>
                <a:latin typeface="Proxima Nova"/>
                <a:ea typeface="Proxima Nova"/>
                <a:cs typeface="Proxima Nova"/>
                <a:sym typeface="Proxima Nova"/>
              </a:rPr>
              <a:t>returns a value in the array, if found.</a:t>
            </a:r>
          </a:p>
          <a:p>
            <a:pPr indent="-342900" lvl="0" marL="457200" rtl="0">
              <a:spcBef>
                <a:spcPts val="0"/>
              </a:spcBef>
              <a:buClr>
                <a:schemeClr val="accent3"/>
              </a:buClr>
              <a:buSzPct val="100000"/>
              <a:buFont typeface="Proxima Nova"/>
              <a:buChar char="●"/>
            </a:pPr>
            <a:r>
              <a:rPr i="1" lang="en" sz="1800">
                <a:solidFill>
                  <a:schemeClr val="accent3"/>
                </a:solidFill>
                <a:latin typeface="Proxima Nova"/>
                <a:ea typeface="Proxima Nova"/>
                <a:cs typeface="Proxima Nova"/>
                <a:sym typeface="Proxima Nova"/>
              </a:rPr>
              <a:t>findIndex(..)  Prototype Method:</a:t>
            </a:r>
            <a:r>
              <a:rPr b="1" lang="en" sz="1800">
                <a:solidFill>
                  <a:schemeClr val="accent3"/>
                </a:solidFill>
                <a:latin typeface="Proxima Nova"/>
                <a:ea typeface="Proxima Nova"/>
                <a:cs typeface="Proxima Nova"/>
                <a:sym typeface="Proxima Nova"/>
              </a:rPr>
              <a:t> </a:t>
            </a:r>
            <a:r>
              <a:rPr lang="en" sz="1800">
                <a:solidFill>
                  <a:schemeClr val="accent3"/>
                </a:solidFill>
                <a:latin typeface="Proxima Nova"/>
                <a:ea typeface="Proxima Nova"/>
                <a:cs typeface="Proxima Nova"/>
                <a:sym typeface="Proxima Nova"/>
              </a:rPr>
              <a:t>returns an index value in the array, if found.</a:t>
            </a:r>
          </a:p>
          <a:p>
            <a:pPr indent="-342900" lvl="0" marL="457200" rtl="0">
              <a:spcBef>
                <a:spcPts val="0"/>
              </a:spcBef>
              <a:buClr>
                <a:schemeClr val="accent3"/>
              </a:buClr>
              <a:buSzPct val="100000"/>
              <a:buFont typeface="Proxima Nova"/>
              <a:buChar char="●"/>
            </a:pPr>
            <a:r>
              <a:rPr i="1" lang="en" sz="1800">
                <a:solidFill>
                  <a:schemeClr val="accent3"/>
                </a:solidFill>
                <a:latin typeface="Proxima Nova"/>
                <a:ea typeface="Proxima Nova"/>
                <a:cs typeface="Proxima Nova"/>
                <a:sym typeface="Proxima Nova"/>
              </a:rPr>
              <a:t>entries() , values() , keys()  Prototype Methods:</a:t>
            </a:r>
            <a:r>
              <a:rPr b="1" lang="en" sz="1800">
                <a:solidFill>
                  <a:schemeClr val="accent3"/>
                </a:solidFill>
                <a:latin typeface="Proxima Nova"/>
                <a:ea typeface="Proxima Nova"/>
                <a:cs typeface="Proxima Nova"/>
                <a:sym typeface="Proxima Nova"/>
              </a:rPr>
              <a:t> </a:t>
            </a:r>
            <a:r>
              <a:rPr lang="en" sz="1800">
                <a:solidFill>
                  <a:schemeClr val="accent3"/>
                </a:solidFill>
                <a:latin typeface="Proxima Nova"/>
                <a:ea typeface="Proxima Nova"/>
                <a:cs typeface="Proxima Nova"/>
                <a:sym typeface="Proxima Nova"/>
              </a:rPr>
              <a:t>return iterator</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3" name="Shape 653"/>
        <p:cNvGrpSpPr/>
        <p:nvPr/>
      </p:nvGrpSpPr>
      <p:grpSpPr>
        <a:xfrm>
          <a:off x="0" y="0"/>
          <a:ext cx="0" cy="0"/>
          <a:chOff x="0" y="0"/>
          <a:chExt cx="0" cy="0"/>
        </a:xfrm>
      </p:grpSpPr>
      <p:sp>
        <p:nvSpPr>
          <p:cNvPr id="654" name="Shape 654"/>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2. Object</a:t>
            </a:r>
          </a:p>
        </p:txBody>
      </p:sp>
      <p:sp>
        <p:nvSpPr>
          <p:cNvPr id="655" name="Shape 655"/>
          <p:cNvSpPr txBox="1"/>
          <p:nvPr/>
        </p:nvSpPr>
        <p:spPr>
          <a:xfrm>
            <a:off x="311700" y="1144025"/>
            <a:ext cx="8520600" cy="3403800"/>
          </a:xfrm>
          <a:prstGeom prst="rect">
            <a:avLst/>
          </a:prstGeom>
          <a:noFill/>
          <a:ln>
            <a:noFill/>
          </a:ln>
        </p:spPr>
        <p:txBody>
          <a:bodyPr anchorCtr="0" anchor="t" bIns="91425" lIns="91425" rIns="91425" tIns="91425">
            <a:noAutofit/>
          </a:bodyPr>
          <a:lstStyle/>
          <a:p>
            <a:pPr indent="-342900" lvl="0" marL="45720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Object.is(..)  Static Function</a:t>
            </a:r>
          </a:p>
          <a:p>
            <a:pPr indent="-342900" lvl="0" marL="45720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Object.getOwnPropertySymbols(..)  Static Function</a:t>
            </a:r>
          </a:p>
          <a:p>
            <a:pPr indent="-342900" lvl="0" marL="45720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Object.setPrototypeOf(..)  Static Function</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Object.assign(..)  Static Function</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9" name="Shape 659"/>
        <p:cNvGrpSpPr/>
        <p:nvPr/>
      </p:nvGrpSpPr>
      <p:grpSpPr>
        <a:xfrm>
          <a:off x="0" y="0"/>
          <a:ext cx="0" cy="0"/>
          <a:chOff x="0" y="0"/>
          <a:chExt cx="0" cy="0"/>
        </a:xfrm>
      </p:grpSpPr>
      <p:sp>
        <p:nvSpPr>
          <p:cNvPr id="660" name="Shape 660"/>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3. Math</a:t>
            </a:r>
          </a:p>
        </p:txBody>
      </p:sp>
      <p:sp>
        <p:nvSpPr>
          <p:cNvPr id="661" name="Shape 661"/>
          <p:cNvSpPr txBox="1"/>
          <p:nvPr/>
        </p:nvSpPr>
        <p:spPr>
          <a:xfrm>
            <a:off x="311700" y="1144025"/>
            <a:ext cx="8520600" cy="3597300"/>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accent3"/>
                </a:solidFill>
                <a:latin typeface="Proxima Nova"/>
                <a:ea typeface="Proxima Nova"/>
                <a:cs typeface="Proxima Nova"/>
                <a:sym typeface="Proxima Nova"/>
              </a:rPr>
              <a:t>Trigonometry</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cosh(..) - hyperbolic cosine</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sinh(..) - hyperbolic sine</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a:t>
            </a:r>
          </a:p>
          <a:p>
            <a:pPr lvl="0" rtl="0">
              <a:spcBef>
                <a:spcPts val="0"/>
              </a:spcBef>
              <a:buNone/>
            </a:pPr>
            <a:r>
              <a:rPr b="1" lang="en" sz="1800">
                <a:solidFill>
                  <a:schemeClr val="accent3"/>
                </a:solidFill>
                <a:latin typeface="Proxima Nova"/>
                <a:ea typeface="Proxima Nova"/>
                <a:cs typeface="Proxima Nova"/>
                <a:sym typeface="Proxima Nova"/>
              </a:rPr>
              <a:t>Arithmetic</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log2(..) - binary logarithm (log base 2)</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log1p(..) - the same as log(x + 1)</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a:t>
            </a:r>
          </a:p>
          <a:p>
            <a:pPr lvl="0" rtl="0">
              <a:spcBef>
                <a:spcPts val="0"/>
              </a:spcBef>
              <a:buNone/>
            </a:pPr>
            <a:r>
              <a:rPr b="1" lang="en" sz="1800">
                <a:solidFill>
                  <a:schemeClr val="accent3"/>
                </a:solidFill>
                <a:latin typeface="Proxima Nova"/>
                <a:ea typeface="Proxima Nova"/>
                <a:cs typeface="Proxima Nova"/>
                <a:sym typeface="Proxima Nova"/>
              </a:rPr>
              <a:t>Meta</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sign(..) - returns the sign of the number</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trunc(..) - returns only the integer part of a number</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fround(..) - rounds to nearest 32-bit (single precision) floating point value</a:t>
            </a: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5" name="Shape 665"/>
        <p:cNvGrpSpPr/>
        <p:nvPr/>
      </p:nvGrpSpPr>
      <p:grpSpPr>
        <a:xfrm>
          <a:off x="0" y="0"/>
          <a:ext cx="0" cy="0"/>
          <a:chOff x="0" y="0"/>
          <a:chExt cx="0" cy="0"/>
        </a:xfrm>
      </p:grpSpPr>
      <p:sp>
        <p:nvSpPr>
          <p:cNvPr id="666" name="Shape 666"/>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4. Number</a:t>
            </a:r>
          </a:p>
        </p:txBody>
      </p:sp>
      <p:sp>
        <p:nvSpPr>
          <p:cNvPr id="667" name="Shape 667"/>
          <p:cNvSpPr txBox="1"/>
          <p:nvPr/>
        </p:nvSpPr>
        <p:spPr>
          <a:xfrm>
            <a:off x="311700" y="1144025"/>
            <a:ext cx="8520600" cy="3597300"/>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accent3"/>
                </a:solidFill>
                <a:latin typeface="Proxima Nova"/>
                <a:ea typeface="Proxima Nova"/>
                <a:cs typeface="Proxima Nova"/>
                <a:sym typeface="Proxima Nova"/>
              </a:rPr>
              <a:t>Static Properties</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Number.EPSILON</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Number.MAX_SAFE_INTEGER: 2^53 - 1</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Number.MIN_SAFE_INTEGER: -(2^53 - 1) or (-2)^53 + 1</a:t>
            </a:r>
          </a:p>
          <a:p>
            <a:pPr lvl="0" rtl="0">
              <a:spcBef>
                <a:spcPts val="0"/>
              </a:spcBef>
              <a:buNone/>
            </a:pPr>
            <a:r>
              <a:rPr b="1" lang="en" sz="1800">
                <a:solidFill>
                  <a:schemeClr val="accent3"/>
                </a:solidFill>
                <a:latin typeface="Proxima Nova"/>
                <a:ea typeface="Proxima Nova"/>
                <a:cs typeface="Proxima Nova"/>
                <a:sym typeface="Proxima Nova"/>
              </a:rPr>
              <a:t>Method:</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Number.isNaN(..)  Static Function</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Number.isFinite(..)  Static Function</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Number.isInteger(..)  Static Function</a:t>
            </a:r>
          </a:p>
          <a:p>
            <a:pPr indent="-342900" lvl="0" marL="457200" rtl="0">
              <a:spcBef>
                <a:spcPts val="0"/>
              </a:spcBef>
              <a:buClr>
                <a:schemeClr val="accent3"/>
              </a:buClr>
              <a:buSzPct val="100000"/>
              <a:buFont typeface="Proxima Nova"/>
              <a:buChar char="●"/>
            </a:pPr>
            <a:r>
              <a:rPr lang="en" sz="1800">
                <a:solidFill>
                  <a:schemeClr val="accent3"/>
                </a:solidFill>
                <a:latin typeface="Proxima Nova"/>
                <a:ea typeface="Proxima Nova"/>
                <a:cs typeface="Proxima Nova"/>
                <a:sym typeface="Proxima Nova"/>
              </a:rPr>
              <a:t>Number.isSafeInteger(..)  Static Function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5727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Block-Scoped Declarations</a:t>
            </a:r>
          </a:p>
        </p:txBody>
      </p:sp>
      <p:sp>
        <p:nvSpPr>
          <p:cNvPr id="178" name="Shape 178"/>
          <p:cNvSpPr/>
          <p:nvPr/>
        </p:nvSpPr>
        <p:spPr>
          <a:xfrm>
            <a:off x="311700" y="1948625"/>
            <a:ext cx="4105800" cy="25584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indent="457200" lvl="0" rtl="0">
              <a:spcBef>
                <a:spcPts val="0"/>
              </a:spcBef>
              <a:spcAft>
                <a:spcPts val="500"/>
              </a:spcAft>
              <a:buNone/>
            </a:pPr>
            <a:r>
              <a:rPr lang="en"/>
              <a:t>var a = 2</a:t>
            </a:r>
          </a:p>
          <a:p>
            <a:pPr lvl="0" rtl="0">
              <a:spcBef>
                <a:spcPts val="0"/>
              </a:spcBef>
              <a:spcAft>
                <a:spcPts val="500"/>
              </a:spcAft>
              <a:buNone/>
            </a:pPr>
            <a:r>
              <a:rPr lang="en"/>
              <a:t>	</a:t>
            </a:r>
            <a:r>
              <a:rPr b="1" lang="en"/>
              <a:t>{</a:t>
            </a:r>
          </a:p>
          <a:p>
            <a:pPr lvl="0" rtl="0">
              <a:spcBef>
                <a:spcPts val="0"/>
              </a:spcBef>
              <a:spcAft>
                <a:spcPts val="500"/>
              </a:spcAft>
              <a:buNone/>
            </a:pPr>
            <a:r>
              <a:rPr lang="en"/>
              <a:t>	    </a:t>
            </a:r>
            <a:r>
              <a:rPr b="1" lang="en"/>
              <a:t>let </a:t>
            </a:r>
            <a:r>
              <a:rPr lang="en"/>
              <a:t>a = 3</a:t>
            </a:r>
          </a:p>
          <a:p>
            <a:pPr lvl="0" rtl="0">
              <a:spcBef>
                <a:spcPts val="0"/>
              </a:spcBef>
              <a:spcAft>
                <a:spcPts val="500"/>
              </a:spcAft>
              <a:buNone/>
            </a:pPr>
            <a:r>
              <a:rPr lang="en"/>
              <a:t>	    console.log(a) </a:t>
            </a:r>
            <a:r>
              <a:rPr lang="en">
                <a:solidFill>
                  <a:srgbClr val="FF0000"/>
                </a:solidFill>
              </a:rPr>
              <a:t>// 3</a:t>
            </a:r>
          </a:p>
          <a:p>
            <a:pPr lvl="0" rtl="0">
              <a:spcBef>
                <a:spcPts val="0"/>
              </a:spcBef>
              <a:spcAft>
                <a:spcPts val="500"/>
              </a:spcAft>
              <a:buNone/>
            </a:pPr>
            <a:r>
              <a:rPr lang="en"/>
              <a:t>	</a:t>
            </a:r>
            <a:r>
              <a:rPr b="1" lang="en"/>
              <a:t>}</a:t>
            </a:r>
          </a:p>
          <a:p>
            <a:pPr lvl="0" rtl="0">
              <a:spcBef>
                <a:spcPts val="0"/>
              </a:spcBef>
              <a:spcAft>
                <a:spcPts val="500"/>
              </a:spcAft>
              <a:buNone/>
            </a:pPr>
            <a:r>
              <a:t/>
            </a:r>
            <a:endParaRPr/>
          </a:p>
          <a:p>
            <a:pPr lvl="0" rtl="0">
              <a:spcBef>
                <a:spcPts val="0"/>
              </a:spcBef>
              <a:spcAft>
                <a:spcPts val="500"/>
              </a:spcAft>
              <a:buNone/>
            </a:pPr>
            <a:r>
              <a:rPr lang="en"/>
              <a:t>	console.log( a ) </a:t>
            </a:r>
            <a:r>
              <a:rPr lang="en">
                <a:solidFill>
                  <a:srgbClr val="FF0000"/>
                </a:solidFill>
              </a:rPr>
              <a:t> // 2</a:t>
            </a:r>
          </a:p>
        </p:txBody>
      </p:sp>
      <p:sp>
        <p:nvSpPr>
          <p:cNvPr id="179" name="Shape 179"/>
          <p:cNvSpPr/>
          <p:nvPr/>
        </p:nvSpPr>
        <p:spPr>
          <a:xfrm>
            <a:off x="4726550" y="1948625"/>
            <a:ext cx="4105800" cy="25584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lang="en"/>
              <a:t>	let funcs = [];</a:t>
            </a:r>
          </a:p>
          <a:p>
            <a:pPr lvl="0" rtl="0">
              <a:spcBef>
                <a:spcPts val="0"/>
              </a:spcBef>
              <a:spcAft>
                <a:spcPts val="500"/>
              </a:spcAft>
              <a:buNone/>
            </a:pPr>
            <a:r>
              <a:rPr lang="en"/>
              <a:t>	for (</a:t>
            </a:r>
            <a:r>
              <a:rPr b="1" lang="en"/>
              <a:t>let</a:t>
            </a:r>
            <a:r>
              <a:rPr lang="en"/>
              <a:t> i = 0; i &lt; 5; i++) {</a:t>
            </a:r>
          </a:p>
          <a:p>
            <a:pPr lvl="0" rtl="0">
              <a:spcBef>
                <a:spcPts val="0"/>
              </a:spcBef>
              <a:spcAft>
                <a:spcPts val="500"/>
              </a:spcAft>
              <a:buNone/>
            </a:pPr>
            <a:r>
              <a:rPr lang="en"/>
              <a:t>		funcs.push</a:t>
            </a:r>
            <a:r>
              <a:rPr b="1" lang="en"/>
              <a:t>( function(){</a:t>
            </a:r>
          </a:p>
          <a:p>
            <a:pPr lvl="0" rtl="0">
              <a:spcBef>
                <a:spcPts val="0"/>
              </a:spcBef>
              <a:spcAft>
                <a:spcPts val="500"/>
              </a:spcAft>
              <a:buNone/>
            </a:pPr>
            <a:r>
              <a:rPr lang="en"/>
              <a:t>			console.log(i);</a:t>
            </a:r>
          </a:p>
          <a:p>
            <a:pPr lvl="0" rtl="0">
              <a:spcBef>
                <a:spcPts val="0"/>
              </a:spcBef>
              <a:spcAft>
                <a:spcPts val="500"/>
              </a:spcAft>
              <a:buNone/>
            </a:pPr>
            <a:r>
              <a:rPr lang="en"/>
              <a:t>		</a:t>
            </a:r>
            <a:r>
              <a:rPr b="1" lang="en"/>
              <a:t>});</a:t>
            </a:r>
          </a:p>
          <a:p>
            <a:pPr lvl="0" rtl="0">
              <a:spcBef>
                <a:spcPts val="0"/>
              </a:spcBef>
              <a:spcAft>
                <a:spcPts val="500"/>
              </a:spcAft>
              <a:buNone/>
            </a:pPr>
            <a:r>
              <a:rPr lang="en"/>
              <a:t>	}</a:t>
            </a:r>
          </a:p>
          <a:p>
            <a:pPr lvl="0" rtl="0">
              <a:spcBef>
                <a:spcPts val="0"/>
              </a:spcBef>
              <a:spcAft>
                <a:spcPts val="500"/>
              </a:spcAft>
              <a:buNone/>
            </a:pPr>
            <a:r>
              <a:rPr lang="en"/>
              <a:t>	funcs[3](); </a:t>
            </a:r>
            <a:r>
              <a:rPr lang="en">
                <a:solidFill>
                  <a:srgbClr val="FF0000"/>
                </a:solidFill>
              </a:rPr>
              <a:t>//3</a:t>
            </a:r>
          </a:p>
        </p:txBody>
      </p:sp>
      <p:sp>
        <p:nvSpPr>
          <p:cNvPr id="180" name="Shape 180"/>
          <p:cNvSpPr txBox="1"/>
          <p:nvPr/>
        </p:nvSpPr>
        <p:spPr>
          <a:xfrm>
            <a:off x="311700" y="1141350"/>
            <a:ext cx="8520600" cy="704100"/>
          </a:xfrm>
          <a:prstGeom prst="rect">
            <a:avLst/>
          </a:prstGeom>
          <a:noFill/>
          <a:ln>
            <a:noFill/>
          </a:ln>
        </p:spPr>
        <p:txBody>
          <a:bodyPr anchorCtr="0" anchor="t" bIns="91425" lIns="91425" rIns="91425" tIns="91425">
            <a:noAutofit/>
          </a:bodyPr>
          <a:lstStyle/>
          <a:p>
            <a:pPr lvl="0" rtl="0">
              <a:spcBef>
                <a:spcPts val="0"/>
              </a:spcBef>
              <a:buNone/>
            </a:pPr>
            <a:r>
              <a:rPr b="1" i="1" lang="en" sz="2400">
                <a:solidFill>
                  <a:schemeClr val="accent3"/>
                </a:solidFill>
                <a:latin typeface="Proxima Nova"/>
                <a:ea typeface="Proxima Nova"/>
                <a:cs typeface="Proxima Nova"/>
                <a:sym typeface="Proxima Nova"/>
              </a:rPr>
              <a:t>let </a:t>
            </a:r>
            <a:r>
              <a:rPr b="1" lang="en" sz="2400">
                <a:solidFill>
                  <a:schemeClr val="accent3"/>
                </a:solidFill>
                <a:latin typeface="Proxima Nova"/>
                <a:ea typeface="Proxima Nova"/>
                <a:cs typeface="Proxima Nova"/>
                <a:sym typeface="Proxima Nova"/>
              </a:rPr>
              <a:t>declaration</a:t>
            </a:r>
          </a:p>
        </p:txBody>
      </p:sp>
      <p:sp>
        <p:nvSpPr>
          <p:cNvPr id="181" name="Shape 181"/>
          <p:cNvSpPr/>
          <p:nvPr/>
        </p:nvSpPr>
        <p:spPr>
          <a:xfrm>
            <a:off x="6378300" y="3472325"/>
            <a:ext cx="2701800" cy="873000"/>
          </a:xfrm>
          <a:prstGeom prst="rect">
            <a:avLst/>
          </a:prstGeom>
          <a:solidFill>
            <a:srgbClr val="FFFFFF"/>
          </a:solidFill>
          <a:ln cap="flat" cmpd="sng" w="19050">
            <a:solidFill>
              <a:srgbClr val="00FF00"/>
            </a:solidFill>
            <a:prstDash val="solid"/>
            <a:round/>
            <a:headEnd len="med" w="med" type="none"/>
            <a:tailEnd len="med" w="med" type="none"/>
          </a:ln>
        </p:spPr>
        <p:txBody>
          <a:bodyPr anchorCtr="0" anchor="t" bIns="91425" lIns="91425" rIns="91425" tIns="91425">
            <a:noAutofit/>
          </a:bodyPr>
          <a:lstStyle/>
          <a:p>
            <a:pPr lvl="0">
              <a:spcBef>
                <a:spcPts val="0"/>
              </a:spcBef>
              <a:buNone/>
            </a:pPr>
            <a:r>
              <a:rPr b="1" lang="en" sz="1800">
                <a:solidFill>
                  <a:srgbClr val="CC0000"/>
                </a:solidFill>
                <a:latin typeface="Proxima Nova"/>
                <a:ea typeface="Proxima Nova"/>
                <a:cs typeface="Proxima Nova"/>
                <a:sym typeface="Proxima Nova"/>
              </a:rPr>
              <a:t>Closures created inside the loop iteration.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1000"/>
                                        <p:tgtEl>
                                          <p:spTgt spid="18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1" name="Shape 671"/>
        <p:cNvGrpSpPr/>
        <p:nvPr/>
      </p:nvGrpSpPr>
      <p:grpSpPr>
        <a:xfrm>
          <a:off x="0" y="0"/>
          <a:ext cx="0" cy="0"/>
          <a:chOff x="0" y="0"/>
          <a:chExt cx="0" cy="0"/>
        </a:xfrm>
      </p:grpSpPr>
      <p:sp>
        <p:nvSpPr>
          <p:cNvPr id="672" name="Shape 672"/>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5. String</a:t>
            </a:r>
          </a:p>
        </p:txBody>
      </p:sp>
      <p:sp>
        <p:nvSpPr>
          <p:cNvPr id="673" name="Shape 673"/>
          <p:cNvSpPr txBox="1"/>
          <p:nvPr/>
        </p:nvSpPr>
        <p:spPr>
          <a:xfrm>
            <a:off x="311700" y="1144025"/>
            <a:ext cx="8520600" cy="492300"/>
          </a:xfrm>
          <a:prstGeom prst="rect">
            <a:avLst/>
          </a:prstGeom>
          <a:noFill/>
          <a:ln>
            <a:noFill/>
          </a:ln>
        </p:spPr>
        <p:txBody>
          <a:bodyPr anchorCtr="0" anchor="t" bIns="91425" lIns="91425" rIns="91425" tIns="91425">
            <a:noAutofit/>
          </a:bodyPr>
          <a:lstStyle/>
          <a:p>
            <a:pPr lvl="0" rtl="0">
              <a:spcBef>
                <a:spcPts val="0"/>
              </a:spcBef>
              <a:buNone/>
            </a:pPr>
            <a:r>
              <a:rPr b="1" lang="en" sz="1800">
                <a:solidFill>
                  <a:schemeClr val="accent3"/>
                </a:solidFill>
                <a:latin typeface="Proxima Nova"/>
                <a:ea typeface="Proxima Nova"/>
                <a:cs typeface="Proxima Nova"/>
                <a:sym typeface="Proxima Nova"/>
              </a:rPr>
              <a:t>repeat(..)  Prototype Function</a:t>
            </a:r>
          </a:p>
        </p:txBody>
      </p:sp>
      <p:sp>
        <p:nvSpPr>
          <p:cNvPr id="674" name="Shape 674"/>
          <p:cNvSpPr txBox="1"/>
          <p:nvPr/>
        </p:nvSpPr>
        <p:spPr>
          <a:xfrm>
            <a:off x="311700" y="2083775"/>
            <a:ext cx="8520600" cy="436500"/>
          </a:xfrm>
          <a:prstGeom prst="rect">
            <a:avLst/>
          </a:prstGeom>
          <a:noFill/>
          <a:ln>
            <a:noFill/>
          </a:ln>
        </p:spPr>
        <p:txBody>
          <a:bodyPr anchorCtr="0" anchor="t" bIns="91425" lIns="91425" rIns="91425" tIns="91425">
            <a:noAutofit/>
          </a:bodyPr>
          <a:lstStyle/>
          <a:p>
            <a:pPr lvl="0" rtl="0">
              <a:spcBef>
                <a:spcPts val="0"/>
              </a:spcBef>
              <a:buNone/>
            </a:pPr>
            <a:r>
              <a:rPr b="1" lang="en" sz="1800">
                <a:solidFill>
                  <a:srgbClr val="616161"/>
                </a:solidFill>
                <a:latin typeface="Proxima Nova"/>
                <a:ea typeface="Proxima Nova"/>
                <a:cs typeface="Proxima Nova"/>
                <a:sym typeface="Proxima Nova"/>
              </a:rPr>
              <a:t>String Inspection Functions</a:t>
            </a:r>
          </a:p>
        </p:txBody>
      </p:sp>
      <p:sp>
        <p:nvSpPr>
          <p:cNvPr id="675" name="Shape 675"/>
          <p:cNvSpPr/>
          <p:nvPr/>
        </p:nvSpPr>
        <p:spPr>
          <a:xfrm>
            <a:off x="692050" y="2520275"/>
            <a:ext cx="7051200" cy="23967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lang="en"/>
              <a:t>    let palindrome = "step on no pets" ;</a:t>
            </a:r>
          </a:p>
          <a:p>
            <a:pPr indent="0" lvl="0" marL="0" rtl="0">
              <a:spcBef>
                <a:spcPts val="0"/>
              </a:spcBef>
              <a:spcAft>
                <a:spcPts val="500"/>
              </a:spcAft>
              <a:buNone/>
            </a:pPr>
            <a:r>
              <a:rPr lang="en"/>
              <a:t>    </a:t>
            </a:r>
          </a:p>
          <a:p>
            <a:pPr indent="0" lvl="0" marL="0" rtl="0">
              <a:spcBef>
                <a:spcPts val="0"/>
              </a:spcBef>
              <a:spcAft>
                <a:spcPts val="500"/>
              </a:spcAft>
              <a:buNone/>
            </a:pPr>
            <a:r>
              <a:rPr lang="en"/>
              <a:t>    palindrome</a:t>
            </a:r>
            <a:r>
              <a:rPr b="1" lang="en"/>
              <a:t>.startsWith( "step on" );</a:t>
            </a:r>
            <a:r>
              <a:rPr lang="en"/>
              <a:t> </a:t>
            </a:r>
            <a:r>
              <a:rPr lang="en">
                <a:solidFill>
                  <a:srgbClr val="FF0000"/>
                </a:solidFill>
              </a:rPr>
              <a:t>// true</a:t>
            </a:r>
          </a:p>
          <a:p>
            <a:pPr indent="0" lvl="0" marL="0" rtl="0">
              <a:spcBef>
                <a:spcPts val="0"/>
              </a:spcBef>
              <a:spcAft>
                <a:spcPts val="500"/>
              </a:spcAft>
              <a:buNone/>
            </a:pPr>
            <a:r>
              <a:rPr lang="en"/>
              <a:t>    palindrome</a:t>
            </a:r>
            <a:r>
              <a:rPr b="1" lang="en"/>
              <a:t>.startsWith( "on" , 5 );</a:t>
            </a:r>
            <a:r>
              <a:rPr lang="en"/>
              <a:t>  </a:t>
            </a:r>
            <a:r>
              <a:rPr lang="en">
                <a:solidFill>
                  <a:srgbClr val="FF0000"/>
                </a:solidFill>
              </a:rPr>
              <a:t>// true</a:t>
            </a:r>
          </a:p>
          <a:p>
            <a:pPr indent="0" lvl="0" marL="0" rtl="0">
              <a:spcBef>
                <a:spcPts val="0"/>
              </a:spcBef>
              <a:spcAft>
                <a:spcPts val="500"/>
              </a:spcAft>
              <a:buNone/>
            </a:pPr>
            <a:r>
              <a:rPr lang="en"/>
              <a:t>    palindrome</a:t>
            </a:r>
            <a:r>
              <a:rPr b="1" lang="en"/>
              <a:t>.endsWith( "no pets" )</a:t>
            </a:r>
            <a:r>
              <a:rPr lang="en"/>
              <a:t>;  </a:t>
            </a:r>
            <a:r>
              <a:rPr lang="en">
                <a:solidFill>
                  <a:srgbClr val="FF0000"/>
                </a:solidFill>
              </a:rPr>
              <a:t>// true</a:t>
            </a:r>
          </a:p>
          <a:p>
            <a:pPr indent="0" lvl="0" marL="0" rtl="0">
              <a:spcBef>
                <a:spcPts val="0"/>
              </a:spcBef>
              <a:spcAft>
                <a:spcPts val="500"/>
              </a:spcAft>
              <a:buNone/>
            </a:pPr>
            <a:r>
              <a:rPr lang="en"/>
              <a:t>    palindrome</a:t>
            </a:r>
            <a:r>
              <a:rPr b="1" lang="en"/>
              <a:t>.endsWith( "no" , 10 );</a:t>
            </a:r>
            <a:r>
              <a:rPr lang="en"/>
              <a:t>  </a:t>
            </a:r>
            <a:r>
              <a:rPr lang="en">
                <a:solidFill>
                  <a:srgbClr val="FF0000"/>
                </a:solidFill>
              </a:rPr>
              <a:t>// true</a:t>
            </a:r>
          </a:p>
          <a:p>
            <a:pPr indent="0" lvl="0" marL="0" rtl="0">
              <a:spcBef>
                <a:spcPts val="0"/>
              </a:spcBef>
              <a:spcAft>
                <a:spcPts val="500"/>
              </a:spcAft>
              <a:buNone/>
            </a:pPr>
            <a:r>
              <a:rPr lang="en"/>
              <a:t>    palindrome</a:t>
            </a:r>
            <a:r>
              <a:rPr b="1" lang="en"/>
              <a:t>.includes( "on" );</a:t>
            </a:r>
            <a:r>
              <a:rPr lang="en"/>
              <a:t>  </a:t>
            </a:r>
            <a:r>
              <a:rPr lang="en">
                <a:solidFill>
                  <a:srgbClr val="FF0000"/>
                </a:solidFill>
              </a:rPr>
              <a:t>// true</a:t>
            </a:r>
          </a:p>
          <a:p>
            <a:pPr indent="0" lvl="0" marL="0" rtl="0">
              <a:spcBef>
                <a:spcPts val="0"/>
              </a:spcBef>
              <a:spcAft>
                <a:spcPts val="500"/>
              </a:spcAft>
              <a:buNone/>
            </a:pPr>
            <a:r>
              <a:rPr lang="en"/>
              <a:t>    palindrome</a:t>
            </a:r>
            <a:r>
              <a:rPr b="1" lang="en"/>
              <a:t>.includes( "on" , 6 );</a:t>
            </a:r>
            <a:r>
              <a:rPr lang="en"/>
              <a:t>  </a:t>
            </a:r>
            <a:r>
              <a:rPr lang="en">
                <a:solidFill>
                  <a:srgbClr val="FF0000"/>
                </a:solidFill>
              </a:rPr>
              <a:t>// false</a:t>
            </a:r>
          </a:p>
        </p:txBody>
      </p:sp>
      <p:sp>
        <p:nvSpPr>
          <p:cNvPr id="676" name="Shape 676"/>
          <p:cNvSpPr/>
          <p:nvPr/>
        </p:nvSpPr>
        <p:spPr>
          <a:xfrm>
            <a:off x="692050" y="1636325"/>
            <a:ext cx="7051200" cy="4923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lang="en"/>
              <a:t>"foo" .</a:t>
            </a:r>
            <a:r>
              <a:rPr b="1" lang="en"/>
              <a:t>repeat( 3 );</a:t>
            </a:r>
            <a:r>
              <a:rPr lang="en"/>
              <a:t>  </a:t>
            </a:r>
            <a:r>
              <a:rPr lang="en">
                <a:solidFill>
                  <a:srgbClr val="FF0000"/>
                </a:solidFill>
              </a:rPr>
              <a:t>// "foofoofoo"</a:t>
            </a: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0" name="Shape 680"/>
        <p:cNvGrpSpPr/>
        <p:nvPr/>
      </p:nvGrpSpPr>
      <p:grpSpPr>
        <a:xfrm>
          <a:off x="0" y="0"/>
          <a:ext cx="0" cy="0"/>
          <a:chOff x="0" y="0"/>
          <a:chExt cx="0" cy="0"/>
        </a:xfrm>
      </p:grpSpPr>
      <p:sp>
        <p:nvSpPr>
          <p:cNvPr id="681" name="Shape 681"/>
          <p:cNvSpPr txBox="1"/>
          <p:nvPr>
            <p:ph type="title"/>
          </p:nvPr>
        </p:nvSpPr>
        <p:spPr>
          <a:xfrm>
            <a:off x="265500" y="1205825"/>
            <a:ext cx="4045200" cy="1509600"/>
          </a:xfrm>
          <a:prstGeom prst="rect">
            <a:avLst/>
          </a:prstGeom>
        </p:spPr>
        <p:txBody>
          <a:bodyPr anchorCtr="0" anchor="ctr" bIns="91425" lIns="91425" rIns="91425" tIns="91425">
            <a:noAutofit/>
          </a:bodyPr>
          <a:lstStyle/>
          <a:p>
            <a:pPr lvl="0" rtl="0">
              <a:spcBef>
                <a:spcPts val="0"/>
              </a:spcBef>
              <a:buNone/>
            </a:pPr>
            <a:r>
              <a:rPr lang="en"/>
              <a:t>G. Meta Programming</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5" name="Shape 685"/>
        <p:cNvGrpSpPr/>
        <p:nvPr/>
      </p:nvGrpSpPr>
      <p:grpSpPr>
        <a:xfrm>
          <a:off x="0" y="0"/>
          <a:ext cx="0" cy="0"/>
          <a:chOff x="0" y="0"/>
          <a:chExt cx="0" cy="0"/>
        </a:xfrm>
      </p:grpSpPr>
      <p:sp>
        <p:nvSpPr>
          <p:cNvPr id="686" name="Shape 686"/>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Meta Programming</a:t>
            </a:r>
          </a:p>
        </p:txBody>
      </p:sp>
      <p:sp>
        <p:nvSpPr>
          <p:cNvPr id="687" name="Shape 687"/>
          <p:cNvSpPr txBox="1"/>
          <p:nvPr/>
        </p:nvSpPr>
        <p:spPr>
          <a:xfrm>
            <a:off x="311700" y="1144025"/>
            <a:ext cx="8520600" cy="35973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Meta programming is when you turn the logic of your program to focus on itself (or its runtime environment), either to inspect its own structure or to modify it. </a:t>
            </a:r>
          </a:p>
          <a:p>
            <a:pPr lvl="0" rtl="0">
              <a:spcBef>
                <a:spcPts val="0"/>
              </a:spcBef>
              <a:spcAft>
                <a:spcPts val="1000"/>
              </a:spcAft>
              <a:buNone/>
            </a:pPr>
            <a:r>
              <a:rPr lang="en" sz="1800">
                <a:solidFill>
                  <a:schemeClr val="accent3"/>
                </a:solidFill>
                <a:latin typeface="Proxima Nova"/>
                <a:ea typeface="Proxima Nova"/>
                <a:cs typeface="Proxima Nova"/>
                <a:sym typeface="Proxima Nova"/>
              </a:rPr>
              <a:t>The primary value of meta programming is to extend the normal mechanisms of the language to provide additional capabilities.</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1" name="Shape 691"/>
        <p:cNvGrpSpPr/>
        <p:nvPr/>
      </p:nvGrpSpPr>
      <p:grpSpPr>
        <a:xfrm>
          <a:off x="0" y="0"/>
          <a:ext cx="0" cy="0"/>
          <a:chOff x="0" y="0"/>
          <a:chExt cx="0" cy="0"/>
        </a:xfrm>
      </p:grpSpPr>
      <p:sp>
        <p:nvSpPr>
          <p:cNvPr id="692" name="Shape 692"/>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Meta Programming</a:t>
            </a:r>
          </a:p>
        </p:txBody>
      </p:sp>
      <p:sp>
        <p:nvSpPr>
          <p:cNvPr id="693" name="Shape 693"/>
          <p:cNvSpPr txBox="1"/>
          <p:nvPr/>
        </p:nvSpPr>
        <p:spPr>
          <a:xfrm>
            <a:off x="311700" y="1144025"/>
            <a:ext cx="4168800" cy="5340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Symbol.toStringTag</a:t>
            </a:r>
          </a:p>
        </p:txBody>
      </p:sp>
      <p:sp>
        <p:nvSpPr>
          <p:cNvPr id="694" name="Shape 694"/>
          <p:cNvSpPr/>
          <p:nvPr/>
        </p:nvSpPr>
        <p:spPr>
          <a:xfrm>
            <a:off x="311700" y="1829175"/>
            <a:ext cx="4168800" cy="31548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lang="en"/>
              <a:t>    function Foo(greeting) {</a:t>
            </a:r>
          </a:p>
          <a:p>
            <a:pPr indent="0" lvl="0" marL="0" rtl="0">
              <a:spcBef>
                <a:spcPts val="0"/>
              </a:spcBef>
              <a:spcAft>
                <a:spcPts val="500"/>
              </a:spcAft>
              <a:buNone/>
            </a:pPr>
            <a:r>
              <a:rPr lang="en"/>
              <a:t>        this. greeting = greeting;</a:t>
            </a:r>
          </a:p>
          <a:p>
            <a:pPr indent="0" lvl="0" marL="0" rtl="0">
              <a:spcBef>
                <a:spcPts val="0"/>
              </a:spcBef>
              <a:spcAft>
                <a:spcPts val="500"/>
              </a:spcAft>
              <a:buNone/>
            </a:pPr>
            <a:r>
              <a:rPr lang="en"/>
              <a:t>    }</a:t>
            </a:r>
          </a:p>
          <a:p>
            <a:pPr indent="0" lvl="0" marL="0" rtl="0">
              <a:spcBef>
                <a:spcPts val="0"/>
              </a:spcBef>
              <a:spcAft>
                <a:spcPts val="500"/>
              </a:spcAft>
              <a:buNone/>
            </a:pPr>
            <a:r>
              <a:rPr lang="en"/>
              <a:t>    </a:t>
            </a:r>
            <a:r>
              <a:rPr b="1" lang="en"/>
              <a:t>Foo.prototype[Symbol.toStringTag]</a:t>
            </a:r>
            <a:r>
              <a:rPr lang="en"/>
              <a:t> = "Foo" ;</a:t>
            </a:r>
          </a:p>
          <a:p>
            <a:pPr indent="0" lvl="0" marL="0" rtl="0">
              <a:spcBef>
                <a:spcPts val="0"/>
              </a:spcBef>
              <a:spcAft>
                <a:spcPts val="500"/>
              </a:spcAft>
              <a:buNone/>
            </a:pPr>
            <a:r>
              <a:t/>
            </a:r>
            <a:endParaRPr/>
          </a:p>
          <a:p>
            <a:pPr indent="0" lvl="0" marL="0" rtl="0">
              <a:spcBef>
                <a:spcPts val="0"/>
              </a:spcBef>
              <a:spcAft>
                <a:spcPts val="500"/>
              </a:spcAft>
              <a:buNone/>
            </a:pPr>
            <a:r>
              <a:rPr lang="en"/>
              <a:t>    let a = new Foo( "hello" ),</a:t>
            </a:r>
          </a:p>
          <a:p>
            <a:pPr lvl="0" rtl="0">
              <a:spcBef>
                <a:spcPts val="0"/>
              </a:spcBef>
              <a:spcAft>
                <a:spcPts val="500"/>
              </a:spcAft>
              <a:buNone/>
            </a:pPr>
            <a:r>
              <a:rPr lang="en"/>
              <a:t>    b = new Foo( "world" );</a:t>
            </a:r>
          </a:p>
          <a:p>
            <a:pPr lvl="0" rtl="0">
              <a:spcBef>
                <a:spcPts val="0"/>
              </a:spcBef>
              <a:spcAft>
                <a:spcPts val="500"/>
              </a:spcAft>
              <a:buNone/>
            </a:pPr>
            <a:r>
              <a:rPr lang="en"/>
              <a:t>    b[Symbol.toStringTag] = "cool" ;</a:t>
            </a:r>
          </a:p>
          <a:p>
            <a:pPr lvl="0" rtl="0">
              <a:spcBef>
                <a:spcPts val="0"/>
              </a:spcBef>
              <a:spcAft>
                <a:spcPts val="500"/>
              </a:spcAft>
              <a:buNone/>
            </a:pPr>
            <a:r>
              <a:rPr lang="en"/>
              <a:t>    </a:t>
            </a:r>
          </a:p>
          <a:p>
            <a:pPr lvl="0" rtl="0">
              <a:spcBef>
                <a:spcPts val="0"/>
              </a:spcBef>
              <a:spcAft>
                <a:spcPts val="500"/>
              </a:spcAft>
              <a:buNone/>
            </a:pPr>
            <a:r>
              <a:rPr lang="en"/>
              <a:t>    a.toString(); </a:t>
            </a:r>
            <a:r>
              <a:rPr lang="en">
                <a:solidFill>
                  <a:srgbClr val="FF0000"/>
                </a:solidFill>
              </a:rPr>
              <a:t> // [object Foo]</a:t>
            </a:r>
          </a:p>
          <a:p>
            <a:pPr lvl="0" rtl="0">
              <a:spcBef>
                <a:spcPts val="0"/>
              </a:spcBef>
              <a:spcAft>
                <a:spcPts val="500"/>
              </a:spcAft>
              <a:buNone/>
            </a:pPr>
            <a:r>
              <a:rPr lang="en"/>
              <a:t>    String( b );  </a:t>
            </a:r>
            <a:r>
              <a:rPr lang="en">
                <a:solidFill>
                  <a:srgbClr val="FF0000"/>
                </a:solidFill>
              </a:rPr>
              <a:t>// [object cool]</a:t>
            </a:r>
          </a:p>
        </p:txBody>
      </p:sp>
      <p:sp>
        <p:nvSpPr>
          <p:cNvPr id="695" name="Shape 695"/>
          <p:cNvSpPr/>
          <p:nvPr/>
        </p:nvSpPr>
        <p:spPr>
          <a:xfrm>
            <a:off x="4757525" y="1829175"/>
            <a:ext cx="4074600" cy="31548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lang="en"/>
              <a:t>let a = [1, 2, 3], b = [4, 5, 6];</a:t>
            </a:r>
          </a:p>
          <a:p>
            <a:pPr indent="0" lvl="0" marL="0" rtl="0">
              <a:spcBef>
                <a:spcPts val="0"/>
              </a:spcBef>
              <a:spcAft>
                <a:spcPts val="500"/>
              </a:spcAft>
              <a:buNone/>
            </a:pPr>
            <a:r>
              <a:rPr lang="en"/>
              <a:t>b</a:t>
            </a:r>
            <a:r>
              <a:rPr b="1" lang="en"/>
              <a:t>[Symbol. isConcatSpreadable]</a:t>
            </a:r>
            <a:r>
              <a:rPr lang="en"/>
              <a:t> = false;</a:t>
            </a:r>
          </a:p>
          <a:p>
            <a:pPr indent="0" lvl="0" marL="0" rtl="0">
              <a:spcBef>
                <a:spcPts val="0"/>
              </a:spcBef>
              <a:spcAft>
                <a:spcPts val="500"/>
              </a:spcAft>
              <a:buNone/>
            </a:pPr>
            <a:r>
              <a:rPr lang="en"/>
              <a:t>[]. concat( a, b );  </a:t>
            </a:r>
            <a:r>
              <a:rPr lang="en">
                <a:solidFill>
                  <a:srgbClr val="FF0000"/>
                </a:solidFill>
              </a:rPr>
              <a:t>// [1,2,3,[4,5,6]]   </a:t>
            </a:r>
            <a:r>
              <a:rPr lang="en"/>
              <a:t> </a:t>
            </a:r>
          </a:p>
        </p:txBody>
      </p:sp>
      <p:sp>
        <p:nvSpPr>
          <p:cNvPr id="696" name="Shape 696"/>
          <p:cNvSpPr txBox="1"/>
          <p:nvPr/>
        </p:nvSpPr>
        <p:spPr>
          <a:xfrm>
            <a:off x="4757525" y="1295175"/>
            <a:ext cx="4168800" cy="5340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Symbol.isConcatSpreadable</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0" name="Shape 700"/>
        <p:cNvGrpSpPr/>
        <p:nvPr/>
      </p:nvGrpSpPr>
      <p:grpSpPr>
        <a:xfrm>
          <a:off x="0" y="0"/>
          <a:ext cx="0" cy="0"/>
          <a:chOff x="0" y="0"/>
          <a:chExt cx="0" cy="0"/>
        </a:xfrm>
      </p:grpSpPr>
      <p:sp>
        <p:nvSpPr>
          <p:cNvPr id="701" name="Shape 701"/>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Meta Programming</a:t>
            </a:r>
          </a:p>
        </p:txBody>
      </p:sp>
      <p:sp>
        <p:nvSpPr>
          <p:cNvPr id="702" name="Shape 702"/>
          <p:cNvSpPr txBox="1"/>
          <p:nvPr/>
        </p:nvSpPr>
        <p:spPr>
          <a:xfrm>
            <a:off x="311700" y="1144025"/>
            <a:ext cx="4168800" cy="5340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Proxy</a:t>
            </a:r>
          </a:p>
        </p:txBody>
      </p:sp>
      <p:sp>
        <p:nvSpPr>
          <p:cNvPr id="703" name="Shape 703"/>
          <p:cNvSpPr/>
          <p:nvPr/>
        </p:nvSpPr>
        <p:spPr>
          <a:xfrm>
            <a:off x="311700" y="1829175"/>
            <a:ext cx="4168800" cy="31548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lang="en"/>
              <a:t>    let obj = { a: 1 };</a:t>
            </a:r>
          </a:p>
          <a:p>
            <a:pPr lvl="0" rtl="0">
              <a:spcBef>
                <a:spcPts val="0"/>
              </a:spcBef>
              <a:spcAft>
                <a:spcPts val="500"/>
              </a:spcAft>
              <a:buNone/>
            </a:pPr>
            <a:r>
              <a:rPr lang="en"/>
              <a:t>    </a:t>
            </a:r>
            <a:r>
              <a:rPr b="1" lang="en"/>
              <a:t>let handlers = {</a:t>
            </a:r>
          </a:p>
          <a:p>
            <a:pPr lvl="0" rtl="0">
              <a:spcBef>
                <a:spcPts val="0"/>
              </a:spcBef>
              <a:spcAft>
                <a:spcPts val="500"/>
              </a:spcAft>
              <a:buNone/>
            </a:pPr>
            <a:r>
              <a:rPr b="1" lang="en"/>
              <a:t>        get(target, key, context) {</a:t>
            </a:r>
          </a:p>
          <a:p>
            <a:pPr lvl="0" rtl="0">
              <a:spcBef>
                <a:spcPts val="0"/>
              </a:spcBef>
              <a:spcAft>
                <a:spcPts val="500"/>
              </a:spcAft>
              <a:buNone/>
            </a:pPr>
            <a:r>
              <a:rPr b="1" lang="en"/>
              <a:t>           </a:t>
            </a:r>
            <a:r>
              <a:rPr lang="en">
                <a:solidFill>
                  <a:srgbClr val="FF0000"/>
                </a:solidFill>
              </a:rPr>
              <a:t> // note: target === obj,</a:t>
            </a:r>
          </a:p>
          <a:p>
            <a:pPr lvl="0" rtl="0">
              <a:spcBef>
                <a:spcPts val="0"/>
              </a:spcBef>
              <a:spcAft>
                <a:spcPts val="500"/>
              </a:spcAft>
              <a:buNone/>
            </a:pPr>
            <a:r>
              <a:rPr lang="en">
                <a:solidFill>
                  <a:srgbClr val="FF0000"/>
                </a:solidFill>
              </a:rPr>
              <a:t>            // context === pobj</a:t>
            </a:r>
          </a:p>
          <a:p>
            <a:pPr lvl="0" rtl="0">
              <a:spcBef>
                <a:spcPts val="0"/>
              </a:spcBef>
              <a:spcAft>
                <a:spcPts val="500"/>
              </a:spcAft>
              <a:buNone/>
            </a:pPr>
            <a:r>
              <a:rPr b="1" lang="en"/>
              <a:t>            console.log( "accessing: " , key );</a:t>
            </a:r>
          </a:p>
          <a:p>
            <a:pPr lvl="0" rtl="0">
              <a:spcBef>
                <a:spcPts val="0"/>
              </a:spcBef>
              <a:spcAft>
                <a:spcPts val="500"/>
              </a:spcAft>
              <a:buNone/>
            </a:pPr>
            <a:r>
              <a:rPr b="1" lang="en"/>
              <a:t>            return Reflect.get(</a:t>
            </a:r>
          </a:p>
          <a:p>
            <a:pPr lvl="0" rtl="0">
              <a:spcBef>
                <a:spcPts val="0"/>
              </a:spcBef>
              <a:spcAft>
                <a:spcPts val="500"/>
              </a:spcAft>
              <a:buNone/>
            </a:pPr>
            <a:r>
              <a:rPr b="1" lang="en"/>
              <a:t>                target, key, context</a:t>
            </a:r>
          </a:p>
          <a:p>
            <a:pPr lvl="0" rtl="0">
              <a:spcBef>
                <a:spcPts val="0"/>
              </a:spcBef>
              <a:spcAft>
                <a:spcPts val="500"/>
              </a:spcAft>
              <a:buNone/>
            </a:pPr>
            <a:r>
              <a:rPr b="1" lang="en"/>
              <a:t>            );</a:t>
            </a:r>
          </a:p>
          <a:p>
            <a:pPr lvl="0" rtl="0">
              <a:spcBef>
                <a:spcPts val="0"/>
              </a:spcBef>
              <a:spcAft>
                <a:spcPts val="500"/>
              </a:spcAft>
              <a:buNone/>
            </a:pPr>
            <a:r>
              <a:rPr b="1" lang="en"/>
              <a:t>        }</a:t>
            </a:r>
          </a:p>
          <a:p>
            <a:pPr lvl="0" rtl="0">
              <a:spcBef>
                <a:spcPts val="0"/>
              </a:spcBef>
              <a:spcAft>
                <a:spcPts val="500"/>
              </a:spcAft>
              <a:buNone/>
            </a:pPr>
            <a:r>
              <a:rPr b="1" lang="en"/>
              <a:t>    };</a:t>
            </a:r>
          </a:p>
        </p:txBody>
      </p:sp>
      <p:sp>
        <p:nvSpPr>
          <p:cNvPr id="704" name="Shape 704"/>
          <p:cNvSpPr/>
          <p:nvPr/>
        </p:nvSpPr>
        <p:spPr>
          <a:xfrm>
            <a:off x="4757525" y="1829175"/>
            <a:ext cx="4074600" cy="31548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lang="en"/>
              <a:t>    </a:t>
            </a:r>
            <a:r>
              <a:rPr b="1" lang="en"/>
              <a:t>let pobj = new Proxy( obj, handlers );</a:t>
            </a:r>
          </a:p>
          <a:p>
            <a:pPr lvl="0" rtl="0">
              <a:spcBef>
                <a:spcPts val="0"/>
              </a:spcBef>
              <a:spcAft>
                <a:spcPts val="500"/>
              </a:spcAft>
              <a:buNone/>
            </a:pPr>
            <a:r>
              <a:rPr lang="en"/>
              <a:t>    obj.a; </a:t>
            </a:r>
            <a:r>
              <a:rPr lang="en">
                <a:solidFill>
                  <a:srgbClr val="FF0000"/>
                </a:solidFill>
              </a:rPr>
              <a:t>// 1</a:t>
            </a:r>
          </a:p>
          <a:p>
            <a:pPr lvl="0" rtl="0">
              <a:spcBef>
                <a:spcPts val="0"/>
              </a:spcBef>
              <a:spcAft>
                <a:spcPts val="500"/>
              </a:spcAft>
              <a:buNone/>
            </a:pPr>
            <a:r>
              <a:rPr lang="en"/>
              <a:t>    pobj.a; </a:t>
            </a:r>
            <a:r>
              <a:rPr lang="en">
                <a:solidFill>
                  <a:srgbClr val="FF0000"/>
                </a:solidFill>
              </a:rPr>
              <a:t>// accessing: a</a:t>
            </a:r>
          </a:p>
          <a:p>
            <a:pPr lvl="0" rtl="0">
              <a:spcBef>
                <a:spcPts val="0"/>
              </a:spcBef>
              <a:spcAft>
                <a:spcPts val="500"/>
              </a:spcAft>
              <a:buNone/>
            </a:pPr>
            <a:r>
              <a:rPr lang="en"/>
              <a:t>               </a:t>
            </a:r>
            <a:r>
              <a:rPr lang="en">
                <a:solidFill>
                  <a:srgbClr val="FF0000"/>
                </a:solidFill>
              </a:rPr>
              <a:t>// 1</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8" name="Shape 708"/>
        <p:cNvGrpSpPr/>
        <p:nvPr/>
      </p:nvGrpSpPr>
      <p:grpSpPr>
        <a:xfrm>
          <a:off x="0" y="0"/>
          <a:ext cx="0" cy="0"/>
          <a:chOff x="0" y="0"/>
          <a:chExt cx="0" cy="0"/>
        </a:xfrm>
      </p:grpSpPr>
      <p:sp>
        <p:nvSpPr>
          <p:cNvPr id="709" name="Shape 709"/>
          <p:cNvSpPr txBox="1"/>
          <p:nvPr>
            <p:ph type="title"/>
          </p:nvPr>
        </p:nvSpPr>
        <p:spPr>
          <a:xfrm>
            <a:off x="265500" y="1205825"/>
            <a:ext cx="4045200" cy="1509600"/>
          </a:xfrm>
          <a:prstGeom prst="rect">
            <a:avLst/>
          </a:prstGeom>
        </p:spPr>
        <p:txBody>
          <a:bodyPr anchorCtr="0" anchor="ctr" bIns="91425" lIns="91425" rIns="91425" tIns="91425">
            <a:noAutofit/>
          </a:bodyPr>
          <a:lstStyle/>
          <a:p>
            <a:pPr lvl="0" rtl="0">
              <a:spcBef>
                <a:spcPts val="0"/>
              </a:spcBef>
              <a:buNone/>
            </a:pPr>
            <a:r>
              <a:rPr lang="en"/>
              <a:t>H. Beyond ES6</a:t>
            </a:r>
          </a:p>
        </p:txBody>
      </p:sp>
      <p:sp>
        <p:nvSpPr>
          <p:cNvPr id="710" name="Shape 710"/>
          <p:cNvSpPr txBox="1"/>
          <p:nvPr>
            <p:ph idx="2" type="body"/>
          </p:nvPr>
        </p:nvSpPr>
        <p:spPr>
          <a:xfrm>
            <a:off x="4939500" y="570375"/>
            <a:ext cx="3837000" cy="4046400"/>
          </a:xfrm>
          <a:prstGeom prst="rect">
            <a:avLst/>
          </a:prstGeom>
        </p:spPr>
        <p:txBody>
          <a:bodyPr anchorCtr="0" anchor="ctr" bIns="91425" lIns="91425" rIns="91425" tIns="91425">
            <a:noAutofit/>
          </a:bodyPr>
          <a:lstStyle/>
          <a:p>
            <a:pPr indent="-228600" lvl="0" marL="457200" rtl="0">
              <a:spcBef>
                <a:spcPts val="0"/>
              </a:spcBef>
              <a:buAutoNum type="arabicPeriod"/>
            </a:pPr>
            <a:r>
              <a:rPr lang="en"/>
              <a:t>Async function</a:t>
            </a:r>
          </a:p>
          <a:p>
            <a:pPr indent="-228600" lvl="0" marL="457200" rtl="0">
              <a:spcBef>
                <a:spcPts val="0"/>
              </a:spcBef>
              <a:buAutoNum type="arabicPeriod"/>
            </a:pPr>
            <a:r>
              <a:rPr lang="en"/>
              <a:t>object.observe(..)</a:t>
            </a:r>
          </a:p>
          <a:p>
            <a:pPr indent="-228600" lvl="0" marL="457200" rtl="0">
              <a:spcBef>
                <a:spcPts val="0"/>
              </a:spcBef>
              <a:buAutoNum type="arabicPeriod"/>
            </a:pPr>
            <a:r>
              <a:rPr lang="en"/>
              <a:t>Exponentiation operator</a:t>
            </a:r>
          </a:p>
          <a:p>
            <a:pPr indent="-228600" lvl="0" marL="457200" rtl="0">
              <a:spcBef>
                <a:spcPts val="0"/>
              </a:spcBef>
              <a:buAutoNum type="arabicPeriod"/>
            </a:pPr>
            <a:r>
              <a:rPr lang="en"/>
              <a:t>Object Property and …</a:t>
            </a:r>
          </a:p>
          <a:p>
            <a:pPr indent="-228600" lvl="0" marL="457200" rtl="0">
              <a:spcBef>
                <a:spcPts val="0"/>
              </a:spcBef>
              <a:buAutoNum type="arabicPeriod"/>
            </a:pPr>
            <a:r>
              <a:rPr lang="en"/>
              <a:t>Array#includes(..)</a:t>
            </a:r>
          </a:p>
          <a:p>
            <a:pPr indent="-228600" lvl="0" marL="457200" rtl="0">
              <a:spcBef>
                <a:spcPts val="0"/>
              </a:spcBef>
              <a:buAutoNum type="arabicPeriod"/>
            </a:pPr>
            <a:r>
              <a:rPr lang="en"/>
              <a:t>SIMD</a:t>
            </a: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4" name="Shape 714"/>
        <p:cNvGrpSpPr/>
        <p:nvPr/>
      </p:nvGrpSpPr>
      <p:grpSpPr>
        <a:xfrm>
          <a:off x="0" y="0"/>
          <a:ext cx="0" cy="0"/>
          <a:chOff x="0" y="0"/>
          <a:chExt cx="0" cy="0"/>
        </a:xfrm>
      </p:grpSpPr>
      <p:sp>
        <p:nvSpPr>
          <p:cNvPr id="715" name="Shape 715"/>
          <p:cNvSpPr txBox="1"/>
          <p:nvPr>
            <p:ph type="title"/>
          </p:nvPr>
        </p:nvSpPr>
        <p:spPr>
          <a:xfrm>
            <a:off x="311700" y="445025"/>
            <a:ext cx="8520600" cy="6990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Async function</a:t>
            </a:r>
          </a:p>
        </p:txBody>
      </p:sp>
      <p:sp>
        <p:nvSpPr>
          <p:cNvPr id="716" name="Shape 716"/>
          <p:cNvSpPr txBox="1"/>
          <p:nvPr/>
        </p:nvSpPr>
        <p:spPr>
          <a:xfrm>
            <a:off x="311700" y="1144025"/>
            <a:ext cx="8520600" cy="5919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Direct syntactic support for the pattern of generators yield`ing promises</a:t>
            </a:r>
          </a:p>
        </p:txBody>
      </p:sp>
      <p:sp>
        <p:nvSpPr>
          <p:cNvPr id="717" name="Shape 717"/>
          <p:cNvSpPr/>
          <p:nvPr/>
        </p:nvSpPr>
        <p:spPr>
          <a:xfrm>
            <a:off x="692050" y="1935825"/>
            <a:ext cx="3707400" cy="28806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b="1" lang="en"/>
              <a:t>async </a:t>
            </a:r>
            <a:r>
              <a:rPr lang="en"/>
              <a:t>function main() {</a:t>
            </a:r>
          </a:p>
          <a:p>
            <a:pPr indent="0" lvl="0" marL="0" rtl="0">
              <a:spcBef>
                <a:spcPts val="0"/>
              </a:spcBef>
              <a:spcAft>
                <a:spcPts val="500"/>
              </a:spcAft>
              <a:buNone/>
            </a:pPr>
            <a:r>
              <a:rPr lang="en"/>
              <a:t>	 let ret = </a:t>
            </a:r>
            <a:r>
              <a:rPr b="1" lang="en"/>
              <a:t>await </a:t>
            </a:r>
            <a:r>
              <a:rPr lang="en"/>
              <a:t>step1();</a:t>
            </a:r>
          </a:p>
          <a:p>
            <a:pPr indent="0" lvl="0" marL="0" rtl="0">
              <a:spcBef>
                <a:spcPts val="0"/>
              </a:spcBef>
              <a:spcAft>
                <a:spcPts val="500"/>
              </a:spcAft>
              <a:buNone/>
            </a:pPr>
            <a:r>
              <a:rPr lang="en"/>
              <a:t>	 ret = </a:t>
            </a:r>
            <a:r>
              <a:rPr b="1" lang="en"/>
              <a:t>await </a:t>
            </a:r>
            <a:r>
              <a:rPr lang="en"/>
              <a:t>step2( ret );</a:t>
            </a:r>
          </a:p>
          <a:p>
            <a:pPr indent="0" lvl="0" marL="0" rtl="0">
              <a:spcBef>
                <a:spcPts val="0"/>
              </a:spcBef>
              <a:spcAft>
                <a:spcPts val="500"/>
              </a:spcAft>
              <a:buNone/>
            </a:pPr>
            <a:r>
              <a:rPr lang="en"/>
              <a:t>	 ret = </a:t>
            </a:r>
            <a:r>
              <a:rPr b="1" lang="en"/>
              <a:t>await </a:t>
            </a:r>
            <a:r>
              <a:rPr lang="en"/>
              <a:t>Promise. all( [</a:t>
            </a:r>
          </a:p>
          <a:p>
            <a:pPr indent="0" lvl="0" marL="457200" rtl="0">
              <a:spcBef>
                <a:spcPts val="0"/>
              </a:spcBef>
              <a:spcAft>
                <a:spcPts val="500"/>
              </a:spcAft>
              <a:buNone/>
            </a:pPr>
            <a:r>
              <a:rPr lang="en"/>
              <a:t>		 step3a( ret ),</a:t>
            </a:r>
          </a:p>
          <a:p>
            <a:pPr indent="0" lvl="0" marL="457200" rtl="0">
              <a:spcBef>
                <a:spcPts val="0"/>
              </a:spcBef>
              <a:spcAft>
                <a:spcPts val="500"/>
              </a:spcAft>
              <a:buNone/>
            </a:pPr>
            <a:r>
              <a:rPr lang="en"/>
              <a:t>		 step3b( ret ),</a:t>
            </a:r>
          </a:p>
          <a:p>
            <a:pPr indent="0" lvl="0" marL="457200" rtl="0">
              <a:spcBef>
                <a:spcPts val="0"/>
              </a:spcBef>
              <a:spcAft>
                <a:spcPts val="500"/>
              </a:spcAft>
              <a:buNone/>
            </a:pPr>
            <a:r>
              <a:rPr lang="en"/>
              <a:t>		 step3c( ret )</a:t>
            </a:r>
          </a:p>
          <a:p>
            <a:pPr indent="0" lvl="0" marL="0" rtl="0">
              <a:spcBef>
                <a:spcPts val="0"/>
              </a:spcBef>
              <a:spcAft>
                <a:spcPts val="500"/>
              </a:spcAft>
              <a:buNone/>
            </a:pPr>
            <a:r>
              <a:rPr lang="en"/>
              <a:t>		]);</a:t>
            </a:r>
          </a:p>
          <a:p>
            <a:pPr indent="0" lvl="0" marL="0" rtl="0">
              <a:spcBef>
                <a:spcPts val="0"/>
              </a:spcBef>
              <a:spcAft>
                <a:spcPts val="500"/>
              </a:spcAft>
              <a:buNone/>
            </a:pPr>
            <a:r>
              <a:rPr lang="en"/>
              <a:t>	</a:t>
            </a:r>
            <a:r>
              <a:rPr b="1" lang="en"/>
              <a:t>await </a:t>
            </a:r>
            <a:r>
              <a:rPr lang="en"/>
              <a:t>step4( ret );</a:t>
            </a:r>
          </a:p>
          <a:p>
            <a:pPr indent="0" lvl="0" marL="0" rtl="0">
              <a:spcBef>
                <a:spcPts val="0"/>
              </a:spcBef>
              <a:spcAft>
                <a:spcPts val="500"/>
              </a:spcAft>
              <a:buNone/>
            </a:pPr>
            <a:r>
              <a:rPr lang="en"/>
              <a:t>}</a:t>
            </a:r>
          </a:p>
        </p:txBody>
      </p:sp>
      <p:sp>
        <p:nvSpPr>
          <p:cNvPr id="718" name="Shape 718"/>
          <p:cNvSpPr/>
          <p:nvPr/>
        </p:nvSpPr>
        <p:spPr>
          <a:xfrm>
            <a:off x="4812300" y="1935825"/>
            <a:ext cx="3707400" cy="28806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b="1" lang="en"/>
              <a:t>main()</a:t>
            </a:r>
          </a:p>
          <a:p>
            <a:pPr indent="0" lvl="0" marL="457200" rtl="0">
              <a:spcBef>
                <a:spcPts val="0"/>
              </a:spcBef>
              <a:spcAft>
                <a:spcPts val="500"/>
              </a:spcAft>
              <a:buNone/>
            </a:pPr>
            <a:r>
              <a:rPr b="1" lang="en"/>
              <a:t>.then</a:t>
            </a:r>
            <a:r>
              <a:rPr lang="en"/>
              <a:t>(</a:t>
            </a:r>
          </a:p>
          <a:p>
            <a:pPr indent="0" lvl="0" marL="457200" rtl="0">
              <a:spcBef>
                <a:spcPts val="0"/>
              </a:spcBef>
              <a:spcAft>
                <a:spcPts val="500"/>
              </a:spcAft>
              <a:buNone/>
            </a:pPr>
            <a:r>
              <a:rPr lang="en"/>
              <a:t> function fulfilled(){</a:t>
            </a:r>
          </a:p>
          <a:p>
            <a:pPr indent="0" lvl="0" marL="457200" rtl="0">
              <a:spcBef>
                <a:spcPts val="0"/>
              </a:spcBef>
              <a:spcAft>
                <a:spcPts val="500"/>
              </a:spcAft>
              <a:buNone/>
            </a:pPr>
            <a:r>
              <a:rPr lang="en"/>
              <a:t>    // `main()` completed successfully</a:t>
            </a:r>
          </a:p>
          <a:p>
            <a:pPr indent="0" lvl="0" marL="457200" rtl="0">
              <a:spcBef>
                <a:spcPts val="0"/>
              </a:spcBef>
              <a:spcAft>
                <a:spcPts val="500"/>
              </a:spcAft>
              <a:buNone/>
            </a:pPr>
            <a:r>
              <a:rPr lang="en"/>
              <a:t> },</a:t>
            </a:r>
          </a:p>
          <a:p>
            <a:pPr indent="0" lvl="0" marL="457200" rtl="0">
              <a:spcBef>
                <a:spcPts val="0"/>
              </a:spcBef>
              <a:spcAft>
                <a:spcPts val="500"/>
              </a:spcAft>
              <a:buNone/>
            </a:pPr>
            <a:r>
              <a:rPr lang="en"/>
              <a:t> function rejected(reason){</a:t>
            </a:r>
          </a:p>
          <a:p>
            <a:pPr indent="0" lvl="0" marL="457200" rtl="0">
              <a:spcBef>
                <a:spcPts val="0"/>
              </a:spcBef>
              <a:spcAft>
                <a:spcPts val="500"/>
              </a:spcAft>
              <a:buNone/>
            </a:pPr>
            <a:r>
              <a:rPr lang="en"/>
              <a:t>    // Oops, something went wrong</a:t>
            </a:r>
          </a:p>
          <a:p>
            <a:pPr indent="0" lvl="0" marL="457200" rtl="0">
              <a:spcBef>
                <a:spcPts val="0"/>
              </a:spcBef>
              <a:spcAft>
                <a:spcPts val="500"/>
              </a:spcAft>
              <a:buNone/>
            </a:pPr>
            <a:r>
              <a:rPr lang="en"/>
              <a:t> }</a:t>
            </a:r>
          </a:p>
          <a:p>
            <a:pPr indent="0" lvl="0" marL="0" rtl="0">
              <a:spcBef>
                <a:spcPts val="0"/>
              </a:spcBef>
              <a:spcAft>
                <a:spcPts val="500"/>
              </a:spcAft>
              <a:buNone/>
            </a:pPr>
            <a:r>
              <a:rPr lang="en"/>
              <a:t>);</a:t>
            </a: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2" name="Shape 722"/>
        <p:cNvGrpSpPr/>
        <p:nvPr/>
      </p:nvGrpSpPr>
      <p:grpSpPr>
        <a:xfrm>
          <a:off x="0" y="0"/>
          <a:ext cx="0" cy="0"/>
          <a:chOff x="0" y="0"/>
          <a:chExt cx="0" cy="0"/>
        </a:xfrm>
      </p:grpSpPr>
      <p:sp>
        <p:nvSpPr>
          <p:cNvPr id="723" name="Shape 723"/>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2. Object.observe(..)</a:t>
            </a:r>
          </a:p>
        </p:txBody>
      </p:sp>
      <p:sp>
        <p:nvSpPr>
          <p:cNvPr id="724" name="Shape 724"/>
          <p:cNvSpPr txBox="1"/>
          <p:nvPr/>
        </p:nvSpPr>
        <p:spPr>
          <a:xfrm>
            <a:off x="311700" y="1144025"/>
            <a:ext cx="8520600" cy="6990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Listening for updates to a data object and syncing the DOM representation of that data.</a:t>
            </a:r>
          </a:p>
        </p:txBody>
      </p:sp>
      <p:sp>
        <p:nvSpPr>
          <p:cNvPr id="725" name="Shape 725"/>
          <p:cNvSpPr/>
          <p:nvPr/>
        </p:nvSpPr>
        <p:spPr>
          <a:xfrm>
            <a:off x="501900" y="1935825"/>
            <a:ext cx="3668100" cy="28806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lang="en"/>
              <a:t>let obj = { a: 1, b: 2 };</a:t>
            </a:r>
          </a:p>
          <a:p>
            <a:pPr indent="0" lvl="0" marL="0" rtl="0">
              <a:spcBef>
                <a:spcPts val="0"/>
              </a:spcBef>
              <a:spcAft>
                <a:spcPts val="500"/>
              </a:spcAft>
              <a:buNone/>
            </a:pPr>
            <a:r>
              <a:rPr b="1" lang="en"/>
              <a:t>Object.observe</a:t>
            </a:r>
            <a:r>
              <a:rPr lang="en"/>
              <a:t>(</a:t>
            </a:r>
          </a:p>
          <a:p>
            <a:pPr indent="0" lvl="0" marL="457200" rtl="0">
              <a:spcBef>
                <a:spcPts val="0"/>
              </a:spcBef>
              <a:spcAft>
                <a:spcPts val="500"/>
              </a:spcAft>
              <a:buNone/>
            </a:pPr>
            <a:r>
              <a:rPr lang="en"/>
              <a:t> obj,</a:t>
            </a:r>
          </a:p>
          <a:p>
            <a:pPr indent="0" lvl="0" marL="457200" rtl="0">
              <a:spcBef>
                <a:spcPts val="0"/>
              </a:spcBef>
              <a:spcAft>
                <a:spcPts val="500"/>
              </a:spcAft>
              <a:buNone/>
            </a:pPr>
            <a:r>
              <a:rPr lang="en"/>
              <a:t> function(changes){</a:t>
            </a:r>
          </a:p>
          <a:p>
            <a:pPr indent="0" lvl="0" marL="457200" rtl="0">
              <a:spcBef>
                <a:spcPts val="0"/>
              </a:spcBef>
              <a:spcAft>
                <a:spcPts val="500"/>
              </a:spcAft>
              <a:buNone/>
            </a:pPr>
            <a:r>
              <a:rPr lang="en"/>
              <a:t>	 for (var change of changes) {</a:t>
            </a:r>
          </a:p>
          <a:p>
            <a:pPr indent="0" lvl="0" marL="457200" rtl="0">
              <a:spcBef>
                <a:spcPts val="0"/>
              </a:spcBef>
              <a:spcAft>
                <a:spcPts val="500"/>
              </a:spcAft>
              <a:buNone/>
            </a:pPr>
            <a:r>
              <a:rPr lang="en"/>
              <a:t>		console. log( change );</a:t>
            </a:r>
          </a:p>
          <a:p>
            <a:pPr indent="0" lvl="0" marL="457200" rtl="0">
              <a:spcBef>
                <a:spcPts val="0"/>
              </a:spcBef>
              <a:spcAft>
                <a:spcPts val="500"/>
              </a:spcAft>
              <a:buNone/>
            </a:pPr>
            <a:r>
              <a:rPr lang="en"/>
              <a:t>	 }</a:t>
            </a:r>
          </a:p>
          <a:p>
            <a:pPr indent="0" lvl="0" marL="457200" rtl="0">
              <a:spcBef>
                <a:spcPts val="0"/>
              </a:spcBef>
              <a:spcAft>
                <a:spcPts val="500"/>
              </a:spcAft>
              <a:buNone/>
            </a:pPr>
            <a:r>
              <a:rPr lang="en"/>
              <a:t> },</a:t>
            </a:r>
          </a:p>
          <a:p>
            <a:pPr indent="0" lvl="0" marL="457200" rtl="0">
              <a:spcBef>
                <a:spcPts val="0"/>
              </a:spcBef>
              <a:spcAft>
                <a:spcPts val="500"/>
              </a:spcAft>
              <a:buNone/>
            </a:pPr>
            <a:r>
              <a:rPr lang="en"/>
              <a:t> [ "add" , "update" , "delete"]</a:t>
            </a:r>
          </a:p>
          <a:p>
            <a:pPr indent="0" lvl="0" marL="0" rtl="0">
              <a:spcBef>
                <a:spcPts val="0"/>
              </a:spcBef>
              <a:spcAft>
                <a:spcPts val="500"/>
              </a:spcAft>
              <a:buNone/>
            </a:pPr>
            <a:r>
              <a:rPr lang="en"/>
              <a:t>);</a:t>
            </a:r>
          </a:p>
        </p:txBody>
      </p:sp>
      <p:sp>
        <p:nvSpPr>
          <p:cNvPr id="726" name="Shape 726"/>
          <p:cNvSpPr/>
          <p:nvPr/>
        </p:nvSpPr>
        <p:spPr>
          <a:xfrm>
            <a:off x="4381150" y="1935825"/>
            <a:ext cx="4542900" cy="28806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lang="en"/>
              <a:t>obj.c = 3;</a:t>
            </a:r>
          </a:p>
          <a:p>
            <a:pPr indent="0" lvl="0" marL="0" rtl="0">
              <a:spcBef>
                <a:spcPts val="0"/>
              </a:spcBef>
              <a:spcAft>
                <a:spcPts val="500"/>
              </a:spcAft>
              <a:buNone/>
            </a:pPr>
            <a:r>
              <a:rPr lang="en">
                <a:solidFill>
                  <a:srgbClr val="FF0000"/>
                </a:solidFill>
              </a:rPr>
              <a:t>// { name: "c", object: obj, type: "add" }</a:t>
            </a:r>
          </a:p>
          <a:p>
            <a:pPr indent="0" lvl="0" marL="0" rtl="0">
              <a:spcBef>
                <a:spcPts val="0"/>
              </a:spcBef>
              <a:spcAft>
                <a:spcPts val="500"/>
              </a:spcAft>
              <a:buNone/>
            </a:pPr>
            <a:r>
              <a:rPr lang="en"/>
              <a:t>obj.a = 42;</a:t>
            </a:r>
          </a:p>
          <a:p>
            <a:pPr indent="0" lvl="0" marL="0" rtl="0">
              <a:spcBef>
                <a:spcPts val="0"/>
              </a:spcBef>
              <a:spcAft>
                <a:spcPts val="500"/>
              </a:spcAft>
              <a:buNone/>
            </a:pPr>
            <a:r>
              <a:rPr lang="en">
                <a:solidFill>
                  <a:srgbClr val="FF0000"/>
                </a:solidFill>
              </a:rPr>
              <a:t>// { name: "a", object: obj, type: "update", oldValue: 1 }</a:t>
            </a:r>
          </a:p>
          <a:p>
            <a:pPr indent="0" lvl="0" marL="0" rtl="0">
              <a:spcBef>
                <a:spcPts val="0"/>
              </a:spcBef>
              <a:spcAft>
                <a:spcPts val="500"/>
              </a:spcAft>
              <a:buNone/>
            </a:pPr>
            <a:r>
              <a:rPr lang="en"/>
              <a:t>delete obj.b;</a:t>
            </a:r>
          </a:p>
          <a:p>
            <a:pPr indent="0" lvl="0" marL="0" rtl="0">
              <a:spcBef>
                <a:spcPts val="0"/>
              </a:spcBef>
              <a:spcAft>
                <a:spcPts val="500"/>
              </a:spcAft>
              <a:buNone/>
            </a:pPr>
            <a:r>
              <a:rPr lang="en">
                <a:solidFill>
                  <a:srgbClr val="FF0000"/>
                </a:solidFill>
              </a:rPr>
              <a:t>// { name: "b", object: obj, type: "delete", oldValue: 2 }</a:t>
            </a: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0" name="Shape 730"/>
        <p:cNvGrpSpPr/>
        <p:nvPr/>
      </p:nvGrpSpPr>
      <p:grpSpPr>
        <a:xfrm>
          <a:off x="0" y="0"/>
          <a:ext cx="0" cy="0"/>
          <a:chOff x="0" y="0"/>
          <a:chExt cx="0" cy="0"/>
        </a:xfrm>
      </p:grpSpPr>
      <p:sp>
        <p:nvSpPr>
          <p:cNvPr id="731" name="Shape 731"/>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3. Exponentiation Operator</a:t>
            </a:r>
          </a:p>
        </p:txBody>
      </p:sp>
      <p:sp>
        <p:nvSpPr>
          <p:cNvPr id="732" name="Shape 732"/>
          <p:cNvSpPr txBox="1"/>
          <p:nvPr/>
        </p:nvSpPr>
        <p:spPr>
          <a:xfrm>
            <a:off x="311700" y="1144025"/>
            <a:ext cx="8520600" cy="5919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The same way that Math.pow(..) does</a:t>
            </a:r>
          </a:p>
        </p:txBody>
      </p:sp>
      <p:sp>
        <p:nvSpPr>
          <p:cNvPr id="733" name="Shape 733"/>
          <p:cNvSpPr/>
          <p:nvPr/>
        </p:nvSpPr>
        <p:spPr>
          <a:xfrm>
            <a:off x="501900" y="1926650"/>
            <a:ext cx="8140200" cy="28806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lang="en"/>
              <a:t>let a = 2;</a:t>
            </a:r>
          </a:p>
          <a:p>
            <a:pPr indent="0" lvl="0" marL="0" rtl="0">
              <a:spcBef>
                <a:spcPts val="0"/>
              </a:spcBef>
              <a:spcAft>
                <a:spcPts val="500"/>
              </a:spcAft>
              <a:buNone/>
            </a:pPr>
            <a:r>
              <a:rPr lang="en"/>
              <a:t>a ** 4;  </a:t>
            </a:r>
            <a:r>
              <a:rPr lang="en">
                <a:solidFill>
                  <a:srgbClr val="FF0000"/>
                </a:solidFill>
              </a:rPr>
              <a:t>// Math.pow( a, 4 ) == 16</a:t>
            </a:r>
          </a:p>
          <a:p>
            <a:pPr indent="0" lvl="0" marL="0" rtl="0">
              <a:spcBef>
                <a:spcPts val="0"/>
              </a:spcBef>
              <a:spcAft>
                <a:spcPts val="500"/>
              </a:spcAft>
              <a:buNone/>
            </a:pPr>
            <a:r>
              <a:rPr lang="en"/>
              <a:t>a **= 3;  </a:t>
            </a:r>
            <a:r>
              <a:rPr lang="en">
                <a:solidFill>
                  <a:srgbClr val="FF0000"/>
                </a:solidFill>
              </a:rPr>
              <a:t>// a = Math.pow( a, 3 )</a:t>
            </a:r>
          </a:p>
          <a:p>
            <a:pPr indent="0" lvl="0" marL="0" rtl="0">
              <a:spcBef>
                <a:spcPts val="0"/>
              </a:spcBef>
              <a:spcAft>
                <a:spcPts val="500"/>
              </a:spcAft>
              <a:buNone/>
            </a:pPr>
            <a:r>
              <a:rPr lang="en"/>
              <a:t>a;  </a:t>
            </a:r>
            <a:r>
              <a:rPr lang="en">
                <a:solidFill>
                  <a:srgbClr val="FF0000"/>
                </a:solidFill>
              </a:rPr>
              <a:t>// 8</a:t>
            </a: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7" name="Shape 737"/>
        <p:cNvGrpSpPr/>
        <p:nvPr/>
      </p:nvGrpSpPr>
      <p:grpSpPr>
        <a:xfrm>
          <a:off x="0" y="0"/>
          <a:ext cx="0" cy="0"/>
          <a:chOff x="0" y="0"/>
          <a:chExt cx="0" cy="0"/>
        </a:xfrm>
      </p:grpSpPr>
      <p:sp>
        <p:nvSpPr>
          <p:cNvPr id="738" name="Shape 738"/>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4. Object Property and …</a:t>
            </a:r>
          </a:p>
        </p:txBody>
      </p:sp>
      <p:sp>
        <p:nvSpPr>
          <p:cNvPr id="739" name="Shape 739"/>
          <p:cNvSpPr txBox="1"/>
          <p:nvPr/>
        </p:nvSpPr>
        <p:spPr>
          <a:xfrm>
            <a:off x="311700" y="1420925"/>
            <a:ext cx="4087800" cy="699000"/>
          </a:xfrm>
          <a:prstGeom prst="rect">
            <a:avLst/>
          </a:prstGeom>
          <a:noFill/>
          <a:ln>
            <a:noFill/>
          </a:ln>
        </p:spPr>
        <p:txBody>
          <a:bodyPr anchorCtr="0" anchor="t" bIns="91425" lIns="91425" rIns="91425" tIns="91425">
            <a:noAutofit/>
          </a:bodyPr>
          <a:lstStyle/>
          <a:p>
            <a:pPr lvl="0" rtl="0">
              <a:spcBef>
                <a:spcPts val="0"/>
              </a:spcBef>
              <a:spcAft>
                <a:spcPts val="1000"/>
              </a:spcAft>
              <a:buNone/>
            </a:pPr>
            <a:r>
              <a:rPr b="1" lang="en" sz="1800">
                <a:solidFill>
                  <a:schemeClr val="accent3"/>
                </a:solidFill>
                <a:latin typeface="Proxima Nova"/>
                <a:ea typeface="Proxima Nova"/>
                <a:cs typeface="Proxima Nova"/>
                <a:sym typeface="Proxima Nova"/>
              </a:rPr>
              <a:t>Spreading object</a:t>
            </a:r>
          </a:p>
        </p:txBody>
      </p:sp>
      <p:sp>
        <p:nvSpPr>
          <p:cNvPr id="740" name="Shape 740"/>
          <p:cNvSpPr/>
          <p:nvPr/>
        </p:nvSpPr>
        <p:spPr>
          <a:xfrm>
            <a:off x="311700" y="2231925"/>
            <a:ext cx="4087800" cy="25584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lang="en"/>
              <a:t>let o1 = { a: 1, b: 2 }, o2 = { c: 3 };</a:t>
            </a:r>
          </a:p>
          <a:p>
            <a:pPr indent="0" lvl="0" marL="0" rtl="0">
              <a:spcBef>
                <a:spcPts val="0"/>
              </a:spcBef>
              <a:spcAft>
                <a:spcPts val="500"/>
              </a:spcAft>
              <a:buNone/>
            </a:pPr>
            <a:r>
              <a:rPr lang="en"/>
              <a:t>let o3 = { ... o1, ... o2, d: 4 };</a:t>
            </a:r>
          </a:p>
          <a:p>
            <a:pPr indent="0" lvl="0" marL="0" rtl="0">
              <a:spcBef>
                <a:spcPts val="0"/>
              </a:spcBef>
              <a:spcAft>
                <a:spcPts val="500"/>
              </a:spcAft>
              <a:buNone/>
            </a:pPr>
            <a:r>
              <a:rPr lang="en"/>
              <a:t>console.log( o3. a, o3. b, o3. c, o3. d );</a:t>
            </a:r>
          </a:p>
          <a:p>
            <a:pPr indent="0" lvl="0" marL="0" rtl="0">
              <a:spcBef>
                <a:spcPts val="0"/>
              </a:spcBef>
              <a:spcAft>
                <a:spcPts val="500"/>
              </a:spcAft>
              <a:buNone/>
            </a:pPr>
            <a:r>
              <a:rPr lang="en">
                <a:solidFill>
                  <a:srgbClr val="FF0000"/>
                </a:solidFill>
              </a:rPr>
              <a:t>// 1 2 3 4</a:t>
            </a:r>
          </a:p>
        </p:txBody>
      </p:sp>
      <p:sp>
        <p:nvSpPr>
          <p:cNvPr id="741" name="Shape 741"/>
          <p:cNvSpPr/>
          <p:nvPr/>
        </p:nvSpPr>
        <p:spPr>
          <a:xfrm>
            <a:off x="4744500" y="2232050"/>
            <a:ext cx="4087800" cy="25584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lang="en"/>
              <a:t>let o1 = { b: 2, c: 3, d: 4 };</a:t>
            </a:r>
          </a:p>
          <a:p>
            <a:pPr indent="0" lvl="0" marL="0" rtl="0">
              <a:spcBef>
                <a:spcPts val="0"/>
              </a:spcBef>
              <a:spcAft>
                <a:spcPts val="500"/>
              </a:spcAft>
              <a:buNone/>
            </a:pPr>
            <a:r>
              <a:rPr lang="en"/>
              <a:t>let { b, ... o2 } = o1;</a:t>
            </a:r>
          </a:p>
          <a:p>
            <a:pPr indent="0" lvl="0" marL="0" rtl="0">
              <a:spcBef>
                <a:spcPts val="0"/>
              </a:spcBef>
              <a:spcAft>
                <a:spcPts val="500"/>
              </a:spcAft>
              <a:buNone/>
            </a:pPr>
            <a:r>
              <a:rPr lang="en"/>
              <a:t>console.log( b, o2. c, o2. d );</a:t>
            </a:r>
            <a:r>
              <a:rPr lang="en">
                <a:solidFill>
                  <a:srgbClr val="FF0000"/>
                </a:solidFill>
              </a:rPr>
              <a:t>  // 2 3 4</a:t>
            </a:r>
          </a:p>
        </p:txBody>
      </p:sp>
      <p:sp>
        <p:nvSpPr>
          <p:cNvPr id="742" name="Shape 742"/>
          <p:cNvSpPr txBox="1"/>
          <p:nvPr/>
        </p:nvSpPr>
        <p:spPr>
          <a:xfrm>
            <a:off x="4744500" y="1288050"/>
            <a:ext cx="4087800" cy="699000"/>
          </a:xfrm>
          <a:prstGeom prst="rect">
            <a:avLst/>
          </a:prstGeom>
          <a:noFill/>
          <a:ln>
            <a:noFill/>
          </a:ln>
        </p:spPr>
        <p:txBody>
          <a:bodyPr anchorCtr="0" anchor="t" bIns="91425" lIns="91425" rIns="91425" tIns="91425">
            <a:noAutofit/>
          </a:bodyPr>
          <a:lstStyle/>
          <a:p>
            <a:pPr lvl="0" rtl="0">
              <a:spcBef>
                <a:spcPts val="0"/>
              </a:spcBef>
              <a:spcAft>
                <a:spcPts val="1000"/>
              </a:spcAft>
              <a:buNone/>
            </a:pPr>
            <a:r>
              <a:rPr b="1" lang="en" sz="1800">
                <a:solidFill>
                  <a:schemeClr val="accent3"/>
                </a:solidFill>
                <a:latin typeface="Proxima Nova"/>
                <a:ea typeface="Proxima Nova"/>
                <a:cs typeface="Proxima Nova"/>
                <a:sym typeface="Proxima Nova"/>
              </a:rPr>
              <a:t>Gathering an object’s destructured properties back into an object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tIns="91425">
            <a:noAutofit/>
          </a:bodyPr>
          <a:lstStyle/>
          <a:p>
            <a:pPr indent="-457200" lvl="0" marL="457200" rtl="0">
              <a:spcBef>
                <a:spcPts val="0"/>
              </a:spcBef>
              <a:buSzPct val="100000"/>
              <a:buAutoNum type="arabicPeriod"/>
            </a:pPr>
            <a:r>
              <a:rPr lang="en" sz="3600"/>
              <a:t>Block-Scoped Declarations</a:t>
            </a:r>
          </a:p>
        </p:txBody>
      </p:sp>
      <p:sp>
        <p:nvSpPr>
          <p:cNvPr id="187" name="Shape 187"/>
          <p:cNvSpPr txBox="1"/>
          <p:nvPr/>
        </p:nvSpPr>
        <p:spPr>
          <a:xfrm>
            <a:off x="311700" y="1141350"/>
            <a:ext cx="8520600" cy="704100"/>
          </a:xfrm>
          <a:prstGeom prst="rect">
            <a:avLst/>
          </a:prstGeom>
          <a:noFill/>
          <a:ln>
            <a:noFill/>
          </a:ln>
        </p:spPr>
        <p:txBody>
          <a:bodyPr anchorCtr="0" anchor="t" bIns="91425" lIns="91425" rIns="91425" tIns="91425">
            <a:noAutofit/>
          </a:bodyPr>
          <a:lstStyle/>
          <a:p>
            <a:pPr lvl="0" rtl="0">
              <a:spcBef>
                <a:spcPts val="0"/>
              </a:spcBef>
              <a:buNone/>
            </a:pPr>
            <a:r>
              <a:rPr b="1" i="1" lang="en" sz="2400">
                <a:solidFill>
                  <a:schemeClr val="accent3"/>
                </a:solidFill>
                <a:latin typeface="Proxima Nova"/>
                <a:ea typeface="Proxima Nova"/>
                <a:cs typeface="Proxima Nova"/>
                <a:sym typeface="Proxima Nova"/>
              </a:rPr>
              <a:t>const </a:t>
            </a:r>
            <a:r>
              <a:rPr b="1" lang="en" sz="2400">
                <a:solidFill>
                  <a:schemeClr val="accent3"/>
                </a:solidFill>
                <a:latin typeface="Proxima Nova"/>
                <a:ea typeface="Proxima Nova"/>
                <a:cs typeface="Proxima Nova"/>
                <a:sym typeface="Proxima Nova"/>
              </a:rPr>
              <a:t>declarations</a:t>
            </a:r>
          </a:p>
        </p:txBody>
      </p:sp>
      <p:sp>
        <p:nvSpPr>
          <p:cNvPr id="188" name="Shape 188"/>
          <p:cNvSpPr/>
          <p:nvPr/>
        </p:nvSpPr>
        <p:spPr>
          <a:xfrm>
            <a:off x="4799975" y="1969075"/>
            <a:ext cx="4032300" cy="27381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b="1" lang="en"/>
              <a:t>const </a:t>
            </a:r>
            <a:r>
              <a:rPr lang="en"/>
              <a:t>a = [1, 2, 3];</a:t>
            </a:r>
          </a:p>
          <a:p>
            <a:pPr lvl="0" rtl="0">
              <a:spcBef>
                <a:spcPts val="0"/>
              </a:spcBef>
              <a:spcAft>
                <a:spcPts val="500"/>
              </a:spcAft>
              <a:buNone/>
            </a:pPr>
            <a:r>
              <a:rPr b="1" lang="en"/>
              <a:t>a.push(4);</a:t>
            </a:r>
          </a:p>
          <a:p>
            <a:pPr lvl="0" rtl="0">
              <a:spcBef>
                <a:spcPts val="0"/>
              </a:spcBef>
              <a:spcAft>
                <a:spcPts val="500"/>
              </a:spcAft>
              <a:buNone/>
            </a:pPr>
            <a:r>
              <a:rPr b="1" lang="en"/>
              <a:t>a.push(5);</a:t>
            </a:r>
          </a:p>
          <a:p>
            <a:pPr lvl="0" rtl="0">
              <a:spcBef>
                <a:spcPts val="0"/>
              </a:spcBef>
              <a:spcAft>
                <a:spcPts val="500"/>
              </a:spcAft>
              <a:buNone/>
            </a:pPr>
            <a:r>
              <a:rPr lang="en"/>
              <a:t>console.log(a);  </a:t>
            </a:r>
            <a:r>
              <a:rPr lang="en">
                <a:solidFill>
                  <a:srgbClr val="FF0000"/>
                </a:solidFill>
              </a:rPr>
              <a:t>// [1,2,3,4,5]</a:t>
            </a:r>
          </a:p>
          <a:p>
            <a:pPr lvl="0" rtl="0">
              <a:spcBef>
                <a:spcPts val="0"/>
              </a:spcBef>
              <a:spcAft>
                <a:spcPts val="500"/>
              </a:spcAft>
              <a:buNone/>
            </a:pPr>
            <a:r>
              <a:rPr lang="en"/>
              <a:t>a = 42;  </a:t>
            </a:r>
            <a:r>
              <a:rPr lang="en">
                <a:solidFill>
                  <a:srgbClr val="FF0000"/>
                </a:solidFill>
              </a:rPr>
              <a:t>//Uncaught TypeError: Assignment to constant variable.</a:t>
            </a:r>
          </a:p>
        </p:txBody>
      </p:sp>
      <p:sp>
        <p:nvSpPr>
          <p:cNvPr id="189" name="Shape 189"/>
          <p:cNvSpPr/>
          <p:nvPr/>
        </p:nvSpPr>
        <p:spPr>
          <a:xfrm>
            <a:off x="311700" y="1969075"/>
            <a:ext cx="4032300" cy="2738100"/>
          </a:xfrm>
          <a:prstGeom prst="rect">
            <a:avLst/>
          </a:prstGeom>
          <a:solidFill>
            <a:srgbClr val="EFEFEF"/>
          </a:solidFill>
          <a:ln cap="flat" cmpd="sng" w="9525">
            <a:solidFill>
              <a:srgbClr val="4BA173"/>
            </a:solidFill>
            <a:prstDash val="solid"/>
            <a:round/>
            <a:headEnd len="med" w="med" type="none"/>
            <a:tailEnd len="med" w="med" type="none"/>
          </a:ln>
        </p:spPr>
        <p:txBody>
          <a:bodyPr anchorCtr="0" anchor="t" bIns="91425" lIns="91425" rIns="91425" tIns="91425">
            <a:noAutofit/>
          </a:bodyPr>
          <a:lstStyle/>
          <a:p>
            <a:pPr lvl="0" rtl="0">
              <a:spcBef>
                <a:spcPts val="0"/>
              </a:spcBef>
              <a:spcAft>
                <a:spcPts val="500"/>
              </a:spcAft>
              <a:buNone/>
            </a:pPr>
            <a:r>
              <a:rPr b="1" lang="en"/>
              <a:t>const </a:t>
            </a:r>
            <a:r>
              <a:rPr lang="en"/>
              <a:t>a = 2;</a:t>
            </a:r>
          </a:p>
          <a:p>
            <a:pPr lvl="0" rtl="0">
              <a:spcBef>
                <a:spcPts val="0"/>
              </a:spcBef>
              <a:spcAft>
                <a:spcPts val="500"/>
              </a:spcAft>
              <a:buNone/>
            </a:pPr>
            <a:r>
              <a:rPr lang="en"/>
              <a:t>console.log(a); </a:t>
            </a:r>
            <a:r>
              <a:rPr lang="en">
                <a:solidFill>
                  <a:srgbClr val="FF0000"/>
                </a:solidFill>
              </a:rPr>
              <a:t> // 2</a:t>
            </a:r>
          </a:p>
          <a:p>
            <a:pPr lvl="0" rtl="0">
              <a:spcBef>
                <a:spcPts val="0"/>
              </a:spcBef>
              <a:spcAft>
                <a:spcPts val="500"/>
              </a:spcAft>
              <a:buNone/>
            </a:pPr>
            <a:r>
              <a:rPr lang="en"/>
              <a:t>a = 3; </a:t>
            </a:r>
            <a:r>
              <a:rPr lang="en">
                <a:solidFill>
                  <a:srgbClr val="FF0000"/>
                </a:solidFill>
              </a:rPr>
              <a:t> //Uncaught TypeError: Assignment to constant variable.</a:t>
            </a:r>
          </a:p>
        </p:txBody>
      </p:sp>
      <p:sp>
        <p:nvSpPr>
          <p:cNvPr id="190" name="Shape 190"/>
          <p:cNvSpPr/>
          <p:nvPr/>
        </p:nvSpPr>
        <p:spPr>
          <a:xfrm>
            <a:off x="5969800" y="3723000"/>
            <a:ext cx="3063900" cy="873000"/>
          </a:xfrm>
          <a:prstGeom prst="rect">
            <a:avLst/>
          </a:prstGeom>
          <a:solidFill>
            <a:srgbClr val="FFFFFF"/>
          </a:solidFill>
          <a:ln cap="flat" cmpd="sng" w="19050">
            <a:solidFill>
              <a:srgbClr val="00FF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i="1" lang="en" sz="2400">
                <a:solidFill>
                  <a:srgbClr val="CC0000"/>
                </a:solidFill>
                <a:latin typeface="Proxima Nova"/>
                <a:ea typeface="Proxima Nova"/>
                <a:cs typeface="Proxima Nova"/>
                <a:sym typeface="Proxima Nova"/>
              </a:rPr>
              <a:t>constant reference</a:t>
            </a:r>
            <a:r>
              <a:rPr b="1" lang="en" sz="2400">
                <a:solidFill>
                  <a:srgbClr val="CC0000"/>
                </a:solidFill>
                <a:latin typeface="Proxima Nova"/>
                <a:ea typeface="Proxima Nova"/>
                <a:cs typeface="Proxima Nova"/>
                <a:sym typeface="Proxima Nova"/>
              </a:rPr>
              <a:t> to the array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1000"/>
                                        <p:tgtEl>
                                          <p:spTgt spid="1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6" name="Shape 746"/>
        <p:cNvGrpSpPr/>
        <p:nvPr/>
      </p:nvGrpSpPr>
      <p:grpSpPr>
        <a:xfrm>
          <a:off x="0" y="0"/>
          <a:ext cx="0" cy="0"/>
          <a:chOff x="0" y="0"/>
          <a:chExt cx="0" cy="0"/>
        </a:xfrm>
      </p:grpSpPr>
      <p:sp>
        <p:nvSpPr>
          <p:cNvPr id="747" name="Shape 747"/>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5. Array#includes(..)</a:t>
            </a:r>
          </a:p>
        </p:txBody>
      </p:sp>
      <p:sp>
        <p:nvSpPr>
          <p:cNvPr id="748" name="Shape 748"/>
          <p:cNvSpPr txBox="1"/>
          <p:nvPr/>
        </p:nvSpPr>
        <p:spPr>
          <a:xfrm>
            <a:off x="311700" y="1144025"/>
            <a:ext cx="8520600" cy="5919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Searching for a value inside an array of values. </a:t>
            </a:r>
          </a:p>
        </p:txBody>
      </p:sp>
      <p:sp>
        <p:nvSpPr>
          <p:cNvPr id="749" name="Shape 749"/>
          <p:cNvSpPr/>
          <p:nvPr/>
        </p:nvSpPr>
        <p:spPr>
          <a:xfrm>
            <a:off x="501900" y="1926650"/>
            <a:ext cx="8140200" cy="15387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lang="en"/>
              <a:t>let vals = [ "foo" , "bar" , 42, "baz" ];</a:t>
            </a:r>
          </a:p>
          <a:p>
            <a:pPr indent="0" lvl="0" marL="0" rtl="0">
              <a:spcBef>
                <a:spcPts val="0"/>
              </a:spcBef>
              <a:spcAft>
                <a:spcPts val="500"/>
              </a:spcAft>
              <a:buNone/>
            </a:pPr>
            <a:r>
              <a:rPr lang="en"/>
              <a:t>if (</a:t>
            </a:r>
            <a:r>
              <a:rPr b="1" lang="en"/>
              <a:t>vals.includes( 42 )</a:t>
            </a:r>
            <a:r>
              <a:rPr lang="en"/>
              <a:t>) {</a:t>
            </a:r>
          </a:p>
          <a:p>
            <a:pPr indent="457200" lvl="0" marL="0" rtl="0">
              <a:spcBef>
                <a:spcPts val="0"/>
              </a:spcBef>
              <a:spcAft>
                <a:spcPts val="500"/>
              </a:spcAft>
              <a:buNone/>
            </a:pPr>
            <a:r>
              <a:rPr lang="en">
                <a:solidFill>
                  <a:srgbClr val="FF0000"/>
                </a:solidFill>
              </a:rPr>
              <a:t> // found it!</a:t>
            </a:r>
          </a:p>
          <a:p>
            <a:pPr indent="0" lvl="0" marL="0" rtl="0">
              <a:spcBef>
                <a:spcPts val="0"/>
              </a:spcBef>
              <a:spcAft>
                <a:spcPts val="500"/>
              </a:spcAft>
              <a:buNone/>
            </a:pPr>
            <a:r>
              <a:rPr lang="en"/>
              <a:t>}</a:t>
            </a: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3" name="Shape 753"/>
        <p:cNvGrpSpPr/>
        <p:nvPr/>
      </p:nvGrpSpPr>
      <p:grpSpPr>
        <a:xfrm>
          <a:off x="0" y="0"/>
          <a:ext cx="0" cy="0"/>
          <a:chOff x="0" y="0"/>
          <a:chExt cx="0" cy="0"/>
        </a:xfrm>
      </p:grpSpPr>
      <p:sp>
        <p:nvSpPr>
          <p:cNvPr id="754" name="Shape 754"/>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6. SIMD (Single Instruction Multiple Data)</a:t>
            </a:r>
          </a:p>
        </p:txBody>
      </p:sp>
      <p:sp>
        <p:nvSpPr>
          <p:cNvPr id="755" name="Shape 755"/>
          <p:cNvSpPr txBox="1"/>
          <p:nvPr/>
        </p:nvSpPr>
        <p:spPr>
          <a:xfrm>
            <a:off x="311700" y="1144025"/>
            <a:ext cx="8520600" cy="5919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Operate on more than a single number value at a time. </a:t>
            </a:r>
          </a:p>
        </p:txBody>
      </p:sp>
      <p:sp>
        <p:nvSpPr>
          <p:cNvPr id="756" name="Shape 756"/>
          <p:cNvSpPr/>
          <p:nvPr/>
        </p:nvSpPr>
        <p:spPr>
          <a:xfrm>
            <a:off x="501900" y="1926650"/>
            <a:ext cx="8140200" cy="10767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t" bIns="91425" lIns="91425" rIns="91425" tIns="91425">
            <a:noAutofit/>
          </a:bodyPr>
          <a:lstStyle/>
          <a:p>
            <a:pPr indent="0" lvl="0" marL="0" rtl="0">
              <a:spcBef>
                <a:spcPts val="0"/>
              </a:spcBef>
              <a:spcAft>
                <a:spcPts val="500"/>
              </a:spcAft>
              <a:buNone/>
            </a:pPr>
            <a:r>
              <a:rPr lang="en"/>
              <a:t>let v1 = </a:t>
            </a:r>
            <a:r>
              <a:rPr b="1" lang="en"/>
              <a:t>SIMD.float32x4( 3.14159, 21.0, 32.3, 55.55 );</a:t>
            </a:r>
          </a:p>
          <a:p>
            <a:pPr indent="0" lvl="0" marL="0" rtl="0">
              <a:spcBef>
                <a:spcPts val="0"/>
              </a:spcBef>
              <a:spcAft>
                <a:spcPts val="500"/>
              </a:spcAft>
              <a:buNone/>
            </a:pPr>
            <a:r>
              <a:rPr lang="en"/>
              <a:t>let v2 = </a:t>
            </a:r>
            <a:r>
              <a:rPr b="1" lang="en"/>
              <a:t>SIMD.float32x4( 2.1, 3.2, 4.3, 5.4 );</a:t>
            </a:r>
          </a:p>
          <a:p>
            <a:pPr indent="0" lvl="0" marL="0" rtl="0">
              <a:spcBef>
                <a:spcPts val="0"/>
              </a:spcBef>
              <a:spcAft>
                <a:spcPts val="500"/>
              </a:spcAft>
              <a:buNone/>
            </a:pPr>
            <a:r>
              <a:rPr b="1" lang="en"/>
              <a:t>SIMD.float32x4.mul( v1, v2 );</a:t>
            </a:r>
            <a:r>
              <a:rPr lang="en"/>
              <a:t> </a:t>
            </a:r>
            <a:r>
              <a:rPr lang="en">
                <a:solidFill>
                  <a:srgbClr val="FF0000"/>
                </a:solidFill>
              </a:rPr>
              <a:t>// [ 6.597339, 67.2, 138.89, 299.97 ]</a:t>
            </a:r>
          </a:p>
        </p:txBody>
      </p:sp>
      <p:sp>
        <p:nvSpPr>
          <p:cNvPr id="757" name="Shape 757"/>
          <p:cNvSpPr txBox="1"/>
          <p:nvPr/>
        </p:nvSpPr>
        <p:spPr>
          <a:xfrm>
            <a:off x="501900" y="3454850"/>
            <a:ext cx="8520600" cy="1008900"/>
          </a:xfrm>
          <a:prstGeom prst="rect">
            <a:avLst/>
          </a:prstGeom>
          <a:noFill/>
          <a:ln>
            <a:noFill/>
          </a:ln>
        </p:spPr>
        <p:txBody>
          <a:bodyPr anchorCtr="0" anchor="t" bIns="91425" lIns="91425" rIns="91425" tIns="91425">
            <a:noAutofit/>
          </a:bodyPr>
          <a:lstStyle/>
          <a:p>
            <a:pPr lvl="0" rtl="0">
              <a:spcBef>
                <a:spcPts val="0"/>
              </a:spcBef>
              <a:spcAft>
                <a:spcPts val="1000"/>
              </a:spcAft>
              <a:buNone/>
            </a:pPr>
            <a:r>
              <a:rPr lang="en" sz="1800">
                <a:solidFill>
                  <a:schemeClr val="accent3"/>
                </a:solidFill>
                <a:latin typeface="Proxima Nova"/>
                <a:ea typeface="Proxima Nova"/>
                <a:cs typeface="Proxima Nova"/>
                <a:sym typeface="Proxima Nova"/>
              </a:rPr>
              <a:t>SIMD will include several other operations besides mul(..) (multiplication), such as </a:t>
            </a:r>
            <a:r>
              <a:rPr i="1" lang="en" sz="1800">
                <a:solidFill>
                  <a:schemeClr val="accent3"/>
                </a:solidFill>
                <a:latin typeface="Proxima Nova"/>
                <a:ea typeface="Proxima Nova"/>
                <a:cs typeface="Proxima Nova"/>
                <a:sym typeface="Proxima Nova"/>
              </a:rPr>
              <a:t>sub(), div(), abs(), neg(), sqrt(), and many more.</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1" name="Shape 761"/>
        <p:cNvGrpSpPr/>
        <p:nvPr/>
      </p:nvGrpSpPr>
      <p:grpSpPr>
        <a:xfrm>
          <a:off x="0" y="0"/>
          <a:ext cx="0" cy="0"/>
          <a:chOff x="0" y="0"/>
          <a:chExt cx="0" cy="0"/>
        </a:xfrm>
      </p:grpSpPr>
      <p:sp>
        <p:nvSpPr>
          <p:cNvPr id="762" name="Shape 762"/>
          <p:cNvSpPr txBox="1"/>
          <p:nvPr>
            <p:ph type="title"/>
          </p:nvPr>
        </p:nvSpPr>
        <p:spPr>
          <a:xfrm>
            <a:off x="510450" y="1946650"/>
            <a:ext cx="8123100" cy="889500"/>
          </a:xfrm>
          <a:prstGeom prst="rect">
            <a:avLst/>
          </a:prstGeom>
        </p:spPr>
        <p:txBody>
          <a:bodyPr anchorCtr="0" anchor="b" bIns="91425" lIns="91425" rIns="91425" tIns="91425">
            <a:noAutofit/>
          </a:bodyPr>
          <a:lstStyle/>
          <a:p>
            <a:pPr lvl="0" algn="ctr">
              <a:spcBef>
                <a:spcPts val="0"/>
              </a:spcBef>
              <a:buNone/>
            </a:pPr>
            <a:r>
              <a:rPr b="1" lang="en" sz="4800"/>
              <a:t>Q &amp; A</a:t>
            </a: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6" name="Shape 766"/>
        <p:cNvGrpSpPr/>
        <p:nvPr/>
      </p:nvGrpSpPr>
      <p:grpSpPr>
        <a:xfrm>
          <a:off x="0" y="0"/>
          <a:ext cx="0" cy="0"/>
          <a:chOff x="0" y="0"/>
          <a:chExt cx="0" cy="0"/>
        </a:xfrm>
      </p:grpSpPr>
      <p:sp>
        <p:nvSpPr>
          <p:cNvPr id="767" name="Shape 767"/>
          <p:cNvSpPr txBox="1"/>
          <p:nvPr>
            <p:ph type="title"/>
          </p:nvPr>
        </p:nvSpPr>
        <p:spPr>
          <a:xfrm>
            <a:off x="510450" y="1946650"/>
            <a:ext cx="8123100" cy="889500"/>
          </a:xfrm>
          <a:prstGeom prst="rect">
            <a:avLst/>
          </a:prstGeom>
        </p:spPr>
        <p:txBody>
          <a:bodyPr anchorCtr="0" anchor="b" bIns="91425" lIns="91425" rIns="91425" tIns="91425">
            <a:noAutofit/>
          </a:bodyPr>
          <a:lstStyle/>
          <a:p>
            <a:pPr lvl="0" rtl="0" algn="ctr">
              <a:spcBef>
                <a:spcPts val="0"/>
              </a:spcBef>
              <a:buNone/>
            </a:pPr>
            <a:r>
              <a:rPr b="1" lang="en" sz="4800"/>
              <a:t>THANK YOU</a:t>
            </a: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1" name="Shape 771"/>
        <p:cNvGrpSpPr/>
        <p:nvPr/>
      </p:nvGrpSpPr>
      <p:grpSpPr>
        <a:xfrm>
          <a:off x="0" y="0"/>
          <a:ext cx="0" cy="0"/>
          <a:chOff x="0" y="0"/>
          <a:chExt cx="0" cy="0"/>
        </a:xfrm>
      </p:grpSpPr>
      <p:sp>
        <p:nvSpPr>
          <p:cNvPr id="772" name="Shape 772"/>
          <p:cNvSpPr txBox="1"/>
          <p:nvPr>
            <p:ph type="title"/>
          </p:nvPr>
        </p:nvSpPr>
        <p:spPr>
          <a:xfrm>
            <a:off x="311700" y="445025"/>
            <a:ext cx="8520600" cy="699000"/>
          </a:xfrm>
          <a:prstGeom prst="rect">
            <a:avLst/>
          </a:prstGeom>
        </p:spPr>
        <p:txBody>
          <a:bodyPr anchorCtr="0" anchor="t" bIns="91425" lIns="91425" rIns="91425" tIns="91425">
            <a:noAutofit/>
          </a:bodyPr>
          <a:lstStyle/>
          <a:p>
            <a:pPr lvl="0" rtl="0">
              <a:spcBef>
                <a:spcPts val="0"/>
              </a:spcBef>
              <a:buNone/>
            </a:pPr>
            <a:r>
              <a:rPr lang="en" sz="3600"/>
              <a:t>REFERENCES</a:t>
            </a:r>
          </a:p>
        </p:txBody>
      </p:sp>
      <p:sp>
        <p:nvSpPr>
          <p:cNvPr id="773" name="Shape 773"/>
          <p:cNvSpPr txBox="1"/>
          <p:nvPr/>
        </p:nvSpPr>
        <p:spPr>
          <a:xfrm>
            <a:off x="311700" y="1144025"/>
            <a:ext cx="8520600" cy="3370200"/>
          </a:xfrm>
          <a:prstGeom prst="rect">
            <a:avLst/>
          </a:prstGeom>
          <a:noFill/>
          <a:ln>
            <a:noFill/>
          </a:ln>
        </p:spPr>
        <p:txBody>
          <a:bodyPr anchorCtr="0" anchor="t" bIns="91425" lIns="91425" rIns="91425" tIns="91425">
            <a:noAutofit/>
          </a:bodyPr>
          <a:lstStyle/>
          <a:p>
            <a:pPr lvl="0" rtl="0">
              <a:lnSpc>
                <a:spcPct val="150000"/>
              </a:lnSpc>
              <a:spcBef>
                <a:spcPts val="0"/>
              </a:spcBef>
              <a:buNone/>
            </a:pPr>
            <a:r>
              <a:rPr lang="en" sz="1800">
                <a:solidFill>
                  <a:schemeClr val="accent3"/>
                </a:solidFill>
                <a:latin typeface="Proxima Nova"/>
                <a:ea typeface="Proxima Nova"/>
                <a:cs typeface="Proxima Nova"/>
                <a:sym typeface="Proxima Nova"/>
              </a:rPr>
              <a:t>[1] Kyle Simpson, You Don’t Know JS: ES6 and Beyond,  O’Reilly,  2015</a:t>
            </a:r>
          </a:p>
          <a:p>
            <a:pPr lvl="0" rtl="0">
              <a:lnSpc>
                <a:spcPct val="150000"/>
              </a:lnSpc>
              <a:spcBef>
                <a:spcPts val="0"/>
              </a:spcBef>
              <a:buNone/>
            </a:pPr>
            <a:r>
              <a:rPr lang="en" sz="1800">
                <a:solidFill>
                  <a:schemeClr val="accent3"/>
                </a:solidFill>
                <a:latin typeface="Proxima Nova"/>
                <a:ea typeface="Proxima Nova"/>
                <a:cs typeface="Proxima Nova"/>
                <a:sym typeface="Proxima Nova"/>
              </a:rPr>
              <a:t>[2] </a:t>
            </a:r>
            <a:r>
              <a:rPr lang="en" sz="1800" u="sng">
                <a:solidFill>
                  <a:srgbClr val="0000FF"/>
                </a:solidFill>
                <a:latin typeface="Proxima Nova"/>
                <a:ea typeface="Proxima Nova"/>
                <a:cs typeface="Proxima Nova"/>
                <a:sym typeface="Proxima Nova"/>
                <a:hlinkClick r:id="rId3"/>
              </a:rPr>
              <a:t>https://developer.mozilla.org/en-US/docs/Web/JavaScript/Reference</a:t>
            </a:r>
          </a:p>
          <a:p>
            <a:pPr lvl="0" rtl="0">
              <a:lnSpc>
                <a:spcPct val="150000"/>
              </a:lnSpc>
              <a:spcBef>
                <a:spcPts val="0"/>
              </a:spcBef>
              <a:buNone/>
            </a:pPr>
            <a:r>
              <a:rPr lang="en" sz="1800">
                <a:solidFill>
                  <a:schemeClr val="accent3"/>
                </a:solidFill>
                <a:latin typeface="Proxima Nova"/>
                <a:ea typeface="Proxima Nova"/>
                <a:cs typeface="Proxima Nova"/>
                <a:sym typeface="Proxima Nova"/>
              </a:rPr>
              <a:t>[3] </a:t>
            </a:r>
            <a:r>
              <a:rPr lang="en" sz="1800" u="sng">
                <a:solidFill>
                  <a:srgbClr val="0000FF"/>
                </a:solidFill>
                <a:latin typeface="Proxima Nova"/>
                <a:ea typeface="Proxima Nova"/>
                <a:cs typeface="Proxima Nova"/>
                <a:sym typeface="Proxima Nova"/>
                <a:hlinkClick r:id="rId4"/>
              </a:rPr>
              <a:t>http://www.html5rocks.com/en/tutorials/es6/promises/</a:t>
            </a:r>
          </a:p>
          <a:p>
            <a:pPr lvl="0" rtl="0">
              <a:lnSpc>
                <a:spcPct val="150000"/>
              </a:lnSpc>
              <a:spcBef>
                <a:spcPts val="0"/>
              </a:spcBef>
              <a:buNone/>
            </a:pPr>
            <a:r>
              <a:rPr lang="en" sz="1800">
                <a:solidFill>
                  <a:schemeClr val="accent3"/>
                </a:solidFill>
                <a:latin typeface="Proxima Nova"/>
                <a:ea typeface="Proxima Nova"/>
                <a:cs typeface="Proxima Nova"/>
                <a:sym typeface="Proxima Nova"/>
              </a:rPr>
              <a:t>[4]</a:t>
            </a:r>
            <a:r>
              <a:rPr lang="en" sz="1800">
                <a:solidFill>
                  <a:srgbClr val="0000FF"/>
                </a:solidFill>
                <a:latin typeface="Proxima Nova"/>
                <a:ea typeface="Proxima Nova"/>
                <a:cs typeface="Proxima Nova"/>
                <a:sym typeface="Proxima Nova"/>
              </a:rPr>
              <a:t> </a:t>
            </a:r>
            <a:r>
              <a:rPr lang="en" sz="1800" u="sng">
                <a:solidFill>
                  <a:srgbClr val="0000FF"/>
                </a:solidFill>
                <a:latin typeface="Proxima Nova"/>
                <a:ea typeface="Proxima Nova"/>
                <a:cs typeface="Proxima Nova"/>
                <a:sym typeface="Proxima Nova"/>
                <a:hlinkClick r:id="rId5"/>
              </a:rPr>
              <a:t>http://www.2ality.com/</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2. Spread / Rest</a:t>
            </a:r>
          </a:p>
        </p:txBody>
      </p:sp>
      <p:sp>
        <p:nvSpPr>
          <p:cNvPr id="196" name="Shape 196"/>
          <p:cNvSpPr txBox="1"/>
          <p:nvPr>
            <p:ph idx="1" type="body"/>
          </p:nvPr>
        </p:nvSpPr>
        <p:spPr>
          <a:xfrm>
            <a:off x="311700" y="1396375"/>
            <a:ext cx="8520600" cy="3172500"/>
          </a:xfrm>
          <a:prstGeom prst="rect">
            <a:avLst/>
          </a:prstGeom>
        </p:spPr>
        <p:txBody>
          <a:bodyPr anchorCtr="0" anchor="t" bIns="91425" lIns="91425" rIns="91425" tIns="91425">
            <a:noAutofit/>
          </a:bodyPr>
          <a:lstStyle/>
          <a:p>
            <a:pPr lvl="0" rtl="0">
              <a:spcBef>
                <a:spcPts val="0"/>
              </a:spcBef>
              <a:buNone/>
            </a:pPr>
            <a:r>
              <a:rPr lang="en" sz="2400"/>
              <a:t>ES6 introduces a new </a:t>
            </a:r>
            <a:r>
              <a:rPr b="1" i="1" lang="en" sz="2400"/>
              <a:t>...</a:t>
            </a:r>
            <a:r>
              <a:rPr lang="en" sz="2400"/>
              <a:t> operator that’s typically referred to as the </a:t>
            </a:r>
            <a:r>
              <a:rPr b="1" i="1" lang="en" sz="2400"/>
              <a:t>spread </a:t>
            </a:r>
            <a:r>
              <a:rPr i="1" lang="en" sz="2400"/>
              <a:t>or </a:t>
            </a:r>
            <a:r>
              <a:rPr b="1" i="1" lang="en" sz="2400"/>
              <a:t>rest </a:t>
            </a:r>
            <a:r>
              <a:rPr i="1" lang="en" sz="2400"/>
              <a:t>operator,</a:t>
            </a:r>
            <a:r>
              <a:rPr lang="en" sz="2400"/>
              <a:t> </a:t>
            </a:r>
            <a:r>
              <a:rPr i="1" lang="en" sz="2400"/>
              <a:t>depending on where/how it’s used.</a:t>
            </a:r>
          </a:p>
          <a:p>
            <a:pPr lvl="0" rtl="0">
              <a:spcBef>
                <a:spcPts val="0"/>
              </a:spcBef>
              <a:buNone/>
            </a:pPr>
            <a:r>
              <a:t/>
            </a:r>
            <a:endParaRPr i="1" sz="240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