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64B98-BF31-144D-B1E5-D2D47E0F3EC8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9409-861E-6246-8D02-98FE316D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CMD+OPTION+8</a:t>
            </a:r>
            <a:r>
              <a:rPr lang="en-US" baseline="0" dirty="0" smtClean="0"/>
              <a:t> TO ZOOM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1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9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5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3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CMD+OPTION+8</a:t>
            </a:r>
            <a:r>
              <a:rPr lang="en-US" baseline="0" smtClean="0"/>
              <a:t> TO ZOOM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9409-861E-6246-8D02-98FE316DB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1B81-4DD6-9346-A1AC-D62883380F7F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259D-C98D-D547-9AAF-3F661CDD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8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microsoft.com/net/tutorials/csharp/getting-star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w3schools.com/xm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eveloper.android.com/studio/index.html" TargetMode="External"/><Relationship Id="rId5" Type="http://schemas.openxmlformats.org/officeDocument/2006/relationships/hyperlink" Target="https://developer.xamarin.com/guides/android/getting_started/installat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developers.google.com/android/for-all/vocab-words/?hl=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dashboards/index.html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an Android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Douglas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(</a:t>
            </a:r>
            <a:r>
              <a:rPr lang="en-US" dirty="0" smtClean="0">
                <a:hlinkClick r:id="rId4"/>
              </a:rPr>
              <a:t>https://docs.oracle.com/javase/tutorial/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4689CC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3C0A0"/>
                </a:solidFill>
                <a:latin typeface="Menlo-Regular" charset="0"/>
              </a:rPr>
              <a:t>Program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static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3C0A0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D4D69A"/>
                </a:solidFill>
                <a:latin typeface="Menlo-Regular" charset="0"/>
              </a:rPr>
              <a:t>main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43C0A0"/>
                </a:solidFill>
                <a:latin typeface="Menlo-Regular" charset="0"/>
              </a:rPr>
              <a:t>String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[]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args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System</a:t>
            </a:r>
            <a:r>
              <a:rPr lang="en-US" dirty="0" err="1">
                <a:solidFill>
                  <a:srgbClr val="CACACA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out</a:t>
            </a:r>
            <a:r>
              <a:rPr lang="en-US" dirty="0" err="1">
                <a:solidFill>
                  <a:srgbClr val="CACACA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D4D69A"/>
                </a:solidFill>
                <a:latin typeface="Menlo-Regular" charset="0"/>
              </a:rPr>
              <a:t>println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"Hello World!"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);</a:t>
            </a:r>
          </a:p>
          <a:p>
            <a:pPr marL="0" indent="0">
              <a:buNone/>
            </a:pPr>
            <a:r>
              <a:rPr lang="mr-IN" dirty="0">
                <a:solidFill>
                  <a:srgbClr val="CACACA"/>
                </a:solidFill>
                <a:latin typeface="Menlo-Regular" charset="0"/>
              </a:rPr>
              <a:t>    }</a:t>
            </a:r>
          </a:p>
          <a:p>
            <a:pPr marL="0" indent="0">
              <a:buNone/>
            </a:pPr>
            <a:r>
              <a:rPr lang="mr-IN" dirty="0">
                <a:solidFill>
                  <a:srgbClr val="CACACA"/>
                </a:solidFill>
                <a:latin typeface="Menlo-Regula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C# (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err="1" smtClean="0">
                <a:hlinkClick r:id="rId4"/>
              </a:rPr>
              <a:t>www.microsoft.com</a:t>
            </a:r>
            <a:r>
              <a:rPr lang="en-US" u="sng" dirty="0" smtClean="0">
                <a:hlinkClick r:id="rId4"/>
              </a:rPr>
              <a:t>/net/tutorials/</a:t>
            </a:r>
            <a:r>
              <a:rPr lang="en-US" u="sng" dirty="0" err="1" smtClean="0">
                <a:hlinkClick r:id="rId4"/>
              </a:rPr>
              <a:t>csharp</a:t>
            </a:r>
            <a:r>
              <a:rPr lang="en-US" u="sng" dirty="0" smtClean="0">
                <a:hlinkClick r:id="rId4"/>
              </a:rPr>
              <a:t>/getting-started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4689CC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3C0A0"/>
                </a:solidFill>
                <a:latin typeface="Menlo-Regular" charset="0"/>
              </a:rPr>
              <a:t>Program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static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D4D69A"/>
                </a:solidFill>
                <a:latin typeface="Menlo-Regular" charset="0"/>
              </a:rPr>
              <a:t>Main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()</a:t>
            </a:r>
          </a:p>
          <a:p>
            <a:pPr marL="0" indent="0">
              <a:buNone/>
            </a:pPr>
            <a:r>
              <a:rPr lang="mr-IN" dirty="0">
                <a:solidFill>
                  <a:srgbClr val="CACACA"/>
                </a:solidFill>
                <a:latin typeface="Menlo-Regular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Console</a:t>
            </a:r>
            <a:r>
              <a:rPr lang="en-US" dirty="0" err="1">
                <a:solidFill>
                  <a:srgbClr val="CACACA"/>
                </a:solidFill>
                <a:latin typeface="Menlo-Regular" charset="0"/>
              </a:rPr>
              <a:t>.</a:t>
            </a:r>
            <a:r>
              <a:rPr lang="en-US" dirty="0" err="1">
                <a:solidFill>
                  <a:srgbClr val="D4D69A"/>
                </a:solidFill>
                <a:latin typeface="Menlo-Regular" charset="0"/>
              </a:rPr>
              <a:t>WriteLine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"Hello World!"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);</a:t>
            </a:r>
          </a:p>
          <a:p>
            <a:pPr marL="0" indent="0">
              <a:buNone/>
            </a:pPr>
            <a:r>
              <a:rPr lang="mr-IN" dirty="0">
                <a:solidFill>
                  <a:srgbClr val="CACACA"/>
                </a:solidFill>
                <a:latin typeface="Menlo-Regular" charset="0"/>
              </a:rPr>
              <a:t>    }</a:t>
            </a:r>
          </a:p>
          <a:p>
            <a:pPr marL="0" indent="0">
              <a:buNone/>
            </a:pPr>
            <a:r>
              <a:rPr lang="mr-IN" dirty="0">
                <a:solidFill>
                  <a:srgbClr val="CACACA"/>
                </a:solidFill>
                <a:latin typeface="Menlo-Regula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Language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XML (</a:t>
            </a:r>
            <a:r>
              <a:rPr lang="en-US" u="sng" dirty="0">
                <a:hlinkClick r:id="rId4"/>
              </a:rPr>
              <a:t>https://www.w3schools.com/xml</a:t>
            </a:r>
            <a:r>
              <a:rPr lang="en-US" u="sng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&lt;?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xml</a:t>
            </a:r>
            <a:r>
              <a:rPr lang="en-US" dirty="0">
                <a:solidFill>
                  <a:srgbClr val="8CD3FE"/>
                </a:solidFill>
                <a:latin typeface="Menlo-Regular" charset="0"/>
              </a:rPr>
              <a:t> version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"1.0"</a:t>
            </a:r>
            <a:r>
              <a:rPr lang="en-US" dirty="0">
                <a:solidFill>
                  <a:srgbClr val="8CD3FE"/>
                </a:solidFill>
                <a:latin typeface="Menlo-Regular" charset="0"/>
              </a:rPr>
              <a:t> encoding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"utf-8"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?&gt;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LinearLayout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xmlns:android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"http://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schemas.android.com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/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apk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/res/android"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match_parent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match_parent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android:orientation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"vertical"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TextView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android:id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"@+id/text"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wrap_content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wrap_content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android:text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"Hello, I am a 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TextView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/&gt;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4689CC"/>
                </a:solidFill>
                <a:latin typeface="Menlo-Regular" charset="0"/>
              </a:rPr>
              <a:t>Button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android:id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"@+id/button"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wrap_content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wrap_content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android:text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"Hello, I am a Button"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/&gt;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&lt;/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LinearLayout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tooling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tooling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Android Studio 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</a:t>
            </a:r>
            <a:r>
              <a:rPr lang="en-US" u="sng" dirty="0" err="1">
                <a:hlinkClick r:id="rId4"/>
              </a:rPr>
              <a:t>developer.android.com</a:t>
            </a:r>
            <a:r>
              <a:rPr lang="en-US" u="sng" dirty="0">
                <a:hlinkClick r:id="rId4"/>
              </a:rPr>
              <a:t>/studio/</a:t>
            </a:r>
            <a:r>
              <a:rPr lang="en-US" u="sng" dirty="0" err="1">
                <a:hlinkClick r:id="rId4"/>
              </a:rPr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Visual Studio 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https://</a:t>
            </a:r>
            <a:r>
              <a:rPr lang="en-US" u="sng" dirty="0" err="1">
                <a:hlinkClick r:id="rId5"/>
              </a:rPr>
              <a:t>developer.xamarin.com</a:t>
            </a:r>
            <a:r>
              <a:rPr lang="en-US" u="sng" dirty="0">
                <a:hlinkClick r:id="rId5"/>
              </a:rPr>
              <a:t>/guides/android/</a:t>
            </a:r>
            <a:r>
              <a:rPr lang="en-US" u="sng" dirty="0" err="1">
                <a:hlinkClick r:id="rId5"/>
              </a:rPr>
              <a:t>getting_started</a:t>
            </a:r>
            <a:r>
              <a:rPr lang="en-US" u="sng" dirty="0">
                <a:hlinkClick r:id="rId5"/>
              </a:rPr>
              <a:t>/installation/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Basics: Views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Views are rectangles that are drawn on the screen. They are the building block to build the layout for your application.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0926"/>
            <a:ext cx="5181600" cy="2300735"/>
          </a:xfrm>
        </p:spPr>
      </p:pic>
    </p:spTree>
    <p:extLst>
      <p:ext uri="{BB962C8B-B14F-4D97-AF65-F5344CB8AC3E}">
        <p14:creationId xmlns:p14="http://schemas.microsoft.com/office/powerpoint/2010/main" val="16261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Basics: </a:t>
            </a:r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71" y="1825625"/>
            <a:ext cx="2136657" cy="4351338"/>
          </a:xfrm>
        </p:spPr>
      </p:pic>
    </p:spTree>
    <p:extLst>
      <p:ext uri="{BB962C8B-B14F-4D97-AF65-F5344CB8AC3E}">
        <p14:creationId xmlns:p14="http://schemas.microsoft.com/office/powerpoint/2010/main" val="12899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Basics: </a:t>
            </a:r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71" y="1825625"/>
            <a:ext cx="2136657" cy="4351338"/>
          </a:xfrm>
        </p:spPr>
      </p:pic>
    </p:spTree>
    <p:extLst>
      <p:ext uri="{BB962C8B-B14F-4D97-AF65-F5344CB8AC3E}">
        <p14:creationId xmlns:p14="http://schemas.microsoft.com/office/powerpoint/2010/main" val="101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Basics: Button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71" y="1825625"/>
            <a:ext cx="2136657" cy="4351338"/>
          </a:xfrm>
        </p:spPr>
      </p:pic>
    </p:spTree>
    <p:extLst>
      <p:ext uri="{BB962C8B-B14F-4D97-AF65-F5344CB8AC3E}">
        <p14:creationId xmlns:p14="http://schemas.microsoft.com/office/powerpoint/2010/main" val="298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Basics: </a:t>
            </a:r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</a:rPr>
              <a:t>A group of Views is known as a 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 err="1">
                <a:solidFill>
                  <a:srgbClr val="C27E65"/>
                </a:solidFill>
              </a:rPr>
              <a:t>ViewGroup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>
                <a:solidFill>
                  <a:srgbClr val="CACACA"/>
                </a:solidFill>
              </a:rPr>
              <a:t>. A group of views are usually inside of a layout. Popular layouts like 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 err="1">
                <a:solidFill>
                  <a:srgbClr val="C27E65"/>
                </a:solidFill>
              </a:rPr>
              <a:t>LinearLayout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>
                <a:solidFill>
                  <a:srgbClr val="CACACA"/>
                </a:solidFill>
              </a:rPr>
              <a:t> and 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 err="1">
                <a:solidFill>
                  <a:srgbClr val="C27E65"/>
                </a:solidFill>
              </a:rPr>
              <a:t>RelativeLayout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>
                <a:solidFill>
                  <a:srgbClr val="CACACA"/>
                </a:solidFill>
              </a:rPr>
              <a:t> are considered </a:t>
            </a:r>
            <a:r>
              <a:rPr lang="en-US" dirty="0">
                <a:solidFill>
                  <a:srgbClr val="C27E65"/>
                </a:solidFill>
              </a:rPr>
              <a:t>`</a:t>
            </a:r>
            <a:r>
              <a:rPr lang="en-US" dirty="0" err="1">
                <a:solidFill>
                  <a:srgbClr val="C27E65"/>
                </a:solidFill>
              </a:rPr>
              <a:t>ViewGroup</a:t>
            </a:r>
            <a:r>
              <a:rPr lang="en-US" dirty="0" smtClean="0">
                <a:solidFill>
                  <a:srgbClr val="C27E65"/>
                </a:solidFill>
              </a:rPr>
              <a:t>`</a:t>
            </a:r>
            <a:r>
              <a:rPr lang="en-US" dirty="0" smtClean="0">
                <a:solidFill>
                  <a:srgbClr val="CACACA"/>
                </a:solidFill>
              </a:rPr>
              <a:t>.</a:t>
            </a:r>
            <a:endParaRPr lang="en-US" dirty="0">
              <a:solidFill>
                <a:srgbClr val="CACACA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71" y="1825625"/>
            <a:ext cx="2136657" cy="4351338"/>
          </a:xfrm>
        </p:spPr>
      </p:pic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 minute classes (10am </a:t>
            </a:r>
            <a:r>
              <a:rPr lang="mr-IN" dirty="0" smtClean="0"/>
              <a:t>–</a:t>
            </a:r>
            <a:r>
              <a:rPr lang="en-US" dirty="0" smtClean="0"/>
              <a:t> 11:30am)</a:t>
            </a:r>
          </a:p>
          <a:p>
            <a:r>
              <a:rPr lang="en-US" dirty="0" smtClean="0"/>
              <a:t>4 </a:t>
            </a:r>
            <a:r>
              <a:rPr lang="en-US" smtClean="0"/>
              <a:t>Total Classes (Lots to cover!)</a:t>
            </a:r>
            <a:endParaRPr lang="en-US" dirty="0" smtClean="0"/>
          </a:p>
          <a:p>
            <a:r>
              <a:rPr lang="en-US" dirty="0" smtClean="0"/>
              <a:t>Feel free to ask questions at any time during the lectures</a:t>
            </a:r>
          </a:p>
          <a:p>
            <a:r>
              <a:rPr lang="en-US" dirty="0" smtClean="0"/>
              <a:t>Some lectures will be more “Follow along” where-as others will be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Views in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Views in XML have two main items: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Control Definition</a:t>
            </a:r>
          </a:p>
          <a:p>
            <a:pPr marL="0" indent="0">
              <a:buNone/>
            </a:pPr>
            <a:r>
              <a:rPr lang="en-US" dirty="0"/>
              <a:t>2. Control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0348" y="3547871"/>
            <a:ext cx="9671304" cy="2043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TextView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android:text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"Happy Birthday!"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android:background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"@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android:color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/blue"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"150dp"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"75dp"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/&gt;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height/width values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wrap_content</a:t>
            </a:r>
            <a:r>
              <a:rPr lang="en-US" dirty="0" smtClean="0"/>
              <a:t> </a:t>
            </a:r>
            <a:r>
              <a:rPr lang="en-US" dirty="0"/>
              <a:t>- Wraps until content fills height and width</a:t>
            </a:r>
          </a:p>
          <a:p>
            <a:r>
              <a:rPr lang="en-US" dirty="0" err="1" smtClean="0"/>
              <a:t>match_parent</a:t>
            </a:r>
            <a:r>
              <a:rPr lang="en-US" dirty="0" smtClean="0"/>
              <a:t> </a:t>
            </a:r>
            <a:r>
              <a:rPr lang="en-US" dirty="0"/>
              <a:t>- Matches the parent View's height and width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documentation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Google with an Android keyword</a:t>
            </a:r>
          </a:p>
          <a:p>
            <a:r>
              <a:rPr lang="en-US" dirty="0" smtClean="0"/>
              <a:t>Use </a:t>
            </a:r>
            <a:r>
              <a:rPr lang="en-US" dirty="0"/>
              <a:t>your browser's "Find Feature"</a:t>
            </a:r>
          </a:p>
          <a:p>
            <a:r>
              <a:rPr lang="en-US" dirty="0" smtClean="0"/>
              <a:t>Implement </a:t>
            </a:r>
            <a:r>
              <a:rPr lang="en-US" dirty="0"/>
              <a:t>the code in Android Studio</a:t>
            </a:r>
          </a:p>
          <a:p>
            <a:r>
              <a:rPr lang="en-US" dirty="0" smtClean="0"/>
              <a:t>Deploy </a:t>
            </a:r>
            <a:r>
              <a:rPr lang="en-US" dirty="0"/>
              <a:t>to Device!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I want to show a picture on my phone, what XML element should I use?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#1 -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ImageView</a:t>
            </a:r>
            <a:r>
              <a:rPr lang="en-US" dirty="0"/>
              <a:t> 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items are examples of what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android:layout_width</a:t>
            </a:r>
            <a:endParaRPr lang="en-US" dirty="0"/>
          </a:p>
          <a:p>
            <a:r>
              <a:rPr lang="en-US" dirty="0" err="1" smtClean="0"/>
              <a:t>android:text</a:t>
            </a:r>
            <a:endParaRPr lang="en-US" dirty="0"/>
          </a:p>
          <a:p>
            <a:r>
              <a:rPr lang="en-US" dirty="0" err="1" smtClean="0"/>
              <a:t>android:src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Design </a:t>
            </a:r>
            <a:r>
              <a:rPr lang="en-US" dirty="0" smtClean="0"/>
              <a:t>Items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Attributes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Definitions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#2 -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Attributes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following sentence in Camel Case: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"The </a:t>
            </a:r>
            <a:r>
              <a:rPr lang="en-US" dirty="0" smtClean="0"/>
              <a:t>cow </a:t>
            </a:r>
            <a:r>
              <a:rPr lang="en-US" dirty="0"/>
              <a:t>j</a:t>
            </a:r>
            <a:r>
              <a:rPr lang="en-US" dirty="0" smtClean="0"/>
              <a:t>umped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</a:t>
            </a:r>
            <a:r>
              <a:rPr lang="en-US" dirty="0" smtClean="0"/>
              <a:t>oon”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Note: Upper Camel Case removes all spaces from a string and uppercases each word.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#3 -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TheCowJumpedOverTheMoon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LinearLayout</a:t>
            </a:r>
            <a:r>
              <a:rPr lang="en-US" dirty="0"/>
              <a:t>` and `</a:t>
            </a:r>
            <a:r>
              <a:rPr lang="en-US" dirty="0" err="1"/>
              <a:t>RelativeLayout</a:t>
            </a:r>
            <a:r>
              <a:rPr lang="en-US" dirty="0"/>
              <a:t>` are examples of what?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A) Group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ViewGroup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LayoutGroup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ObjectGroup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you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Computer Skills</a:t>
            </a:r>
          </a:p>
          <a:p>
            <a:r>
              <a:rPr lang="en-US" dirty="0" smtClean="0"/>
              <a:t>Know how to use a smartphone</a:t>
            </a:r>
          </a:p>
          <a:p>
            <a:r>
              <a:rPr lang="en-US" dirty="0" smtClean="0"/>
              <a:t>Own a computer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Nice to have: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Programming Experience (Tinkering / General Interest)</a:t>
            </a:r>
          </a:p>
        </p:txBody>
      </p:sp>
    </p:spTree>
    <p:extLst>
      <p:ext uri="{BB962C8B-B14F-4D97-AF65-F5344CB8AC3E}">
        <p14:creationId xmlns:p14="http://schemas.microsoft.com/office/powerpoint/2010/main" val="902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#4 -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ViewGroup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always need to </a:t>
            </a:r>
            <a:r>
              <a:rPr lang="en-US" i="1" dirty="0"/>
              <a:t>__</a:t>
            </a:r>
            <a:r>
              <a:rPr lang="en-US" dirty="0"/>
              <a:t>__ and </a:t>
            </a:r>
            <a:r>
              <a:rPr lang="en-US" i="1" dirty="0"/>
              <a:t>__</a:t>
            </a:r>
            <a:r>
              <a:rPr lang="en-US" dirty="0"/>
              <a:t>__ your XML tags.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#5 -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always need to </a:t>
            </a:r>
            <a:r>
              <a:rPr lang="en-US" i="1" dirty="0" smtClean="0"/>
              <a:t>open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your XML tags.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the width of the `</a:t>
            </a:r>
            <a:r>
              <a:rPr lang="en-US" dirty="0" err="1"/>
              <a:t>TextView</a:t>
            </a:r>
            <a:r>
              <a:rPr lang="en-US" dirty="0" smtClean="0"/>
              <a:t>`?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RelativeLayout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"350dp"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match_parent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TextView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android:layout_width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match_parent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android:layout_height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r>
              <a:rPr lang="en-US" dirty="0" err="1">
                <a:solidFill>
                  <a:srgbClr val="C27E65"/>
                </a:solidFill>
                <a:latin typeface="Menlo-Regular" charset="0"/>
              </a:rPr>
              <a:t>wrap_content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8CD3FE"/>
                </a:solidFill>
                <a:latin typeface="Menlo-Regular" charset="0"/>
              </a:rPr>
              <a:t>android:text</a:t>
            </a:r>
            <a:r>
              <a:rPr lang="en-US" dirty="0">
                <a:solidFill>
                  <a:srgbClr val="CACACA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Menlo-Regular" charset="0"/>
              </a:rPr>
              <a:t>"Hello There"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/&gt;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D6D"/>
                </a:solidFill>
                <a:latin typeface="Menlo-Regular" charset="0"/>
              </a:rPr>
              <a:t>&lt;/</a:t>
            </a:r>
            <a:r>
              <a:rPr lang="en-US" dirty="0" err="1">
                <a:solidFill>
                  <a:srgbClr val="4689CC"/>
                </a:solidFill>
                <a:latin typeface="Menlo-Regular" charset="0"/>
              </a:rPr>
              <a:t>RelativeLayout</a:t>
            </a:r>
            <a:r>
              <a:rPr lang="en-US" dirty="0">
                <a:solidFill>
                  <a:srgbClr val="6D6D6D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CACACA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#6 - Answer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27E65"/>
                </a:solidFill>
                <a:latin typeface="Menlo-Regular" charset="0"/>
              </a:rPr>
              <a:t>350dp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Tour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#1 </a:t>
            </a:r>
            <a:r>
              <a:rPr lang="mr-IN" dirty="0" smtClean="0"/>
              <a:t>–</a:t>
            </a:r>
            <a:r>
              <a:rPr lang="en-US" dirty="0" smtClean="0"/>
              <a:t> Birthday Card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and implement a simple app that displays "Happy Birthday" to one of your loved ones.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71" y="1825625"/>
            <a:ext cx="2136657" cy="4351338"/>
          </a:xfrm>
        </p:spPr>
      </p:pic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Obstacles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confidence that you can one day become a developer</a:t>
            </a:r>
          </a:p>
          <a:p>
            <a:r>
              <a:rPr lang="en-US" dirty="0" smtClean="0"/>
              <a:t>Code looks intimidating</a:t>
            </a:r>
          </a:p>
          <a:p>
            <a:r>
              <a:rPr lang="en-US" dirty="0" smtClean="0"/>
              <a:t>Tools can be complex</a:t>
            </a:r>
          </a:p>
          <a:p>
            <a:r>
              <a:rPr lang="en-US" dirty="0" smtClean="0"/>
              <a:t>Lots of jargon thrown around</a:t>
            </a:r>
          </a:p>
          <a:p>
            <a:r>
              <a:rPr lang="en-US" dirty="0" smtClean="0"/>
              <a:t>Concepts are too abstract</a:t>
            </a:r>
          </a:p>
        </p:txBody>
      </p:sp>
    </p:spTree>
    <p:extLst>
      <p:ext uri="{BB962C8B-B14F-4D97-AF65-F5344CB8AC3E}">
        <p14:creationId xmlns:p14="http://schemas.microsoft.com/office/powerpoint/2010/main" val="14070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48" y="1785868"/>
            <a:ext cx="5181600" cy="230073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78586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all the visual learners out there, I will be including plenty of drawings, analogies, and stories to explain technical concepts that can be confusing.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mentioned earlier, there will be lots of jargon that you may have never heard of. Thankfully Google has put together a nice resource to learn from. You can see the </a:t>
            </a:r>
            <a:r>
              <a:rPr lang="en-US" dirty="0" smtClean="0"/>
              <a:t>following link: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developers.google.com</a:t>
            </a:r>
            <a:r>
              <a:rPr lang="en-US" u="sng" dirty="0">
                <a:hlinkClick r:id="rId3"/>
              </a:rPr>
              <a:t>/android/for-all/vocab-words/?</a:t>
            </a:r>
            <a:r>
              <a:rPr lang="en-US" u="sng" dirty="0" smtClean="0">
                <a:hlinkClick r:id="rId3"/>
              </a:rPr>
              <a:t>hl=</a:t>
            </a:r>
            <a:r>
              <a:rPr lang="en-US" u="sng" dirty="0" err="1" smtClean="0">
                <a:hlinkClick r:id="rId3"/>
              </a:rPr>
              <a:t>en</a:t>
            </a:r>
            <a:r>
              <a:rPr lang="en-US" dirty="0" smtClean="0"/>
              <a:t> </a:t>
            </a:r>
            <a:r>
              <a:rPr lang="en-US" dirty="0"/>
              <a:t>for more information.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Android 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Operating System (Based on Linux)</a:t>
            </a:r>
          </a:p>
          <a:p>
            <a:r>
              <a:rPr lang="en-US" dirty="0" smtClean="0"/>
              <a:t>Application Framework (Android SDK)</a:t>
            </a:r>
          </a:p>
          <a:p>
            <a:r>
              <a:rPr lang="en-US" dirty="0" smtClean="0"/>
              <a:t>Compiler and Packaging Tools</a:t>
            </a:r>
            <a:endParaRPr lang="en-US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08" y="1825625"/>
            <a:ext cx="4356783" cy="4351338"/>
          </a:xfrm>
        </p:spPr>
      </p:pic>
    </p:spTree>
    <p:extLst>
      <p:ext uri="{BB962C8B-B14F-4D97-AF65-F5344CB8AC3E}">
        <p14:creationId xmlns:p14="http://schemas.microsoft.com/office/powerpoint/2010/main" val="17705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Dashboard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err="1" smtClean="0">
                <a:hlinkClick r:id="rId3"/>
              </a:rPr>
              <a:t>developer.android.com</a:t>
            </a:r>
            <a:r>
              <a:rPr lang="en-US" u="sng" dirty="0" smtClean="0">
                <a:hlinkClick r:id="rId3"/>
              </a:rPr>
              <a:t>/about/dashboards/</a:t>
            </a:r>
            <a:r>
              <a:rPr lang="en-US" u="sng" dirty="0" err="1" smtClean="0">
                <a:hlinkClick r:id="rId3"/>
              </a:rPr>
              <a:t>index.html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413794"/>
            <a:ext cx="635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36" y="1825625"/>
            <a:ext cx="34583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4846320" y="-1298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9760" y="-950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858</Words>
  <Application>Microsoft Macintosh PowerPoint</Application>
  <PresentationFormat>Widescreen</PresentationFormat>
  <Paragraphs>200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Mangal</vt:lpstr>
      <vt:lpstr>Menlo-Regular</vt:lpstr>
      <vt:lpstr>Arial</vt:lpstr>
      <vt:lpstr>Office Theme</vt:lpstr>
      <vt:lpstr>Build an Android App</vt:lpstr>
      <vt:lpstr>Class Structure</vt:lpstr>
      <vt:lpstr>Assumptions about you</vt:lpstr>
      <vt:lpstr>Common Obstacles</vt:lpstr>
      <vt:lpstr>Visuals</vt:lpstr>
      <vt:lpstr>Vocabulary</vt:lpstr>
      <vt:lpstr>What Android Is</vt:lpstr>
      <vt:lpstr>Android Dashboard</vt:lpstr>
      <vt:lpstr>Android Architecture</vt:lpstr>
      <vt:lpstr>Programming Language</vt:lpstr>
      <vt:lpstr>Programming Language</vt:lpstr>
      <vt:lpstr>Layout Language</vt:lpstr>
      <vt:lpstr>Installing the tooling</vt:lpstr>
      <vt:lpstr>Installing the tooling</vt:lpstr>
      <vt:lpstr>Android Basics: Views</vt:lpstr>
      <vt:lpstr>Android Basics: TextView</vt:lpstr>
      <vt:lpstr>Android Basics: ImageView</vt:lpstr>
      <vt:lpstr>Android Basics: Button</vt:lpstr>
      <vt:lpstr>Android Basics: ViewGroups</vt:lpstr>
      <vt:lpstr>Defining Views in XML</vt:lpstr>
      <vt:lpstr>Special height/width values</vt:lpstr>
      <vt:lpstr>Look at the documentation</vt:lpstr>
      <vt:lpstr>Quiz #1</vt:lpstr>
      <vt:lpstr>Quiz #1 - Answer</vt:lpstr>
      <vt:lpstr>Quiz #2</vt:lpstr>
      <vt:lpstr>Quiz #2 - Answer</vt:lpstr>
      <vt:lpstr>Quiz #3</vt:lpstr>
      <vt:lpstr>Quiz #3 - Answer</vt:lpstr>
      <vt:lpstr>Quiz #4</vt:lpstr>
      <vt:lpstr>Quiz #4 - Answer</vt:lpstr>
      <vt:lpstr>Quiz #5</vt:lpstr>
      <vt:lpstr>Quiz #5 - Answer</vt:lpstr>
      <vt:lpstr>Quiz #6</vt:lpstr>
      <vt:lpstr>Quiz #6 - Answer</vt:lpstr>
      <vt:lpstr>Android Studio Tour</vt:lpstr>
      <vt:lpstr>App #1 – Birthday Card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 Android App</dc:title>
  <dc:creator>Microsoft Office User</dc:creator>
  <cp:lastModifiedBy>Microsoft Office User</cp:lastModifiedBy>
  <cp:revision>37</cp:revision>
  <dcterms:created xsi:type="dcterms:W3CDTF">2017-06-10T03:50:20Z</dcterms:created>
  <dcterms:modified xsi:type="dcterms:W3CDTF">2017-06-10T05:14:05Z</dcterms:modified>
</cp:coreProperties>
</file>