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5"/>
  </p:notesMasterIdLst>
  <p:sldIdLst>
    <p:sldId id="256" r:id="rId2"/>
    <p:sldId id="291" r:id="rId3"/>
    <p:sldId id="257" r:id="rId4"/>
    <p:sldId id="258" r:id="rId5"/>
    <p:sldId id="259" r:id="rId6"/>
    <p:sldId id="260" r:id="rId7"/>
    <p:sldId id="261" r:id="rId8"/>
    <p:sldId id="262" r:id="rId9"/>
    <p:sldId id="263" r:id="rId10"/>
    <p:sldId id="264" r:id="rId11"/>
    <p:sldId id="265" r:id="rId12"/>
    <p:sldId id="266" r:id="rId13"/>
    <p:sldId id="267" r:id="rId14"/>
    <p:sldId id="268" r:id="rId15"/>
    <p:sldId id="292" r:id="rId16"/>
    <p:sldId id="293" r:id="rId17"/>
    <p:sldId id="294" r:id="rId18"/>
    <p:sldId id="295" r:id="rId19"/>
    <p:sldId id="296" r:id="rId20"/>
    <p:sldId id="297" r:id="rId21"/>
    <p:sldId id="298" r:id="rId22"/>
    <p:sldId id="299" r:id="rId23"/>
    <p:sldId id="277" r:id="rId24"/>
    <p:sldId id="278" r:id="rId25"/>
    <p:sldId id="279" r:id="rId26"/>
    <p:sldId id="280" r:id="rId27"/>
    <p:sldId id="281" r:id="rId28"/>
    <p:sldId id="282" r:id="rId29"/>
    <p:sldId id="283" r:id="rId30"/>
    <p:sldId id="284" r:id="rId31"/>
    <p:sldId id="285" r:id="rId32"/>
    <p:sldId id="286"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47"/>
    <p:restoredTop sz="94643"/>
  </p:normalViewPr>
  <p:slideViewPr>
    <p:cSldViewPr snapToGrid="0" snapToObjects="1">
      <p:cViewPr varScale="1">
        <p:scale>
          <a:sx n="70" d="100"/>
          <a:sy n="70" d="100"/>
        </p:scale>
        <p:origin x="18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CE85-2924-7040-B1AA-275F2FAD960F}" type="doc">
      <dgm:prSet loTypeId="urn:microsoft.com/office/officeart/2008/layout/BendingPictureCaptionList" loCatId="" qsTypeId="urn:microsoft.com/office/officeart/2005/8/quickstyle/simple4" qsCatId="simple" csTypeId="urn:microsoft.com/office/officeart/2005/8/colors/accent1_2" csCatId="accent1" phldr="1"/>
      <dgm:spPr/>
      <dgm:t>
        <a:bodyPr/>
        <a:lstStyle/>
        <a:p>
          <a:endParaRPr lang="en-US"/>
        </a:p>
      </dgm:t>
    </dgm:pt>
    <dgm:pt modelId="{E4BFF86A-A822-F145-B1D2-FF2C5F525501}">
      <dgm:prSet phldrT="[Text]"/>
      <dgm:spPr/>
      <dgm:t>
        <a:bodyPr/>
        <a:lstStyle/>
        <a:p>
          <a:r>
            <a:rPr lang="en-US" dirty="0" smtClean="0"/>
            <a:t>Name</a:t>
          </a:r>
          <a:endParaRPr lang="en-US" dirty="0"/>
        </a:p>
      </dgm:t>
    </dgm:pt>
    <dgm:pt modelId="{76330270-3704-6E41-9AF0-27E6D898C007}" type="parTrans" cxnId="{28E33CE0-4301-124B-9DB3-7BCFD9008885}">
      <dgm:prSet/>
      <dgm:spPr/>
      <dgm:t>
        <a:bodyPr/>
        <a:lstStyle/>
        <a:p>
          <a:endParaRPr lang="en-US"/>
        </a:p>
      </dgm:t>
    </dgm:pt>
    <dgm:pt modelId="{79BB756E-1BEE-5C4A-9388-4A8663A9302D}" type="sibTrans" cxnId="{28E33CE0-4301-124B-9DB3-7BCFD9008885}">
      <dgm:prSet/>
      <dgm:spPr/>
      <dgm:t>
        <a:bodyPr/>
        <a:lstStyle/>
        <a:p>
          <a:endParaRPr lang="en-US"/>
        </a:p>
      </dgm:t>
    </dgm:pt>
    <dgm:pt modelId="{50A15977-2A37-9242-B83A-14ACDC8F56DB}">
      <dgm:prSet phldrT="[Text]"/>
      <dgm:spPr/>
      <dgm:t>
        <a:bodyPr/>
        <a:lstStyle/>
        <a:p>
          <a:r>
            <a:rPr lang="en-US" dirty="0" smtClean="0"/>
            <a:t>Number</a:t>
          </a:r>
          <a:endParaRPr lang="en-US" dirty="0"/>
        </a:p>
      </dgm:t>
    </dgm:pt>
    <dgm:pt modelId="{9CDA70F4-D8D6-194A-A601-CBB910877A59}" type="parTrans" cxnId="{ED7FBA58-8585-0248-B2ED-9B22B7305BDC}">
      <dgm:prSet/>
      <dgm:spPr/>
      <dgm:t>
        <a:bodyPr/>
        <a:lstStyle/>
        <a:p>
          <a:endParaRPr lang="en-US"/>
        </a:p>
      </dgm:t>
    </dgm:pt>
    <dgm:pt modelId="{6D6A0CCD-0709-9448-8194-92B6C458E00B}" type="sibTrans" cxnId="{ED7FBA58-8585-0248-B2ED-9B22B7305BDC}">
      <dgm:prSet/>
      <dgm:spPr/>
      <dgm:t>
        <a:bodyPr/>
        <a:lstStyle/>
        <a:p>
          <a:endParaRPr lang="en-US"/>
        </a:p>
      </dgm:t>
    </dgm:pt>
    <dgm:pt modelId="{669C2189-B509-0244-B6A5-042483BCDA04}">
      <dgm:prSet phldrT="[Text]"/>
      <dgm:spPr/>
      <dgm:t>
        <a:bodyPr/>
        <a:lstStyle/>
        <a:p>
          <a:r>
            <a:rPr lang="en-US" dirty="0" smtClean="0"/>
            <a:t>Position</a:t>
          </a:r>
          <a:endParaRPr lang="en-US" dirty="0"/>
        </a:p>
      </dgm:t>
    </dgm:pt>
    <dgm:pt modelId="{CFF72458-5ED2-4844-A0F2-0975F5AD46A6}" type="parTrans" cxnId="{F75D87A1-B5ED-6B45-B9F0-D6071D68BAEF}">
      <dgm:prSet/>
      <dgm:spPr/>
      <dgm:t>
        <a:bodyPr/>
        <a:lstStyle/>
        <a:p>
          <a:endParaRPr lang="en-US"/>
        </a:p>
      </dgm:t>
    </dgm:pt>
    <dgm:pt modelId="{0A595307-2B04-204E-AAB7-55C5702E7602}" type="sibTrans" cxnId="{F75D87A1-B5ED-6B45-B9F0-D6071D68BAEF}">
      <dgm:prSet/>
      <dgm:spPr/>
      <dgm:t>
        <a:bodyPr/>
        <a:lstStyle/>
        <a:p>
          <a:endParaRPr lang="en-US"/>
        </a:p>
      </dgm:t>
    </dgm:pt>
    <dgm:pt modelId="{7B893932-73FC-AD4D-A98D-B1F8A2A5B8DA}" type="pres">
      <dgm:prSet presAssocID="{906DCE85-2924-7040-B1AA-275F2FAD960F}" presName="Name0" presStyleCnt="0">
        <dgm:presLayoutVars>
          <dgm:dir/>
          <dgm:resizeHandles val="exact"/>
        </dgm:presLayoutVars>
      </dgm:prSet>
      <dgm:spPr/>
      <dgm:t>
        <a:bodyPr/>
        <a:lstStyle/>
        <a:p>
          <a:endParaRPr lang="en-US"/>
        </a:p>
      </dgm:t>
    </dgm:pt>
    <dgm:pt modelId="{84176EB7-AB8F-7A45-9468-04EC2417DB73}" type="pres">
      <dgm:prSet presAssocID="{E4BFF86A-A822-F145-B1D2-FF2C5F525501}" presName="composite" presStyleCnt="0"/>
      <dgm:spPr/>
    </dgm:pt>
    <dgm:pt modelId="{84BCC94F-368F-E04A-BC34-03C6F3FCAA53}" type="pres">
      <dgm:prSet presAssocID="{E4BFF86A-A822-F145-B1D2-FF2C5F525501}" presName="rect1"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68169D03-6F53-D542-85B6-FCFC0AFF73D0}" type="pres">
      <dgm:prSet presAssocID="{E4BFF86A-A822-F145-B1D2-FF2C5F525501}" presName="wedgeRectCallout1" presStyleLbl="node1" presStyleIdx="0" presStyleCnt="3">
        <dgm:presLayoutVars>
          <dgm:bulletEnabled val="1"/>
        </dgm:presLayoutVars>
      </dgm:prSet>
      <dgm:spPr/>
      <dgm:t>
        <a:bodyPr/>
        <a:lstStyle/>
        <a:p>
          <a:endParaRPr lang="en-US"/>
        </a:p>
      </dgm:t>
    </dgm:pt>
    <dgm:pt modelId="{8B350C9F-2B10-8E43-8D77-FFD97DB18C9C}" type="pres">
      <dgm:prSet presAssocID="{79BB756E-1BEE-5C4A-9388-4A8663A9302D}" presName="sibTrans" presStyleCnt="0"/>
      <dgm:spPr/>
    </dgm:pt>
    <dgm:pt modelId="{049F3080-151C-934A-A46A-E1FDCA0706F4}" type="pres">
      <dgm:prSet presAssocID="{50A15977-2A37-9242-B83A-14ACDC8F56DB}" presName="composite" presStyleCnt="0"/>
      <dgm:spPr/>
    </dgm:pt>
    <dgm:pt modelId="{DC8C0F97-F9B9-BD46-B6D9-51C7DB1597B6}" type="pres">
      <dgm:prSet presAssocID="{50A15977-2A37-9242-B83A-14ACDC8F56DB}" presName="rect1" presStyleLbl="b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4D033F9F-554C-384E-B344-74F2F4D51E07}" type="pres">
      <dgm:prSet presAssocID="{50A15977-2A37-9242-B83A-14ACDC8F56DB}" presName="wedgeRectCallout1" presStyleLbl="node1" presStyleIdx="1" presStyleCnt="3">
        <dgm:presLayoutVars>
          <dgm:bulletEnabled val="1"/>
        </dgm:presLayoutVars>
      </dgm:prSet>
      <dgm:spPr/>
      <dgm:t>
        <a:bodyPr/>
        <a:lstStyle/>
        <a:p>
          <a:endParaRPr lang="en-US"/>
        </a:p>
      </dgm:t>
    </dgm:pt>
    <dgm:pt modelId="{AA5DE6AE-3E1D-2D46-948F-FB2C517BF978}" type="pres">
      <dgm:prSet presAssocID="{6D6A0CCD-0709-9448-8194-92B6C458E00B}" presName="sibTrans" presStyleCnt="0"/>
      <dgm:spPr/>
    </dgm:pt>
    <dgm:pt modelId="{DE709CBF-7BC2-7847-A5E0-067991A2D0AA}" type="pres">
      <dgm:prSet presAssocID="{669C2189-B509-0244-B6A5-042483BCDA04}" presName="composite" presStyleCnt="0"/>
      <dgm:spPr/>
    </dgm:pt>
    <dgm:pt modelId="{11270945-3346-0448-8F9C-8E8A5CFF3A33}" type="pres">
      <dgm:prSet presAssocID="{669C2189-B509-0244-B6A5-042483BCDA04}" presName="rect1" presStyleLbl="b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14F2D92B-7253-BA4D-B4E4-733081C83298}" type="pres">
      <dgm:prSet presAssocID="{669C2189-B509-0244-B6A5-042483BCDA04}" presName="wedgeRectCallout1" presStyleLbl="node1" presStyleIdx="2" presStyleCnt="3">
        <dgm:presLayoutVars>
          <dgm:bulletEnabled val="1"/>
        </dgm:presLayoutVars>
      </dgm:prSet>
      <dgm:spPr/>
      <dgm:t>
        <a:bodyPr/>
        <a:lstStyle/>
        <a:p>
          <a:endParaRPr lang="en-US"/>
        </a:p>
      </dgm:t>
    </dgm:pt>
  </dgm:ptLst>
  <dgm:cxnLst>
    <dgm:cxn modelId="{A76E62E8-5E88-514F-B816-B71A28FC2D27}" type="presOf" srcId="{50A15977-2A37-9242-B83A-14ACDC8F56DB}" destId="{4D033F9F-554C-384E-B344-74F2F4D51E07}" srcOrd="0" destOrd="0" presId="urn:microsoft.com/office/officeart/2008/layout/BendingPictureCaptionList"/>
    <dgm:cxn modelId="{EF7E8F92-6D3E-2B43-BF2F-DD6956D05FAA}" type="presOf" srcId="{669C2189-B509-0244-B6A5-042483BCDA04}" destId="{14F2D92B-7253-BA4D-B4E4-733081C83298}" srcOrd="0" destOrd="0" presId="urn:microsoft.com/office/officeart/2008/layout/BendingPictureCaptionList"/>
    <dgm:cxn modelId="{28E33CE0-4301-124B-9DB3-7BCFD9008885}" srcId="{906DCE85-2924-7040-B1AA-275F2FAD960F}" destId="{E4BFF86A-A822-F145-B1D2-FF2C5F525501}" srcOrd="0" destOrd="0" parTransId="{76330270-3704-6E41-9AF0-27E6D898C007}" sibTransId="{79BB756E-1BEE-5C4A-9388-4A8663A9302D}"/>
    <dgm:cxn modelId="{ED7FBA58-8585-0248-B2ED-9B22B7305BDC}" srcId="{906DCE85-2924-7040-B1AA-275F2FAD960F}" destId="{50A15977-2A37-9242-B83A-14ACDC8F56DB}" srcOrd="1" destOrd="0" parTransId="{9CDA70F4-D8D6-194A-A601-CBB910877A59}" sibTransId="{6D6A0CCD-0709-9448-8194-92B6C458E00B}"/>
    <dgm:cxn modelId="{F75D87A1-B5ED-6B45-B9F0-D6071D68BAEF}" srcId="{906DCE85-2924-7040-B1AA-275F2FAD960F}" destId="{669C2189-B509-0244-B6A5-042483BCDA04}" srcOrd="2" destOrd="0" parTransId="{CFF72458-5ED2-4844-A0F2-0975F5AD46A6}" sibTransId="{0A595307-2B04-204E-AAB7-55C5702E7602}"/>
    <dgm:cxn modelId="{CA296E94-0E7D-BE44-BB73-6313D90C5A12}" type="presOf" srcId="{906DCE85-2924-7040-B1AA-275F2FAD960F}" destId="{7B893932-73FC-AD4D-A98D-B1F8A2A5B8DA}" srcOrd="0" destOrd="0" presId="urn:microsoft.com/office/officeart/2008/layout/BendingPictureCaptionList"/>
    <dgm:cxn modelId="{28E20495-C665-1B48-A8E1-942045295EC0}" type="presOf" srcId="{E4BFF86A-A822-F145-B1D2-FF2C5F525501}" destId="{68169D03-6F53-D542-85B6-FCFC0AFF73D0}" srcOrd="0" destOrd="0" presId="urn:microsoft.com/office/officeart/2008/layout/BendingPictureCaptionList"/>
    <dgm:cxn modelId="{5C8BA37A-38CA-C142-A222-B855E8324B32}" type="presParOf" srcId="{7B893932-73FC-AD4D-A98D-B1F8A2A5B8DA}" destId="{84176EB7-AB8F-7A45-9468-04EC2417DB73}" srcOrd="0" destOrd="0" presId="urn:microsoft.com/office/officeart/2008/layout/BendingPictureCaptionList"/>
    <dgm:cxn modelId="{90C7E1F1-D00B-0749-8D94-CD233DF7B170}" type="presParOf" srcId="{84176EB7-AB8F-7A45-9468-04EC2417DB73}" destId="{84BCC94F-368F-E04A-BC34-03C6F3FCAA53}" srcOrd="0" destOrd="0" presId="urn:microsoft.com/office/officeart/2008/layout/BendingPictureCaptionList"/>
    <dgm:cxn modelId="{F54157F5-4094-A44F-B3A7-EC3BDD19ACA6}" type="presParOf" srcId="{84176EB7-AB8F-7A45-9468-04EC2417DB73}" destId="{68169D03-6F53-D542-85B6-FCFC0AFF73D0}" srcOrd="1" destOrd="0" presId="urn:microsoft.com/office/officeart/2008/layout/BendingPictureCaptionList"/>
    <dgm:cxn modelId="{301EF331-F011-3F4C-8FAC-701DBA6194B8}" type="presParOf" srcId="{7B893932-73FC-AD4D-A98D-B1F8A2A5B8DA}" destId="{8B350C9F-2B10-8E43-8D77-FFD97DB18C9C}" srcOrd="1" destOrd="0" presId="urn:microsoft.com/office/officeart/2008/layout/BendingPictureCaptionList"/>
    <dgm:cxn modelId="{6EE702F8-E58C-8E4C-95A5-29D7CF41CE48}" type="presParOf" srcId="{7B893932-73FC-AD4D-A98D-B1F8A2A5B8DA}" destId="{049F3080-151C-934A-A46A-E1FDCA0706F4}" srcOrd="2" destOrd="0" presId="urn:microsoft.com/office/officeart/2008/layout/BendingPictureCaptionList"/>
    <dgm:cxn modelId="{E82484F7-D5FF-1E4D-A68D-3E5C7BD37C69}" type="presParOf" srcId="{049F3080-151C-934A-A46A-E1FDCA0706F4}" destId="{DC8C0F97-F9B9-BD46-B6D9-51C7DB1597B6}" srcOrd="0" destOrd="0" presId="urn:microsoft.com/office/officeart/2008/layout/BendingPictureCaptionList"/>
    <dgm:cxn modelId="{43412181-8C8E-8443-9F67-7DAEB089C471}" type="presParOf" srcId="{049F3080-151C-934A-A46A-E1FDCA0706F4}" destId="{4D033F9F-554C-384E-B344-74F2F4D51E07}" srcOrd="1" destOrd="0" presId="urn:microsoft.com/office/officeart/2008/layout/BendingPictureCaptionList"/>
    <dgm:cxn modelId="{604B4304-9922-0846-9ACA-CA56E14F4189}" type="presParOf" srcId="{7B893932-73FC-AD4D-A98D-B1F8A2A5B8DA}" destId="{AA5DE6AE-3E1D-2D46-948F-FB2C517BF978}" srcOrd="3" destOrd="0" presId="urn:microsoft.com/office/officeart/2008/layout/BendingPictureCaptionList"/>
    <dgm:cxn modelId="{155A2168-8CAE-1743-90FA-781A517FA2DE}" type="presParOf" srcId="{7B893932-73FC-AD4D-A98D-B1F8A2A5B8DA}" destId="{DE709CBF-7BC2-7847-A5E0-067991A2D0AA}" srcOrd="4" destOrd="0" presId="urn:microsoft.com/office/officeart/2008/layout/BendingPictureCaptionList"/>
    <dgm:cxn modelId="{1E62C7BA-936A-8647-AFB9-4B815128AE4B}" type="presParOf" srcId="{DE709CBF-7BC2-7847-A5E0-067991A2D0AA}" destId="{11270945-3346-0448-8F9C-8E8A5CFF3A33}" srcOrd="0" destOrd="0" presId="urn:microsoft.com/office/officeart/2008/layout/BendingPictureCaptionList"/>
    <dgm:cxn modelId="{7886021B-8282-9F47-99B0-C269EAACF39A}" type="presParOf" srcId="{DE709CBF-7BC2-7847-A5E0-067991A2D0AA}" destId="{14F2D92B-7253-BA4D-B4E4-733081C83298}"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CC94F-368F-E04A-BC34-03C6F3FCAA53}">
      <dsp:nvSpPr>
        <dsp:cNvPr id="0" name=""/>
        <dsp:cNvSpPr/>
      </dsp:nvSpPr>
      <dsp:spPr>
        <a:xfrm>
          <a:off x="417715" y="2584"/>
          <a:ext cx="2069603" cy="16556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a:effectLst/>
      </dsp:spPr>
      <dsp:style>
        <a:lnRef idx="0">
          <a:scrgbClr r="0" g="0" b="0"/>
        </a:lnRef>
        <a:fillRef idx="1">
          <a:scrgbClr r="0" g="0" b="0"/>
        </a:fillRef>
        <a:effectRef idx="2">
          <a:scrgbClr r="0" g="0" b="0"/>
        </a:effectRef>
        <a:fontRef idx="minor"/>
      </dsp:style>
    </dsp:sp>
    <dsp:sp modelId="{68169D03-6F53-D542-85B6-FCFC0AFF73D0}">
      <dsp:nvSpPr>
        <dsp:cNvPr id="0" name=""/>
        <dsp:cNvSpPr/>
      </dsp:nvSpPr>
      <dsp:spPr>
        <a:xfrm>
          <a:off x="603980" y="1492699"/>
          <a:ext cx="1841947" cy="579489"/>
        </a:xfrm>
        <a:prstGeom prst="wedgeRectCallout">
          <a:avLst>
            <a:gd name="adj1" fmla="val 20250"/>
            <a:gd name="adj2" fmla="val -607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Name</a:t>
          </a:r>
          <a:endParaRPr lang="en-US" sz="2600" kern="1200" dirty="0"/>
        </a:p>
      </dsp:txBody>
      <dsp:txXfrm>
        <a:off x="603980" y="1492699"/>
        <a:ext cx="1841947" cy="579489"/>
      </dsp:txXfrm>
    </dsp:sp>
    <dsp:sp modelId="{DC8C0F97-F9B9-BD46-B6D9-51C7DB1597B6}">
      <dsp:nvSpPr>
        <dsp:cNvPr id="0" name=""/>
        <dsp:cNvSpPr/>
      </dsp:nvSpPr>
      <dsp:spPr>
        <a:xfrm>
          <a:off x="2694280" y="2584"/>
          <a:ext cx="2069603" cy="16556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a:effectLst/>
      </dsp:spPr>
      <dsp:style>
        <a:lnRef idx="0">
          <a:scrgbClr r="0" g="0" b="0"/>
        </a:lnRef>
        <a:fillRef idx="1">
          <a:scrgbClr r="0" g="0" b="0"/>
        </a:fillRef>
        <a:effectRef idx="2">
          <a:scrgbClr r="0" g="0" b="0"/>
        </a:effectRef>
        <a:fontRef idx="minor"/>
      </dsp:style>
    </dsp:sp>
    <dsp:sp modelId="{4D033F9F-554C-384E-B344-74F2F4D51E07}">
      <dsp:nvSpPr>
        <dsp:cNvPr id="0" name=""/>
        <dsp:cNvSpPr/>
      </dsp:nvSpPr>
      <dsp:spPr>
        <a:xfrm>
          <a:off x="2880544" y="1492699"/>
          <a:ext cx="1841947" cy="579489"/>
        </a:xfrm>
        <a:prstGeom prst="wedgeRectCallout">
          <a:avLst>
            <a:gd name="adj1" fmla="val 20250"/>
            <a:gd name="adj2" fmla="val -607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Number</a:t>
          </a:r>
          <a:endParaRPr lang="en-US" sz="2600" kern="1200" dirty="0"/>
        </a:p>
      </dsp:txBody>
      <dsp:txXfrm>
        <a:off x="2880544" y="1492699"/>
        <a:ext cx="1841947" cy="579489"/>
      </dsp:txXfrm>
    </dsp:sp>
    <dsp:sp modelId="{11270945-3346-0448-8F9C-8E8A5CFF3A33}">
      <dsp:nvSpPr>
        <dsp:cNvPr id="0" name=""/>
        <dsp:cNvSpPr/>
      </dsp:nvSpPr>
      <dsp:spPr>
        <a:xfrm>
          <a:off x="1555998" y="2279149"/>
          <a:ext cx="2069603" cy="16556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a:effectLst/>
      </dsp:spPr>
      <dsp:style>
        <a:lnRef idx="0">
          <a:scrgbClr r="0" g="0" b="0"/>
        </a:lnRef>
        <a:fillRef idx="1">
          <a:scrgbClr r="0" g="0" b="0"/>
        </a:fillRef>
        <a:effectRef idx="2">
          <a:scrgbClr r="0" g="0" b="0"/>
        </a:effectRef>
        <a:fontRef idx="minor"/>
      </dsp:style>
    </dsp:sp>
    <dsp:sp modelId="{14F2D92B-7253-BA4D-B4E4-733081C83298}">
      <dsp:nvSpPr>
        <dsp:cNvPr id="0" name=""/>
        <dsp:cNvSpPr/>
      </dsp:nvSpPr>
      <dsp:spPr>
        <a:xfrm>
          <a:off x="1742262" y="3769264"/>
          <a:ext cx="1841947" cy="579489"/>
        </a:xfrm>
        <a:prstGeom prst="wedgeRectCallout">
          <a:avLst>
            <a:gd name="adj1" fmla="val 20250"/>
            <a:gd name="adj2" fmla="val -607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Position</a:t>
          </a:r>
          <a:endParaRPr lang="en-US" sz="2600" kern="1200" dirty="0"/>
        </a:p>
      </dsp:txBody>
      <dsp:txXfrm>
        <a:off x="1742262" y="3769264"/>
        <a:ext cx="1841947" cy="579489"/>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64B98-BF31-144D-B1E5-D2D47E0F3EC8}" type="datetimeFigureOut">
              <a:rPr lang="en-US" smtClean="0"/>
              <a:t>6/24/17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C9409-861E-6246-8D02-98FE316DBAB5}" type="slidenum">
              <a:rPr lang="en-US" smtClean="0"/>
              <a:t>‹#›</a:t>
            </a:fld>
            <a:endParaRPr lang="en-US"/>
          </a:p>
        </p:txBody>
      </p:sp>
    </p:spTree>
    <p:extLst>
      <p:ext uri="{BB962C8B-B14F-4D97-AF65-F5344CB8AC3E}">
        <p14:creationId xmlns:p14="http://schemas.microsoft.com/office/powerpoint/2010/main" val="163923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CMD+OPTION+8</a:t>
            </a:r>
            <a:r>
              <a:rPr lang="en-US" baseline="0" dirty="0" smtClean="0"/>
              <a:t> TO ZOOM</a:t>
            </a:r>
            <a:endParaRPr lang="en-US" dirty="0"/>
          </a:p>
        </p:txBody>
      </p:sp>
      <p:sp>
        <p:nvSpPr>
          <p:cNvPr id="4" name="Slide Number Placeholder 3"/>
          <p:cNvSpPr>
            <a:spLocks noGrp="1"/>
          </p:cNvSpPr>
          <p:nvPr>
            <p:ph type="sldNum" sz="quarter" idx="10"/>
          </p:nvPr>
        </p:nvSpPr>
        <p:spPr/>
        <p:txBody>
          <a:bodyPr/>
          <a:lstStyle/>
          <a:p>
            <a:fld id="{79AC9409-861E-6246-8D02-98FE316DBAB5}" type="slidenum">
              <a:rPr lang="en-US" smtClean="0"/>
              <a:t>9</a:t>
            </a:fld>
            <a:endParaRPr lang="en-US"/>
          </a:p>
        </p:txBody>
      </p:sp>
    </p:spTree>
    <p:extLst>
      <p:ext uri="{BB962C8B-B14F-4D97-AF65-F5344CB8AC3E}">
        <p14:creationId xmlns:p14="http://schemas.microsoft.com/office/powerpoint/2010/main" val="78148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18</a:t>
            </a:fld>
            <a:endParaRPr lang="en-US"/>
          </a:p>
        </p:txBody>
      </p:sp>
    </p:spTree>
    <p:extLst>
      <p:ext uri="{BB962C8B-B14F-4D97-AF65-F5344CB8AC3E}">
        <p14:creationId xmlns:p14="http://schemas.microsoft.com/office/powerpoint/2010/main" val="243956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19</a:t>
            </a:fld>
            <a:endParaRPr lang="en-US"/>
          </a:p>
        </p:txBody>
      </p:sp>
    </p:spTree>
    <p:extLst>
      <p:ext uri="{BB962C8B-B14F-4D97-AF65-F5344CB8AC3E}">
        <p14:creationId xmlns:p14="http://schemas.microsoft.com/office/powerpoint/2010/main" val="1753686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20</a:t>
            </a:fld>
            <a:endParaRPr lang="en-US"/>
          </a:p>
        </p:txBody>
      </p:sp>
    </p:spTree>
    <p:extLst>
      <p:ext uri="{BB962C8B-B14F-4D97-AF65-F5344CB8AC3E}">
        <p14:creationId xmlns:p14="http://schemas.microsoft.com/office/powerpoint/2010/main" val="566952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21</a:t>
            </a:fld>
            <a:endParaRPr lang="en-US"/>
          </a:p>
        </p:txBody>
      </p:sp>
    </p:spTree>
    <p:extLst>
      <p:ext uri="{BB962C8B-B14F-4D97-AF65-F5344CB8AC3E}">
        <p14:creationId xmlns:p14="http://schemas.microsoft.com/office/powerpoint/2010/main" val="91546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22</a:t>
            </a:fld>
            <a:endParaRPr lang="en-US"/>
          </a:p>
        </p:txBody>
      </p:sp>
    </p:spTree>
    <p:extLst>
      <p:ext uri="{BB962C8B-B14F-4D97-AF65-F5344CB8AC3E}">
        <p14:creationId xmlns:p14="http://schemas.microsoft.com/office/powerpoint/2010/main" val="2083216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23</a:t>
            </a:fld>
            <a:endParaRPr lang="en-US"/>
          </a:p>
        </p:txBody>
      </p:sp>
    </p:spTree>
    <p:extLst>
      <p:ext uri="{BB962C8B-B14F-4D97-AF65-F5344CB8AC3E}">
        <p14:creationId xmlns:p14="http://schemas.microsoft.com/office/powerpoint/2010/main" val="1748901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24</a:t>
            </a:fld>
            <a:endParaRPr lang="en-US"/>
          </a:p>
        </p:txBody>
      </p:sp>
    </p:spTree>
    <p:extLst>
      <p:ext uri="{BB962C8B-B14F-4D97-AF65-F5344CB8AC3E}">
        <p14:creationId xmlns:p14="http://schemas.microsoft.com/office/powerpoint/2010/main" val="928176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25</a:t>
            </a:fld>
            <a:endParaRPr lang="en-US"/>
          </a:p>
        </p:txBody>
      </p:sp>
    </p:spTree>
    <p:extLst>
      <p:ext uri="{BB962C8B-B14F-4D97-AF65-F5344CB8AC3E}">
        <p14:creationId xmlns:p14="http://schemas.microsoft.com/office/powerpoint/2010/main" val="773485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26</a:t>
            </a:fld>
            <a:endParaRPr lang="en-US"/>
          </a:p>
        </p:txBody>
      </p:sp>
    </p:spTree>
    <p:extLst>
      <p:ext uri="{BB962C8B-B14F-4D97-AF65-F5344CB8AC3E}">
        <p14:creationId xmlns:p14="http://schemas.microsoft.com/office/powerpoint/2010/main" val="994249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27</a:t>
            </a:fld>
            <a:endParaRPr lang="en-US"/>
          </a:p>
        </p:txBody>
      </p:sp>
    </p:spTree>
    <p:extLst>
      <p:ext uri="{BB962C8B-B14F-4D97-AF65-F5344CB8AC3E}">
        <p14:creationId xmlns:p14="http://schemas.microsoft.com/office/powerpoint/2010/main" val="171354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10</a:t>
            </a:fld>
            <a:endParaRPr lang="en-US"/>
          </a:p>
        </p:txBody>
      </p:sp>
    </p:spTree>
    <p:extLst>
      <p:ext uri="{BB962C8B-B14F-4D97-AF65-F5344CB8AC3E}">
        <p14:creationId xmlns:p14="http://schemas.microsoft.com/office/powerpoint/2010/main" val="1133982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28</a:t>
            </a:fld>
            <a:endParaRPr lang="en-US"/>
          </a:p>
        </p:txBody>
      </p:sp>
    </p:spTree>
    <p:extLst>
      <p:ext uri="{BB962C8B-B14F-4D97-AF65-F5344CB8AC3E}">
        <p14:creationId xmlns:p14="http://schemas.microsoft.com/office/powerpoint/2010/main" val="1834559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29</a:t>
            </a:fld>
            <a:endParaRPr lang="en-US"/>
          </a:p>
        </p:txBody>
      </p:sp>
    </p:spTree>
    <p:extLst>
      <p:ext uri="{BB962C8B-B14F-4D97-AF65-F5344CB8AC3E}">
        <p14:creationId xmlns:p14="http://schemas.microsoft.com/office/powerpoint/2010/main" val="108883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30</a:t>
            </a:fld>
            <a:endParaRPr lang="en-US"/>
          </a:p>
        </p:txBody>
      </p:sp>
    </p:spTree>
    <p:extLst>
      <p:ext uri="{BB962C8B-B14F-4D97-AF65-F5344CB8AC3E}">
        <p14:creationId xmlns:p14="http://schemas.microsoft.com/office/powerpoint/2010/main" val="15791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31</a:t>
            </a:fld>
            <a:endParaRPr lang="en-US"/>
          </a:p>
        </p:txBody>
      </p:sp>
    </p:spTree>
    <p:extLst>
      <p:ext uri="{BB962C8B-B14F-4D97-AF65-F5344CB8AC3E}">
        <p14:creationId xmlns:p14="http://schemas.microsoft.com/office/powerpoint/2010/main" val="528805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32</a:t>
            </a:fld>
            <a:endParaRPr lang="en-US"/>
          </a:p>
        </p:txBody>
      </p:sp>
    </p:spTree>
    <p:extLst>
      <p:ext uri="{BB962C8B-B14F-4D97-AF65-F5344CB8AC3E}">
        <p14:creationId xmlns:p14="http://schemas.microsoft.com/office/powerpoint/2010/main" val="488213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33</a:t>
            </a:fld>
            <a:endParaRPr lang="en-US"/>
          </a:p>
        </p:txBody>
      </p:sp>
    </p:spTree>
    <p:extLst>
      <p:ext uri="{BB962C8B-B14F-4D97-AF65-F5344CB8AC3E}">
        <p14:creationId xmlns:p14="http://schemas.microsoft.com/office/powerpoint/2010/main" val="1947347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11</a:t>
            </a:fld>
            <a:endParaRPr lang="en-US"/>
          </a:p>
        </p:txBody>
      </p:sp>
    </p:spTree>
    <p:extLst>
      <p:ext uri="{BB962C8B-B14F-4D97-AF65-F5344CB8AC3E}">
        <p14:creationId xmlns:p14="http://schemas.microsoft.com/office/powerpoint/2010/main" val="1881204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12</a:t>
            </a:fld>
            <a:endParaRPr lang="en-US"/>
          </a:p>
        </p:txBody>
      </p:sp>
    </p:spTree>
    <p:extLst>
      <p:ext uri="{BB962C8B-B14F-4D97-AF65-F5344CB8AC3E}">
        <p14:creationId xmlns:p14="http://schemas.microsoft.com/office/powerpoint/2010/main" val="2050738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13</a:t>
            </a:fld>
            <a:endParaRPr lang="en-US"/>
          </a:p>
        </p:txBody>
      </p:sp>
    </p:spTree>
    <p:extLst>
      <p:ext uri="{BB962C8B-B14F-4D97-AF65-F5344CB8AC3E}">
        <p14:creationId xmlns:p14="http://schemas.microsoft.com/office/powerpoint/2010/main" val="112844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14</a:t>
            </a:fld>
            <a:endParaRPr lang="en-US"/>
          </a:p>
        </p:txBody>
      </p:sp>
    </p:spTree>
    <p:extLst>
      <p:ext uri="{BB962C8B-B14F-4D97-AF65-F5344CB8AC3E}">
        <p14:creationId xmlns:p14="http://schemas.microsoft.com/office/powerpoint/2010/main" val="435084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15</a:t>
            </a:fld>
            <a:endParaRPr lang="en-US"/>
          </a:p>
        </p:txBody>
      </p:sp>
    </p:spTree>
    <p:extLst>
      <p:ext uri="{BB962C8B-B14F-4D97-AF65-F5344CB8AC3E}">
        <p14:creationId xmlns:p14="http://schemas.microsoft.com/office/powerpoint/2010/main" val="1222946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16</a:t>
            </a:fld>
            <a:endParaRPr lang="en-US"/>
          </a:p>
        </p:txBody>
      </p:sp>
    </p:spTree>
    <p:extLst>
      <p:ext uri="{BB962C8B-B14F-4D97-AF65-F5344CB8AC3E}">
        <p14:creationId xmlns:p14="http://schemas.microsoft.com/office/powerpoint/2010/main" val="1114895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17</a:t>
            </a:fld>
            <a:endParaRPr lang="en-US"/>
          </a:p>
        </p:txBody>
      </p:sp>
    </p:spTree>
    <p:extLst>
      <p:ext uri="{BB962C8B-B14F-4D97-AF65-F5344CB8AC3E}">
        <p14:creationId xmlns:p14="http://schemas.microsoft.com/office/powerpoint/2010/main" val="1908383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6/24/17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6/24/17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6/24/17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6/24/17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141B81-4DD6-9346-A1AC-D62883380F7F}" type="datetimeFigureOut">
              <a:rPr lang="en-US" smtClean="0"/>
              <a:t>6/24/17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41B81-4DD6-9346-A1AC-D62883380F7F}" type="datetimeFigureOut">
              <a:rPr lang="en-US" smtClean="0"/>
              <a:t>6/24/17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41B81-4DD6-9346-A1AC-D62883380F7F}" type="datetimeFigureOut">
              <a:rPr lang="en-US" smtClean="0"/>
              <a:t>6/24/17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141B81-4DD6-9346-A1AC-D62883380F7F}" type="datetimeFigureOut">
              <a:rPr lang="en-US" smtClean="0"/>
              <a:t>6/24/17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41B81-4DD6-9346-A1AC-D62883380F7F}" type="datetimeFigureOut">
              <a:rPr lang="en-US" smtClean="0"/>
              <a:t>6/24/17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41B81-4DD6-9346-A1AC-D62883380F7F}" type="datetimeFigureOut">
              <a:rPr lang="en-US" smtClean="0"/>
              <a:t>6/24/17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41B81-4DD6-9346-A1AC-D62883380F7F}" type="datetimeFigureOut">
              <a:rPr lang="en-US" smtClean="0"/>
              <a:t>6/24/17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41B81-4DD6-9346-A1AC-D62883380F7F}" type="datetimeFigureOut">
              <a:rPr lang="en-US" smtClean="0"/>
              <a:t>6/24/17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9259D-C98D-D547-9AAF-3F661CDD1CB7}" type="slidenum">
              <a:rPr lang="en-US" smtClean="0"/>
              <a:t>‹#›</a:t>
            </a:fld>
            <a:endParaRPr lang="en-US"/>
          </a:p>
        </p:txBody>
      </p:sp>
    </p:spTree>
    <p:extLst>
      <p:ext uri="{BB962C8B-B14F-4D97-AF65-F5344CB8AC3E}">
        <p14:creationId xmlns:p14="http://schemas.microsoft.com/office/powerpoint/2010/main" val="180320867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Build an Android App </a:t>
            </a:r>
            <a:r>
              <a:rPr lang="mr-IN" sz="5400" dirty="0" smtClean="0"/>
              <a:t>–</a:t>
            </a:r>
            <a:r>
              <a:rPr lang="en-US" sz="5400" dirty="0" smtClean="0"/>
              <a:t> Week </a:t>
            </a:r>
            <a:r>
              <a:rPr lang="en-US" sz="5400" dirty="0" smtClean="0"/>
              <a:t>3</a:t>
            </a:r>
            <a:endParaRPr lang="en-US" sz="5400" dirty="0"/>
          </a:p>
        </p:txBody>
      </p:sp>
      <p:sp>
        <p:nvSpPr>
          <p:cNvPr id="3" name="Subtitle 2"/>
          <p:cNvSpPr>
            <a:spLocks noGrp="1"/>
          </p:cNvSpPr>
          <p:nvPr>
            <p:ph type="subTitle" idx="1"/>
          </p:nvPr>
        </p:nvSpPr>
        <p:spPr/>
        <p:txBody>
          <a:bodyPr/>
          <a:lstStyle/>
          <a:p>
            <a:r>
              <a:rPr lang="en-US" dirty="0" smtClean="0"/>
              <a:t>Jon Douglas</a:t>
            </a:r>
            <a:endParaRPr lang="en-US" dirty="0"/>
          </a:p>
        </p:txBody>
      </p:sp>
    </p:spTree>
    <p:extLst>
      <p:ext uri="{BB962C8B-B14F-4D97-AF65-F5344CB8AC3E}">
        <p14:creationId xmlns:p14="http://schemas.microsoft.com/office/powerpoint/2010/main" val="1592117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Accessing Resources through Code</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normAutofit/>
          </a:bodyPr>
          <a:lstStyle/>
          <a:p>
            <a:r>
              <a:rPr lang="en-US" dirty="0"/>
              <a:t>- Image - </a:t>
            </a:r>
            <a:r>
              <a:rPr lang="en-US" dirty="0" err="1"/>
              <a:t>R.drawable</a:t>
            </a:r>
            <a:endParaRPr lang="en-US" dirty="0"/>
          </a:p>
          <a:p>
            <a:r>
              <a:rPr lang="en-US" dirty="0"/>
              <a:t>- String - </a:t>
            </a:r>
            <a:r>
              <a:rPr lang="en-US" dirty="0" err="1"/>
              <a:t>R.string</a:t>
            </a:r>
            <a:endParaRPr lang="en-US" dirty="0"/>
          </a:p>
          <a:p>
            <a:r>
              <a:rPr lang="en-US" dirty="0"/>
              <a:t>- Layout - </a:t>
            </a:r>
            <a:r>
              <a:rPr lang="en-US" dirty="0" err="1"/>
              <a:t>R.layout</a:t>
            </a:r>
            <a:endParaRPr lang="en-US" dirty="0"/>
          </a:p>
          <a:p>
            <a:r>
              <a:rPr lang="en-US" dirty="0"/>
              <a:t>- ID - </a:t>
            </a:r>
            <a:r>
              <a:rPr lang="en-US" dirty="0" err="1"/>
              <a:t>R.id</a:t>
            </a:r>
            <a:endParaRPr lang="en-US" dirty="0"/>
          </a:p>
          <a:p>
            <a:r>
              <a:rPr lang="en-US" dirty="0"/>
              <a:t>- Color - </a:t>
            </a:r>
            <a:r>
              <a:rPr lang="en-US" dirty="0" err="1"/>
              <a:t>R.color</a:t>
            </a:r>
            <a:endParaRPr lang="en-US" dirty="0"/>
          </a:p>
        </p:txBody>
      </p:sp>
    </p:spTree>
    <p:extLst>
      <p:ext uri="{BB962C8B-B14F-4D97-AF65-F5344CB8AC3E}">
        <p14:creationId xmlns:p14="http://schemas.microsoft.com/office/powerpoint/2010/main" val="1829651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Defining Resources in XML</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normAutofit/>
          </a:bodyPr>
          <a:lstStyle/>
          <a:p>
            <a:r>
              <a:rPr lang="en-US" dirty="0"/>
              <a:t>- Image - @</a:t>
            </a:r>
            <a:r>
              <a:rPr lang="en-US" dirty="0" err="1"/>
              <a:t>drawable</a:t>
            </a:r>
            <a:r>
              <a:rPr lang="en-US" dirty="0"/>
              <a:t>/</a:t>
            </a:r>
          </a:p>
          <a:p>
            <a:r>
              <a:rPr lang="en-US" dirty="0"/>
              <a:t>- String - @string/</a:t>
            </a:r>
          </a:p>
          <a:p>
            <a:r>
              <a:rPr lang="en-US" dirty="0"/>
              <a:t>- Layout - @layout/</a:t>
            </a:r>
          </a:p>
          <a:p>
            <a:r>
              <a:rPr lang="en-US" dirty="0"/>
              <a:t>- ID - @id/</a:t>
            </a:r>
          </a:p>
          <a:p>
            <a:r>
              <a:rPr lang="en-US" dirty="0"/>
              <a:t>- Color - @color/</a:t>
            </a:r>
          </a:p>
        </p:txBody>
      </p:sp>
    </p:spTree>
    <p:extLst>
      <p:ext uri="{BB962C8B-B14F-4D97-AF65-F5344CB8AC3E}">
        <p14:creationId xmlns:p14="http://schemas.microsoft.com/office/powerpoint/2010/main" val="1366262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Boolean data type</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normAutofit/>
          </a:bodyPr>
          <a:lstStyle/>
          <a:p>
            <a:r>
              <a:rPr lang="en-US" dirty="0"/>
              <a:t>The </a:t>
            </a:r>
            <a:r>
              <a:rPr lang="en-US" dirty="0" err="1"/>
              <a:t>boolean</a:t>
            </a:r>
            <a:r>
              <a:rPr lang="en-US" dirty="0"/>
              <a:t> data type is a </a:t>
            </a:r>
            <a:r>
              <a:rPr lang="en-US" b="1" dirty="0"/>
              <a:t>**true or false**</a:t>
            </a:r>
            <a:r>
              <a:rPr lang="en-US" dirty="0"/>
              <a:t> data type. This data type is especially important for cases where you might need to ensure a condition is met before continuing</a:t>
            </a:r>
            <a:r>
              <a:rPr lang="en-US" dirty="0" smtClean="0"/>
              <a:t>.</a:t>
            </a:r>
          </a:p>
          <a:p>
            <a:pPr marL="0" indent="0">
              <a:buNone/>
            </a:pPr>
            <a:r>
              <a:rPr lang="en-US" dirty="0" smtClean="0"/>
              <a:t>Java:</a:t>
            </a:r>
          </a:p>
          <a:p>
            <a:pPr marL="0" indent="0">
              <a:buNone/>
            </a:pPr>
            <a:r>
              <a:rPr lang="en-US" dirty="0" err="1" smtClean="0"/>
              <a:t>boolean</a:t>
            </a:r>
            <a:r>
              <a:rPr lang="en-US" dirty="0" smtClean="0"/>
              <a:t> </a:t>
            </a:r>
            <a:r>
              <a:rPr lang="en-US" dirty="0" err="1"/>
              <a:t>isQuestionCorrect</a:t>
            </a:r>
            <a:r>
              <a:rPr lang="en-US" dirty="0"/>
              <a:t> = false</a:t>
            </a:r>
            <a:r>
              <a:rPr lang="en-US" dirty="0" smtClean="0"/>
              <a:t>;</a:t>
            </a:r>
            <a:br>
              <a:rPr lang="en-US" dirty="0" smtClean="0"/>
            </a:br>
            <a:endParaRPr lang="en-US" dirty="0"/>
          </a:p>
          <a:p>
            <a:pPr marL="0" indent="0">
              <a:buNone/>
            </a:pPr>
            <a:r>
              <a:rPr lang="en-US" dirty="0" smtClean="0"/>
              <a:t>C#:</a:t>
            </a:r>
          </a:p>
          <a:p>
            <a:pPr marL="0" indent="0">
              <a:buNone/>
            </a:pPr>
            <a:r>
              <a:rPr lang="en-US" dirty="0"/>
              <a:t>b</a:t>
            </a:r>
            <a:r>
              <a:rPr lang="en-US" dirty="0" smtClean="0"/>
              <a:t>ool </a:t>
            </a:r>
            <a:r>
              <a:rPr lang="en-US" dirty="0" err="1" smtClean="0"/>
              <a:t>isQuestionCorrect</a:t>
            </a:r>
            <a:r>
              <a:rPr lang="en-US" dirty="0" smtClean="0"/>
              <a:t> = false;</a:t>
            </a:r>
            <a:endParaRPr lang="en-US" dirty="0"/>
          </a:p>
          <a:p>
            <a:endParaRPr lang="en-US" dirty="0"/>
          </a:p>
        </p:txBody>
      </p:sp>
    </p:spTree>
    <p:extLst>
      <p:ext uri="{BB962C8B-B14F-4D97-AF65-F5344CB8AC3E}">
        <p14:creationId xmlns:p14="http://schemas.microsoft.com/office/powerpoint/2010/main" val="1442681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learn about different types?</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lstStyle/>
          <a:p>
            <a:pPr marL="0" indent="0">
              <a:buNone/>
            </a:pPr>
            <a:r>
              <a:rPr lang="en-US" dirty="0"/>
              <a:t>In Android, we have many controls that can give us different values.</a:t>
            </a:r>
          </a:p>
          <a:p>
            <a:pPr marL="0" indent="0">
              <a:buNone/>
            </a:pPr>
            <a:r>
              <a:rPr lang="en-US" dirty="0"/>
              <a:t/>
            </a:r>
            <a:br>
              <a:rPr lang="en-US" dirty="0"/>
            </a:br>
            <a:r>
              <a:rPr lang="en-US" dirty="0"/>
              <a:t>EX: </a:t>
            </a:r>
          </a:p>
          <a:p>
            <a:pPr marL="0" indent="0">
              <a:buNone/>
            </a:pPr>
            <a:r>
              <a:rPr lang="en-US" dirty="0"/>
              <a:t/>
            </a:r>
            <a:br>
              <a:rPr lang="en-US" dirty="0"/>
            </a:br>
            <a:r>
              <a:rPr lang="en-US" dirty="0"/>
              <a:t>We define a `Checkbox` control which has a `Checked State` of either true or false. This can indicate to us that an option is selected or not.</a:t>
            </a:r>
          </a:p>
        </p:txBody>
      </p:sp>
    </p:spTree>
    <p:extLst>
      <p:ext uri="{BB962C8B-B14F-4D97-AF65-F5344CB8AC3E}">
        <p14:creationId xmlns:p14="http://schemas.microsoft.com/office/powerpoint/2010/main" val="461711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Conditional Code</a:t>
            </a:r>
            <a:endParaRPr lang="en-US" dirty="0"/>
          </a:p>
        </p:txBody>
      </p:sp>
      <p:sp>
        <p:nvSpPr>
          <p:cNvPr id="4" name="Content Placeholder 3"/>
          <p:cNvSpPr>
            <a:spLocks noGrp="1"/>
          </p:cNvSpPr>
          <p:nvPr>
            <p:ph idx="1"/>
          </p:nvPr>
        </p:nvSpPr>
        <p:spPr/>
        <p:txBody>
          <a:bodyPr>
            <a:normAutofit/>
          </a:bodyPr>
          <a:lstStyle/>
          <a:p>
            <a:r>
              <a:rPr lang="en-US" dirty="0"/>
              <a:t>Conditionals are how we can make decisions in our applications. We can use language features such as `if / else` to create conditionals in our code.</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07342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 Statement</a:t>
            </a:r>
            <a:endParaRPr lang="en-US" dirty="0"/>
          </a:p>
        </p:txBody>
      </p:sp>
      <p:sp>
        <p:nvSpPr>
          <p:cNvPr id="4" name="Content Placeholder 3"/>
          <p:cNvSpPr>
            <a:spLocks noGrp="1"/>
          </p:cNvSpPr>
          <p:nvPr>
            <p:ph idx="1"/>
          </p:nvPr>
        </p:nvSpPr>
        <p:spPr/>
        <p:txBody>
          <a:bodyPr>
            <a:normAutofit/>
          </a:bodyPr>
          <a:lstStyle/>
          <a:p>
            <a:pPr marL="0" indent="0">
              <a:buNone/>
            </a:pPr>
            <a:r>
              <a:rPr lang="en-US" dirty="0"/>
              <a:t>The if statement simply checks whether the condition is true or false.</a:t>
            </a:r>
          </a:p>
          <a:p>
            <a:pPr marL="0" indent="0">
              <a:buNone/>
            </a:pPr>
            <a:r>
              <a:rPr lang="en-US" dirty="0"/>
              <a:t/>
            </a:r>
            <a:br>
              <a:rPr lang="en-US" dirty="0"/>
            </a:br>
            <a:r>
              <a:rPr lang="en-US" dirty="0"/>
              <a:t>EX:</a:t>
            </a:r>
          </a:p>
          <a:p>
            <a:pPr marL="0" indent="0">
              <a:buNone/>
            </a:pPr>
            <a:r>
              <a:rPr lang="en-US" dirty="0" smtClean="0"/>
              <a:t>if </a:t>
            </a:r>
            <a:r>
              <a:rPr lang="en-US" dirty="0"/>
              <a:t>(</a:t>
            </a:r>
            <a:r>
              <a:rPr lang="en-US" dirty="0" err="1"/>
              <a:t>isClassOver</a:t>
            </a:r>
            <a:r>
              <a:rPr lang="en-US" dirty="0"/>
              <a:t>) {</a:t>
            </a:r>
          </a:p>
          <a:p>
            <a:pPr marL="0" indent="0">
              <a:buNone/>
            </a:pPr>
            <a:r>
              <a:rPr lang="en-US" dirty="0"/>
              <a:t>//What code runs when class is over?</a:t>
            </a:r>
          </a:p>
          <a:p>
            <a:pPr marL="0" indent="0">
              <a:buNone/>
            </a:pPr>
            <a:r>
              <a:rPr lang="en-US" dirty="0" smtClean="0"/>
              <a:t>}</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9466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If/Else Statement</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a:t>But what about if the statement does not meet the condition? We don't always want to execute code sometimes. We can use an if/else statement:</a:t>
            </a:r>
          </a:p>
          <a:p>
            <a:pPr marL="0" indent="0">
              <a:buNone/>
            </a:pPr>
            <a:r>
              <a:rPr lang="en-US" dirty="0"/>
              <a:t/>
            </a:r>
            <a:br>
              <a:rPr lang="en-US" dirty="0"/>
            </a:br>
            <a:r>
              <a:rPr lang="en-US" dirty="0"/>
              <a:t>EX:</a:t>
            </a:r>
          </a:p>
          <a:p>
            <a:pPr marL="0" indent="0">
              <a:buNone/>
            </a:pPr>
            <a:r>
              <a:rPr lang="en-US" dirty="0" smtClean="0"/>
              <a:t>if </a:t>
            </a:r>
            <a:r>
              <a:rPr lang="en-US" dirty="0"/>
              <a:t>(</a:t>
            </a:r>
            <a:r>
              <a:rPr lang="en-US" dirty="0" err="1"/>
              <a:t>isClassOver</a:t>
            </a:r>
            <a:r>
              <a:rPr lang="en-US" dirty="0"/>
              <a:t>) {</a:t>
            </a:r>
          </a:p>
          <a:p>
            <a:pPr marL="0" indent="0">
              <a:buNone/>
            </a:pPr>
            <a:r>
              <a:rPr lang="en-US" dirty="0"/>
              <a:t>//What code runs when class is over?</a:t>
            </a:r>
          </a:p>
          <a:p>
            <a:pPr marL="0" indent="0">
              <a:buNone/>
            </a:pPr>
            <a:r>
              <a:rPr lang="en-US" dirty="0"/>
              <a:t>} else {</a:t>
            </a:r>
          </a:p>
          <a:p>
            <a:pPr marL="0" indent="0">
              <a:buNone/>
            </a:pPr>
            <a:r>
              <a:rPr lang="en-US" dirty="0"/>
              <a:t>//What code runs if class is not over?</a:t>
            </a:r>
          </a:p>
          <a:p>
            <a:pPr marL="0" indent="0">
              <a:buNone/>
            </a:pPr>
            <a:r>
              <a:rPr lang="en-US" dirty="0" smtClean="0"/>
              <a:t>}</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23226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If/Else If/Else Statement</a:t>
            </a:r>
            <a:endParaRPr lang="en-US" dirty="0"/>
          </a:p>
        </p:txBody>
      </p:sp>
      <p:sp>
        <p:nvSpPr>
          <p:cNvPr id="4" name="Content Placeholder 3"/>
          <p:cNvSpPr>
            <a:spLocks noGrp="1"/>
          </p:cNvSpPr>
          <p:nvPr>
            <p:ph idx="1"/>
          </p:nvPr>
        </p:nvSpPr>
        <p:spPr/>
        <p:txBody>
          <a:bodyPr>
            <a:normAutofit fontScale="85000" lnSpcReduction="20000"/>
          </a:bodyPr>
          <a:lstStyle/>
          <a:p>
            <a:pPr marL="0" indent="0">
              <a:buNone/>
            </a:pPr>
            <a:r>
              <a:rPr lang="en-US" dirty="0"/>
              <a:t>What if we need to cover multiple conditions though? We can use an `else if` to match on conditions before the `else` hits.</a:t>
            </a:r>
          </a:p>
          <a:p>
            <a:pPr marL="0" indent="0">
              <a:buNone/>
            </a:pPr>
            <a:r>
              <a:rPr lang="en-US" dirty="0"/>
              <a:t/>
            </a:r>
            <a:br>
              <a:rPr lang="en-US" dirty="0"/>
            </a:br>
            <a:r>
              <a:rPr lang="en-US" dirty="0"/>
              <a:t>EX:</a:t>
            </a:r>
          </a:p>
          <a:p>
            <a:pPr marL="0" indent="0">
              <a:buNone/>
            </a:pPr>
            <a:endParaRPr lang="en-US" dirty="0"/>
          </a:p>
          <a:p>
            <a:pPr marL="0" indent="0">
              <a:buNone/>
            </a:pPr>
            <a:r>
              <a:rPr lang="en-US" dirty="0"/>
              <a:t>if (</a:t>
            </a:r>
            <a:r>
              <a:rPr lang="en-US" dirty="0" err="1"/>
              <a:t>isClassOver</a:t>
            </a:r>
            <a:r>
              <a:rPr lang="en-US" dirty="0"/>
              <a:t>) {</a:t>
            </a:r>
          </a:p>
          <a:p>
            <a:pPr marL="0" indent="0">
              <a:buNone/>
            </a:pPr>
            <a:r>
              <a:rPr lang="en-US" dirty="0"/>
              <a:t>//What code runs when class is over?</a:t>
            </a:r>
          </a:p>
          <a:p>
            <a:pPr marL="0" indent="0">
              <a:buNone/>
            </a:pPr>
            <a:r>
              <a:rPr lang="en-US" dirty="0"/>
              <a:t>} else if (</a:t>
            </a:r>
            <a:r>
              <a:rPr lang="en-US" dirty="0" err="1"/>
              <a:t>isClassOver</a:t>
            </a:r>
            <a:r>
              <a:rPr lang="en-US" dirty="0"/>
              <a:t> &amp;&amp; </a:t>
            </a:r>
            <a:r>
              <a:rPr lang="en-US" dirty="0" err="1"/>
              <a:t>classStudents</a:t>
            </a:r>
            <a:r>
              <a:rPr lang="en-US" dirty="0"/>
              <a:t> &gt; 20) {</a:t>
            </a:r>
          </a:p>
          <a:p>
            <a:pPr marL="0" indent="0">
              <a:buNone/>
            </a:pPr>
            <a:r>
              <a:rPr lang="en-US" dirty="0"/>
              <a:t>//What code runs if class is over and there's more than 20 students?</a:t>
            </a:r>
          </a:p>
          <a:p>
            <a:pPr marL="0" indent="0">
              <a:buNone/>
            </a:pPr>
            <a:r>
              <a:rPr lang="en-US" dirty="0"/>
              <a:t>} else {</a:t>
            </a:r>
          </a:p>
          <a:p>
            <a:pPr marL="0" indent="0">
              <a:buNone/>
            </a:pPr>
            <a:r>
              <a:rPr lang="en-US" dirty="0"/>
              <a:t>//What code runs if class is not over?</a:t>
            </a:r>
          </a:p>
          <a:p>
            <a:pPr marL="0" indent="0">
              <a:buNone/>
            </a:pPr>
            <a:r>
              <a:rPr lang="en-US" dirty="0" smtClean="0"/>
              <a:t>}</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41905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Equality and Relational Operators</a:t>
            </a:r>
            <a:endParaRPr lang="en-US" dirty="0"/>
          </a:p>
        </p:txBody>
      </p:sp>
      <p:sp>
        <p:nvSpPr>
          <p:cNvPr id="4" name="Content Placeholder 3"/>
          <p:cNvSpPr>
            <a:spLocks noGrp="1"/>
          </p:cNvSpPr>
          <p:nvPr>
            <p:ph idx="1"/>
          </p:nvPr>
        </p:nvSpPr>
        <p:spPr/>
        <p:txBody>
          <a:bodyPr>
            <a:normAutofit/>
          </a:bodyPr>
          <a:lstStyle/>
          <a:p>
            <a:r>
              <a:rPr lang="en-US" dirty="0"/>
              <a:t>== equal to</a:t>
            </a:r>
          </a:p>
          <a:p>
            <a:r>
              <a:rPr lang="en-US" dirty="0"/>
              <a:t>!= not equal to</a:t>
            </a:r>
          </a:p>
          <a:p>
            <a:r>
              <a:rPr lang="en-US" dirty="0"/>
              <a:t>&gt; greater than</a:t>
            </a:r>
          </a:p>
          <a:p>
            <a:r>
              <a:rPr lang="en-US" dirty="0"/>
              <a:t>&gt;= greater than or equal to</a:t>
            </a:r>
          </a:p>
          <a:p>
            <a:r>
              <a:rPr lang="en-US" dirty="0"/>
              <a:t>&lt; less than</a:t>
            </a:r>
          </a:p>
          <a:p>
            <a:r>
              <a:rPr lang="en-US" dirty="0"/>
              <a:t>&lt;= less than or equal to</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35743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Intents</a:t>
            </a:r>
            <a:endParaRPr lang="en-US" dirty="0"/>
          </a:p>
        </p:txBody>
      </p:sp>
      <p:sp>
        <p:nvSpPr>
          <p:cNvPr id="4" name="Content Placeholder 3"/>
          <p:cNvSpPr>
            <a:spLocks noGrp="1"/>
          </p:cNvSpPr>
          <p:nvPr>
            <p:ph idx="1"/>
          </p:nvPr>
        </p:nvSpPr>
        <p:spPr/>
        <p:txBody>
          <a:bodyPr>
            <a:normAutofit/>
          </a:bodyPr>
          <a:lstStyle/>
          <a:p>
            <a:pPr marL="0" indent="0">
              <a:buNone/>
            </a:pPr>
            <a:r>
              <a:rPr lang="en-US" dirty="0"/>
              <a:t>An intent is a "Intention to hand off work to something else". For example, you might want to delegate some hard work to another application to handle.</a:t>
            </a:r>
          </a:p>
          <a:p>
            <a:pPr marL="0" indent="0">
              <a:buNone/>
            </a:pPr>
            <a:r>
              <a:rPr lang="en-US" dirty="0"/>
              <a:t/>
            </a:r>
            <a:br>
              <a:rPr lang="en-US" dirty="0"/>
            </a:br>
            <a:r>
              <a:rPr lang="en-US" dirty="0"/>
              <a:t>EX:</a:t>
            </a:r>
          </a:p>
          <a:p>
            <a:pPr marL="0" indent="0">
              <a:buNone/>
            </a:pPr>
            <a:r>
              <a:rPr lang="en-US" dirty="0"/>
              <a:t>You might want to take a picture in your application but you haven't coded a camera in your app. However you can send an intent for the Android OS to find an application that can take a picture for you.</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64362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 Review</a:t>
            </a:r>
            <a:endParaRPr lang="en-US" dirty="0"/>
          </a:p>
        </p:txBody>
      </p:sp>
      <p:sp>
        <p:nvSpPr>
          <p:cNvPr id="3" name="Subtitle 2"/>
          <p:cNvSpPr>
            <a:spLocks noGrp="1"/>
          </p:cNvSpPr>
          <p:nvPr>
            <p:ph idx="1"/>
          </p:nvPr>
        </p:nvSpPr>
        <p:spPr/>
        <p:txBody>
          <a:bodyPr/>
          <a:lstStyle/>
          <a:p>
            <a:r>
              <a:rPr lang="en-US" dirty="0" smtClean="0"/>
              <a:t>Did you complete week 2’s lab?</a:t>
            </a:r>
            <a:endParaRPr lang="en-US" dirty="0" smtClean="0"/>
          </a:p>
          <a:p>
            <a:r>
              <a:rPr lang="en-US" dirty="0" smtClean="0"/>
              <a:t>How did it go? Any issues?</a:t>
            </a:r>
          </a:p>
          <a:p>
            <a:r>
              <a:rPr lang="en-US" dirty="0" smtClean="0"/>
              <a:t>Any questions from last lecture?</a:t>
            </a:r>
          </a:p>
          <a:p>
            <a:r>
              <a:rPr lang="en-US" dirty="0" smtClean="0"/>
              <a:t>Remember what variables are and the different data types?</a:t>
            </a:r>
          </a:p>
          <a:p>
            <a:r>
              <a:rPr lang="en-US" dirty="0" smtClean="0"/>
              <a:t>What are methods?</a:t>
            </a:r>
          </a:p>
          <a:p>
            <a:r>
              <a:rPr lang="en-US" dirty="0" smtClean="0"/>
              <a:t>What method can we use to find views via code?</a:t>
            </a:r>
            <a:endParaRPr lang="en-US" dirty="0" smtClean="0"/>
          </a:p>
        </p:txBody>
      </p:sp>
    </p:spTree>
    <p:extLst>
      <p:ext uri="{BB962C8B-B14F-4D97-AF65-F5344CB8AC3E}">
        <p14:creationId xmlns:p14="http://schemas.microsoft.com/office/powerpoint/2010/main" val="863785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What’s inside an Intent?</a:t>
            </a:r>
            <a:endParaRPr lang="en-US" dirty="0"/>
          </a:p>
        </p:txBody>
      </p:sp>
      <p:sp>
        <p:nvSpPr>
          <p:cNvPr id="4" name="Content Placeholder 3"/>
          <p:cNvSpPr>
            <a:spLocks noGrp="1"/>
          </p:cNvSpPr>
          <p:nvPr>
            <p:ph idx="1"/>
          </p:nvPr>
        </p:nvSpPr>
        <p:spPr/>
        <p:txBody>
          <a:bodyPr>
            <a:normAutofit/>
          </a:bodyPr>
          <a:lstStyle/>
          <a:p>
            <a:pPr marL="0" indent="0">
              <a:buNone/>
            </a:pPr>
            <a:r>
              <a:rPr lang="en-US" dirty="0"/>
              <a:t>- Action</a:t>
            </a:r>
          </a:p>
          <a:p>
            <a:pPr marL="0" indent="0">
              <a:buNone/>
            </a:pPr>
            <a:r>
              <a:rPr lang="en-US" dirty="0"/>
              <a:t>- Data / Data URI</a:t>
            </a:r>
          </a:p>
          <a:p>
            <a:pPr marL="0" indent="0">
              <a:buNone/>
            </a:pPr>
            <a:r>
              <a:rPr lang="en-US" dirty="0"/>
              <a:t>- Category</a:t>
            </a:r>
          </a:p>
          <a:p>
            <a:pPr marL="0" indent="0">
              <a:buNone/>
            </a:pPr>
            <a:r>
              <a:rPr lang="en-US" dirty="0"/>
              <a:t>- Component</a:t>
            </a:r>
          </a:p>
          <a:p>
            <a:pPr marL="0" indent="0">
              <a:buNone/>
            </a:pPr>
            <a:r>
              <a:rPr lang="en-US" dirty="0"/>
              <a:t>- Extras</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09568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an Intent to pass data/extras</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Intent </a:t>
            </a:r>
            <a:r>
              <a:rPr lang="en-US" dirty="0" err="1"/>
              <a:t>i</a:t>
            </a:r>
            <a:r>
              <a:rPr lang="en-US" dirty="0"/>
              <a:t> = new Intent(this, </a:t>
            </a:r>
            <a:r>
              <a:rPr lang="en-US" dirty="0" err="1"/>
              <a:t>ActivityTwo.class</a:t>
            </a:r>
            <a:r>
              <a:rPr lang="en-US" dirty="0"/>
              <a:t>);</a:t>
            </a:r>
          </a:p>
          <a:p>
            <a:pPr marL="0" indent="0">
              <a:buNone/>
            </a:pPr>
            <a:r>
              <a:rPr lang="en-US" dirty="0" err="1"/>
              <a:t>i.putExtra</a:t>
            </a:r>
            <a:r>
              <a:rPr lang="en-US" dirty="0"/>
              <a:t>("Value1", "This value one for </a:t>
            </a:r>
            <a:r>
              <a:rPr lang="en-US" dirty="0" err="1"/>
              <a:t>ActivityTwo</a:t>
            </a:r>
            <a:r>
              <a:rPr lang="en-US" dirty="0"/>
              <a:t> ");</a:t>
            </a:r>
          </a:p>
          <a:p>
            <a:pPr marL="0" indent="0">
              <a:buNone/>
            </a:pPr>
            <a:r>
              <a:rPr lang="en-US" dirty="0" err="1"/>
              <a:t>i.putExtra</a:t>
            </a:r>
            <a:r>
              <a:rPr lang="en-US" dirty="0"/>
              <a:t>("Value2", "This value two </a:t>
            </a:r>
            <a:r>
              <a:rPr lang="en-US" dirty="0" err="1"/>
              <a:t>ActivityTwo</a:t>
            </a:r>
            <a:r>
              <a:rPr lang="en-US" dirty="0"/>
              <a:t>");</a:t>
            </a:r>
          </a:p>
          <a:p>
            <a:pPr marL="0" indent="0">
              <a:buNone/>
            </a:pPr>
            <a:r>
              <a:rPr lang="en-US" dirty="0"/>
              <a:t/>
            </a:r>
            <a:br>
              <a:rPr lang="en-US" dirty="0"/>
            </a:br>
            <a:r>
              <a:rPr lang="en-US" dirty="0"/>
              <a:t>As value you can use the primitive data types (</a:t>
            </a:r>
            <a:r>
              <a:rPr lang="en-US" dirty="0" err="1"/>
              <a:t>int</a:t>
            </a:r>
            <a:r>
              <a:rPr lang="en-US" dirty="0"/>
              <a:t>, float, …​) plus objects of type String, Bundle, </a:t>
            </a:r>
            <a:r>
              <a:rPr lang="en-US" dirty="0" err="1"/>
              <a:t>Parcelable</a:t>
            </a:r>
            <a:r>
              <a:rPr lang="en-US" dirty="0"/>
              <a:t> and Serializable.</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6908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Retrieving an Intent’s extras</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a:t>Bundle extras = </a:t>
            </a:r>
            <a:r>
              <a:rPr lang="en-US" dirty="0" err="1"/>
              <a:t>getIntent</a:t>
            </a:r>
            <a:r>
              <a:rPr lang="en-US" dirty="0"/>
              <a:t>().</a:t>
            </a:r>
            <a:r>
              <a:rPr lang="en-US" dirty="0" err="1"/>
              <a:t>getExtras</a:t>
            </a:r>
            <a:r>
              <a:rPr lang="en-US" dirty="0"/>
              <a:t>();</a:t>
            </a:r>
          </a:p>
          <a:p>
            <a:pPr marL="0" indent="0">
              <a:buNone/>
            </a:pPr>
            <a:r>
              <a:rPr lang="en-US" dirty="0"/>
              <a:t>if (extras == null) {</a:t>
            </a:r>
          </a:p>
          <a:p>
            <a:pPr marL="0" indent="0">
              <a:buNone/>
            </a:pPr>
            <a:r>
              <a:rPr lang="en-US" dirty="0"/>
              <a:t>return;</a:t>
            </a:r>
          </a:p>
          <a:p>
            <a:pPr marL="0" indent="0">
              <a:buNone/>
            </a:pPr>
            <a:r>
              <a:rPr lang="en-US" dirty="0"/>
              <a:t>}</a:t>
            </a:r>
          </a:p>
          <a:p>
            <a:pPr marL="0" indent="0">
              <a:buNone/>
            </a:pPr>
            <a:r>
              <a:rPr lang="en-US" dirty="0"/>
              <a:t>// get data via the key</a:t>
            </a:r>
          </a:p>
          <a:p>
            <a:pPr marL="0" indent="0">
              <a:buNone/>
            </a:pPr>
            <a:r>
              <a:rPr lang="en-US" dirty="0"/>
              <a:t>String value1 = </a:t>
            </a:r>
            <a:r>
              <a:rPr lang="en-US" dirty="0" err="1"/>
              <a:t>extras.getString</a:t>
            </a:r>
            <a:r>
              <a:rPr lang="en-US" dirty="0"/>
              <a:t>(</a:t>
            </a:r>
            <a:r>
              <a:rPr lang="en-US" dirty="0" err="1"/>
              <a:t>Intent.EXTRA_TEXT</a:t>
            </a:r>
            <a:r>
              <a:rPr lang="en-US" dirty="0"/>
              <a:t>);</a:t>
            </a:r>
          </a:p>
          <a:p>
            <a:pPr marL="0" indent="0">
              <a:buNone/>
            </a:pPr>
            <a:r>
              <a:rPr lang="en-US" dirty="0"/>
              <a:t>if (value1 != null) {</a:t>
            </a:r>
          </a:p>
          <a:p>
            <a:pPr marL="0" indent="0">
              <a:buNone/>
            </a:pPr>
            <a:r>
              <a:rPr lang="en-US" dirty="0"/>
              <a:t>// do something with the data</a:t>
            </a:r>
          </a:p>
          <a:p>
            <a:pPr marL="0" indent="0">
              <a:buNone/>
            </a:pPr>
            <a:r>
              <a:rPr lang="en-US" dirty="0"/>
              <a:t>}</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0034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#1</a:t>
            </a:r>
            <a:endParaRPr lang="en-US" dirty="0"/>
          </a:p>
        </p:txBody>
      </p:sp>
      <p:sp>
        <p:nvSpPr>
          <p:cNvPr id="4" name="Content Placeholder 3"/>
          <p:cNvSpPr>
            <a:spLocks noGrp="1"/>
          </p:cNvSpPr>
          <p:nvPr>
            <p:ph idx="1"/>
          </p:nvPr>
        </p:nvSpPr>
        <p:spPr/>
        <p:txBody>
          <a:bodyPr>
            <a:normAutofit/>
          </a:bodyPr>
          <a:lstStyle/>
          <a:p>
            <a:r>
              <a:rPr lang="en-US" dirty="0"/>
              <a:t>Object Oriented program mocks real life examples of objects</a:t>
            </a:r>
            <a:r>
              <a:rPr lang="en-US" dirty="0" smtClean="0"/>
              <a:t>?</a:t>
            </a:r>
          </a:p>
          <a:p>
            <a:endParaRPr lang="en-US" dirty="0"/>
          </a:p>
          <a:p>
            <a:r>
              <a:rPr lang="en-US" dirty="0" smtClean="0"/>
              <a:t>True</a:t>
            </a:r>
          </a:p>
          <a:p>
            <a:r>
              <a:rPr lang="en-US" dirty="0" smtClean="0"/>
              <a:t>False</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22614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#1 - Answer</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True</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58109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#2</a:t>
            </a:r>
            <a:endParaRPr lang="en-US" dirty="0"/>
          </a:p>
        </p:txBody>
      </p:sp>
      <p:sp>
        <p:nvSpPr>
          <p:cNvPr id="4" name="Content Placeholder 3"/>
          <p:cNvSpPr>
            <a:spLocks noGrp="1"/>
          </p:cNvSpPr>
          <p:nvPr>
            <p:ph idx="1"/>
          </p:nvPr>
        </p:nvSpPr>
        <p:spPr/>
        <p:txBody>
          <a:bodyPr>
            <a:normAutofit/>
          </a:bodyPr>
          <a:lstStyle/>
          <a:p>
            <a:r>
              <a:rPr lang="en-US" dirty="0"/>
              <a:t>How many arguments/parameters must a method have</a:t>
            </a:r>
            <a:r>
              <a:rPr lang="en-US" dirty="0" smtClean="0"/>
              <a:t>?</a:t>
            </a:r>
          </a:p>
          <a:p>
            <a:endParaRPr lang="en-US" dirty="0"/>
          </a:p>
          <a:p>
            <a:r>
              <a:rPr lang="en-US" dirty="0" smtClean="0"/>
              <a:t>0 or more</a:t>
            </a:r>
          </a:p>
          <a:p>
            <a:r>
              <a:rPr lang="en-US" dirty="0" smtClean="0"/>
              <a:t>1 or more</a:t>
            </a:r>
          </a:p>
          <a:p>
            <a:r>
              <a:rPr lang="en-US" dirty="0" smtClean="0"/>
              <a:t>2 or more</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52617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#2 - Answer</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0 or more</a:t>
            </a:r>
            <a:endParaRPr lang="en-US" dirty="0" smtClean="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87338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#3</a:t>
            </a:r>
            <a:endParaRPr lang="en-US" dirty="0"/>
          </a:p>
        </p:txBody>
      </p:sp>
      <p:sp>
        <p:nvSpPr>
          <p:cNvPr id="4" name="Content Placeholder 3"/>
          <p:cNvSpPr>
            <a:spLocks noGrp="1"/>
          </p:cNvSpPr>
          <p:nvPr>
            <p:ph idx="1"/>
          </p:nvPr>
        </p:nvSpPr>
        <p:spPr/>
        <p:txBody>
          <a:bodyPr>
            <a:normAutofit/>
          </a:bodyPr>
          <a:lstStyle/>
          <a:p>
            <a:r>
              <a:rPr lang="en-US" dirty="0"/>
              <a:t>The </a:t>
            </a:r>
            <a:r>
              <a:rPr lang="en-US" dirty="0" err="1"/>
              <a:t>boolean</a:t>
            </a:r>
            <a:r>
              <a:rPr lang="en-US" dirty="0"/>
              <a:t> data type returns a value of true or false</a:t>
            </a:r>
            <a:r>
              <a:rPr lang="en-US" dirty="0" smtClean="0"/>
              <a:t>?</a:t>
            </a:r>
          </a:p>
          <a:p>
            <a:endParaRPr lang="en-US" dirty="0"/>
          </a:p>
          <a:p>
            <a:r>
              <a:rPr lang="en-US" dirty="0" smtClean="0"/>
              <a:t>True</a:t>
            </a:r>
          </a:p>
          <a:p>
            <a:r>
              <a:rPr lang="en-US" dirty="0" smtClean="0"/>
              <a:t>False</a:t>
            </a:r>
          </a:p>
          <a:p>
            <a:endParaRPr lang="en-US" dirty="0"/>
          </a:p>
          <a:p>
            <a:r>
              <a:rPr lang="en-US" b="1" dirty="0"/>
              <a:t>**Note:**</a:t>
            </a:r>
            <a:r>
              <a:rPr lang="en-US" dirty="0"/>
              <a:t> Yes this is a confusing question, I'm asking if it returns either true or false.</a:t>
            </a:r>
          </a:p>
          <a:p>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78065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#3 - Answer</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It can return either true or false</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41065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#4</a:t>
            </a:r>
            <a:endParaRPr lang="en-US" dirty="0"/>
          </a:p>
        </p:txBody>
      </p:sp>
      <p:sp>
        <p:nvSpPr>
          <p:cNvPr id="4" name="Content Placeholder 3"/>
          <p:cNvSpPr>
            <a:spLocks noGrp="1"/>
          </p:cNvSpPr>
          <p:nvPr>
            <p:ph idx="1"/>
          </p:nvPr>
        </p:nvSpPr>
        <p:spPr/>
        <p:txBody>
          <a:bodyPr>
            <a:normAutofit/>
          </a:bodyPr>
          <a:lstStyle/>
          <a:p>
            <a:r>
              <a:rPr lang="en-US" dirty="0"/>
              <a:t>What is </a:t>
            </a:r>
            <a:r>
              <a:rPr lang="en-US" dirty="0" smtClean="0"/>
              <a:t>the </a:t>
            </a:r>
            <a:r>
              <a:rPr lang="en-US" dirty="0"/>
              <a:t>equality operator for not equal to</a:t>
            </a:r>
            <a:r>
              <a:rPr lang="en-US" dirty="0" smtClean="0"/>
              <a:t>?</a:t>
            </a:r>
          </a:p>
          <a:p>
            <a:endParaRPr lang="en-US" dirty="0"/>
          </a:p>
          <a:p>
            <a:r>
              <a:rPr lang="mr-IN" dirty="0"/>
              <a:t>- ==</a:t>
            </a:r>
          </a:p>
          <a:p>
            <a:r>
              <a:rPr lang="mr-IN" dirty="0"/>
              <a:t>- !=</a:t>
            </a:r>
          </a:p>
          <a:p>
            <a:r>
              <a:rPr lang="mr-IN" dirty="0"/>
              <a:t>- </a:t>
            </a:r>
            <a:r>
              <a:rPr lang="mr-IN" dirty="0" err="1"/>
              <a:t>not</a:t>
            </a:r>
            <a:r>
              <a:rPr lang="mr-IN" dirty="0"/>
              <a:t> =</a:t>
            </a:r>
          </a:p>
          <a:p>
            <a:r>
              <a:rPr lang="mr-IN" dirty="0"/>
              <a:t>- &lt;=</a:t>
            </a:r>
          </a:p>
          <a:p>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57445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Week </a:t>
            </a:r>
            <a:r>
              <a:rPr lang="en-US" dirty="0" smtClean="0"/>
              <a:t>2 </a:t>
            </a:r>
            <a:r>
              <a:rPr lang="en-US" dirty="0" smtClean="0"/>
              <a:t>Summary</a:t>
            </a:r>
            <a:endParaRPr lang="en-US" dirty="0"/>
          </a:p>
        </p:txBody>
      </p:sp>
      <p:sp>
        <p:nvSpPr>
          <p:cNvPr id="7" name="Content Placeholder 6"/>
          <p:cNvSpPr>
            <a:spLocks noGrp="1"/>
          </p:cNvSpPr>
          <p:nvPr>
            <p:ph idx="1"/>
          </p:nvPr>
        </p:nvSpPr>
        <p:spPr/>
        <p:txBody>
          <a:bodyPr/>
          <a:lstStyle/>
          <a:p>
            <a:r>
              <a:rPr lang="en-US" dirty="0"/>
              <a:t>We talked about nested </a:t>
            </a:r>
            <a:r>
              <a:rPr lang="en-US" dirty="0" err="1"/>
              <a:t>viewgroups</a:t>
            </a:r>
            <a:r>
              <a:rPr lang="en-US" dirty="0"/>
              <a:t>, how to take apart a view using a view hierarchy, and then we started learning some basics of programming such as variables and methods. We ended off last week with explanation of how to find views via code and setting up a Click listener.</a:t>
            </a:r>
          </a:p>
        </p:txBody>
      </p:sp>
    </p:spTree>
    <p:extLst>
      <p:ext uri="{BB962C8B-B14F-4D97-AF65-F5344CB8AC3E}">
        <p14:creationId xmlns:p14="http://schemas.microsoft.com/office/powerpoint/2010/main" val="90271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#4 - Answer</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991407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#5</a:t>
            </a:r>
            <a:endParaRPr lang="en-US" dirty="0"/>
          </a:p>
        </p:txBody>
      </p:sp>
      <p:sp>
        <p:nvSpPr>
          <p:cNvPr id="4" name="Content Placeholder 3"/>
          <p:cNvSpPr>
            <a:spLocks noGrp="1"/>
          </p:cNvSpPr>
          <p:nvPr>
            <p:ph idx="1"/>
          </p:nvPr>
        </p:nvSpPr>
        <p:spPr/>
        <p:txBody>
          <a:bodyPr>
            <a:normAutofit/>
          </a:bodyPr>
          <a:lstStyle/>
          <a:p>
            <a:r>
              <a:rPr lang="en-US" dirty="0"/>
              <a:t>What is an intent useful for</a:t>
            </a:r>
            <a:r>
              <a:rPr lang="en-US" dirty="0" smtClean="0"/>
              <a:t>?</a:t>
            </a:r>
          </a:p>
          <a:p>
            <a:endParaRPr lang="en-US" dirty="0"/>
          </a:p>
          <a:p>
            <a:r>
              <a:rPr lang="en-US" dirty="0"/>
              <a:t>- Delegating work</a:t>
            </a:r>
          </a:p>
          <a:p>
            <a:r>
              <a:rPr lang="en-US" dirty="0"/>
              <a:t>- Communicating with another app</a:t>
            </a:r>
          </a:p>
          <a:p>
            <a:r>
              <a:rPr lang="en-US" dirty="0"/>
              <a:t>- Sending extra information</a:t>
            </a:r>
          </a:p>
          <a:p>
            <a:r>
              <a:rPr lang="en-US" dirty="0"/>
              <a:t>- All of the above</a:t>
            </a:r>
          </a:p>
          <a:p>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67738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#5 - Answer</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All of the above</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30473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 </a:t>
            </a:r>
            <a:r>
              <a:rPr lang="en-US" dirty="0" smtClean="0"/>
              <a:t>#3 </a:t>
            </a:r>
            <a:r>
              <a:rPr lang="mr-IN" dirty="0" smtClean="0"/>
              <a:t>–</a:t>
            </a:r>
            <a:r>
              <a:rPr lang="en-US" dirty="0" smtClean="0"/>
              <a:t> </a:t>
            </a:r>
            <a:r>
              <a:rPr lang="en-US" dirty="0" smtClean="0"/>
              <a:t>Quiz App</a:t>
            </a:r>
            <a:endParaRPr lang="en-US" dirty="0"/>
          </a:p>
        </p:txBody>
      </p:sp>
      <p:sp>
        <p:nvSpPr>
          <p:cNvPr id="4" name="Content Placeholder 3"/>
          <p:cNvSpPr>
            <a:spLocks noGrp="1"/>
          </p:cNvSpPr>
          <p:nvPr>
            <p:ph sz="half" idx="1"/>
          </p:nvPr>
        </p:nvSpPr>
        <p:spPr/>
        <p:txBody>
          <a:bodyPr/>
          <a:lstStyle/>
          <a:p>
            <a:r>
              <a:rPr lang="en-US" dirty="0" smtClean="0"/>
              <a:t>Design </a:t>
            </a:r>
            <a:r>
              <a:rPr lang="en-US" dirty="0"/>
              <a:t>and implement a </a:t>
            </a:r>
            <a:r>
              <a:rPr lang="en-US" dirty="0" smtClean="0"/>
              <a:t>quiz app of your favorite trivia questions</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626343" y="1825625"/>
            <a:ext cx="4273314" cy="4351338"/>
          </a:xfrm>
        </p:spPr>
      </p:pic>
    </p:spTree>
    <p:extLst>
      <p:ext uri="{BB962C8B-B14F-4D97-AF65-F5344CB8AC3E}">
        <p14:creationId xmlns:p14="http://schemas.microsoft.com/office/powerpoint/2010/main" val="1287941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We Learned</a:t>
            </a:r>
            <a:r>
              <a:rPr lang="mr-IN" dirty="0" smtClean="0"/>
              <a:t>…</a:t>
            </a:r>
            <a:endParaRPr lang="en-US" dirty="0"/>
          </a:p>
        </p:txBody>
      </p:sp>
      <p:sp>
        <p:nvSpPr>
          <p:cNvPr id="2" name="Content Placeholder 1"/>
          <p:cNvSpPr>
            <a:spLocks noGrp="1"/>
          </p:cNvSpPr>
          <p:nvPr>
            <p:ph idx="1"/>
          </p:nvPr>
        </p:nvSpPr>
        <p:spPr/>
        <p:txBody>
          <a:bodyPr/>
          <a:lstStyle/>
          <a:p>
            <a:r>
              <a:rPr lang="en-US" dirty="0" smtClean="0"/>
              <a:t>- </a:t>
            </a:r>
            <a:r>
              <a:rPr lang="en-US" dirty="0"/>
              <a:t>Adding button code to your app</a:t>
            </a:r>
          </a:p>
          <a:p>
            <a:r>
              <a:rPr lang="en-US" dirty="0"/>
              <a:t>- Updating views</a:t>
            </a:r>
          </a:p>
          <a:p>
            <a:r>
              <a:rPr lang="en-US" dirty="0"/>
              <a:t>- Properly scoping variables</a:t>
            </a:r>
          </a:p>
          <a:p>
            <a:r>
              <a:rPr lang="en-US" dirty="0"/>
              <a:t>- Finding views by their ID</a:t>
            </a:r>
          </a:p>
        </p:txBody>
      </p:sp>
    </p:spTree>
    <p:extLst>
      <p:ext uri="{BB962C8B-B14F-4D97-AF65-F5344CB8AC3E}">
        <p14:creationId xmlns:p14="http://schemas.microsoft.com/office/powerpoint/2010/main" val="1407094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 Oriented Programming</a:t>
            </a:r>
            <a:endParaRPr lang="en-US" dirty="0"/>
          </a:p>
        </p:txBody>
      </p:sp>
      <p:sp>
        <p:nvSpPr>
          <p:cNvPr id="3" name="Content Placeholder 2"/>
          <p:cNvSpPr>
            <a:spLocks noGrp="1"/>
          </p:cNvSpPr>
          <p:nvPr>
            <p:ph idx="1"/>
          </p:nvPr>
        </p:nvSpPr>
        <p:spPr/>
        <p:txBody>
          <a:bodyPr/>
          <a:lstStyle/>
          <a:p>
            <a:r>
              <a:rPr lang="en-US" dirty="0"/>
              <a:t>Real-world objects share two characteristics: They all have </a:t>
            </a:r>
            <a:r>
              <a:rPr lang="en-US" i="1" dirty="0"/>
              <a:t>state</a:t>
            </a:r>
            <a:r>
              <a:rPr lang="en-US" dirty="0"/>
              <a:t> and </a:t>
            </a:r>
            <a:r>
              <a:rPr lang="en-US" i="1" dirty="0"/>
              <a:t>behavior</a:t>
            </a:r>
            <a:r>
              <a:rPr lang="en-US" dirty="0"/>
              <a:t>. Dogs have state (name, color, breed, hungry) and behavior (barking, fetching, wagging tail). Bicycles also have state (current gear, current pedal cadence, current speed) and behavior (changing gear, changing pedal cadence, applying brakes). Identifying the state and behavior for real-world objects is a great way to begin thinking in terms of object-oriented programming.</a:t>
            </a:r>
            <a:endParaRPr lang="en-US" dirty="0" smtClean="0"/>
          </a:p>
        </p:txBody>
      </p:sp>
    </p:spTree>
    <p:extLst>
      <p:ext uri="{BB962C8B-B14F-4D97-AF65-F5344CB8AC3E}">
        <p14:creationId xmlns:p14="http://schemas.microsoft.com/office/powerpoint/2010/main" val="1533369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83981" y="307731"/>
            <a:ext cx="3328035" cy="3997637"/>
          </a:xfrm>
          <a:prstGeom prst="rect">
            <a:avLst/>
          </a:prstGeom>
        </p:spPr>
      </p:pic>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16043" y="642495"/>
            <a:ext cx="5455917" cy="3328108"/>
          </a:xfrm>
          <a:prstGeom prst="rect">
            <a:avLst/>
          </a:prstGeom>
        </p:spPr>
      </p:pic>
      <p:sp>
        <p:nvSpPr>
          <p:cNvPr id="6" name="Title 5"/>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chemeClr val="bg1"/>
                </a:solidFill>
              </a:rPr>
              <a:t>Public vs. Private</a:t>
            </a:r>
          </a:p>
        </p:txBody>
      </p:sp>
    </p:spTree>
    <p:extLst>
      <p:ext uri="{BB962C8B-B14F-4D97-AF65-F5344CB8AC3E}">
        <p14:creationId xmlns:p14="http://schemas.microsoft.com/office/powerpoint/2010/main" val="26030286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Defining a method (part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{Access Modifier} {Return Data Type} {Method Name}({Parameter 1 Data Type} {Parameter 1 Variable Name})</a:t>
            </a:r>
          </a:p>
          <a:p>
            <a:endParaRPr lang="en-US" dirty="0"/>
          </a:p>
          <a:p>
            <a:r>
              <a:rPr lang="en-US" dirty="0" smtClean="0"/>
              <a:t>- </a:t>
            </a:r>
            <a:r>
              <a:rPr lang="en-US" dirty="0"/>
              <a:t>Access Modifier - Public/Private</a:t>
            </a:r>
          </a:p>
          <a:p>
            <a:r>
              <a:rPr lang="en-US" dirty="0"/>
              <a:t>- Return Data Type - void/</a:t>
            </a:r>
            <a:r>
              <a:rPr lang="en-US" dirty="0" err="1"/>
              <a:t>int</a:t>
            </a:r>
            <a:r>
              <a:rPr lang="en-US" dirty="0"/>
              <a:t>/String</a:t>
            </a:r>
          </a:p>
          <a:p>
            <a:r>
              <a:rPr lang="en-US" dirty="0"/>
              <a:t>- Method Name - Descriptive of what the method does</a:t>
            </a:r>
          </a:p>
          <a:p>
            <a:r>
              <a:rPr lang="en-US" dirty="0"/>
              <a:t>- Parameter Name - Descriptive of what the input </a:t>
            </a:r>
            <a:r>
              <a:rPr lang="en-US" dirty="0" smtClean="0"/>
              <a:t>is</a:t>
            </a:r>
            <a:br>
              <a:rPr lang="en-US" dirty="0" smtClean="0"/>
            </a:br>
            <a:r>
              <a:rPr lang="en-US" dirty="0" smtClean="0"/>
              <a:t/>
            </a:r>
            <a:br>
              <a:rPr lang="en-US" dirty="0" smtClean="0"/>
            </a:br>
            <a:r>
              <a:rPr lang="en-US" dirty="0" smtClean="0"/>
              <a:t>public </a:t>
            </a:r>
            <a:r>
              <a:rPr lang="en-US" dirty="0" err="1"/>
              <a:t>int</a:t>
            </a:r>
            <a:r>
              <a:rPr lang="en-US" dirty="0"/>
              <a:t> </a:t>
            </a:r>
            <a:r>
              <a:rPr lang="en-US" dirty="0" err="1"/>
              <a:t>calculatePrice</a:t>
            </a:r>
            <a:r>
              <a:rPr lang="en-US" dirty="0"/>
              <a:t>(</a:t>
            </a:r>
            <a:r>
              <a:rPr lang="en-US" dirty="0" err="1"/>
              <a:t>int</a:t>
            </a:r>
            <a:r>
              <a:rPr lang="en-US" dirty="0"/>
              <a:t> </a:t>
            </a:r>
            <a:r>
              <a:rPr lang="en-US" dirty="0" err="1"/>
              <a:t>totalCost</a:t>
            </a:r>
            <a:r>
              <a:rPr lang="en-US" dirty="0"/>
              <a:t>) </a:t>
            </a:r>
            <a:r>
              <a:rPr lang="en-US" dirty="0" smtClean="0"/>
              <a:t>{</a:t>
            </a:r>
            <a:br>
              <a:rPr lang="en-US" dirty="0" smtClean="0"/>
            </a:br>
            <a:r>
              <a:rPr lang="en-US" dirty="0" smtClean="0"/>
              <a:t>    return </a:t>
            </a:r>
            <a:r>
              <a:rPr lang="en-US" dirty="0" err="1"/>
              <a:t>totalCost</a:t>
            </a:r>
            <a:r>
              <a:rPr lang="en-US" dirty="0"/>
              <a:t> * 5</a:t>
            </a:r>
            <a:r>
              <a:rPr lang="en-US" dirty="0" smtClean="0"/>
              <a:t>;</a:t>
            </a:r>
            <a:br>
              <a:rPr lang="en-US" dirty="0" smtClean="0"/>
            </a:b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1770575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Objects</a:t>
            </a:r>
            <a:endParaRPr lang="en-US" dirty="0"/>
          </a:p>
        </p:txBody>
      </p:sp>
      <p:sp>
        <p:nvSpPr>
          <p:cNvPr id="4" name="Content Placeholder 3"/>
          <p:cNvSpPr>
            <a:spLocks noGrp="1"/>
          </p:cNvSpPr>
          <p:nvPr>
            <p:ph sz="half" idx="1"/>
          </p:nvPr>
        </p:nvSpPr>
        <p:spPr/>
        <p:txBody>
          <a:bodyPr>
            <a:normAutofit fontScale="55000" lnSpcReduction="20000"/>
          </a:bodyPr>
          <a:lstStyle/>
          <a:p>
            <a:r>
              <a:rPr lang="en-US" dirty="0" smtClean="0"/>
              <a:t>We can define objects that mimic real world things.</a:t>
            </a:r>
          </a:p>
          <a:p>
            <a:r>
              <a:rPr lang="en-US" dirty="0" smtClean="0"/>
              <a:t>We can create classes that better describe a single object rather than many random variables</a:t>
            </a:r>
            <a:br>
              <a:rPr lang="en-US" dirty="0" smtClean="0"/>
            </a:br>
            <a:endParaRPr lang="en-US" dirty="0" smtClean="0"/>
          </a:p>
          <a:p>
            <a:pPr marL="0" indent="0">
              <a:buNone/>
            </a:pPr>
            <a:r>
              <a:rPr lang="en-US" dirty="0">
                <a:solidFill>
                  <a:srgbClr val="CACACA"/>
                </a:solidFill>
                <a:latin typeface="Menlo-Regular" charset="0"/>
              </a:rPr>
              <a:t>public class </a:t>
            </a:r>
            <a:r>
              <a:rPr lang="en-US" dirty="0" err="1">
                <a:solidFill>
                  <a:srgbClr val="CACACA"/>
                </a:solidFill>
                <a:latin typeface="Menlo-Regular" charset="0"/>
              </a:rPr>
              <a:t>SoccerPlayer</a:t>
            </a:r>
            <a:r>
              <a:rPr lang="en-US" dirty="0">
                <a:solidFill>
                  <a:srgbClr val="CACACA"/>
                </a:solidFill>
                <a:latin typeface="Menlo-Regular" charset="0"/>
              </a:rPr>
              <a:t> {  // class name</a:t>
            </a:r>
          </a:p>
          <a:p>
            <a:pPr marL="0" indent="0">
              <a:buNone/>
            </a:pPr>
            <a:r>
              <a:rPr lang="mr-IN" dirty="0">
                <a:solidFill>
                  <a:srgbClr val="CACACA"/>
                </a:solidFill>
                <a:latin typeface="Menlo-Regular" charset="0"/>
              </a:rPr>
              <a:t>   </a:t>
            </a:r>
            <a:r>
              <a:rPr lang="mr-IN" dirty="0" err="1">
                <a:solidFill>
                  <a:srgbClr val="CACACA"/>
                </a:solidFill>
                <a:latin typeface="Menlo-Regular" charset="0"/>
              </a:rPr>
              <a:t>int</a:t>
            </a:r>
            <a:r>
              <a:rPr lang="mr-IN" dirty="0">
                <a:solidFill>
                  <a:srgbClr val="CACACA"/>
                </a:solidFill>
                <a:latin typeface="Menlo-Regular" charset="0"/>
              </a:rPr>
              <a:t> </a:t>
            </a:r>
            <a:r>
              <a:rPr lang="mr-IN" dirty="0" err="1">
                <a:solidFill>
                  <a:srgbClr val="CACACA"/>
                </a:solidFill>
                <a:latin typeface="Menlo-Regular" charset="0"/>
              </a:rPr>
              <a:t>number</a:t>
            </a:r>
            <a:r>
              <a:rPr lang="mr-IN" dirty="0">
                <a:solidFill>
                  <a:srgbClr val="CACACA"/>
                </a:solidFill>
                <a:latin typeface="Menlo-Regular" charset="0"/>
              </a:rPr>
              <a:t>;               // </a:t>
            </a:r>
            <a:r>
              <a:rPr lang="mr-IN" dirty="0" err="1">
                <a:solidFill>
                  <a:srgbClr val="CACACA"/>
                </a:solidFill>
                <a:latin typeface="Menlo-Regular" charset="0"/>
              </a:rPr>
              <a:t>variables</a:t>
            </a:r>
            <a:endParaRPr lang="mr-IN" dirty="0">
              <a:solidFill>
                <a:srgbClr val="CACACA"/>
              </a:solidFill>
              <a:latin typeface="Menlo-Regular" charset="0"/>
            </a:endParaRPr>
          </a:p>
          <a:p>
            <a:pPr marL="0" indent="0">
              <a:buNone/>
            </a:pPr>
            <a:r>
              <a:rPr lang="en-US" dirty="0">
                <a:solidFill>
                  <a:srgbClr val="CACACA"/>
                </a:solidFill>
                <a:latin typeface="Menlo-Regular" charset="0"/>
              </a:rPr>
              <a:t>   </a:t>
            </a:r>
            <a:r>
              <a:rPr lang="en-US" dirty="0" smtClean="0">
                <a:solidFill>
                  <a:srgbClr val="CACACA"/>
                </a:solidFill>
                <a:latin typeface="Menlo-Regular" charset="0"/>
              </a:rPr>
              <a:t>String </a:t>
            </a:r>
            <a:r>
              <a:rPr lang="en-US" dirty="0">
                <a:solidFill>
                  <a:srgbClr val="CACACA"/>
                </a:solidFill>
                <a:latin typeface="Menlo-Regular" charset="0"/>
              </a:rPr>
              <a:t>name;</a:t>
            </a:r>
          </a:p>
          <a:p>
            <a:pPr marL="0" indent="0">
              <a:buNone/>
            </a:pPr>
            <a:r>
              <a:rPr lang="mr-IN" dirty="0">
                <a:solidFill>
                  <a:srgbClr val="CACACA"/>
                </a:solidFill>
                <a:latin typeface="Menlo-Regular" charset="0"/>
              </a:rPr>
              <a:t>   </a:t>
            </a:r>
            <a:r>
              <a:rPr lang="en-US" dirty="0" smtClean="0">
                <a:solidFill>
                  <a:srgbClr val="CACACA"/>
                </a:solidFill>
                <a:latin typeface="Menlo-Regular" charset="0"/>
              </a:rPr>
              <a:t>String position</a:t>
            </a:r>
            <a:r>
              <a:rPr lang="mr-IN" dirty="0" smtClean="0">
                <a:solidFill>
                  <a:srgbClr val="CACACA"/>
                </a:solidFill>
                <a:latin typeface="Menlo-Regular" charset="0"/>
              </a:rPr>
              <a:t>;</a:t>
            </a:r>
            <a:endParaRPr lang="mr-IN" dirty="0">
              <a:solidFill>
                <a:srgbClr val="CACACA"/>
              </a:solidFill>
              <a:latin typeface="Menlo-Regular" charset="0"/>
            </a:endParaRPr>
          </a:p>
          <a:p>
            <a:pPr marL="0" indent="0">
              <a:buNone/>
            </a:pPr>
            <a:r>
              <a:rPr lang="mr-IN" dirty="0">
                <a:solidFill>
                  <a:srgbClr val="CACACA"/>
                </a:solidFill>
                <a:latin typeface="Menlo-Regular" charset="0"/>
              </a:rPr>
              <a:t>   </a:t>
            </a:r>
          </a:p>
          <a:p>
            <a:pPr marL="0" indent="0">
              <a:buNone/>
            </a:pPr>
            <a:r>
              <a:rPr lang="mr-IN" dirty="0">
                <a:solidFill>
                  <a:srgbClr val="CACACA"/>
                </a:solidFill>
                <a:latin typeface="Menlo-Regular" charset="0"/>
              </a:rPr>
              <a:t>   </a:t>
            </a:r>
            <a:r>
              <a:rPr lang="mr-IN" dirty="0" err="1">
                <a:solidFill>
                  <a:srgbClr val="CACACA"/>
                </a:solidFill>
                <a:latin typeface="Menlo-Regular" charset="0"/>
              </a:rPr>
              <a:t>void</a:t>
            </a:r>
            <a:r>
              <a:rPr lang="mr-IN" dirty="0">
                <a:solidFill>
                  <a:srgbClr val="CACACA"/>
                </a:solidFill>
                <a:latin typeface="Menlo-Regular" charset="0"/>
              </a:rPr>
              <a:t> </a:t>
            </a:r>
            <a:r>
              <a:rPr lang="mr-IN" dirty="0" err="1">
                <a:solidFill>
                  <a:srgbClr val="CACACA"/>
                </a:solidFill>
                <a:latin typeface="Menlo-Regular" charset="0"/>
              </a:rPr>
              <a:t>run</a:t>
            </a:r>
            <a:r>
              <a:rPr lang="mr-IN" dirty="0">
                <a:solidFill>
                  <a:srgbClr val="CACACA"/>
                </a:solidFill>
                <a:latin typeface="Menlo-Regular" charset="0"/>
              </a:rPr>
              <a:t>() { ...... }     // </a:t>
            </a:r>
            <a:r>
              <a:rPr lang="mr-IN" dirty="0" err="1">
                <a:solidFill>
                  <a:srgbClr val="CACACA"/>
                </a:solidFill>
                <a:latin typeface="Menlo-Regular" charset="0"/>
              </a:rPr>
              <a:t>methods</a:t>
            </a:r>
            <a:endParaRPr lang="mr-IN" dirty="0">
              <a:solidFill>
                <a:srgbClr val="CACACA"/>
              </a:solidFill>
              <a:latin typeface="Menlo-Regular" charset="0"/>
            </a:endParaRPr>
          </a:p>
          <a:p>
            <a:pPr marL="0" indent="0">
              <a:buNone/>
            </a:pPr>
            <a:r>
              <a:rPr lang="en-US" dirty="0">
                <a:solidFill>
                  <a:srgbClr val="CACACA"/>
                </a:solidFill>
                <a:latin typeface="Menlo-Regular" charset="0"/>
              </a:rPr>
              <a:t>   void </a:t>
            </a:r>
            <a:r>
              <a:rPr lang="en-US" dirty="0" err="1">
                <a:solidFill>
                  <a:srgbClr val="CACACA"/>
                </a:solidFill>
                <a:latin typeface="Menlo-Regular" charset="0"/>
              </a:rPr>
              <a:t>kickBall</a:t>
            </a:r>
            <a:r>
              <a:rPr lang="en-US" dirty="0">
                <a:solidFill>
                  <a:srgbClr val="CACACA"/>
                </a:solidFill>
                <a:latin typeface="Menlo-Regular" charset="0"/>
              </a:rPr>
              <a:t>() { ...... } </a:t>
            </a:r>
          </a:p>
          <a:p>
            <a:pPr marL="0" indent="0">
              <a:buNone/>
            </a:pPr>
            <a:r>
              <a:rPr lang="en-US" dirty="0">
                <a:solidFill>
                  <a:srgbClr val="CACACA"/>
                </a:solidFill>
                <a:latin typeface="Menlo-Regular" charset="0"/>
              </a:rPr>
              <a:t>}</a:t>
            </a:r>
          </a:p>
          <a:p>
            <a:pPr marL="0" indent="0">
              <a:buNone/>
            </a:pPr>
            <a:r>
              <a:rPr lang="en-US" dirty="0" smtClean="0"/>
              <a:t/>
            </a:r>
            <a:br>
              <a:rPr lang="en-US" dirty="0" smtClean="0"/>
            </a:br>
            <a:r>
              <a:rPr lang="en-US" dirty="0" smtClean="0"/>
              <a:t/>
            </a:r>
            <a:br>
              <a:rPr lang="en-US" dirty="0" smtClean="0"/>
            </a:b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817551617"/>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6997542" y="1027906"/>
            <a:ext cx="3769045" cy="923330"/>
          </a:xfrm>
          <a:prstGeom prst="rect">
            <a:avLst/>
          </a:prstGeom>
          <a:noFill/>
        </p:spPr>
        <p:txBody>
          <a:bodyPr wrap="none" lIns="91440" tIns="45720" rIns="91440" bIns="45720">
            <a:spAutoFit/>
          </a:bodyPr>
          <a:lstStyle/>
          <a:p>
            <a:pPr algn="ctr"/>
            <a:r>
              <a:rPr lang="en-US" sz="5400" b="0" cap="none" spc="0" dirty="0" err="1" smtClean="0">
                <a:ln w="0"/>
                <a:solidFill>
                  <a:schemeClr val="tx1"/>
                </a:solidFill>
                <a:effectLst>
                  <a:outerShdw blurRad="38100" dist="19050" dir="2700000" algn="tl" rotWithShape="0">
                    <a:schemeClr val="dk1">
                      <a:alpha val="40000"/>
                    </a:schemeClr>
                  </a:outerShdw>
                </a:effectLst>
              </a:rPr>
              <a:t>SoccerPlayer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75899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Various things we can do with objects</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Instantiate objects: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SoccerPlayer</a:t>
            </a:r>
            <a:r>
              <a:rPr lang="en-US" dirty="0" smtClean="0"/>
              <a:t> </a:t>
            </a:r>
            <a:r>
              <a:rPr lang="en-US" dirty="0" err="1" smtClean="0"/>
              <a:t>newPlayer</a:t>
            </a:r>
            <a:r>
              <a:rPr lang="en-US" dirty="0" smtClean="0"/>
              <a:t> = new </a:t>
            </a:r>
            <a:r>
              <a:rPr lang="en-US" dirty="0" err="1" smtClean="0"/>
              <a:t>SoccerPlayer</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Set variables: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newPlayer.name</a:t>
            </a:r>
            <a:r>
              <a:rPr lang="en-US" dirty="0" smtClean="0"/>
              <a:t> = “Jimmy”;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Call methods: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newPlayer.kickBall</a:t>
            </a:r>
            <a:r>
              <a:rPr lang="en-US" dirty="0" smtClean="0"/>
              <a:t>();</a:t>
            </a:r>
            <a:endParaRPr lang="en-US" dirty="0" smtClean="0"/>
          </a:p>
        </p:txBody>
      </p:sp>
    </p:spTree>
    <p:extLst>
      <p:ext uri="{BB962C8B-B14F-4D97-AF65-F5344CB8AC3E}">
        <p14:creationId xmlns:p14="http://schemas.microsoft.com/office/powerpoint/2010/main" val="482780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945</Words>
  <Application>Microsoft Macintosh PowerPoint</Application>
  <PresentationFormat>Widescreen</PresentationFormat>
  <Paragraphs>229</Paragraphs>
  <Slides>33</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Calibri Light</vt:lpstr>
      <vt:lpstr>Mangal</vt:lpstr>
      <vt:lpstr>Menlo-Regular</vt:lpstr>
      <vt:lpstr>Arial</vt:lpstr>
      <vt:lpstr>Office Theme</vt:lpstr>
      <vt:lpstr>Build an Android App – Week 3</vt:lpstr>
      <vt:lpstr>Last Week Review</vt:lpstr>
      <vt:lpstr>Week 2 Summary</vt:lpstr>
      <vt:lpstr>We Learned…</vt:lpstr>
      <vt:lpstr>Object Oriented Programming</vt:lpstr>
      <vt:lpstr>Public vs. Private</vt:lpstr>
      <vt:lpstr>Defining a method (part 2)</vt:lpstr>
      <vt:lpstr>Objects</vt:lpstr>
      <vt:lpstr>Various things we can do with objects</vt:lpstr>
      <vt:lpstr>Accessing Resources through Code</vt:lpstr>
      <vt:lpstr>Defining Resources in XML</vt:lpstr>
      <vt:lpstr>Boolean data type</vt:lpstr>
      <vt:lpstr>Why learn about different types?</vt:lpstr>
      <vt:lpstr>Conditional Code</vt:lpstr>
      <vt:lpstr>If Statement</vt:lpstr>
      <vt:lpstr>If/Else Statement</vt:lpstr>
      <vt:lpstr>If/Else If/Else Statement</vt:lpstr>
      <vt:lpstr>Equality and Relational Operators</vt:lpstr>
      <vt:lpstr>Intents</vt:lpstr>
      <vt:lpstr>What’s inside an Intent?</vt:lpstr>
      <vt:lpstr>Using an Intent to pass data/extras</vt:lpstr>
      <vt:lpstr>Retrieving an Intent’s extras</vt:lpstr>
      <vt:lpstr>Quiz #1</vt:lpstr>
      <vt:lpstr>Quiz #1 - Answer</vt:lpstr>
      <vt:lpstr>Quiz #2</vt:lpstr>
      <vt:lpstr>Quiz #2 - Answer</vt:lpstr>
      <vt:lpstr>Quiz #3</vt:lpstr>
      <vt:lpstr>Quiz #3 - Answer</vt:lpstr>
      <vt:lpstr>Quiz #4</vt:lpstr>
      <vt:lpstr>Quiz #4 - Answer</vt:lpstr>
      <vt:lpstr>Quiz #5</vt:lpstr>
      <vt:lpstr>Quiz #5 - Answer</vt:lpstr>
      <vt:lpstr>App #3 – Quiz App</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Android App</dc:title>
  <dc:creator>Microsoft Office User</dc:creator>
  <cp:lastModifiedBy>Microsoft Office User</cp:lastModifiedBy>
  <cp:revision>78</cp:revision>
  <dcterms:created xsi:type="dcterms:W3CDTF">2017-06-10T03:50:20Z</dcterms:created>
  <dcterms:modified xsi:type="dcterms:W3CDTF">2017-06-24T09:00:14Z</dcterms:modified>
</cp:coreProperties>
</file>