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sldIdLst>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11" d="100"/>
          <a:sy n="111" d="100"/>
        </p:scale>
        <p:origin x="5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A5666-4B6A-423A-AB1B-8D7E7E0D4931}" type="datetimeFigureOut">
              <a:rPr lang="en-US" smtClean="0"/>
              <a:t>11/11/2015</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FB6DF-D37D-4BF6-ADF6-E5A687D146FA}" type="slidenum">
              <a:rPr lang="en-US" smtClean="0"/>
              <a:t>‹nº›</a:t>
            </a:fld>
            <a:endParaRPr lang="pt-BR"/>
          </a:p>
        </p:txBody>
      </p:sp>
    </p:spTree>
    <p:extLst>
      <p:ext uri="{BB962C8B-B14F-4D97-AF65-F5344CB8AC3E}">
        <p14:creationId xmlns:p14="http://schemas.microsoft.com/office/powerpoint/2010/main" val="307085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Observações para o apresentador:</a:t>
            </a:r>
          </a:p>
          <a:p>
            <a:endParaRPr lang="pt-BR" b="0" baseline="0" dirty="0" smtClean="0"/>
          </a:p>
          <a:p>
            <a:r>
              <a:rPr lang="en-US" b="0" baseline="0" dirty="0" smtClean="0"/>
              <a:t>2-3 minutos</a:t>
            </a:r>
          </a:p>
          <a:p>
            <a:endParaRPr lang="pt-BR" b="0" baseline="0" dirty="0" smtClean="0"/>
          </a:p>
          <a:p>
            <a:r>
              <a:rPr lang="en-US" b="0" baseline="0" dirty="0" smtClean="0"/>
              <a:t>Este cenário se destina a definir o contexto de economizar dinheiro usando IaaS. Apresente a Contoso (o cliente SMB que será usado nos cenários do curso) como um cliente que quer economizar dinheiro e melhorar a agilidade e a eficiência através da integração de serviços do Azure em sua infraestrutura. Esse cenário ajuda o parceiro a ver como comparar o custo de infraestrutura no local com infraestrutura do Azure. O resultado final será um custo/máquina virtual. </a:t>
            </a:r>
          </a:p>
          <a:p>
            <a:endParaRPr lang="pt-BR" b="0" baseline="0" dirty="0" smtClean="0"/>
          </a:p>
          <a:p>
            <a:pPr marL="0" indent="0">
              <a:lnSpc>
                <a:spcPts val="2200"/>
              </a:lnSpc>
              <a:buNone/>
            </a:pPr>
            <a:r>
              <a:rPr dirty="0" smtClean="0"/>
              <a:t>A </a:t>
            </a:r>
            <a:r>
              <a:rPr lang="en-US" sz="900" b="1" dirty="0" smtClean="0">
                <a:solidFill>
                  <a:srgbClr val="505050"/>
                </a:solidFill>
              </a:rPr>
              <a:t>Contoso</a:t>
            </a:r>
            <a:r>
              <a:rPr lang="en-US" sz="900" dirty="0" smtClean="0">
                <a:solidFill>
                  <a:srgbClr val="505050"/>
                </a:solidFill>
              </a:rPr>
              <a:t>, um cliente SMB, está executando dois servidores de data center no local e se preparando para atualizar para o Windows Server 2012 R2.  Ela hospeda 7 máquinas virtuais de tamanho médio (3-4 GB de RAM em média). O primeiro servidor executa o Hyper-V no Windows Server 2008 R2 e hospeda as cargas de trabalho, o segundo executa o AD DS, DNS, email, Web, intranet, backup, e assim por diante. A motivação para mover os dois servidores para a nuvem é poupar dinheiro em custos de TI usando serviços em nuvem. </a:t>
            </a:r>
          </a:p>
          <a:p>
            <a:pPr marL="0" indent="0">
              <a:lnSpc>
                <a:spcPts val="2200"/>
              </a:lnSpc>
              <a:buNone/>
            </a:pPr>
            <a:r>
              <a:rPr lang="en-US" sz="900" dirty="0" smtClean="0">
                <a:solidFill>
                  <a:srgbClr val="505050"/>
                </a:solidFill>
              </a:rPr>
              <a:t>O parceiro calculou um custo médio mensal para despesas de aquisição e operação de dois novos servidores de data center ao longo de um período de dois anos. Cada servidor teria processadores quad-core duplos, 16 GB de RAM, controlador RAID, 5 discos rígidos, fontes de alimentação redundantes duplas, com 2 anos de manutenção e Windows Server 2012 Standard como o sistema operacional. Custos das instalações por servidor (energia, refrigeração, espaço de data center, impostos sobre propriedade, pessoal das instalações e de segurança e outras despesas relacionadas com a infraestrutura física) foram estimados e somados ao total. </a:t>
            </a:r>
          </a:p>
          <a:p>
            <a:pPr>
              <a:lnSpc>
                <a:spcPts val="2200"/>
              </a:lnSpc>
            </a:pPr>
            <a:r>
              <a:rPr lang="en-US" sz="900" b="1" dirty="0" smtClean="0">
                <a:solidFill>
                  <a:srgbClr val="505050"/>
                </a:solidFill>
              </a:rPr>
              <a:t>Dois servidores e sistema operacional: US$ 10.000 por servidor</a:t>
            </a:r>
          </a:p>
          <a:p>
            <a:pPr>
              <a:lnSpc>
                <a:spcPts val="2200"/>
              </a:lnSpc>
            </a:pPr>
            <a:r>
              <a:rPr lang="en-US" sz="900" b="1" dirty="0" smtClean="0">
                <a:solidFill>
                  <a:srgbClr val="505050"/>
                </a:solidFill>
              </a:rPr>
              <a:t>CALs US$ 10.000</a:t>
            </a:r>
          </a:p>
          <a:p>
            <a:pPr>
              <a:lnSpc>
                <a:spcPts val="2200"/>
              </a:lnSpc>
            </a:pPr>
            <a:r>
              <a:rPr lang="en-US" sz="900" b="1" dirty="0" smtClean="0">
                <a:solidFill>
                  <a:srgbClr val="505050"/>
                </a:solidFill>
              </a:rPr>
              <a:t>Dois anos de custos operacionais das instalações:  US$ 10.000</a:t>
            </a:r>
          </a:p>
          <a:p>
            <a:pPr>
              <a:lnSpc>
                <a:spcPts val="2200"/>
              </a:lnSpc>
            </a:pPr>
            <a:r>
              <a:rPr lang="en-US" sz="900" b="1" dirty="0" smtClean="0">
                <a:solidFill>
                  <a:srgbClr val="505050"/>
                </a:solidFill>
              </a:rPr>
              <a:t>Solução de backup no local com suporte para arquivamento na nuvem: US$ 2.800 com agentes</a:t>
            </a:r>
          </a:p>
          <a:p>
            <a:pPr marL="0" indent="0">
              <a:lnSpc>
                <a:spcPts val="2200"/>
              </a:lnSpc>
              <a:buNone/>
            </a:pPr>
            <a:r>
              <a:rPr lang="en-US" sz="900" dirty="0" smtClean="0">
                <a:solidFill>
                  <a:srgbClr val="505050"/>
                </a:solidFill>
              </a:rPr>
              <a:t>Os custos totais de aquisição e operacionais são de cerca de </a:t>
            </a:r>
            <a:r>
              <a:rPr lang="en-US" sz="900" b="1" dirty="0" smtClean="0">
                <a:solidFill>
                  <a:srgbClr val="505050"/>
                </a:solidFill>
              </a:rPr>
              <a:t> US$ 32.800/24 meses </a:t>
            </a:r>
            <a:r>
              <a:rPr lang="en-US" sz="900" dirty="0" smtClean="0">
                <a:solidFill>
                  <a:srgbClr val="505050"/>
                </a:solidFill>
              </a:rPr>
              <a:t> = </a:t>
            </a:r>
            <a:r>
              <a:rPr lang="en-US" sz="900" b="1" dirty="0" smtClean="0">
                <a:solidFill>
                  <a:srgbClr val="505050"/>
                </a:solidFill>
              </a:rPr>
              <a:t> ~ US$ 1.333,33/mês </a:t>
            </a:r>
            <a:r>
              <a:rPr lang="en-US" sz="900" dirty="0" smtClean="0">
                <a:solidFill>
                  <a:srgbClr val="505050"/>
                </a:solidFill>
              </a:rPr>
              <a:t> para dois servidores de nível de data center. Com 7 pequenas máquinas virtuais, o valor chega a ~ </a:t>
            </a:r>
            <a:r>
              <a:rPr lang="en-US" sz="900" b="1" dirty="0" smtClean="0">
                <a:solidFill>
                  <a:srgbClr val="505050"/>
                </a:solidFill>
              </a:rPr>
              <a:t>US$ 1.90,47 por máquina virtual</a:t>
            </a:r>
            <a:r>
              <a:rPr lang="en-US" sz="900" dirty="0" smtClean="0">
                <a:solidFill>
                  <a:srgbClr val="505050"/>
                </a:solidFill>
              </a:rPr>
              <a:t> por mês.</a:t>
            </a:r>
          </a:p>
          <a:p>
            <a:endParaRPr lang="pt-BR" b="0" baseline="0" dirty="0" smtClean="0"/>
          </a:p>
          <a:p>
            <a:endParaRPr lang="pt-BR"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pt-BR" dirty="0">
              <a:solidFill>
                <a:prstClr val="black"/>
              </a:solidFill>
            </a:endParaRPr>
          </a:p>
        </p:txBody>
      </p:sp>
    </p:spTree>
    <p:extLst>
      <p:ext uri="{BB962C8B-B14F-4D97-AF65-F5344CB8AC3E}">
        <p14:creationId xmlns:p14="http://schemas.microsoft.com/office/powerpoint/2010/main" val="88604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‹nº›</a:t>
            </a:fld>
            <a:endParaRPr lang="en-US"/>
          </a:p>
        </p:txBody>
      </p:sp>
    </p:spTree>
    <p:extLst>
      <p:ext uri="{BB962C8B-B14F-4D97-AF65-F5344CB8AC3E}">
        <p14:creationId xmlns:p14="http://schemas.microsoft.com/office/powerpoint/2010/main" val="41601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‹nº›</a:t>
            </a:fld>
            <a:endParaRPr lang="en-US"/>
          </a:p>
        </p:txBody>
      </p:sp>
    </p:spTree>
    <p:extLst>
      <p:ext uri="{BB962C8B-B14F-4D97-AF65-F5344CB8AC3E}">
        <p14:creationId xmlns:p14="http://schemas.microsoft.com/office/powerpoint/2010/main" val="36713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‹nº›</a:t>
            </a:fld>
            <a:endParaRPr lang="en-US"/>
          </a:p>
        </p:txBody>
      </p:sp>
    </p:spTree>
    <p:extLst>
      <p:ext uri="{BB962C8B-B14F-4D97-AF65-F5344CB8AC3E}">
        <p14:creationId xmlns:p14="http://schemas.microsoft.com/office/powerpoint/2010/main" val="410808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ptTitle &amp; 24p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dirty="0" smtClean="0"/>
              <a:t>Click to edit Master title style</a:t>
            </a:r>
            <a:endParaRPr lang="en-US" dirty="0"/>
          </a:p>
        </p:txBody>
      </p:sp>
      <p:sp>
        <p:nvSpPr>
          <p:cNvPr id="4"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7" name="Text Placeholder 6"/>
          <p:cNvSpPr>
            <a:spLocks noGrp="1"/>
          </p:cNvSpPr>
          <p:nvPr>
            <p:ph type="body" sz="quarter" idx="10"/>
          </p:nvPr>
        </p:nvSpPr>
        <p:spPr>
          <a:xfrm>
            <a:off x="197214" y="932414"/>
            <a:ext cx="11378059" cy="493393"/>
          </a:xfrm>
        </p:spPr>
        <p:txBody>
          <a:bodyPr/>
          <a:lstStyle>
            <a:lvl1pPr marL="0" indent="0">
              <a:lnSpc>
                <a:spcPts val="2451"/>
              </a:lnSpc>
              <a:spcBef>
                <a:spcPts val="0"/>
              </a:spcBef>
              <a:buNone/>
              <a:defRPr sz="2353">
                <a:solidFill>
                  <a:srgbClr val="505050"/>
                </a:solidFill>
                <a:latin typeface="+mn-lt"/>
                <a:cs typeface="Segoe UI Semibold" panose="020B0702040204020203"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3862807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‹nº›</a:t>
            </a:fld>
            <a:endParaRPr lang="en-US"/>
          </a:p>
        </p:txBody>
      </p:sp>
    </p:spTree>
    <p:extLst>
      <p:ext uri="{BB962C8B-B14F-4D97-AF65-F5344CB8AC3E}">
        <p14:creationId xmlns:p14="http://schemas.microsoft.com/office/powerpoint/2010/main" val="20174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6EF947-8D9F-492B-9CF5-9DCF2EF799ED}"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‹nº›</a:t>
            </a:fld>
            <a:endParaRPr lang="en-US"/>
          </a:p>
        </p:txBody>
      </p:sp>
    </p:spTree>
    <p:extLst>
      <p:ext uri="{BB962C8B-B14F-4D97-AF65-F5344CB8AC3E}">
        <p14:creationId xmlns:p14="http://schemas.microsoft.com/office/powerpoint/2010/main" val="167622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6EF947-8D9F-492B-9CF5-9DCF2EF799ED}" type="datetimeFigureOut">
              <a:rPr lang="en-US" smtClean="0"/>
              <a:t>11/11/2015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‹nº›</a:t>
            </a:fld>
            <a:endParaRPr lang="en-US"/>
          </a:p>
        </p:txBody>
      </p:sp>
    </p:spTree>
    <p:extLst>
      <p:ext uri="{BB962C8B-B14F-4D97-AF65-F5344CB8AC3E}">
        <p14:creationId xmlns:p14="http://schemas.microsoft.com/office/powerpoint/2010/main" val="29170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6EF947-8D9F-492B-9CF5-9DCF2EF799ED}" type="datetimeFigureOut">
              <a:rPr lang="en-US" smtClean="0"/>
              <a:t>11/11/2015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C430B-7DDE-406C-8E5E-D3A3D66F07ED}" type="slidenum">
              <a:rPr lang="en-US" smtClean="0"/>
              <a:t>‹nº›</a:t>
            </a:fld>
            <a:endParaRPr lang="en-US"/>
          </a:p>
        </p:txBody>
      </p:sp>
    </p:spTree>
    <p:extLst>
      <p:ext uri="{BB962C8B-B14F-4D97-AF65-F5344CB8AC3E}">
        <p14:creationId xmlns:p14="http://schemas.microsoft.com/office/powerpoint/2010/main" val="256898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6EF947-8D9F-492B-9CF5-9DCF2EF799ED}" type="datetimeFigureOut">
              <a:rPr lang="en-US" smtClean="0"/>
              <a:t>11/11/2015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C430B-7DDE-406C-8E5E-D3A3D66F07ED}" type="slidenum">
              <a:rPr lang="en-US" smtClean="0"/>
              <a:t>‹nº›</a:t>
            </a:fld>
            <a:endParaRPr lang="en-US"/>
          </a:p>
        </p:txBody>
      </p:sp>
    </p:spTree>
    <p:extLst>
      <p:ext uri="{BB962C8B-B14F-4D97-AF65-F5344CB8AC3E}">
        <p14:creationId xmlns:p14="http://schemas.microsoft.com/office/powerpoint/2010/main" val="16378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947-8D9F-492B-9CF5-9DCF2EF799ED}" type="datetimeFigureOut">
              <a:rPr lang="en-US" smtClean="0"/>
              <a:t>11/11/2015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C430B-7DDE-406C-8E5E-D3A3D66F07ED}" type="slidenum">
              <a:rPr lang="en-US" smtClean="0"/>
              <a:t>‹nº›</a:t>
            </a:fld>
            <a:endParaRPr lang="en-US"/>
          </a:p>
        </p:txBody>
      </p:sp>
    </p:spTree>
    <p:extLst>
      <p:ext uri="{BB962C8B-B14F-4D97-AF65-F5344CB8AC3E}">
        <p14:creationId xmlns:p14="http://schemas.microsoft.com/office/powerpoint/2010/main" val="2115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11/11/2015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‹nº›</a:t>
            </a:fld>
            <a:endParaRPr lang="en-US"/>
          </a:p>
        </p:txBody>
      </p:sp>
    </p:spTree>
    <p:extLst>
      <p:ext uri="{BB962C8B-B14F-4D97-AF65-F5344CB8AC3E}">
        <p14:creationId xmlns:p14="http://schemas.microsoft.com/office/powerpoint/2010/main" val="291883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11/11/2015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‹nº›</a:t>
            </a:fld>
            <a:endParaRPr lang="en-US"/>
          </a:p>
        </p:txBody>
      </p:sp>
    </p:spTree>
    <p:extLst>
      <p:ext uri="{BB962C8B-B14F-4D97-AF65-F5344CB8AC3E}">
        <p14:creationId xmlns:p14="http://schemas.microsoft.com/office/powerpoint/2010/main" val="34051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947-8D9F-492B-9CF5-9DCF2EF799ED}" type="datetimeFigureOut">
              <a:rPr lang="en-US" smtClean="0"/>
              <a:t>11/11/2015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30B-7DDE-406C-8E5E-D3A3D66F07ED}" type="slidenum">
              <a:rPr lang="en-US" smtClean="0"/>
              <a:t>‹nº›</a:t>
            </a:fld>
            <a:endParaRPr lang="en-US"/>
          </a:p>
        </p:txBody>
      </p:sp>
    </p:spTree>
    <p:extLst>
      <p:ext uri="{BB962C8B-B14F-4D97-AF65-F5344CB8AC3E}">
        <p14:creationId xmlns:p14="http://schemas.microsoft.com/office/powerpoint/2010/main" val="797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hyperlink" Target="mailto:LatamPTS@Microsoft.com?subject=Starter%20Kits%20One%20Slide%20-%20Additional%20Info" TargetMode="External"/><Relationship Id="rId9" Type="http://schemas.openxmlformats.org/officeDocument/2006/relationships/image" Target="../media/image5.emf"/></Relationships>
</file>

<file path=ppt/slides/_rels/slide2.xml.rels><?xml version="1.0" encoding="UTF-8" standalone="yes"?>
<Relationships xmlns="http://schemas.openxmlformats.org/package/2006/relationships"><Relationship Id="rId3" Type="http://schemas.openxmlformats.org/officeDocument/2006/relationships/hyperlink" Target="https://technet.microsoft.com/library/dn635309(v=office.15).aspx" TargetMode="External"/><Relationship Id="rId2" Type="http://schemas.openxmlformats.org/officeDocument/2006/relationships/hyperlink" Target="http://support.microsoft.com/kb/2973481/pt-br" TargetMode="External"/><Relationship Id="rId1" Type="http://schemas.openxmlformats.org/officeDocument/2006/relationships/slideLayout" Target="../slideLayouts/slideLayout12.xml"/><Relationship Id="rId5" Type="http://schemas.openxmlformats.org/officeDocument/2006/relationships/hyperlink" Target="http://www.microsoft.com/en-us/download/details.aspx?id=43376" TargetMode="External"/><Relationship Id="rId4" Type="http://schemas.openxmlformats.org/officeDocument/2006/relationships/hyperlink" Target="https://azure.microsoft.com/en-us/documentation/articles/virtual-machines-sharepoint-infrastructure-servic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535856" y="2521588"/>
            <a:ext cx="5882970" cy="2524383"/>
          </a:xfrm>
          <a:prstGeom prst="rect">
            <a:avLst/>
          </a:prstGeom>
          <a:solidFill>
            <a:srgbClr val="0072C6"/>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48915" y="2655178"/>
            <a:ext cx="1799303" cy="586892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9058" y="1204664"/>
            <a:ext cx="3798994" cy="3070977"/>
          </a:xfrm>
          <a:prstGeom prst="rect">
            <a:avLst/>
          </a:prstGeom>
          <a:solidFill>
            <a:srgbClr val="00827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334358" y="1426032"/>
            <a:ext cx="3775283" cy="2634635"/>
          </a:xfrm>
          <a:prstGeom prst="rect">
            <a:avLst/>
          </a:prstGeom>
          <a:solidFill>
            <a:srgbClr val="DC3C0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14719" y="2504383"/>
            <a:ext cx="5858393" cy="2524383"/>
          </a:xfrm>
          <a:prstGeom prst="rect">
            <a:avLst/>
          </a:prstGeom>
          <a:solidFill>
            <a:srgbClr val="A5A5A5"/>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294349" y="134951"/>
            <a:ext cx="11531812" cy="744033"/>
          </a:xfrm>
        </p:spPr>
        <p:txBody>
          <a:bodyPr/>
          <a:lstStyle/>
          <a:p>
            <a:r>
              <a:rPr lang="en-US" dirty="0" smtClean="0">
                <a:solidFill>
                  <a:srgbClr val="0072C6"/>
                </a:solidFill>
              </a:rPr>
              <a:t>Starter Kit - </a:t>
            </a:r>
            <a:r>
              <a:rPr lang="en-US" dirty="0" smtClean="0">
                <a:solidFill>
                  <a:srgbClr val="0072C6"/>
                </a:solidFill>
              </a:rPr>
              <a:t>SharePoint</a:t>
            </a:r>
            <a:endParaRPr lang="pt-BR" dirty="0">
              <a:solidFill>
                <a:schemeClr val="tx2"/>
              </a:solidFill>
            </a:endParaRPr>
          </a:p>
        </p:txBody>
      </p:sp>
      <p:sp>
        <p:nvSpPr>
          <p:cNvPr id="32" name="TextBox 31"/>
          <p:cNvSpPr txBox="1"/>
          <p:nvPr/>
        </p:nvSpPr>
        <p:spPr>
          <a:xfrm>
            <a:off x="8649418" y="863825"/>
            <a:ext cx="3001807" cy="538956"/>
          </a:xfrm>
          <a:prstGeom prst="rect">
            <a:avLst/>
          </a:prstGeom>
          <a:noFill/>
        </p:spPr>
        <p:txBody>
          <a:bodyPr wrap="square" lIns="179285" tIns="143428" rIns="179285" bIns="143428" rtlCol="0">
            <a:spAutoFit/>
          </a:bodyPr>
          <a:lstStyle/>
          <a:p>
            <a:pPr>
              <a:lnSpc>
                <a:spcPct val="90000"/>
              </a:lnSpc>
            </a:pPr>
            <a:r>
              <a:rPr lang="en-US" dirty="0" smtClean="0">
                <a:solidFill>
                  <a:srgbClr val="FFFFFF"/>
                </a:solidFill>
                <a:latin typeface="+mj-lt"/>
              </a:rPr>
              <a:t>Arquitetura de Alto Nível* </a:t>
            </a:r>
            <a:endParaRPr lang="pt-BR" dirty="0">
              <a:solidFill>
                <a:srgbClr val="FFFFFF"/>
              </a:solidFill>
              <a:latin typeface="+mj-lt"/>
            </a:endParaRPr>
          </a:p>
        </p:txBody>
      </p:sp>
      <p:sp>
        <p:nvSpPr>
          <p:cNvPr id="36" name="TextBox 35"/>
          <p:cNvSpPr txBox="1"/>
          <p:nvPr/>
        </p:nvSpPr>
        <p:spPr>
          <a:xfrm>
            <a:off x="5941191" y="4960062"/>
            <a:ext cx="3190336" cy="1453053"/>
          </a:xfrm>
          <a:prstGeom prst="rect">
            <a:avLst/>
          </a:prstGeom>
          <a:noFill/>
        </p:spPr>
        <p:txBody>
          <a:bodyPr wrap="square" lIns="179285" tIns="143428" rIns="179285" bIns="143428" rtlCol="0">
            <a:spAutoFit/>
          </a:bodyPr>
          <a:lstStyle/>
          <a:p>
            <a:pPr>
              <a:lnSpc>
                <a:spcPct val="90000"/>
              </a:lnSpc>
            </a:pPr>
            <a:r>
              <a:rPr lang="en-US" sz="1400" dirty="0" smtClean="0">
                <a:latin typeface="+mj-lt"/>
                <a:hlinkClick r:id="rId3"/>
              </a:rPr>
              <a:t>Referência de Orientação de Preços e Compra</a:t>
            </a:r>
            <a:r>
              <a:rPr dirty="0"/>
              <a:t/>
            </a:r>
            <a:br>
              <a:rPr dirty="0"/>
            </a:br>
            <a:endParaRPr lang="pt-BR" sz="1400" dirty="0" smtClean="0">
              <a:latin typeface="+mj-lt"/>
            </a:endParaRPr>
          </a:p>
          <a:p>
            <a:pPr>
              <a:lnSpc>
                <a:spcPct val="90000"/>
              </a:lnSpc>
            </a:pPr>
            <a:r>
              <a:rPr lang="en-US" sz="1400" dirty="0" smtClean="0">
                <a:latin typeface="+mj-lt"/>
              </a:rPr>
              <a:t>Solicite a versão completa de </a:t>
            </a:r>
            <a:r>
              <a:rPr lang="en-US" sz="1400" dirty="0" smtClean="0">
                <a:latin typeface="+mj-lt"/>
              </a:rPr>
              <a:t>Starter Kits </a:t>
            </a:r>
            <a:r>
              <a:rPr lang="en-US" sz="1400" dirty="0" smtClean="0">
                <a:latin typeface="+mj-lt"/>
              </a:rPr>
              <a:t>do Azure em </a:t>
            </a:r>
            <a:r>
              <a:rPr lang="en-US" sz="1400" dirty="0" smtClean="0">
                <a:latin typeface="+mj-lt"/>
                <a:hlinkClick r:id="rId4"/>
              </a:rPr>
              <a:t>AskPTS@Microsoft.com</a:t>
            </a:r>
            <a:endParaRPr lang="pt-BR" sz="1400" dirty="0">
              <a:latin typeface="+mj-lt"/>
            </a:endParaRPr>
          </a:p>
        </p:txBody>
      </p:sp>
      <p:sp>
        <p:nvSpPr>
          <p:cNvPr id="39" name="TextBox 38"/>
          <p:cNvSpPr txBox="1"/>
          <p:nvPr/>
        </p:nvSpPr>
        <p:spPr>
          <a:xfrm>
            <a:off x="390915" y="763245"/>
            <a:ext cx="2632504" cy="4820898"/>
          </a:xfrm>
          <a:prstGeom prst="rect">
            <a:avLst/>
          </a:prstGeom>
          <a:noFill/>
        </p:spPr>
        <p:txBody>
          <a:bodyPr wrap="square" lIns="179285" tIns="143428" rIns="179285" bIns="143428" rtlCol="0">
            <a:spAutoFit/>
          </a:bodyPr>
          <a:lstStyle/>
          <a:p>
            <a:pPr>
              <a:lnSpc>
                <a:spcPct val="90000"/>
              </a:lnSpc>
            </a:pPr>
            <a:r>
              <a:rPr lang="en-US" b="1" dirty="0" smtClean="0">
                <a:solidFill>
                  <a:srgbClr val="FFFFFF"/>
                </a:solidFill>
                <a:latin typeface="+mj-lt"/>
              </a:rPr>
              <a:t>O Problema</a:t>
            </a:r>
            <a:endParaRPr lang="pt-BR" b="1" dirty="0">
              <a:solidFill>
                <a:srgbClr val="FFFFFF"/>
              </a:solidFill>
              <a:latin typeface="+mj-lt"/>
            </a:endParaRPr>
          </a:p>
          <a:p>
            <a:pPr>
              <a:lnSpc>
                <a:spcPct val="90000"/>
              </a:lnSpc>
            </a:pPr>
            <a:endParaRPr lang="pt-BR" sz="1050" dirty="0">
              <a:solidFill>
                <a:srgbClr val="FFFFFF"/>
              </a:solidFill>
            </a:endParaRPr>
          </a:p>
          <a:p>
            <a:pPr>
              <a:lnSpc>
                <a:spcPct val="90000"/>
              </a:lnSpc>
            </a:pPr>
            <a:r>
              <a:rPr lang="en-US" sz="1200" dirty="0" smtClean="0">
                <a:solidFill>
                  <a:schemeClr val="bg1"/>
                </a:solidFill>
              </a:rPr>
              <a:t>Na maioria dos cenários, no que diz respeito ao SharePoint, a primeira opção a considerar deveria ser o Sharepoint Online, pois ele fornece recursos poderosos sem a sobrecarga do gerenciamento de infraestrutura e de administração.  </a:t>
            </a:r>
          </a:p>
          <a:p>
            <a:pPr>
              <a:lnSpc>
                <a:spcPct val="90000"/>
              </a:lnSpc>
            </a:pPr>
            <a:r>
              <a:rPr lang="en-US" sz="1200" dirty="0" smtClean="0">
                <a:solidFill>
                  <a:schemeClr val="bg1"/>
                </a:solidFill>
              </a:rPr>
              <a:t>Contudo, muitos clientes que precisam implantar o SharePoint para qualquer dos cenários a seguir:</a:t>
            </a:r>
          </a:p>
          <a:p>
            <a:pPr>
              <a:lnSpc>
                <a:spcPct val="90000"/>
              </a:lnSpc>
            </a:pPr>
            <a:endParaRPr lang="pt-BR" sz="1200" dirty="0" smtClean="0">
              <a:solidFill>
                <a:schemeClr val="bg1"/>
              </a:solidFill>
            </a:endParaRPr>
          </a:p>
          <a:p>
            <a:pPr marL="285750" indent="-285750">
              <a:lnSpc>
                <a:spcPct val="90000"/>
              </a:lnSpc>
              <a:buFont typeface="Arial" panose="020B0604020202020204" pitchFamily="34" charset="0"/>
              <a:buChar char="•"/>
            </a:pPr>
            <a:r>
              <a:rPr lang="en-US" sz="1200" dirty="0" smtClean="0">
                <a:solidFill>
                  <a:schemeClr val="bg1"/>
                </a:solidFill>
              </a:rPr>
              <a:t>Sites da Internet</a:t>
            </a:r>
          </a:p>
          <a:p>
            <a:pPr marL="285750" indent="-285750">
              <a:lnSpc>
                <a:spcPct val="90000"/>
              </a:lnSpc>
              <a:buFont typeface="Arial" panose="020B0604020202020204" pitchFamily="34" charset="0"/>
              <a:buChar char="•"/>
            </a:pPr>
            <a:r>
              <a:rPr lang="en-US" sz="1200" dirty="0" smtClean="0">
                <a:solidFill>
                  <a:schemeClr val="bg1"/>
                </a:solidFill>
              </a:rPr>
              <a:t>Desenvolvimento, teste, preparação</a:t>
            </a:r>
          </a:p>
          <a:p>
            <a:pPr marL="285750" indent="-285750">
              <a:lnSpc>
                <a:spcPct val="90000"/>
              </a:lnSpc>
              <a:buFont typeface="Arial" panose="020B0604020202020204" pitchFamily="34" charset="0"/>
              <a:buChar char="•"/>
            </a:pPr>
            <a:r>
              <a:rPr lang="en-US" sz="1200" dirty="0" smtClean="0">
                <a:solidFill>
                  <a:schemeClr val="bg1"/>
                </a:solidFill>
              </a:rPr>
              <a:t>Recuperação de desastres</a:t>
            </a:r>
          </a:p>
          <a:p>
            <a:pPr marL="285750" indent="-285750">
              <a:lnSpc>
                <a:spcPct val="90000"/>
              </a:lnSpc>
              <a:buFont typeface="Arial" panose="020B0604020202020204" pitchFamily="34" charset="0"/>
              <a:buChar char="•"/>
            </a:pPr>
            <a:r>
              <a:rPr lang="en-US" sz="1200" dirty="0" smtClean="0">
                <a:solidFill>
                  <a:schemeClr val="bg1"/>
                </a:solidFill>
              </a:rPr>
              <a:t>Aplicativos híbridos</a:t>
            </a:r>
            <a:endParaRPr lang="pt-BR" sz="1200" dirty="0">
              <a:solidFill>
                <a:schemeClr val="bg1"/>
              </a:solidFill>
            </a:endParaRPr>
          </a:p>
          <a:p>
            <a:endParaRPr lang="pt-BR" sz="1200" dirty="0" smtClean="0">
              <a:solidFill>
                <a:schemeClr val="bg1"/>
              </a:solidFill>
              <a:latin typeface="+mj-lt"/>
            </a:endParaRPr>
          </a:p>
          <a:p>
            <a:r>
              <a:rPr lang="en-US" sz="1200" dirty="0" smtClean="0">
                <a:solidFill>
                  <a:schemeClr val="bg1"/>
                </a:solidFill>
              </a:rPr>
              <a:t>Provavelmente se depararão com os seguintes desafios:</a:t>
            </a:r>
          </a:p>
          <a:p>
            <a:pPr marL="285750" indent="-285750">
              <a:buFont typeface="Arial" panose="020B0604020202020204" pitchFamily="34" charset="0"/>
              <a:buChar char="•"/>
            </a:pPr>
            <a:endParaRPr lang="pt-BR" sz="1200" dirty="0" smtClean="0">
              <a:solidFill>
                <a:schemeClr val="bg1"/>
              </a:solidFill>
            </a:endParaRPr>
          </a:p>
          <a:p>
            <a:pPr marL="285750" indent="-285750">
              <a:buFont typeface="Arial" panose="020B0604020202020204" pitchFamily="34" charset="0"/>
              <a:buChar char="•"/>
            </a:pPr>
            <a:r>
              <a:rPr lang="en-US" sz="1200" dirty="0" smtClean="0">
                <a:solidFill>
                  <a:schemeClr val="bg1"/>
                </a:solidFill>
              </a:rPr>
              <a:t>Custos de manutenção</a:t>
            </a:r>
          </a:p>
          <a:p>
            <a:pPr marL="285750" indent="-285750">
              <a:buFont typeface="Arial" panose="020B0604020202020204" pitchFamily="34" charset="0"/>
              <a:buChar char="•"/>
            </a:pPr>
            <a:r>
              <a:rPr lang="en-US" sz="1200" dirty="0" smtClean="0">
                <a:solidFill>
                  <a:schemeClr val="bg1"/>
                </a:solidFill>
              </a:rPr>
              <a:t>Sobrecarga de administração</a:t>
            </a:r>
          </a:p>
          <a:p>
            <a:pPr marL="285750" indent="-285750">
              <a:buFont typeface="Arial" panose="020B0604020202020204" pitchFamily="34" charset="0"/>
              <a:buChar char="•"/>
            </a:pPr>
            <a:r>
              <a:rPr lang="en-US" sz="1200" dirty="0" smtClean="0">
                <a:solidFill>
                  <a:schemeClr val="bg1"/>
                </a:solidFill>
              </a:rPr>
              <a:t>Problemas de flexibilidade de dimensionamento</a:t>
            </a:r>
          </a:p>
        </p:txBody>
      </p:sp>
      <p:sp>
        <p:nvSpPr>
          <p:cNvPr id="44" name="TextBox 43"/>
          <p:cNvSpPr txBox="1"/>
          <p:nvPr/>
        </p:nvSpPr>
        <p:spPr>
          <a:xfrm>
            <a:off x="3219989" y="735213"/>
            <a:ext cx="2546630" cy="5005564"/>
          </a:xfrm>
          <a:prstGeom prst="rect">
            <a:avLst/>
          </a:prstGeom>
          <a:noFill/>
        </p:spPr>
        <p:txBody>
          <a:bodyPr wrap="square" lIns="179285" tIns="143428" rIns="179285" bIns="143428" rtlCol="0">
            <a:spAutoFit/>
          </a:bodyPr>
          <a:lstStyle/>
          <a:p>
            <a:pPr>
              <a:lnSpc>
                <a:spcPct val="90000"/>
              </a:lnSpc>
            </a:pPr>
            <a:r>
              <a:rPr lang="en-US" b="1" dirty="0">
                <a:solidFill>
                  <a:srgbClr val="FFFFFF"/>
                </a:solidFill>
                <a:latin typeface="+mj-lt"/>
              </a:rPr>
              <a:t>Solução Microsoft</a:t>
            </a:r>
          </a:p>
          <a:p>
            <a:pPr>
              <a:lnSpc>
                <a:spcPct val="90000"/>
              </a:lnSpc>
            </a:pPr>
            <a:endParaRPr lang="pt-BR" sz="1050" dirty="0">
              <a:solidFill>
                <a:srgbClr val="FFFFFF"/>
              </a:solidFill>
            </a:endParaRPr>
          </a:p>
          <a:p>
            <a:pPr>
              <a:lnSpc>
                <a:spcPct val="90000"/>
              </a:lnSpc>
            </a:pPr>
            <a:r>
              <a:rPr lang="en-US" sz="1200" dirty="0">
                <a:solidFill>
                  <a:schemeClr val="bg1"/>
                </a:solidFill>
              </a:rPr>
              <a:t>Seja qual for o cenário que você estiver planejando para o Microsoft Azure, os Serviços de Infraestrutura podem implantar rapidamente um farm do SharePoint no qual você pode criar e configurar o cenário de sua solução. Você pode provisionar máquinas virtuais em minutos, obtendo acesso a uma área restrita ou laboratório para seus ambientes de desenvolvimento e teste ou </a:t>
            </a:r>
            <a:r>
              <a:rPr lang="en-US" sz="1200" dirty="0" err="1">
                <a:solidFill>
                  <a:schemeClr val="bg1"/>
                </a:solidFill>
              </a:rPr>
              <a:t>pode</a:t>
            </a:r>
            <a:r>
              <a:rPr lang="en-US" sz="1200" dirty="0">
                <a:solidFill>
                  <a:schemeClr val="bg1"/>
                </a:solidFill>
              </a:rPr>
              <a:t> </a:t>
            </a:r>
            <a:r>
              <a:rPr lang="en-US" sz="1200" dirty="0" err="1" smtClean="0">
                <a:solidFill>
                  <a:schemeClr val="bg1"/>
                </a:solidFill>
              </a:rPr>
              <a:t>escalar</a:t>
            </a:r>
            <a:r>
              <a:rPr lang="en-US" sz="1200" dirty="0" smtClean="0">
                <a:solidFill>
                  <a:schemeClr val="bg1"/>
                </a:solidFill>
              </a:rPr>
              <a:t> </a:t>
            </a:r>
            <a:r>
              <a:rPr lang="en-US" sz="1200" dirty="0" err="1" smtClean="0">
                <a:solidFill>
                  <a:schemeClr val="bg1"/>
                </a:solidFill>
              </a:rPr>
              <a:t>facilmente</a:t>
            </a:r>
            <a:r>
              <a:rPr lang="en-US" sz="1200" dirty="0" smtClean="0">
                <a:solidFill>
                  <a:schemeClr val="bg1"/>
                </a:solidFill>
              </a:rPr>
              <a:t> </a:t>
            </a:r>
            <a:r>
              <a:rPr lang="en-US" sz="1200" dirty="0">
                <a:solidFill>
                  <a:schemeClr val="bg1"/>
                </a:solidFill>
              </a:rPr>
              <a:t>seu farm do SharePoint no Azure de acordo com o número de usuários que acessam um site da Internet ou até mesmo lançar um ambiente de recuperação de desastres caso aconteça uma catástrofe. Na maioria das situações você não precisa que o ambiente esteja funcionando 24x7 ou a toda capacidade.  Quando terminar, simplesmente desligue suas máquinas virtuais.  Você paga pelo que usar e nada mais.</a:t>
            </a:r>
            <a:endParaRPr lang="pt-BR" sz="1200" dirty="0">
              <a:solidFill>
                <a:srgbClr val="FFFFFF"/>
              </a:solidFill>
              <a:latin typeface="+mj-lt"/>
            </a:endParaRPr>
          </a:p>
        </p:txBody>
      </p:sp>
      <p:sp>
        <p:nvSpPr>
          <p:cNvPr id="60" name="TextBox 59"/>
          <p:cNvSpPr txBox="1"/>
          <p:nvPr/>
        </p:nvSpPr>
        <p:spPr>
          <a:xfrm>
            <a:off x="5850117" y="799123"/>
            <a:ext cx="2807186" cy="4029143"/>
          </a:xfrm>
          <a:prstGeom prst="rect">
            <a:avLst/>
          </a:prstGeom>
          <a:noFill/>
        </p:spPr>
        <p:txBody>
          <a:bodyPr wrap="square" lIns="179285" tIns="143428" rIns="179285" bIns="143428" rtlCol="0">
            <a:spAutoFit/>
          </a:bodyPr>
          <a:lstStyle/>
          <a:p>
            <a:pPr>
              <a:lnSpc>
                <a:spcPct val="90000"/>
              </a:lnSpc>
            </a:pPr>
            <a:r>
              <a:rPr lang="en-US" sz="4000" dirty="0" smtClean="0">
                <a:solidFill>
                  <a:srgbClr val="FFFFFF"/>
                </a:solidFill>
              </a:rPr>
              <a:t> $ </a:t>
            </a:r>
            <a:r>
              <a:rPr lang="en-US" sz="1600" dirty="0" err="1" smtClean="0">
                <a:solidFill>
                  <a:srgbClr val="FFFFFF"/>
                </a:solidFill>
                <a:latin typeface="+mj-lt"/>
              </a:rPr>
              <a:t>Exemplo</a:t>
            </a:r>
            <a:r>
              <a:rPr lang="en-US" sz="1600" dirty="0" smtClean="0">
                <a:solidFill>
                  <a:srgbClr val="FFFFFF"/>
                </a:solidFill>
                <a:latin typeface="+mj-lt"/>
              </a:rPr>
              <a:t> de Preço do Microsoft Azure: </a:t>
            </a:r>
            <a:endParaRPr lang="pt-BR" sz="1000" dirty="0">
              <a:solidFill>
                <a:srgbClr val="FFFFFF"/>
              </a:solidFill>
            </a:endParaRPr>
          </a:p>
          <a:p>
            <a:pPr>
              <a:lnSpc>
                <a:spcPct val="90000"/>
              </a:lnSpc>
            </a:pPr>
            <a:r>
              <a:rPr lang="en-US" sz="1000" dirty="0" smtClean="0">
                <a:solidFill>
                  <a:schemeClr val="bg1"/>
                </a:solidFill>
              </a:rPr>
              <a:t>Servidores do SharePoint, preço por mês:</a:t>
            </a:r>
          </a:p>
          <a:p>
            <a:pPr marL="171450" indent="-171450">
              <a:lnSpc>
                <a:spcPct val="90000"/>
              </a:lnSpc>
              <a:buFont typeface="Arial" panose="020B0604020202020204" pitchFamily="34" charset="0"/>
              <a:buChar char="•"/>
            </a:pPr>
            <a:r>
              <a:rPr lang="en-US" sz="1000" dirty="0" smtClean="0">
                <a:solidFill>
                  <a:schemeClr val="bg1"/>
                </a:solidFill>
              </a:rPr>
              <a:t>4 x A5 (2 núcleos, 14 GB de RAM)= US$ 893</a:t>
            </a:r>
          </a:p>
          <a:p>
            <a:pPr>
              <a:lnSpc>
                <a:spcPct val="90000"/>
              </a:lnSpc>
            </a:pPr>
            <a:r>
              <a:rPr lang="en-US" sz="1000" dirty="0" smtClean="0">
                <a:solidFill>
                  <a:schemeClr val="bg1"/>
                </a:solidFill>
              </a:rPr>
              <a:t>Servidores do SQL, preço por mês:</a:t>
            </a:r>
          </a:p>
          <a:p>
            <a:pPr marL="171450" indent="-171450">
              <a:lnSpc>
                <a:spcPct val="90000"/>
              </a:lnSpc>
              <a:buFont typeface="Arial" panose="020B0604020202020204" pitchFamily="34" charset="0"/>
              <a:buChar char="•"/>
            </a:pPr>
            <a:r>
              <a:rPr lang="en-US" sz="1000" dirty="0" smtClean="0">
                <a:solidFill>
                  <a:schemeClr val="bg1"/>
                </a:solidFill>
              </a:rPr>
              <a:t>2 x A5 (2 núcleos, 14 GB de RAM)= US$ 2.678</a:t>
            </a:r>
          </a:p>
          <a:p>
            <a:pPr>
              <a:lnSpc>
                <a:spcPct val="90000"/>
              </a:lnSpc>
            </a:pPr>
            <a:r>
              <a:rPr lang="en-US" sz="1000" dirty="0" smtClean="0">
                <a:solidFill>
                  <a:schemeClr val="bg1"/>
                </a:solidFill>
              </a:rPr>
              <a:t>AD e DNS:</a:t>
            </a:r>
          </a:p>
          <a:p>
            <a:pPr marL="171450" indent="-171450">
              <a:lnSpc>
                <a:spcPct val="90000"/>
              </a:lnSpc>
              <a:buFont typeface="Arial" panose="020B0604020202020204" pitchFamily="34" charset="0"/>
              <a:buChar char="•"/>
            </a:pPr>
            <a:r>
              <a:rPr lang="en-US" sz="1000" dirty="0" smtClean="0">
                <a:solidFill>
                  <a:schemeClr val="bg1"/>
                </a:solidFill>
              </a:rPr>
              <a:t>2 x A1 (1 núcleo, 1.75 GB de RAM)= US$ 134</a:t>
            </a:r>
          </a:p>
          <a:p>
            <a:pPr>
              <a:lnSpc>
                <a:spcPct val="90000"/>
              </a:lnSpc>
            </a:pPr>
            <a:r>
              <a:rPr lang="en-US" sz="1000" dirty="0" smtClean="0">
                <a:solidFill>
                  <a:schemeClr val="bg1"/>
                </a:solidFill>
              </a:rPr>
              <a:t>Armazenamento (máquinas virtuais e discos de dados):</a:t>
            </a:r>
          </a:p>
          <a:p>
            <a:pPr marL="171450" indent="-171450">
              <a:lnSpc>
                <a:spcPct val="90000"/>
              </a:lnSpc>
              <a:buFont typeface="Arial" panose="020B0604020202020204" pitchFamily="34" charset="0"/>
              <a:buChar char="•"/>
            </a:pPr>
            <a:r>
              <a:rPr lang="en-US" sz="1000" dirty="0" smtClean="0">
                <a:solidFill>
                  <a:schemeClr val="bg1"/>
                </a:solidFill>
              </a:rPr>
              <a:t>4.240 GB (LRS) = US$ 212</a:t>
            </a:r>
            <a:endParaRPr lang="pt-BR" sz="1000" dirty="0">
              <a:solidFill>
                <a:schemeClr val="bg1"/>
              </a:solidFill>
            </a:endParaRPr>
          </a:p>
          <a:p>
            <a:pPr>
              <a:lnSpc>
                <a:spcPct val="90000"/>
              </a:lnSpc>
            </a:pPr>
            <a:r>
              <a:rPr lang="en-US" sz="1000" dirty="0" smtClean="0">
                <a:solidFill>
                  <a:schemeClr val="bg1"/>
                </a:solidFill>
              </a:rPr>
              <a:t>Transferência de dados e VPN:</a:t>
            </a:r>
          </a:p>
          <a:p>
            <a:pPr marL="171450" lvl="1" indent="-171450">
              <a:lnSpc>
                <a:spcPct val="90000"/>
              </a:lnSpc>
              <a:buFont typeface="Arial" panose="020B0604020202020204" pitchFamily="34" charset="0"/>
              <a:buChar char="•"/>
            </a:pPr>
            <a:r>
              <a:rPr lang="en-US" sz="1000" dirty="0">
                <a:solidFill>
                  <a:schemeClr val="bg1"/>
                </a:solidFill>
              </a:rPr>
              <a:t>1.024 GB (saída) = $88.65</a:t>
            </a:r>
          </a:p>
          <a:p>
            <a:pPr marL="171450" lvl="1" indent="-171450">
              <a:lnSpc>
                <a:spcPct val="90000"/>
              </a:lnSpc>
              <a:buFont typeface="Arial" panose="020B0604020202020204" pitchFamily="34" charset="0"/>
              <a:buChar char="•"/>
            </a:pPr>
            <a:r>
              <a:rPr lang="en-US" sz="1000" dirty="0">
                <a:solidFill>
                  <a:schemeClr val="bg1"/>
                </a:solidFill>
              </a:rPr>
              <a:t>744 horas (VPN básica) = US$ 26,78</a:t>
            </a:r>
          </a:p>
          <a:p>
            <a:pPr>
              <a:lnSpc>
                <a:spcPct val="90000"/>
              </a:lnSpc>
            </a:pPr>
            <a:r>
              <a:rPr lang="en-US" sz="1000" dirty="0" smtClean="0">
                <a:solidFill>
                  <a:schemeClr val="bg1"/>
                </a:solidFill>
              </a:rPr>
              <a:t>Suporte:</a:t>
            </a:r>
          </a:p>
          <a:p>
            <a:pPr marL="171450" indent="-171450">
              <a:lnSpc>
                <a:spcPct val="90000"/>
              </a:lnSpc>
              <a:buFont typeface="Arial" panose="020B0604020202020204" pitchFamily="34" charset="0"/>
              <a:buChar char="•"/>
            </a:pPr>
            <a:r>
              <a:rPr lang="en-US" sz="1000" dirty="0" smtClean="0">
                <a:solidFill>
                  <a:schemeClr val="bg1"/>
                </a:solidFill>
              </a:rPr>
              <a:t>Padrão = US$ 300</a:t>
            </a:r>
          </a:p>
          <a:p>
            <a:pPr marL="171450" indent="-171450">
              <a:lnSpc>
                <a:spcPct val="90000"/>
              </a:lnSpc>
              <a:buFont typeface="Arial" panose="020B0604020202020204" pitchFamily="34" charset="0"/>
              <a:buChar char="•"/>
            </a:pPr>
            <a:endParaRPr lang="pt-BR" sz="1000" dirty="0" smtClean="0">
              <a:solidFill>
                <a:schemeClr val="bg1"/>
              </a:solidFill>
            </a:endParaRPr>
          </a:p>
          <a:p>
            <a:pPr>
              <a:lnSpc>
                <a:spcPct val="90000"/>
              </a:lnSpc>
            </a:pPr>
            <a:r>
              <a:rPr lang="en-US" sz="1050" b="1" dirty="0" smtClean="0">
                <a:solidFill>
                  <a:schemeClr val="bg1"/>
                </a:solidFill>
              </a:rPr>
              <a:t>TOTAL em US$/ano: 51.991</a:t>
            </a:r>
          </a:p>
          <a:p>
            <a:pPr>
              <a:lnSpc>
                <a:spcPct val="90000"/>
              </a:lnSpc>
            </a:pPr>
            <a:r>
              <a:rPr lang="en-US" sz="1050" b="1" dirty="0" smtClean="0">
                <a:solidFill>
                  <a:schemeClr val="bg1"/>
                </a:solidFill>
              </a:rPr>
              <a:t>520 Compromissos monetários do Azure em SKUs OPEN</a:t>
            </a:r>
            <a:endParaRPr lang="pt-BR" sz="1050" b="1" dirty="0">
              <a:solidFill>
                <a:schemeClr val="bg1"/>
              </a:solidFill>
            </a:endParaRPr>
          </a:p>
          <a:p>
            <a:pPr marL="285750" indent="-285750">
              <a:lnSpc>
                <a:spcPct val="90000"/>
              </a:lnSpc>
              <a:buFont typeface="Arial" panose="020B0604020202020204" pitchFamily="34" charset="0"/>
              <a:buChar char="•"/>
            </a:pPr>
            <a:endParaRPr lang="pt-BR" sz="1050" dirty="0" smtClean="0">
              <a:solidFill>
                <a:schemeClr val="bg1"/>
              </a:solidFill>
            </a:endParaRPr>
          </a:p>
        </p:txBody>
      </p:sp>
      <p:sp>
        <p:nvSpPr>
          <p:cNvPr id="65" name="Freeform 64"/>
          <p:cNvSpPr/>
          <p:nvPr/>
        </p:nvSpPr>
        <p:spPr bwMode="auto">
          <a:xfrm>
            <a:off x="2559079" y="5942381"/>
            <a:ext cx="342561" cy="282631"/>
          </a:xfrm>
          <a:custGeom>
            <a:avLst/>
            <a:gdLst/>
            <a:ahLst/>
            <a:cxnLst/>
            <a:rect l="l" t="t" r="r" b="b"/>
            <a:pathLst>
              <a:path w="6060276" h="5122001">
                <a:moveTo>
                  <a:pt x="4902250" y="203"/>
                </a:moveTo>
                <a:cubicBezTo>
                  <a:pt x="4954736" y="-969"/>
                  <a:pt x="5009753" y="2901"/>
                  <a:pt x="5067300" y="12426"/>
                </a:cubicBezTo>
                <a:lnTo>
                  <a:pt x="5076825" y="136251"/>
                </a:lnTo>
                <a:lnTo>
                  <a:pt x="4619625" y="479151"/>
                </a:lnTo>
                <a:lnTo>
                  <a:pt x="4810125" y="1431651"/>
                </a:lnTo>
                <a:lnTo>
                  <a:pt x="5591175" y="1593576"/>
                </a:lnTo>
                <a:lnTo>
                  <a:pt x="5962650" y="1126851"/>
                </a:lnTo>
                <a:lnTo>
                  <a:pt x="6057900" y="1184001"/>
                </a:lnTo>
                <a:cubicBezTo>
                  <a:pt x="6089650" y="1628501"/>
                  <a:pt x="5797550" y="1892026"/>
                  <a:pt x="5524500" y="2031726"/>
                </a:cubicBezTo>
                <a:lnTo>
                  <a:pt x="4514850" y="2107926"/>
                </a:lnTo>
                <a:lnTo>
                  <a:pt x="3743325" y="2993751"/>
                </a:lnTo>
                <a:lnTo>
                  <a:pt x="3730284" y="3007303"/>
                </a:lnTo>
                <a:lnTo>
                  <a:pt x="5172075" y="4327252"/>
                </a:lnTo>
                <a:cubicBezTo>
                  <a:pt x="5311775" y="4498702"/>
                  <a:pt x="5226050" y="4603477"/>
                  <a:pt x="5143500" y="4698727"/>
                </a:cubicBezTo>
                <a:cubicBezTo>
                  <a:pt x="4949825" y="4844777"/>
                  <a:pt x="4914900" y="4920977"/>
                  <a:pt x="4800600" y="5032102"/>
                </a:cubicBezTo>
                <a:cubicBezTo>
                  <a:pt x="4616450" y="5174977"/>
                  <a:pt x="4508500" y="5114652"/>
                  <a:pt x="4429125" y="5013052"/>
                </a:cubicBezTo>
                <a:lnTo>
                  <a:pt x="3172464" y="3586998"/>
                </a:lnTo>
                <a:lnTo>
                  <a:pt x="1800225" y="5013051"/>
                </a:lnTo>
                <a:cubicBezTo>
                  <a:pt x="1628775" y="5165451"/>
                  <a:pt x="1514475" y="5141639"/>
                  <a:pt x="1428750" y="5041626"/>
                </a:cubicBezTo>
                <a:lnTo>
                  <a:pt x="1033462" y="4632051"/>
                </a:lnTo>
                <a:cubicBezTo>
                  <a:pt x="984250" y="4462189"/>
                  <a:pt x="1049337" y="4359001"/>
                  <a:pt x="1143000" y="4279626"/>
                </a:cubicBezTo>
                <a:lnTo>
                  <a:pt x="2623832" y="2964413"/>
                </a:lnTo>
                <a:lnTo>
                  <a:pt x="1390650" y="1565002"/>
                </a:lnTo>
                <a:lnTo>
                  <a:pt x="1057275" y="1822177"/>
                </a:lnTo>
                <a:lnTo>
                  <a:pt x="1038225" y="2107927"/>
                </a:lnTo>
                <a:lnTo>
                  <a:pt x="590550" y="2365102"/>
                </a:lnTo>
                <a:lnTo>
                  <a:pt x="0" y="1726927"/>
                </a:lnTo>
                <a:lnTo>
                  <a:pt x="209550" y="1526902"/>
                </a:lnTo>
                <a:lnTo>
                  <a:pt x="676275" y="1384027"/>
                </a:lnTo>
                <a:lnTo>
                  <a:pt x="781050" y="1184002"/>
                </a:lnTo>
                <a:lnTo>
                  <a:pt x="1743075" y="374377"/>
                </a:lnTo>
                <a:cubicBezTo>
                  <a:pt x="1997075" y="209277"/>
                  <a:pt x="2603500" y="244202"/>
                  <a:pt x="2962275" y="564877"/>
                </a:cubicBezTo>
                <a:lnTo>
                  <a:pt x="2924175" y="669652"/>
                </a:lnTo>
                <a:cubicBezTo>
                  <a:pt x="2794000" y="625202"/>
                  <a:pt x="2692400" y="590277"/>
                  <a:pt x="2419350" y="650602"/>
                </a:cubicBezTo>
                <a:cubicBezTo>
                  <a:pt x="2301875" y="710927"/>
                  <a:pt x="2127250" y="704577"/>
                  <a:pt x="1752600" y="1203052"/>
                </a:cubicBezTo>
                <a:lnTo>
                  <a:pt x="3143250" y="2469877"/>
                </a:lnTo>
                <a:lnTo>
                  <a:pt x="3161663" y="2486734"/>
                </a:lnTo>
                <a:lnTo>
                  <a:pt x="4038600" y="1707876"/>
                </a:lnTo>
                <a:lnTo>
                  <a:pt x="4171950" y="555351"/>
                </a:lnTo>
                <a:cubicBezTo>
                  <a:pt x="4291409" y="263648"/>
                  <a:pt x="4534843" y="8408"/>
                  <a:pt x="4902250" y="203"/>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15" name="Freeform 5"/>
          <p:cNvSpPr>
            <a:spLocks noEditPoints="1"/>
          </p:cNvSpPr>
          <p:nvPr/>
        </p:nvSpPr>
        <p:spPr bwMode="auto">
          <a:xfrm>
            <a:off x="2501020" y="5409250"/>
            <a:ext cx="324465" cy="268879"/>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smtClean="0"/>
              <a:t>*Mais Detalhes e Componentes – </a:t>
            </a:r>
            <a:r>
              <a:rPr lang="en-US" sz="1400" dirty="0" smtClean="0"/>
              <a:t>SharePoint </a:t>
            </a:r>
            <a:r>
              <a:rPr lang="en-US" sz="1400" dirty="0" smtClean="0"/>
              <a:t>no </a:t>
            </a:r>
            <a:r>
              <a:rPr lang="en-US" sz="1400" dirty="0" smtClean="0"/>
              <a:t>Starter Kit</a:t>
            </a:r>
            <a:endParaRPr lang="pt-BR" sz="1400" dirty="0">
              <a:latin typeface="+mj-lt"/>
            </a:endParaRPr>
          </a:p>
        </p:txBody>
      </p:sp>
      <p:sp>
        <p:nvSpPr>
          <p:cNvPr id="114" name="TextBox 113"/>
          <p:cNvSpPr txBox="1"/>
          <p:nvPr/>
        </p:nvSpPr>
        <p:spPr>
          <a:xfrm>
            <a:off x="9220201" y="5048566"/>
            <a:ext cx="2401528" cy="1190001"/>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r>
              <a:rPr lang="en-US" spc="-69" dirty="0" smtClean="0">
                <a:solidFill>
                  <a:schemeClr val="tx2">
                    <a:lumMod val="40000"/>
                    <a:lumOff val="60000"/>
                  </a:schemeClr>
                </a:solidFill>
                <a:latin typeface="Segoe UI"/>
              </a:rPr>
              <a:t>Espaço para promoção local</a:t>
            </a:r>
            <a:endParaRPr lang="pt-BR" spc="-69" dirty="0">
              <a:solidFill>
                <a:schemeClr val="tx2">
                  <a:lumMod val="40000"/>
                  <a:lumOff val="60000"/>
                </a:schemeClr>
              </a:solidFill>
              <a:latin typeface="Segoe UI"/>
            </a:endParaRPr>
          </a:p>
        </p:txBody>
      </p:sp>
      <p:grpSp>
        <p:nvGrpSpPr>
          <p:cNvPr id="10" name="Group 9"/>
          <p:cNvGrpSpPr/>
          <p:nvPr/>
        </p:nvGrpSpPr>
        <p:grpSpPr>
          <a:xfrm>
            <a:off x="9607055" y="2112923"/>
            <a:ext cx="1251697" cy="2374348"/>
            <a:chOff x="9490319" y="1967003"/>
            <a:chExt cx="1251697" cy="2374348"/>
          </a:xfrm>
        </p:grpSpPr>
        <p:pic>
          <p:nvPicPr>
            <p:cNvPr id="5" name="Picture 4"/>
            <p:cNvPicPr>
              <a:picLocks noChangeAspect="1"/>
            </p:cNvPicPr>
            <p:nvPr/>
          </p:nvPicPr>
          <p:blipFill>
            <a:blip r:embed="rId5"/>
            <a:stretch>
              <a:fillRect/>
            </a:stretch>
          </p:blipFill>
          <p:spPr>
            <a:xfrm>
              <a:off x="9490319" y="3725491"/>
              <a:ext cx="372699" cy="372579"/>
            </a:xfrm>
            <a:prstGeom prst="rect">
              <a:avLst/>
            </a:prstGeom>
          </p:spPr>
        </p:pic>
        <p:pic>
          <p:nvPicPr>
            <p:cNvPr id="4" name="Picture 3"/>
            <p:cNvPicPr>
              <a:picLocks noChangeAspect="1"/>
            </p:cNvPicPr>
            <p:nvPr/>
          </p:nvPicPr>
          <p:blipFill>
            <a:blip r:embed="rId6"/>
            <a:stretch>
              <a:fillRect/>
            </a:stretch>
          </p:blipFill>
          <p:spPr>
            <a:xfrm>
              <a:off x="9659107" y="3946884"/>
              <a:ext cx="394594" cy="394467"/>
            </a:xfrm>
            <a:prstGeom prst="rect">
              <a:avLst/>
            </a:prstGeom>
          </p:spPr>
        </p:pic>
        <p:pic>
          <p:nvPicPr>
            <p:cNvPr id="118" name="Picture 117"/>
            <p:cNvPicPr>
              <a:picLocks noChangeAspect="1"/>
            </p:cNvPicPr>
            <p:nvPr/>
          </p:nvPicPr>
          <p:blipFill>
            <a:blip r:embed="rId5"/>
            <a:stretch>
              <a:fillRect/>
            </a:stretch>
          </p:blipFill>
          <p:spPr>
            <a:xfrm>
              <a:off x="10178634" y="3725491"/>
              <a:ext cx="372699" cy="372579"/>
            </a:xfrm>
            <a:prstGeom prst="rect">
              <a:avLst/>
            </a:prstGeom>
          </p:spPr>
        </p:pic>
        <p:pic>
          <p:nvPicPr>
            <p:cNvPr id="119" name="Picture 118"/>
            <p:cNvPicPr>
              <a:picLocks noChangeAspect="1"/>
            </p:cNvPicPr>
            <p:nvPr/>
          </p:nvPicPr>
          <p:blipFill>
            <a:blip r:embed="rId6"/>
            <a:stretch>
              <a:fillRect/>
            </a:stretch>
          </p:blipFill>
          <p:spPr>
            <a:xfrm>
              <a:off x="10347422" y="3946884"/>
              <a:ext cx="394594" cy="394467"/>
            </a:xfrm>
            <a:prstGeom prst="rect">
              <a:avLst/>
            </a:prstGeom>
          </p:spPr>
        </p:pic>
        <p:pic>
          <p:nvPicPr>
            <p:cNvPr id="120" name="Picture 119"/>
            <p:cNvPicPr>
              <a:picLocks noChangeAspect="1"/>
            </p:cNvPicPr>
            <p:nvPr/>
          </p:nvPicPr>
          <p:blipFill>
            <a:blip r:embed="rId5"/>
            <a:stretch>
              <a:fillRect/>
            </a:stretch>
          </p:blipFill>
          <p:spPr>
            <a:xfrm>
              <a:off x="9501074" y="3084972"/>
              <a:ext cx="372699" cy="372579"/>
            </a:xfrm>
            <a:prstGeom prst="rect">
              <a:avLst/>
            </a:prstGeom>
          </p:spPr>
        </p:pic>
        <p:pic>
          <p:nvPicPr>
            <p:cNvPr id="6" name="Picture 5"/>
            <p:cNvPicPr>
              <a:picLocks noChangeAspect="1"/>
            </p:cNvPicPr>
            <p:nvPr/>
          </p:nvPicPr>
          <p:blipFill>
            <a:blip r:embed="rId7"/>
            <a:stretch>
              <a:fillRect/>
            </a:stretch>
          </p:blipFill>
          <p:spPr>
            <a:xfrm>
              <a:off x="9788482" y="3321285"/>
              <a:ext cx="265219" cy="278067"/>
            </a:xfrm>
            <a:prstGeom prst="rect">
              <a:avLst/>
            </a:prstGeom>
          </p:spPr>
        </p:pic>
        <p:pic>
          <p:nvPicPr>
            <p:cNvPr id="121" name="Picture 120"/>
            <p:cNvPicPr>
              <a:picLocks noChangeAspect="1"/>
            </p:cNvPicPr>
            <p:nvPr/>
          </p:nvPicPr>
          <p:blipFill>
            <a:blip r:embed="rId5"/>
            <a:stretch>
              <a:fillRect/>
            </a:stretch>
          </p:blipFill>
          <p:spPr>
            <a:xfrm>
              <a:off x="10173706" y="3082204"/>
              <a:ext cx="372699" cy="372579"/>
            </a:xfrm>
            <a:prstGeom prst="rect">
              <a:avLst/>
            </a:prstGeom>
          </p:spPr>
        </p:pic>
        <p:pic>
          <p:nvPicPr>
            <p:cNvPr id="122" name="Picture 121"/>
            <p:cNvPicPr>
              <a:picLocks noChangeAspect="1"/>
            </p:cNvPicPr>
            <p:nvPr/>
          </p:nvPicPr>
          <p:blipFill>
            <a:blip r:embed="rId7"/>
            <a:stretch>
              <a:fillRect/>
            </a:stretch>
          </p:blipFill>
          <p:spPr>
            <a:xfrm>
              <a:off x="10461114" y="3318517"/>
              <a:ext cx="265219" cy="278067"/>
            </a:xfrm>
            <a:prstGeom prst="rect">
              <a:avLst/>
            </a:prstGeom>
          </p:spPr>
        </p:pic>
        <p:pic>
          <p:nvPicPr>
            <p:cNvPr id="123" name="Picture 122"/>
            <p:cNvPicPr>
              <a:picLocks noChangeAspect="1"/>
            </p:cNvPicPr>
            <p:nvPr/>
          </p:nvPicPr>
          <p:blipFill>
            <a:blip r:embed="rId5"/>
            <a:stretch>
              <a:fillRect/>
            </a:stretch>
          </p:blipFill>
          <p:spPr>
            <a:xfrm>
              <a:off x="9496716" y="2601644"/>
              <a:ext cx="372699" cy="372579"/>
            </a:xfrm>
            <a:prstGeom prst="rect">
              <a:avLst/>
            </a:prstGeom>
          </p:spPr>
        </p:pic>
        <p:pic>
          <p:nvPicPr>
            <p:cNvPr id="124" name="Picture 123"/>
            <p:cNvPicPr>
              <a:picLocks noChangeAspect="1"/>
            </p:cNvPicPr>
            <p:nvPr/>
          </p:nvPicPr>
          <p:blipFill>
            <a:blip r:embed="rId7"/>
            <a:stretch>
              <a:fillRect/>
            </a:stretch>
          </p:blipFill>
          <p:spPr>
            <a:xfrm>
              <a:off x="9784124" y="2837957"/>
              <a:ext cx="265219" cy="278067"/>
            </a:xfrm>
            <a:prstGeom prst="rect">
              <a:avLst/>
            </a:prstGeom>
          </p:spPr>
        </p:pic>
        <p:pic>
          <p:nvPicPr>
            <p:cNvPr id="125" name="Picture 124"/>
            <p:cNvPicPr>
              <a:picLocks noChangeAspect="1"/>
            </p:cNvPicPr>
            <p:nvPr/>
          </p:nvPicPr>
          <p:blipFill>
            <a:blip r:embed="rId5"/>
            <a:stretch>
              <a:fillRect/>
            </a:stretch>
          </p:blipFill>
          <p:spPr>
            <a:xfrm>
              <a:off x="10169348" y="2598876"/>
              <a:ext cx="372699" cy="372579"/>
            </a:xfrm>
            <a:prstGeom prst="rect">
              <a:avLst/>
            </a:prstGeom>
          </p:spPr>
        </p:pic>
        <p:pic>
          <p:nvPicPr>
            <p:cNvPr id="126" name="Picture 125"/>
            <p:cNvPicPr>
              <a:picLocks noChangeAspect="1"/>
            </p:cNvPicPr>
            <p:nvPr/>
          </p:nvPicPr>
          <p:blipFill>
            <a:blip r:embed="rId7"/>
            <a:stretch>
              <a:fillRect/>
            </a:stretch>
          </p:blipFill>
          <p:spPr>
            <a:xfrm>
              <a:off x="10456756" y="2835189"/>
              <a:ext cx="265219" cy="278067"/>
            </a:xfrm>
            <a:prstGeom prst="rect">
              <a:avLst/>
            </a:prstGeom>
          </p:spPr>
        </p:pic>
        <p:pic>
          <p:nvPicPr>
            <p:cNvPr id="7" name="Picture 6"/>
            <p:cNvPicPr>
              <a:picLocks noChangeAspect="1"/>
            </p:cNvPicPr>
            <p:nvPr/>
          </p:nvPicPr>
          <p:blipFill>
            <a:blip r:embed="rId8"/>
            <a:stretch>
              <a:fillRect/>
            </a:stretch>
          </p:blipFill>
          <p:spPr>
            <a:xfrm>
              <a:off x="9719724" y="2173967"/>
              <a:ext cx="329906" cy="329800"/>
            </a:xfrm>
            <a:prstGeom prst="rect">
              <a:avLst/>
            </a:prstGeom>
          </p:spPr>
        </p:pic>
        <p:pic>
          <p:nvPicPr>
            <p:cNvPr id="128" name="Picture 127"/>
            <p:cNvPicPr>
              <a:picLocks noChangeAspect="1"/>
            </p:cNvPicPr>
            <p:nvPr/>
          </p:nvPicPr>
          <p:blipFill>
            <a:blip r:embed="rId5"/>
            <a:stretch>
              <a:fillRect/>
            </a:stretch>
          </p:blipFill>
          <p:spPr>
            <a:xfrm>
              <a:off x="9492360" y="1970268"/>
              <a:ext cx="372699" cy="372579"/>
            </a:xfrm>
            <a:prstGeom prst="rect">
              <a:avLst/>
            </a:prstGeom>
          </p:spPr>
        </p:pic>
        <p:pic>
          <p:nvPicPr>
            <p:cNvPr id="129" name="Picture 128"/>
            <p:cNvPicPr>
              <a:picLocks noChangeAspect="1"/>
            </p:cNvPicPr>
            <p:nvPr/>
          </p:nvPicPr>
          <p:blipFill>
            <a:blip r:embed="rId8"/>
            <a:stretch>
              <a:fillRect/>
            </a:stretch>
          </p:blipFill>
          <p:spPr>
            <a:xfrm>
              <a:off x="10392069" y="2170702"/>
              <a:ext cx="329906" cy="329800"/>
            </a:xfrm>
            <a:prstGeom prst="rect">
              <a:avLst/>
            </a:prstGeom>
          </p:spPr>
        </p:pic>
        <p:pic>
          <p:nvPicPr>
            <p:cNvPr id="130" name="Picture 129"/>
            <p:cNvPicPr>
              <a:picLocks noChangeAspect="1"/>
            </p:cNvPicPr>
            <p:nvPr/>
          </p:nvPicPr>
          <p:blipFill>
            <a:blip r:embed="rId5"/>
            <a:stretch>
              <a:fillRect/>
            </a:stretch>
          </p:blipFill>
          <p:spPr>
            <a:xfrm>
              <a:off x="10164705" y="1967003"/>
              <a:ext cx="372699" cy="372579"/>
            </a:xfrm>
            <a:prstGeom prst="rect">
              <a:avLst/>
            </a:prstGeom>
          </p:spPr>
        </p:pic>
      </p:grpSp>
      <p:cxnSp>
        <p:nvCxnSpPr>
          <p:cNvPr id="9" name="Straight Connector 8"/>
          <p:cNvCxnSpPr/>
          <p:nvPr/>
        </p:nvCxnSpPr>
        <p:spPr>
          <a:xfrm>
            <a:off x="8839200" y="2038819"/>
            <a:ext cx="278252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789957" y="2141251"/>
            <a:ext cx="492443" cy="1466454"/>
          </a:xfrm>
          <a:prstGeom prst="rect">
            <a:avLst/>
          </a:prstGeom>
          <a:noFill/>
        </p:spPr>
        <p:txBody>
          <a:bodyPr vert="vert270" wrap="square" rtlCol="0">
            <a:spAutoFit/>
          </a:bodyPr>
          <a:lstStyle/>
          <a:p>
            <a:r>
              <a:rPr lang="en-US" sz="2000" dirty="0" smtClean="0">
                <a:solidFill>
                  <a:schemeClr val="bg1"/>
                </a:solidFill>
              </a:rPr>
              <a:t>Azure</a:t>
            </a:r>
            <a:endParaRPr lang="pt-BR" sz="2000" dirty="0">
              <a:solidFill>
                <a:schemeClr val="bg1"/>
              </a:solidFill>
            </a:endParaRPr>
          </a:p>
        </p:txBody>
      </p:sp>
      <p:sp>
        <p:nvSpPr>
          <p:cNvPr id="12" name="TextBox 11"/>
          <p:cNvSpPr txBox="1"/>
          <p:nvPr/>
        </p:nvSpPr>
        <p:spPr>
          <a:xfrm>
            <a:off x="10216771" y="1663926"/>
            <a:ext cx="1047859" cy="338554"/>
          </a:xfrm>
          <a:prstGeom prst="rect">
            <a:avLst/>
          </a:prstGeom>
          <a:noFill/>
        </p:spPr>
        <p:txBody>
          <a:bodyPr wrap="square" rtlCol="0">
            <a:spAutoFit/>
          </a:bodyPr>
          <a:lstStyle/>
          <a:p>
            <a:r>
              <a:rPr lang="en-US" sz="1600" dirty="0" smtClean="0">
                <a:solidFill>
                  <a:schemeClr val="bg1"/>
                </a:solidFill>
              </a:rPr>
              <a:t>VPN</a:t>
            </a:r>
            <a:endParaRPr lang="pt-BR" sz="1600" dirty="0">
              <a:solidFill>
                <a:schemeClr val="bg1"/>
              </a:solidFill>
            </a:endParaRPr>
          </a:p>
        </p:txBody>
      </p:sp>
      <p:cxnSp>
        <p:nvCxnSpPr>
          <p:cNvPr id="15" name="Straight Arrow Connector 14"/>
          <p:cNvCxnSpPr/>
          <p:nvPr/>
        </p:nvCxnSpPr>
        <p:spPr>
          <a:xfrm>
            <a:off x="10150321" y="1693110"/>
            <a:ext cx="0" cy="3043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8847290" y="1663926"/>
            <a:ext cx="278252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736181" y="1358801"/>
            <a:ext cx="2812025" cy="307777"/>
          </a:xfrm>
          <a:prstGeom prst="rect">
            <a:avLst/>
          </a:prstGeom>
          <a:noFill/>
        </p:spPr>
        <p:txBody>
          <a:bodyPr wrap="square" rtlCol="0">
            <a:spAutoFit/>
          </a:bodyPr>
          <a:lstStyle/>
          <a:p>
            <a:r>
              <a:rPr lang="en-US" sz="1400" dirty="0" err="1" smtClean="0">
                <a:solidFill>
                  <a:schemeClr val="bg1"/>
                </a:solidFill>
              </a:rPr>
              <a:t>Ambiente</a:t>
            </a:r>
            <a:r>
              <a:rPr lang="en-US" sz="1400" dirty="0" smtClean="0">
                <a:solidFill>
                  <a:schemeClr val="bg1"/>
                </a:solidFill>
              </a:rPr>
              <a:t> </a:t>
            </a:r>
            <a:r>
              <a:rPr lang="en-US" sz="1400" dirty="0" smtClean="0">
                <a:solidFill>
                  <a:schemeClr val="bg1"/>
                </a:solidFill>
              </a:rPr>
              <a:t>local</a:t>
            </a:r>
            <a:endParaRPr lang="pt-BR" sz="1400" dirty="0">
              <a:solidFill>
                <a:schemeClr val="bg1"/>
              </a:solidFill>
            </a:endParaRPr>
          </a:p>
        </p:txBody>
      </p:sp>
      <p:pic>
        <p:nvPicPr>
          <p:cNvPr id="19" name="Picture 18"/>
          <p:cNvPicPr>
            <a:picLocks noChangeAspect="1"/>
          </p:cNvPicPr>
          <p:nvPr/>
        </p:nvPicPr>
        <p:blipFill>
          <a:blip r:embed="rId9"/>
          <a:stretch>
            <a:fillRect/>
          </a:stretch>
        </p:blipFill>
        <p:spPr>
          <a:xfrm>
            <a:off x="4726294" y="5828604"/>
            <a:ext cx="1160725" cy="1160352"/>
          </a:xfrm>
          <a:prstGeom prst="rect">
            <a:avLst/>
          </a:prstGeom>
        </p:spPr>
      </p:pic>
    </p:spTree>
    <p:extLst>
      <p:ext uri="{BB962C8B-B14F-4D97-AF65-F5344CB8AC3E}">
        <p14:creationId xmlns:p14="http://schemas.microsoft.com/office/powerpoint/2010/main" val="3857118700"/>
      </p:ext>
    </p:extLst>
  </p:cSld>
  <p:clrMapOvr>
    <a:masterClrMapping/>
  </p:clrMapOvr>
  <mc:AlternateContent xmlns:mc="http://schemas.openxmlformats.org/markup-compatibility/2006" xmlns:p14="http://schemas.microsoft.com/office/powerpoint/2010/main">
    <mc:Choice Requires="p14">
      <p:transition p14:dur="0"/>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Mais Referências</a:t>
            </a:r>
            <a:endParaRPr lang="pt-BR" dirty="0"/>
          </a:p>
        </p:txBody>
      </p:sp>
      <p:sp>
        <p:nvSpPr>
          <p:cNvPr id="3" name="Text Placeholder 2"/>
          <p:cNvSpPr>
            <a:spLocks noGrp="1"/>
          </p:cNvSpPr>
          <p:nvPr>
            <p:ph type="body" sz="quarter" idx="10"/>
          </p:nvPr>
        </p:nvSpPr>
        <p:spPr>
          <a:xfrm>
            <a:off x="197214" y="932414"/>
            <a:ext cx="11378059" cy="3211883"/>
          </a:xfrm>
        </p:spPr>
        <p:txBody>
          <a:bodyPr>
            <a:noAutofit/>
          </a:bodyPr>
          <a:lstStyle/>
          <a:p>
            <a:pPr marL="342900" indent="-342900">
              <a:buFont typeface="Arial" panose="020B0604020202020204" pitchFamily="34" charset="0"/>
              <a:buChar char="•"/>
            </a:pPr>
            <a:r>
              <a:rPr lang="en-US" sz="1800" dirty="0" smtClean="0"/>
              <a:t>Serviços Técnicos de Parceiros - Solicitar suporte Pré-Vendas e de Implantação do Azure para Parceiros:  </a:t>
            </a:r>
            <a:r>
              <a:rPr lang="en-US" sz="1800" dirty="0" smtClean="0">
                <a:hlinkClick r:id="rId2"/>
              </a:rPr>
              <a:t>http://support.microsoft.com/kb/2973481/pt-br</a:t>
            </a:r>
            <a:endParaRPr lang="pt-BR" sz="1800" dirty="0"/>
          </a:p>
          <a:p>
            <a:pPr marL="342900" indent="-342900">
              <a:buFont typeface="Arial" panose="020B0604020202020204" pitchFamily="34" charset="0"/>
              <a:buChar char="•"/>
            </a:pPr>
            <a:endParaRPr lang="pt-BR" sz="1800" dirty="0" smtClean="0"/>
          </a:p>
          <a:p>
            <a:pPr marL="342900" indent="-342900">
              <a:buFont typeface="Arial" panose="020B0604020202020204" pitchFamily="34" charset="0"/>
              <a:buChar char="•"/>
            </a:pPr>
            <a:r>
              <a:rPr lang="en-US" sz="1800" dirty="0"/>
              <a:t>Arquiteturas do Microsoft Azure para o SharePoint 2013</a:t>
            </a:r>
          </a:p>
          <a:p>
            <a:pPr marL="457200" lvl="1" indent="0">
              <a:buNone/>
            </a:pPr>
            <a:r>
              <a:rPr lang="en-US" sz="1847" b="1" dirty="0" smtClean="0">
                <a:hlinkClick r:id="rId3"/>
              </a:rPr>
              <a:t>https://technet.microsoft.com/library/dn635309(v=office.15).aspx</a:t>
            </a:r>
            <a:r>
              <a:rPr dirty="0" smtClean="0"/>
              <a:t> </a:t>
            </a:r>
            <a:endParaRPr lang="pt-BR" sz="1847" b="1" dirty="0"/>
          </a:p>
          <a:p>
            <a:pPr marL="342900" indent="-342900">
              <a:buFont typeface="Arial" panose="020B0604020202020204" pitchFamily="34" charset="0"/>
              <a:buChar char="•"/>
            </a:pPr>
            <a:r>
              <a:rPr lang="en-US" sz="1800" dirty="0" smtClean="0"/>
              <a:t>Farms do SharePoint hospedados em serviços de infraestrutura do Azure</a:t>
            </a:r>
          </a:p>
          <a:p>
            <a:pPr marL="457200" lvl="1" indent="0">
              <a:buNone/>
            </a:pPr>
            <a:r>
              <a:rPr lang="en-US" sz="1847" b="1" dirty="0" smtClean="0">
                <a:hlinkClick r:id="rId4"/>
              </a:rPr>
              <a:t>https://azure.microsoft.com/en-us/documentation/articles/virtual-machines-sharepoint-infrastructure-services/</a:t>
            </a:r>
            <a:r>
              <a:rPr dirty="0" smtClean="0"/>
              <a:t> </a:t>
            </a:r>
            <a:endParaRPr lang="pt-BR" sz="1847" b="1" dirty="0"/>
          </a:p>
          <a:p>
            <a:pPr marL="342900" indent="-342900">
              <a:buFont typeface="Arial" panose="020B0604020202020204" pitchFamily="34" charset="0"/>
              <a:buChar char="•"/>
            </a:pPr>
            <a:r>
              <a:rPr lang="en-US" sz="1800" dirty="0"/>
              <a:t>Ferramenta Avaliadora de Custos do Microsoft Azure</a:t>
            </a:r>
          </a:p>
          <a:p>
            <a:pPr marL="457200" lvl="1" indent="0">
              <a:buNone/>
            </a:pPr>
            <a:r>
              <a:rPr lang="en-US" sz="1894" b="1" dirty="0">
                <a:hlinkClick r:id="rId5"/>
              </a:rPr>
              <a:t>http://www.microsoft.com/en-us/download/details.aspx?id=43376</a:t>
            </a:r>
            <a:endParaRPr lang="pt-BR" sz="1894" b="1" dirty="0"/>
          </a:p>
          <a:p>
            <a:endParaRPr lang="pt-BR" sz="1800" dirty="0"/>
          </a:p>
        </p:txBody>
      </p:sp>
    </p:spTree>
    <p:extLst>
      <p:ext uri="{BB962C8B-B14F-4D97-AF65-F5344CB8AC3E}">
        <p14:creationId xmlns:p14="http://schemas.microsoft.com/office/powerpoint/2010/main" val="168208471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1e9946e3-f9a0-41e4-9b22-58e2cc8fa95c">
      <UserInfo>
        <DisplayName>Arturo Vazquez Alvarez</DisplayName>
        <AccountId>791</AccountId>
        <AccountType/>
      </UserInfo>
      <UserInfo>
        <DisplayName>Jonathan Gonzalez Flores</DisplayName>
        <AccountId>1048</AccountId>
        <AccountType/>
      </UserInfo>
      <UserInfo>
        <DisplayName>Jose Miguel Izaguirre Garate (MXP Industrial S.A. DE C.V.)</DisplayName>
        <AccountId>548</AccountId>
        <AccountType/>
      </UserInfo>
      <UserInfo>
        <DisplayName>Alejandro Garcia Sanchez (MXP Industrial S.A. DE C.V.)</DisplayName>
        <AccountId>8223</AccountId>
        <AccountType/>
      </UserInfo>
      <UserInfo>
        <DisplayName>Gabriela Treviño Moreno (MXP Industrial S.A. DE C.V.)</DisplayName>
        <AccountId>1414</AccountId>
        <AccountType/>
      </UserInfo>
      <UserInfo>
        <DisplayName>Fabiola Ochoa Rubalcava</DisplayName>
        <AccountId>8224</AccountId>
        <AccountType/>
      </UserInfo>
      <UserInfo>
        <DisplayName>Marin Irepan Gembe Gonzalez (MXP Industrial S.A. DE C.V.)</DisplayName>
        <AccountId>8225</AccountId>
        <AccountType/>
      </UserInfo>
    </SharedWithUsers>
    <_ShortcutUrl xmlns="d998fb76-9a2a-468e-b3b9-73e6011ded53">
      <Url xsi:nil="true"/>
      <Description xsi:nil="true"/>
    </_Shortcut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B7F171FDBFD134D9DB5CFD30BF9EBF2" ma:contentTypeVersion="3" ma:contentTypeDescription="Create a new document." ma:contentTypeScope="" ma:versionID="402f8dca69ab7acfac722918f8e9d211">
  <xsd:schema xmlns:xsd="http://www.w3.org/2001/XMLSchema" xmlns:xs="http://www.w3.org/2001/XMLSchema" xmlns:p="http://schemas.microsoft.com/office/2006/metadata/properties" xmlns:ns2="d998fb76-9a2a-468e-b3b9-73e6011ded53" xmlns:ns3="1e9946e3-f9a0-41e4-9b22-58e2cc8fa95c" targetNamespace="http://schemas.microsoft.com/office/2006/metadata/properties" ma:root="true" ma:fieldsID="1be315c11ab3ee19185f326326b6632f" ns2:_="" ns3:_="">
    <xsd:import namespace="d998fb76-9a2a-468e-b3b9-73e6011ded53"/>
    <xsd:import namespace="1e9946e3-f9a0-41e4-9b22-58e2cc8fa95c"/>
    <xsd:element name="properties">
      <xsd:complexType>
        <xsd:sequence>
          <xsd:element name="documentManagement">
            <xsd:complexType>
              <xsd:all>
                <xsd:element ref="ns2:_ShortcutUrl"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98fb76-9a2a-468e-b3b9-73e6011ded53" elementFormDefault="qualified">
    <xsd:import namespace="http://schemas.microsoft.com/office/2006/documentManagement/types"/>
    <xsd:import namespace="http://schemas.microsoft.com/office/infopath/2007/PartnerControls"/>
    <xsd:element name="_ShortcutUrl" ma:index="8" nillable="true" ma:displayName="_ShortcutUrl" ma:hidden="true" ma:internalName="_Shortcut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e9946e3-f9a0-41e4-9b22-58e2cc8fa95c"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7D4CEE-4A6E-444C-9F48-154C694282ED}">
  <ds:schemaRef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1e9946e3-f9a0-41e4-9b22-58e2cc8fa95c"/>
    <ds:schemaRef ds:uri="d998fb76-9a2a-468e-b3b9-73e6011ded53"/>
    <ds:schemaRef ds:uri="http://www.w3.org/XML/1998/namespace"/>
    <ds:schemaRef ds:uri="http://purl.org/dc/dcmitype/"/>
  </ds:schemaRefs>
</ds:datastoreItem>
</file>

<file path=customXml/itemProps2.xml><?xml version="1.0" encoding="utf-8"?>
<ds:datastoreItem xmlns:ds="http://schemas.openxmlformats.org/officeDocument/2006/customXml" ds:itemID="{1547E796-3336-4CA3-A039-C51122E80770}">
  <ds:schemaRefs>
    <ds:schemaRef ds:uri="http://schemas.microsoft.com/sharepoint/v3/contenttype/forms"/>
  </ds:schemaRefs>
</ds:datastoreItem>
</file>

<file path=customXml/itemProps3.xml><?xml version="1.0" encoding="utf-8"?>
<ds:datastoreItem xmlns:ds="http://schemas.openxmlformats.org/officeDocument/2006/customXml" ds:itemID="{BF56B8E1-D6BB-4917-95B5-212ED33EC2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98fb76-9a2a-468e-b3b9-73e6011ded53"/>
    <ds:schemaRef ds:uri="1e9946e3-f9a0-41e4-9b22-58e2cc8fa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802</TotalTime>
  <Words>814</Words>
  <Application>Microsoft Office PowerPoint</Application>
  <PresentationFormat>Widescreen</PresentationFormat>
  <Paragraphs>67</Paragraphs>
  <Slides>2</Slides>
  <Notes>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vt:i4>
      </vt:variant>
    </vt:vector>
  </HeadingPairs>
  <TitlesOfParts>
    <vt:vector size="8" baseType="lpstr">
      <vt:lpstr>Arial</vt:lpstr>
      <vt:lpstr>Calibri</vt:lpstr>
      <vt:lpstr>Calibri Light</vt:lpstr>
      <vt:lpstr>Segoe UI</vt:lpstr>
      <vt:lpstr>Segoe UI Semibold</vt:lpstr>
      <vt:lpstr>Office Theme</vt:lpstr>
      <vt:lpstr>Starter Kit - SharePoint</vt:lpstr>
      <vt:lpstr>Mais Referências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Eumar Assis</dc:creator>
  <cp:lastModifiedBy>Francisco Baddini</cp:lastModifiedBy>
  <cp:revision>44</cp:revision>
  <dcterms:created xsi:type="dcterms:W3CDTF">2015-09-01T15:53:33Z</dcterms:created>
  <dcterms:modified xsi:type="dcterms:W3CDTF">2015-11-11T14:21:37Z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0x010100AB7F171FDBFD134D9DB5CFD30BF9EBF2</vt:lpwstr>
  </property>
</Properties>
</file>