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theme/themeOverride1.xml" ContentType="application/vnd.openxmlformats-officedocument.themeOverr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2" r:id="rId5"/>
    <p:sldId id="257"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1" clrIdx="0">
    <p:extLst>
      <p:ext uri="{19B8F6BF-5375-455C-9EA6-DF929625EA0E}">
        <p15:presenceInfo xmlns:p15="http://schemas.microsoft.com/office/powerpoint/2012/main" userId="S-1-5-21-2146773085-903363285-719344707-1398442" providerId="AD"/>
      </p:ext>
    </p:extLst>
  </p:cmAuthor>
  <p:cmAuthor id="2" name="Eumar Assis" initials="EA" lastIdx="28" clrIdx="1">
    <p:extLst>
      <p:ext uri="{19B8F6BF-5375-455C-9EA6-DF929625EA0E}">
        <p15:presenceInfo xmlns:p15="http://schemas.microsoft.com/office/powerpoint/2012/main" userId="S-1-5-21-124525095-708259637-1543119021-1495550" providerId="AD"/>
      </p:ext>
    </p:extLst>
  </p:cmAuthor>
  <p:cmAuthor id="3" name="Jon Engstrom" initials="JE" lastIdx="8" clrIdx="2">
    <p:extLst>
      <p:ext uri="{19B8F6BF-5375-455C-9EA6-DF929625EA0E}">
        <p15:presenceInfo xmlns:p15="http://schemas.microsoft.com/office/powerpoint/2012/main" userId="S-1-5-21-124525095-708259637-1543119021-16447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698" autoAdjust="0"/>
  </p:normalViewPr>
  <p:slideViewPr>
    <p:cSldViewPr snapToGrid="0">
      <p:cViewPr>
        <p:scale>
          <a:sx n="60" d="100"/>
          <a:sy n="60" d="100"/>
        </p:scale>
        <p:origin x="3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8-31T21:51:42.774" idx="22">
    <p:pos x="4717" y="1872"/>
    <p:text>Please, include Price for Power Bi or Power BI Embedded</p:text>
    <p:extLst>
      <p:ext uri="{C676402C-5697-4E1C-873F-D02D1690AC5C}">
        <p15:threadingInfo xmlns:p15="http://schemas.microsoft.com/office/powerpoint/2012/main" timeZoneBias="240"/>
      </p:ext>
    </p:extLst>
  </p:cm>
  <p:cm authorId="2" dt="2016-08-31T21:52:03.285" idx="23">
    <p:pos x="7514" y="836"/>
    <p:text>Please, include in the High level Architecture what is used to load data into SQL Azure DW). E.g. On-Premises SSIS or Data Factory with Connector</p:text>
    <p:extLst>
      <p:ext uri="{C676402C-5697-4E1C-873F-D02D1690AC5C}">
        <p15:threadingInfo xmlns:p15="http://schemas.microsoft.com/office/powerpoint/2012/main" timeZoneBias="240"/>
      </p:ext>
    </p:extLst>
  </p:cm>
  <p:cm authorId="2" dt="2016-08-31T21:53:19.974" idx="24">
    <p:pos x="973" y="1025"/>
    <p:text>Nice to have: refine 'The problem' to cover more data growth focused on different sources. E.g. Social Network, Device Explosion</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8-31T21:54:37.213" idx="25">
    <p:pos x="10" y="10"/>
    <p:text>Okay, we have added the scenario 'Churn Analysis', but which services delivers the Churn Analysis it? Are we going to add Machine Learning Here?</p:text>
    <p:extLst>
      <p:ext uri="{C676402C-5697-4E1C-873F-D02D1690AC5C}">
        <p15:threadingInfo xmlns:p15="http://schemas.microsoft.com/office/powerpoint/2012/main" timeZoneBias="240"/>
      </p:ext>
    </p:extLst>
  </p:cm>
  <p:cm authorId="2" dt="2016-08-31T21:55:29.013" idx="26">
    <p:pos x="106" y="106"/>
    <p:text>Please, include Price for Power Bi or Power BI Embedded</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8-31T21:56:28.310" idx="27">
    <p:pos x="10" y="10"/>
    <p:text>Please, include Price for Power Bi or Power BI Embedded</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8-31T21:57:19.999" idx="28">
    <p:pos x="10" y="10"/>
    <p:text>Please, include Price for Power Bi or Power BI Embedded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31-Aug-16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31-Aug-16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31-Aug-16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31-Aug-16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31-Aug-16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31-Aug-16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31-Aug-16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31-Aug-16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31-Aug-16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31-Aug-16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31-Aug-16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31-Aug-16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31-Aug-16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http://aka.ms/ContactPTS" TargetMode="External"/><Relationship Id="rId9" Type="http://schemas.openxmlformats.org/officeDocument/2006/relationships/image" Target="../media/image5.emf"/><Relationship Id="rId14" Type="http://schemas.openxmlformats.org/officeDocument/2006/relationships/image" Target="../media/image10.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emf"/><Relationship Id="rId5" Type="http://schemas.openxmlformats.org/officeDocument/2006/relationships/image" Target="../media/image1.png"/><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notesSlide" Target="../notesSlides/notesSlide3.xml"/><Relationship Id="rId7" Type="http://schemas.openxmlformats.org/officeDocument/2006/relationships/image" Target="../media/image2.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slideLayout" Target="../slideLayouts/slideLayout12.xml"/><Relationship Id="rId16" Type="http://schemas.openxmlformats.org/officeDocument/2006/relationships/image" Target="../media/image17.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11.emf"/><Relationship Id="rId5" Type="http://schemas.openxmlformats.org/officeDocument/2006/relationships/hyperlink" Target="http://aka.ms/ContactPTS" TargetMode="External"/><Relationship Id="rId15" Type="http://schemas.openxmlformats.org/officeDocument/2006/relationships/image" Target="../media/image16.emf"/><Relationship Id="rId10" Type="http://schemas.openxmlformats.org/officeDocument/2006/relationships/image" Target="../media/image10.emf"/><Relationship Id="rId19" Type="http://schemas.openxmlformats.org/officeDocument/2006/relationships/comments" Target="../comments/comment3.xml"/><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9.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emf"/><Relationship Id="rId18" Type="http://schemas.openxmlformats.org/officeDocument/2006/relationships/comments" Target="../comments/comment4.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0.emf"/><Relationship Id="rId12" Type="http://schemas.openxmlformats.org/officeDocument/2006/relationships/image" Target="../media/image25.emf"/><Relationship Id="rId17" Type="http://schemas.openxmlformats.org/officeDocument/2006/relationships/image" Target="../media/image5.emf"/><Relationship Id="rId2" Type="http://schemas.openxmlformats.org/officeDocument/2006/relationships/notesSlide" Target="../notesSlides/notesSlide4.xml"/><Relationship Id="rId16" Type="http://schemas.openxmlformats.org/officeDocument/2006/relationships/image" Target="../media/image8.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4.emf"/><Relationship Id="rId5" Type="http://schemas.openxmlformats.org/officeDocument/2006/relationships/image" Target="../media/image1.png"/><Relationship Id="rId15" Type="http://schemas.openxmlformats.org/officeDocument/2006/relationships/image" Target="../media/image4.png"/><Relationship Id="rId10" Type="http://schemas.openxmlformats.org/officeDocument/2006/relationships/image" Target="../media/image23.emf"/><Relationship Id="rId4" Type="http://schemas.openxmlformats.org/officeDocument/2006/relationships/hyperlink" Target="http://aka.ms/ContactPTS" TargetMode="External"/><Relationship Id="rId9" Type="http://schemas.openxmlformats.org/officeDocument/2006/relationships/image" Target="../media/image22.emf"/><Relationship Id="rId14" Type="http://schemas.openxmlformats.org/officeDocument/2006/relationships/image" Target="../media/image27.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85875" y="2387811"/>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78741" y="1118721"/>
            <a:ext cx="3991963"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05475" y="1406805"/>
            <a:ext cx="3991962" cy="2848841"/>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Getting an end-to-end view of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825481" y="942678"/>
            <a:ext cx="2789996" cy="3156596"/>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Data Warehouse</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U$ 29,971.44/ Year</a:t>
            </a:r>
            <a:endParaRPr lang="en-US" sz="1200" b="1" dirty="0">
              <a:solidFill>
                <a:schemeClr val="bg1"/>
              </a:solidFill>
              <a:sym typeface="Wingdings" panose="05000000000000000000" pitchFamily="2" charset="2"/>
            </a:endParaRPr>
          </a:p>
          <a:p>
            <a:pPr>
              <a:lnSpc>
                <a:spcPct val="90000"/>
              </a:lnSpc>
            </a:pPr>
            <a:endParaRPr lang="en-US" sz="1200" b="1" dirty="0">
              <a:solidFill>
                <a:schemeClr val="bg1"/>
              </a:solidFill>
            </a:endParaRPr>
          </a:p>
        </p:txBody>
      </p:sp>
      <p:sp>
        <p:nvSpPr>
          <p:cNvPr id="112" name="TextBox 111"/>
          <p:cNvSpPr txBox="1"/>
          <p:nvPr/>
        </p:nvSpPr>
        <p:spPr>
          <a:xfrm>
            <a:off x="5771755" y="618260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62221" y="4838653"/>
            <a:ext cx="3352682" cy="162600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9962" y="4363643"/>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14" name="Picture 13"/>
          <p:cNvPicPr>
            <a:picLocks noChangeAspect="1"/>
          </p:cNvPicPr>
          <p:nvPr/>
        </p:nvPicPr>
        <p:blipFill>
          <a:blip r:embed="rId9"/>
          <a:stretch>
            <a:fillRect/>
          </a:stretch>
        </p:blipFill>
        <p:spPr>
          <a:xfrm>
            <a:off x="9534889" y="3289149"/>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10664923" y="3272121"/>
            <a:ext cx="640828" cy="461100"/>
          </a:xfrm>
          <a:prstGeom prst="rect">
            <a:avLst/>
          </a:prstGeom>
        </p:spPr>
      </p:pic>
      <p:cxnSp>
        <p:nvCxnSpPr>
          <p:cNvPr id="34" name="Curved Connector 33"/>
          <p:cNvCxnSpPr>
            <a:stCxn id="20" idx="1"/>
            <a:endCxn id="14" idx="3"/>
          </p:cNvCxnSpPr>
          <p:nvPr/>
        </p:nvCxnSpPr>
        <p:spPr>
          <a:xfrm rot="10800000" flipV="1">
            <a:off x="10142391" y="3502671"/>
            <a:ext cx="522532" cy="8957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899280" y="2999193"/>
            <a:ext cx="229316" cy="35059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3"/>
          <a:stretch>
            <a:fillRect/>
          </a:stretch>
        </p:blipFill>
        <p:spPr>
          <a:xfrm>
            <a:off x="10345950" y="1789981"/>
            <a:ext cx="537093" cy="483828"/>
          </a:xfrm>
          <a:prstGeom prst="rect">
            <a:avLst/>
          </a:prstGeom>
        </p:spPr>
      </p:pic>
      <p:pic>
        <p:nvPicPr>
          <p:cNvPr id="62" name="Picture 61"/>
          <p:cNvPicPr>
            <a:picLocks noChangeAspect="1"/>
          </p:cNvPicPr>
          <p:nvPr/>
        </p:nvPicPr>
        <p:blipFill>
          <a:blip r:embed="rId14"/>
          <a:stretch>
            <a:fillRect/>
          </a:stretch>
        </p:blipFill>
        <p:spPr>
          <a:xfrm>
            <a:off x="10877450" y="1732067"/>
            <a:ext cx="374906" cy="639450"/>
          </a:xfrm>
          <a:prstGeom prst="rect">
            <a:avLst/>
          </a:prstGeom>
        </p:spPr>
      </p:pic>
      <p:pic>
        <p:nvPicPr>
          <p:cNvPr id="63" name="Picture 62"/>
          <p:cNvPicPr>
            <a:picLocks noChangeAspect="1"/>
          </p:cNvPicPr>
          <p:nvPr/>
        </p:nvPicPr>
        <p:blipFill>
          <a:blip r:embed="rId15"/>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302657" y="-24239"/>
            <a:ext cx="12194439" cy="744138"/>
          </a:xfrm>
        </p:spPr>
        <p:txBody>
          <a:bodyPr anchor="t">
            <a:noAutofit/>
          </a:bodyPr>
          <a:lstStyle/>
          <a:p>
            <a:pPr>
              <a:lnSpc>
                <a:spcPts val="3000"/>
              </a:lnSpc>
            </a:pPr>
            <a:r>
              <a:rPr lang="en-US" sz="2600" dirty="0">
                <a:solidFill>
                  <a:srgbClr val="0072C6"/>
                </a:solidFill>
              </a:rPr>
              <a:t>Starter Kit: Advanced Analytics(SQL Azure Data Warehouse with Power BI)</a:t>
            </a:r>
            <a:br>
              <a:rPr lang="EN-US" sz="2800" dirty="0">
                <a:solidFill>
                  <a:srgbClr val="0072C6"/>
                </a:solidFill>
              </a:rPr>
            </a:br>
            <a:r>
              <a:rPr lang="en-US" sz="1800" dirty="0">
                <a:solidFill>
                  <a:schemeClr val="accent3"/>
                </a:solidFill>
              </a:rPr>
              <a:t>E.g. Twitter Sentiment Analysis</a:t>
            </a:r>
            <a:endParaRPr lang="EN-US" sz="2800" dirty="0">
              <a:solidFill>
                <a:srgbClr val="0072C6"/>
              </a:solidFill>
            </a:endParaRPr>
          </a:p>
        </p:txBody>
      </p: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6221"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source data and publish reports to organization users. This leads to higher costs for data retrieval and report processing.</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599583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provides the Power BI service to quickly create self-service online reports. Also, Azure Data Factory is a globally deployed data movement service in the cloud. Use it to easily ingest data from multiple on-premises and cloud-based sources.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endParaRPr lang="en-US" sz="1300" b="1" dirty="0">
              <a:solidFill>
                <a:schemeClr val="bg1"/>
              </a:solidFill>
            </a:endParaRPr>
          </a:p>
        </p:txBody>
      </p:sp>
      <p:sp>
        <p:nvSpPr>
          <p:cNvPr id="60" name="TextBox 59"/>
          <p:cNvSpPr txBox="1"/>
          <p:nvPr/>
        </p:nvSpPr>
        <p:spPr>
          <a:xfrm>
            <a:off x="5817863" y="845996"/>
            <a:ext cx="2818824" cy="2685698"/>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U$ 19,168.56/ 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315742"/>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71227"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10639275" y="3296163"/>
            <a:ext cx="640828" cy="461100"/>
          </a:xfrm>
          <a:prstGeom prst="rect">
            <a:avLst/>
          </a:prstGeom>
        </p:spPr>
      </p:pic>
      <p:cxnSp>
        <p:nvCxnSpPr>
          <p:cNvPr id="40" name="Curved Connector 39"/>
          <p:cNvCxnSpPr>
            <a:stCxn id="30" idx="1"/>
            <a:endCxn id="3" idx="3"/>
          </p:cNvCxnSpPr>
          <p:nvPr/>
        </p:nvCxnSpPr>
        <p:spPr>
          <a:xfrm rot="10800000">
            <a:off x="9925751" y="3516643"/>
            <a:ext cx="713524" cy="1007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626467" y="2829311"/>
            <a:ext cx="320917" cy="781962"/>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2"/>
          <a:stretch>
            <a:fillRect/>
          </a:stretch>
        </p:blipFill>
        <p:spPr>
          <a:xfrm>
            <a:off x="10334619" y="1789981"/>
            <a:ext cx="537093" cy="483828"/>
          </a:xfrm>
          <a:prstGeom prst="rect">
            <a:avLst/>
          </a:prstGeom>
        </p:spPr>
      </p:pic>
      <p:pic>
        <p:nvPicPr>
          <p:cNvPr id="43" name="Picture 42"/>
          <p:cNvPicPr>
            <a:picLocks noChangeAspect="1"/>
          </p:cNvPicPr>
          <p:nvPr/>
        </p:nvPicPr>
        <p:blipFill>
          <a:blip r:embed="rId13"/>
          <a:stretch>
            <a:fillRect/>
          </a:stretch>
        </p:blipFill>
        <p:spPr>
          <a:xfrm>
            <a:off x="10866119" y="1732067"/>
            <a:ext cx="374906" cy="639450"/>
          </a:xfrm>
          <a:prstGeom prst="rect">
            <a:avLst/>
          </a:prstGeom>
        </p:spPr>
      </p:pic>
      <p:pic>
        <p:nvPicPr>
          <p:cNvPr id="45" name="Picture 44"/>
          <p:cNvPicPr>
            <a:picLocks noChangeAspect="1"/>
          </p:cNvPicPr>
          <p:nvPr/>
        </p:nvPicPr>
        <p:blipFill>
          <a:blip r:embed="rId14"/>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5"/>
          <a:stretch>
            <a:fillRect/>
          </a:stretch>
        </p:blipFill>
        <p:spPr>
          <a:xfrm>
            <a:off x="8866137" y="3380750"/>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950913" y="3526588"/>
            <a:ext cx="1079074" cy="200055"/>
          </a:xfrm>
          <a:prstGeom prst="rect">
            <a:avLst/>
          </a:prstGeom>
          <a:noFill/>
        </p:spPr>
        <p:txBody>
          <a:bodyPr wrap="square" rtlCol="0">
            <a:spAutoFit/>
          </a:bodyPr>
          <a:lstStyle/>
          <a:p>
            <a:r>
              <a:rPr lang="en-US" altLang="zh-CN" sz="700" dirty="0"/>
              <a:t>Polybase Access</a:t>
            </a:r>
            <a:endParaRPr lang="en-US" sz="700" dirty="0"/>
          </a:p>
        </p:txBody>
      </p:sp>
      <p:sp>
        <p:nvSpPr>
          <p:cNvPr id="51" name="Title 1"/>
          <p:cNvSpPr>
            <a:spLocks noGrp="1"/>
          </p:cNvSpPr>
          <p:nvPr>
            <p:ph type="title"/>
          </p:nvPr>
        </p:nvSpPr>
        <p:spPr>
          <a:xfrm>
            <a:off x="393131" y="46611"/>
            <a:ext cx="11655425" cy="744537"/>
          </a:xfrm>
        </p:spPr>
        <p:txBody>
          <a:bodyPr anchor="t">
            <a:noAutofit/>
          </a:bodyPr>
          <a:lstStyle/>
          <a:p>
            <a:pPr>
              <a:lnSpc>
                <a:spcPts val="3000"/>
              </a:lnSpc>
            </a:pPr>
            <a:r>
              <a:rPr lang="en-US" sz="2800" dirty="0">
                <a:solidFill>
                  <a:srgbClr val="0072C6"/>
                </a:solidFill>
              </a:rPr>
              <a:t>Starter Kit: Advanced Analytics (On-Premises Data Sources)</a:t>
            </a:r>
            <a:br>
              <a:rPr lang="EN-US" sz="2800" dirty="0">
                <a:solidFill>
                  <a:srgbClr val="0072C6"/>
                </a:solidFill>
              </a:rPr>
            </a:br>
            <a:r>
              <a:rPr lang="en-US" sz="1800" dirty="0">
                <a:solidFill>
                  <a:schemeClr val="accent3"/>
                </a:solidFill>
              </a:rPr>
              <a:t>E.g. Cloud Big Data Solution for Customer Churn Analysis with On-Premises Data</a:t>
            </a:r>
            <a:endParaRPr lang="EN-US" sz="2800" dirty="0">
              <a:solidFill>
                <a:srgbClr val="0072C6"/>
              </a:solidFill>
            </a:endParaRPr>
          </a:p>
        </p:txBody>
      </p:sp>
      <p:sp>
        <p:nvSpPr>
          <p:cNvPr id="49" name="TextBox 48"/>
          <p:cNvSpPr txBox="1"/>
          <p:nvPr/>
        </p:nvSpPr>
        <p:spPr>
          <a:xfrm>
            <a:off x="9549582" y="3160176"/>
            <a:ext cx="1079074" cy="200055"/>
          </a:xfrm>
          <a:prstGeom prst="rect">
            <a:avLst/>
          </a:prstGeom>
          <a:noFill/>
        </p:spPr>
        <p:txBody>
          <a:bodyPr wrap="square" rtlCol="0">
            <a:spAutoFit/>
          </a:bodyPr>
          <a:lstStyle/>
          <a:p>
            <a:r>
              <a:rPr lang="en-US" altLang="zh-CN" sz="700" dirty="0"/>
              <a:t>On-Premises Gateway</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94043" y="5001858"/>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295643"/>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been  increasing the demand for analyzing and reporting real-time data. Most organizations significantly over estimate or underestimate the amount of resources they need to run their applications. This leads to a higher cost for their infrastructure and delivery.</a:t>
            </a:r>
            <a:endParaRPr lang="en-US" altLang="zh-CN" sz="1400" dirty="0">
              <a:solidFill>
                <a:schemeClr val="bg1"/>
              </a:solidFill>
            </a:endParaRP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The newly released Power BI connector, that allows putting stream data directly into Power BI, can provide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37521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S3 SQL Database = $149.99</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27,108.48/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4889631"/>
            <a:ext cx="3226548" cy="1600196"/>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53142" y="3781321"/>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284920" y="1259179"/>
            <a:ext cx="4060317"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46221"/>
          </a:xfrm>
          <a:prstGeom prst="rect">
            <a:avLst/>
          </a:prstGeom>
          <a:noFill/>
        </p:spPr>
        <p:txBody>
          <a:bodyPr wrap="square" rtlCol="0">
            <a:spAutoFit/>
          </a:bodyPr>
          <a:lstStyle/>
          <a:p>
            <a:r>
              <a:rPr lang="en-US" sz="1000" dirty="0">
                <a:solidFill>
                  <a:schemeClr val="accent1"/>
                </a:solidFill>
              </a:rPr>
              <a:t>IoT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solidFill>
                  <a:schemeClr val="accent1"/>
                </a:solidFill>
              </a:rPr>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7" name="Curved Connector 5"/>
          <p:cNvCxnSpPr>
            <a:stCxn id="15" idx="2"/>
            <a:endCxn id="5"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87079" y="60219"/>
            <a:ext cx="12279313" cy="795338"/>
          </a:xfrm>
        </p:spPr>
        <p:txBody>
          <a:bodyPr anchor="t">
            <a:noAutofit/>
          </a:bodyPr>
          <a:lstStyle/>
          <a:p>
            <a:pPr>
              <a:lnSpc>
                <a:spcPts val="3000"/>
              </a:lnSpc>
            </a:pPr>
            <a:r>
              <a:rPr lang="en-US" sz="2600" dirty="0">
                <a:solidFill>
                  <a:srgbClr val="0072C6"/>
                </a:solidFill>
              </a:rPr>
              <a:t>Starter Kit: Intelligent Apps (IoT with Event Hub, Stream Analytics &amp; Power BI)</a:t>
            </a:r>
            <a:br>
              <a:rPr lang="EN-US" sz="2800" dirty="0">
                <a:solidFill>
                  <a:srgbClr val="0072C6"/>
                </a:solidFill>
              </a:rPr>
            </a:br>
            <a:r>
              <a:rPr lang="en-US" sz="1800" dirty="0">
                <a:solidFill>
                  <a:schemeClr val="accent3"/>
                </a:solidFill>
              </a:rPr>
              <a:t>E.g. Monitoring Devices for Predictive Maintenance</a:t>
            </a:r>
            <a:endParaRPr lang="EN-US" sz="2800" dirty="0">
              <a:solidFill>
                <a:srgbClr val="0072C6"/>
              </a:solidFill>
            </a:endParaRPr>
          </a:p>
        </p:txBody>
      </p: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400287"/>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maintain their ETL process, which leads to higher costs for their infrastructure and the delivery of their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5234088"/>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built from the ground up for scale and performance, is a globally deployed data movement service that resides in the cloud and can be used to easily ingest data from multiple on-premises and cloud-based sources.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You pay for what you use</a:t>
            </a:r>
          </a:p>
          <a:p>
            <a:pPr marL="285750" lvl="0" indent="-285750">
              <a:lnSpc>
                <a:spcPct val="90000"/>
              </a:lnSpc>
              <a:buFont typeface="Arial" panose="020B0604020202020204" pitchFamily="34" charset="0"/>
              <a:buChar char="•"/>
            </a:pPr>
            <a:r>
              <a:rPr lang="en-US" sz="13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3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300" dirty="0">
                <a:solidFill>
                  <a:schemeClr val="bg1"/>
                </a:solidFill>
              </a:rPr>
              <a:t>HDInsight compatibility.</a:t>
            </a:r>
          </a:p>
          <a:p>
            <a:pPr marL="285750" lvl="0" indent="-285750">
              <a:lnSpc>
                <a:spcPct val="90000"/>
              </a:lnSpc>
              <a:buFont typeface="Arial" panose="020B0604020202020204" pitchFamily="34" charset="0"/>
              <a:buChar char="•"/>
            </a:pPr>
            <a:r>
              <a:rPr lang="en-US" sz="1300" dirty="0">
                <a:solidFill>
                  <a:schemeClr val="bg1"/>
                </a:solidFill>
              </a:rPr>
              <a:t>Retries for Transient Failures.</a:t>
            </a:r>
          </a:p>
          <a:p>
            <a:pPr marL="285750" lvl="0" indent="-285750">
              <a:lnSpc>
                <a:spcPct val="90000"/>
              </a:lnSpc>
              <a:buFont typeface="Arial" panose="020B0604020202020204" pitchFamily="34" charset="0"/>
              <a:buChar char="•"/>
            </a:pPr>
            <a:r>
              <a:rPr lang="en-US" sz="1300" dirty="0">
                <a:solidFill>
                  <a:schemeClr val="bg1"/>
                </a:solidFill>
              </a:rPr>
              <a:t>Configurable Timeout Policies.</a:t>
            </a:r>
          </a:p>
          <a:p>
            <a:pPr marL="285750" lvl="0" indent="-285750">
              <a:lnSpc>
                <a:spcPct val="90000"/>
              </a:lnSpc>
              <a:buFont typeface="Arial" panose="020B0604020202020204" pitchFamily="34" charset="0"/>
              <a:buChar char="•"/>
            </a:pPr>
            <a:r>
              <a:rPr lang="en-US" sz="1300" dirty="0">
                <a:solidFill>
                  <a:schemeClr val="bg1"/>
                </a:solidFill>
              </a:rPr>
              <a:t>Alerting &amp; monitoring.</a:t>
            </a:r>
          </a:p>
        </p:txBody>
      </p:sp>
      <p:sp>
        <p:nvSpPr>
          <p:cNvPr id="60" name="TextBox 59"/>
          <p:cNvSpPr txBox="1"/>
          <p:nvPr/>
        </p:nvSpPr>
        <p:spPr>
          <a:xfrm>
            <a:off x="5846993" y="845995"/>
            <a:ext cx="2856453" cy="423689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5T Data Lake Storage = $274.8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a:t>
            </a:r>
            <a:r>
              <a:rPr lang="en-US" sz="1200" b="1">
                <a:solidFill>
                  <a:schemeClr val="bg1"/>
                </a:solidFill>
              </a:rPr>
              <a:t>$ 48,815.64 </a:t>
            </a:r>
            <a:r>
              <a:rPr lang="en-US" sz="1200" b="1" dirty="0">
                <a:solidFill>
                  <a:schemeClr val="bg1"/>
                </a:solidFill>
              </a:rPr>
              <a:t>/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3625" y="6138509"/>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7960" y="4601602"/>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9947217" y="2623614"/>
            <a:ext cx="519392" cy="635305"/>
          </a:xfrm>
          <a:prstGeom prst="rect">
            <a:avLst/>
          </a:prstGeom>
        </p:spPr>
      </p:pic>
      <p:pic>
        <p:nvPicPr>
          <p:cNvPr id="9" name="Picture 8"/>
          <p:cNvPicPr>
            <a:picLocks noChangeAspect="1"/>
          </p:cNvPicPr>
          <p:nvPr/>
        </p:nvPicPr>
        <p:blipFill>
          <a:blip r:embed="rId11"/>
          <a:stretch>
            <a:fillRect/>
          </a:stretch>
        </p:blipFill>
        <p:spPr>
          <a:xfrm>
            <a:off x="9965649" y="1922151"/>
            <a:ext cx="452394" cy="357240"/>
          </a:xfrm>
          <a:prstGeom prst="rect">
            <a:avLst/>
          </a:prstGeom>
        </p:spPr>
      </p:pic>
      <p:pic>
        <p:nvPicPr>
          <p:cNvPr id="10" name="Picture 9"/>
          <p:cNvPicPr>
            <a:picLocks noChangeAspect="1"/>
          </p:cNvPicPr>
          <p:nvPr/>
        </p:nvPicPr>
        <p:blipFill>
          <a:blip r:embed="rId12"/>
          <a:stretch>
            <a:fillRect/>
          </a:stretch>
        </p:blipFill>
        <p:spPr>
          <a:xfrm>
            <a:off x="9205917" y="1866032"/>
            <a:ext cx="494241" cy="493178"/>
          </a:xfrm>
          <a:prstGeom prst="rect">
            <a:avLst/>
          </a:prstGeom>
        </p:spPr>
      </p:pic>
      <p:sp>
        <p:nvSpPr>
          <p:cNvPr id="28" name="TextBox 27"/>
          <p:cNvSpPr txBox="1"/>
          <p:nvPr/>
        </p:nvSpPr>
        <p:spPr>
          <a:xfrm>
            <a:off x="9867825" y="2309413"/>
            <a:ext cx="980055" cy="2308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803050" y="3258919"/>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9" idx="2"/>
          </p:cNvCxnSpPr>
          <p:nvPr/>
        </p:nvCxnSpPr>
        <p:spPr>
          <a:xfrm rot="16200000" flipV="1">
            <a:off x="10027269" y="2443969"/>
            <a:ext cx="344223" cy="1506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0" idx="3"/>
            <a:endCxn id="9" idx="1"/>
          </p:cNvCxnSpPr>
          <p:nvPr/>
        </p:nvCxnSpPr>
        <p:spPr>
          <a:xfrm flipV="1">
            <a:off x="9700158" y="2100771"/>
            <a:ext cx="265491" cy="11850"/>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cxnSp>
        <p:nvCxnSpPr>
          <p:cNvPr id="30" name="Curved Connector 29"/>
          <p:cNvCxnSpPr>
            <a:stCxn id="9" idx="3"/>
          </p:cNvCxnSpPr>
          <p:nvPr/>
        </p:nvCxnSpPr>
        <p:spPr>
          <a:xfrm flipV="1">
            <a:off x="10418043" y="1889434"/>
            <a:ext cx="412751" cy="21133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730084" y="3105460"/>
            <a:ext cx="419058" cy="424956"/>
          </a:xfrm>
          <a:prstGeom prst="rect">
            <a:avLst/>
          </a:prstGeom>
        </p:spPr>
      </p:pic>
      <p:sp>
        <p:nvSpPr>
          <p:cNvPr id="50" name="TextBox 49"/>
          <p:cNvSpPr txBox="1"/>
          <p:nvPr/>
        </p:nvSpPr>
        <p:spPr>
          <a:xfrm>
            <a:off x="10710823" y="3554863"/>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8888" y="2640925"/>
            <a:ext cx="324839" cy="294111"/>
          </a:xfrm>
          <a:prstGeom prst="rect">
            <a:avLst/>
          </a:prstGeom>
        </p:spPr>
      </p:pic>
      <p:sp>
        <p:nvSpPr>
          <p:cNvPr id="52" name="TextBox 51"/>
          <p:cNvSpPr txBox="1"/>
          <p:nvPr/>
        </p:nvSpPr>
        <p:spPr>
          <a:xfrm>
            <a:off x="11058052" y="2905481"/>
            <a:ext cx="1079074" cy="230832"/>
          </a:xfrm>
          <a:prstGeom prst="rect">
            <a:avLst/>
          </a:prstGeom>
          <a:noFill/>
        </p:spPr>
        <p:txBody>
          <a:bodyPr wrap="square" rtlCol="0">
            <a:spAutoFit/>
          </a:bodyPr>
          <a:lstStyle/>
          <a:p>
            <a:r>
              <a:rPr lang="en-US" sz="900" dirty="0">
                <a:solidFill>
                  <a:schemeClr val="accent1"/>
                </a:solidFill>
              </a:rPr>
              <a:t>Power BI Desktop</a:t>
            </a:r>
          </a:p>
        </p:txBody>
      </p:sp>
      <p:cxnSp>
        <p:nvCxnSpPr>
          <p:cNvPr id="43" name="Curved Connector 42"/>
          <p:cNvCxnSpPr>
            <a:stCxn id="24" idx="2"/>
            <a:endCxn id="40" idx="0"/>
          </p:cNvCxnSpPr>
          <p:nvPr/>
        </p:nvCxnSpPr>
        <p:spPr>
          <a:xfrm rot="5400000">
            <a:off x="10673019" y="2666505"/>
            <a:ext cx="705550" cy="17236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9529" y="2429145"/>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282554" y="3002902"/>
            <a:ext cx="181625" cy="448447"/>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
        <p:nvSpPr>
          <p:cNvPr id="45" name="Title 1"/>
          <p:cNvSpPr>
            <a:spLocks noGrp="1"/>
          </p:cNvSpPr>
          <p:nvPr>
            <p:ph type="title"/>
          </p:nvPr>
        </p:nvSpPr>
        <p:spPr>
          <a:xfrm>
            <a:off x="0" y="4763"/>
            <a:ext cx="12308114" cy="744537"/>
          </a:xfrm>
        </p:spPr>
        <p:txBody>
          <a:bodyPr anchor="t">
            <a:noAutofit/>
          </a:bodyPr>
          <a:lstStyle/>
          <a:p>
            <a:pPr>
              <a:lnSpc>
                <a:spcPts val="3000"/>
              </a:lnSpc>
            </a:pPr>
            <a:r>
              <a:rPr lang="en-US" sz="2800" dirty="0">
                <a:solidFill>
                  <a:srgbClr val="0072C6"/>
                </a:solidFill>
              </a:rPr>
              <a:t>Starter Kit: Intelligent App(Data Factory, Data Lake, Machine Learning)</a:t>
            </a:r>
            <a:br>
              <a:rPr lang="EN-US" sz="2800" dirty="0">
                <a:solidFill>
                  <a:srgbClr val="0072C6"/>
                </a:solidFill>
              </a:rPr>
            </a:br>
            <a:r>
              <a:rPr lang="en-US" sz="1800" dirty="0">
                <a:solidFill>
                  <a:schemeClr val="accent3"/>
                </a:solidFill>
              </a:rPr>
              <a:t>E.g. Contact Center Sentiment Analysis with Cortana Intelligence Suite</a:t>
            </a:r>
            <a:endParaRPr lang="EN-US" sz="2800" dirty="0">
              <a:solidFill>
                <a:srgbClr val="0072C6"/>
              </a:solidFill>
            </a:endParaRPr>
          </a:p>
        </p:txBody>
      </p:sp>
      <p:sp>
        <p:nvSpPr>
          <p:cNvPr id="61" name="TextBox 60"/>
          <p:cNvSpPr txBox="1"/>
          <p:nvPr/>
        </p:nvSpPr>
        <p:spPr>
          <a:xfrm>
            <a:off x="8912993" y="2318539"/>
            <a:ext cx="1437656" cy="230832"/>
          </a:xfrm>
          <a:prstGeom prst="rect">
            <a:avLst/>
          </a:prstGeom>
          <a:noFill/>
        </p:spPr>
        <p:txBody>
          <a:bodyPr wrap="square" rtlCol="0">
            <a:spAutoFit/>
          </a:bodyPr>
          <a:lstStyle/>
          <a:p>
            <a:r>
              <a:rPr lang="en-US" altLang="zh-CN" sz="900" dirty="0">
                <a:solidFill>
                  <a:schemeClr val="accent1"/>
                </a:solidFill>
              </a:rPr>
              <a:t>Data Lake Analytics</a:t>
            </a:r>
            <a:endParaRPr lang="en-US" sz="900" dirty="0">
              <a:solidFill>
                <a:schemeClr val="accent1"/>
              </a:solidFill>
            </a:endParaRPr>
          </a:p>
        </p:txBody>
      </p:sp>
      <p:cxnSp>
        <p:nvCxnSpPr>
          <p:cNvPr id="69" name="Curved Connector 68"/>
          <p:cNvCxnSpPr>
            <a:stCxn id="9" idx="0"/>
            <a:endCxn id="10" idx="0"/>
          </p:cNvCxnSpPr>
          <p:nvPr/>
        </p:nvCxnSpPr>
        <p:spPr>
          <a:xfrm rot="16200000" flipV="1">
            <a:off x="9794383" y="1524688"/>
            <a:ext cx="56119" cy="738808"/>
          </a:xfrm>
          <a:prstGeom prst="curvedConnector3">
            <a:avLst>
              <a:gd name="adj1" fmla="val 253219"/>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0" ma:contentTypeDescription="Create a new document." ma:contentTypeScope="" ma:versionID="2a73f378ed23ae964c71fe05cea029d6">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58DF6DB-6AE9-4D8D-9456-5AC6F2208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2781</TotalTime>
  <Words>2553</Words>
  <Application>Microsoft Office PowerPoint</Application>
  <PresentationFormat>Widescreen</PresentationFormat>
  <Paragraphs>257</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Advanced Analytics(SQL Azure Data Warehouse with Power BI) E.g. Twitter Sentiment Analysis</vt:lpstr>
      <vt:lpstr>Starter Kit: Advanced Analytics (On-Premises Data Sources) E.g. Cloud Big Data Solution for Customer Churn Analysis with On-Premises Data</vt:lpstr>
      <vt:lpstr>Starter Kit: Intelligent Apps (IoT with Event Hub, Stream Analytics &amp; Power BI) E.g. Monitoring Devices for Predictive Maintenance</vt:lpstr>
      <vt:lpstr>Starter Kit: Intelligent App(Data Factory, Data Lake, Machine Learning) E.g. Contact Center Sentiment Analysis with Cortana Intelligence Suite</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211</cp:revision>
  <dcterms:created xsi:type="dcterms:W3CDTF">2015-09-01T15:53:33Z</dcterms:created>
  <dcterms:modified xsi:type="dcterms:W3CDTF">2016-09-01T02:00:30Z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