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62" r:id="rId5"/>
    <p:sldId id="257" r:id="rId6"/>
    <p:sldId id="259" r:id="rId7"/>
    <p:sldId id="260"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cy Cai" initials="TC" lastIdx="1" clrIdx="0">
    <p:extLst>
      <p:ext uri="{19B8F6BF-5375-455C-9EA6-DF929625EA0E}">
        <p15:presenceInfo xmlns:p15="http://schemas.microsoft.com/office/powerpoint/2012/main" userId="S-1-5-21-2146773085-903363285-719344707-13984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7698" autoAdjust="0"/>
  </p:normalViewPr>
  <p:slideViewPr>
    <p:cSldViewPr snapToGrid="0">
      <p:cViewPr varScale="1">
        <p:scale>
          <a:sx n="79" d="100"/>
          <a:sy n="79" d="100"/>
        </p:scale>
        <p:origin x="11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8/23/2016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37358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8383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65082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8/23/2016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8/23/2016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8/23/2016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8/23/2016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image" Target="../media/image1.png"/><Relationship Id="rId15" Type="http://schemas.openxmlformats.org/officeDocument/2006/relationships/image" Target="../media/image11.png"/><Relationship Id="rId10" Type="http://schemas.openxmlformats.org/officeDocument/2006/relationships/image" Target="../media/image6.emf"/><Relationship Id="rId4" Type="http://schemas.openxmlformats.org/officeDocument/2006/relationships/hyperlink" Target="http://aka.ms/ContactPTS" TargetMode="External"/><Relationship Id="rId9" Type="http://schemas.openxmlformats.org/officeDocument/2006/relationships/image" Target="../media/image5.emf"/><Relationship Id="rId14" Type="http://schemas.openxmlformats.org/officeDocument/2006/relationships/image" Target="../media/image10.emf"/></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9.emf"/><Relationship Id="rId17" Type="http://schemas.openxmlformats.org/officeDocument/2006/relationships/image" Target="../media/image14.png"/><Relationship Id="rId2" Type="http://schemas.openxmlformats.org/officeDocument/2006/relationships/notesSlide" Target="../notesSlides/notesSlide2.xml"/><Relationship Id="rId16" Type="http://schemas.openxmlformats.org/officeDocument/2006/relationships/image" Target="../media/image13.emf"/><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emf"/><Relationship Id="rId5" Type="http://schemas.openxmlformats.org/officeDocument/2006/relationships/image" Target="../media/image1.png"/><Relationship Id="rId15" Type="http://schemas.openxmlformats.org/officeDocument/2006/relationships/image" Target="../media/image12.emf"/><Relationship Id="rId10" Type="http://schemas.openxmlformats.org/officeDocument/2006/relationships/image" Target="../media/image7.emf"/><Relationship Id="rId4" Type="http://schemas.openxmlformats.org/officeDocument/2006/relationships/hyperlink" Target="http://aka.ms/ContactPTS" TargetMode="External"/><Relationship Id="rId9" Type="http://schemas.openxmlformats.org/officeDocument/2006/relationships/image" Target="../media/image6.emf"/><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6.emf"/><Relationship Id="rId18" Type="http://schemas.openxmlformats.org/officeDocument/2006/relationships/image" Target="../media/image21.emf"/><Relationship Id="rId3" Type="http://schemas.openxmlformats.org/officeDocument/2006/relationships/notesSlide" Target="../notesSlides/notesSlide3.xml"/><Relationship Id="rId7" Type="http://schemas.openxmlformats.org/officeDocument/2006/relationships/image" Target="../media/image2.emf"/><Relationship Id="rId12" Type="http://schemas.openxmlformats.org/officeDocument/2006/relationships/image" Target="../media/image15.emf"/><Relationship Id="rId17" Type="http://schemas.openxmlformats.org/officeDocument/2006/relationships/image" Target="../media/image20.emf"/><Relationship Id="rId2" Type="http://schemas.openxmlformats.org/officeDocument/2006/relationships/slideLayout" Target="../slideLayouts/slideLayout12.xml"/><Relationship Id="rId16" Type="http://schemas.openxmlformats.org/officeDocument/2006/relationships/image" Target="../media/image19.emf"/><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13.emf"/><Relationship Id="rId5" Type="http://schemas.openxmlformats.org/officeDocument/2006/relationships/hyperlink" Target="http://aka.ms/ContactPTS" TargetMode="External"/><Relationship Id="rId15" Type="http://schemas.openxmlformats.org/officeDocument/2006/relationships/image" Target="../media/image18.emf"/><Relationship Id="rId10" Type="http://schemas.openxmlformats.org/officeDocument/2006/relationships/image" Target="../media/image12.emf"/><Relationship Id="rId4"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9" Type="http://schemas.openxmlformats.org/officeDocument/2006/relationships/image" Target="../media/image11.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28.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22.emf"/><Relationship Id="rId12" Type="http://schemas.openxmlformats.org/officeDocument/2006/relationships/image" Target="../media/image27.emf"/><Relationship Id="rId17" Type="http://schemas.openxmlformats.org/officeDocument/2006/relationships/image" Target="../media/image5.emf"/><Relationship Id="rId2" Type="http://schemas.openxmlformats.org/officeDocument/2006/relationships/notesSlide" Target="../notesSlides/notesSlide4.xml"/><Relationship Id="rId16" Type="http://schemas.openxmlformats.org/officeDocument/2006/relationships/image" Target="../media/image8.emf"/><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26.emf"/><Relationship Id="rId5" Type="http://schemas.openxmlformats.org/officeDocument/2006/relationships/image" Target="../media/image1.png"/><Relationship Id="rId15" Type="http://schemas.openxmlformats.org/officeDocument/2006/relationships/image" Target="../media/image4.png"/><Relationship Id="rId10" Type="http://schemas.openxmlformats.org/officeDocument/2006/relationships/image" Target="../media/image25.emf"/><Relationship Id="rId4" Type="http://schemas.openxmlformats.org/officeDocument/2006/relationships/hyperlink" Target="http://aka.ms/ContactPTS" TargetMode="External"/><Relationship Id="rId9" Type="http://schemas.openxmlformats.org/officeDocument/2006/relationships/image" Target="../media/image24.emf"/><Relationship Id="rId14" Type="http://schemas.openxmlformats.org/officeDocument/2006/relationships/image" Target="../media/image29.emf"/></Relationships>
</file>

<file path=ppt/slides/_rels/slide5.xml.rels><?xml version="1.0" encoding="UTF-8" standalone="yes"?>
<Relationships xmlns="http://schemas.openxmlformats.org/package/2006/relationships"><Relationship Id="rId8" Type="http://schemas.openxmlformats.org/officeDocument/2006/relationships/hyperlink" Target="https://azure.microsoft.com/en-us/documentation/articles/cognitive-services-text-analytics-quick-start/" TargetMode="External"/><Relationship Id="rId3" Type="http://schemas.openxmlformats.org/officeDocument/2006/relationships/hyperlink" Target="http://www.microsoft.com/en-us/download/details.aspx?id=43376" TargetMode="External"/><Relationship Id="rId7" Type="http://schemas.openxmlformats.org/officeDocument/2006/relationships/hyperlink" Target="https://azure.microsoft.com/en-us/services/machine-learning/" TargetMode="External"/><Relationship Id="rId2" Type="http://schemas.openxmlformats.org/officeDocument/2006/relationships/hyperlink" Target="http://aka.ms/PartnerTechnicalServicesAzure" TargetMode="External"/><Relationship Id="rId1" Type="http://schemas.openxmlformats.org/officeDocument/2006/relationships/slideLayout" Target="../slideLayouts/slideLayout12.xml"/><Relationship Id="rId6" Type="http://schemas.openxmlformats.org/officeDocument/2006/relationships/hyperlink" Target="https://azure.microsoft.com/en-us/documentation/articles/data-factory-build-your-first-pipeline/" TargetMode="External"/><Relationship Id="rId5" Type="http://schemas.openxmlformats.org/officeDocument/2006/relationships/hyperlink" Target="https://azure.microsoft.com/en-us/services/sql-data-warehouse/" TargetMode="External"/><Relationship Id="rId4" Type="http://schemas.openxmlformats.org/officeDocument/2006/relationships/hyperlink" Target="http://aka.ms/powerbipartner" TargetMode="External"/><Relationship Id="rId9" Type="http://schemas.openxmlformats.org/officeDocument/2006/relationships/hyperlink" Target="https://azure.microsoft.com/en-us/documentation/articles/stream-analytics-get-started-with-azure-stream-analytics-to-process-data-from-iot-devic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96110" y="2479335"/>
            <a:ext cx="5890017" cy="2601840"/>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78741" y="1118721"/>
            <a:ext cx="3991963" cy="342500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05475" y="1406805"/>
            <a:ext cx="3991962" cy="2848841"/>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0" y="16794"/>
            <a:ext cx="12087225" cy="744033"/>
          </a:xfrm>
        </p:spPr>
        <p:txBody>
          <a:bodyPr>
            <a:noAutofit/>
          </a:bodyPr>
          <a:lstStyle/>
          <a:p>
            <a:r>
              <a:rPr lang="EN-US" sz="2800" dirty="0">
                <a:solidFill>
                  <a:srgbClr val="0072C6"/>
                </a:solidFill>
              </a:rPr>
              <a:t>Starter Kit: Advanced Analytics(SQL Azure DW with Power BI)</a:t>
            </a: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lvl="0">
              <a:lnSpc>
                <a:spcPct val="90000"/>
              </a:lnSpc>
            </a:pPr>
            <a:r>
              <a:rPr lang="en-US" sz="1400" dirty="0">
                <a:solidFill>
                  <a:prstClr val="black"/>
                </a:solidFill>
                <a:latin typeface="Calibri Light" panose="020F0302020204030204"/>
                <a:hlinkClick r:id="rId3"/>
              </a:rPr>
              <a:t>Pricing and Purchase Guidance Reference</a:t>
            </a:r>
            <a:br>
              <a:rPr lang="en-US" sz="1400" dirty="0">
                <a:solidFill>
                  <a:prstClr val="black"/>
                </a:solidFill>
                <a:latin typeface="Calibri Light" panose="020F0302020204030204"/>
              </a:rPr>
            </a:br>
            <a:endParaRPr lang="en-US" sz="1400" dirty="0">
              <a:solidFill>
                <a:prstClr val="black"/>
              </a:solidFill>
              <a:latin typeface="Calibri Light" panose="020F0302020204030204"/>
            </a:endParaRPr>
          </a:p>
          <a:p>
            <a:pPr lvl="0">
              <a:lnSpc>
                <a:spcPct val="90000"/>
              </a:lnSpc>
            </a:pPr>
            <a:r>
              <a:rPr lang="en-US" sz="1400" dirty="0">
                <a:solidFill>
                  <a:prstClr val="black"/>
                </a:solidFill>
              </a:rPr>
              <a:t>Request full version of Azure Starter Kits online through </a:t>
            </a:r>
            <a:r>
              <a:rPr lang="en-US" sz="1400" dirty="0">
                <a:solidFill>
                  <a:prstClr val="black"/>
                </a:solidFill>
                <a:hlinkClick r:id="rId4"/>
              </a:rPr>
              <a:t>MPN </a:t>
            </a:r>
            <a:endParaRPr lang="en-US" sz="1400" dirty="0">
              <a:solidFill>
                <a:prstClr val="black"/>
              </a:solidFill>
            </a:endParaRPr>
          </a:p>
        </p:txBody>
      </p:sp>
      <p:sp>
        <p:nvSpPr>
          <p:cNvPr id="39" name="TextBox 38"/>
          <p:cNvSpPr txBox="1"/>
          <p:nvPr/>
        </p:nvSpPr>
        <p:spPr>
          <a:xfrm>
            <a:off x="385763" y="835246"/>
            <a:ext cx="2711398" cy="5890019"/>
          </a:xfrm>
          <a:prstGeom prst="rect">
            <a:avLst/>
          </a:prstGeom>
          <a:solidFill>
            <a:schemeClr val="accent1"/>
          </a:solidFill>
        </p:spPr>
        <p:txBody>
          <a:bodyPr wrap="square" lIns="179285" tIns="143428" rIns="179285" bIns="143428" rtlCol="0">
            <a:no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lvl="0">
              <a:lnSpc>
                <a:spcPct val="90000"/>
              </a:lnSpc>
            </a:pPr>
            <a:r>
              <a:rPr lang="en-US" sz="1400" dirty="0">
                <a:solidFill>
                  <a:prstClr val="white"/>
                </a:solidFill>
              </a:rPr>
              <a:t>Today businesses are collecting more information than ever before in their data warehousing environment. Power BI addresses common business intelligence challenges that an organization may face:</a:t>
            </a:r>
          </a:p>
          <a:p>
            <a:pPr lvl="0">
              <a:lnSpc>
                <a:spcPct val="90000"/>
              </a:lnSpc>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Not able to change the compute and storage resources based on needs. </a:t>
            </a:r>
          </a:p>
          <a:p>
            <a:pPr marL="285750" lvl="0" indent="-285750">
              <a:lnSpc>
                <a:spcPct val="90000"/>
              </a:lnSpc>
              <a:buFont typeface="Arial" panose="020B0604020202020204" pitchFamily="34" charset="0"/>
              <a:buChar char="•"/>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Long-running queries may take hours or even days to run, and tax the compute and storage resources of a SQL Server instance.</a:t>
            </a:r>
          </a:p>
          <a:p>
            <a:pPr marL="285750" lvl="0" indent="-285750">
              <a:lnSpc>
                <a:spcPct val="90000"/>
              </a:lnSpc>
              <a:buFont typeface="Arial" panose="020B0604020202020204" pitchFamily="34" charset="0"/>
              <a:buChar char="•"/>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Getting an end-to-end view off what is happening — because data is often in disparate locations, it can be difficult for business users to see a complete picture of your business </a:t>
            </a:r>
          </a:p>
        </p:txBody>
      </p:sp>
      <p:sp>
        <p:nvSpPr>
          <p:cNvPr id="44" name="TextBox 43"/>
          <p:cNvSpPr txBox="1"/>
          <p:nvPr/>
        </p:nvSpPr>
        <p:spPr>
          <a:xfrm>
            <a:off x="3146921" y="850884"/>
            <a:ext cx="2546816" cy="5232826"/>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With Azure services and Power BI, you can turn your data processing efforts into analytics and reports that provide real-time insights into your business. Azure SQL Data Warehouse can scale up and down in minutes or seconds with compute and storage resources separated to better control operations and costs:</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 you can provision a data warehouse in minutes and scale compute in seconds.</a:t>
            </a:r>
          </a:p>
          <a:p>
            <a:pPr marL="285750" lvl="0" indent="-285750">
              <a:lnSpc>
                <a:spcPct val="90000"/>
              </a:lnSpc>
              <a:buFont typeface="Arial" panose="020B0604020202020204" pitchFamily="34" charset="0"/>
              <a:buChar char="•"/>
            </a:pPr>
            <a:r>
              <a:rPr lang="en-US" sz="1300" dirty="0">
                <a:solidFill>
                  <a:schemeClr val="bg1"/>
                </a:solidFill>
              </a:rPr>
              <a:t>Scale compute resources and storage independently.</a:t>
            </a:r>
          </a:p>
          <a:p>
            <a:pPr marL="285750" lvl="0" indent="-285750">
              <a:lnSpc>
                <a:spcPct val="90000"/>
              </a:lnSpc>
              <a:buFont typeface="Arial" panose="020B0604020202020204" pitchFamily="34" charset="0"/>
              <a:buChar char="•"/>
            </a:pPr>
            <a:r>
              <a:rPr lang="en-US" sz="1300" dirty="0">
                <a:solidFill>
                  <a:schemeClr val="bg1"/>
                </a:solidFill>
              </a:rPr>
              <a:t>Enable you to create visualizations in real-time against terabytes of data by combining Power BI and Azure SQL Data Warehouse.</a:t>
            </a:r>
          </a:p>
        </p:txBody>
      </p:sp>
      <p:sp>
        <p:nvSpPr>
          <p:cNvPr id="60" name="TextBox 59"/>
          <p:cNvSpPr txBox="1"/>
          <p:nvPr/>
        </p:nvSpPr>
        <p:spPr>
          <a:xfrm>
            <a:off x="5825481" y="942678"/>
            <a:ext cx="2789996" cy="3461295"/>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SQL Azure DW</a:t>
            </a: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HDInsight A4 Windows= $476.16</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1TB Block Blob Locally Redundant = $24.58</a:t>
            </a:r>
          </a:p>
          <a:p>
            <a:pPr marL="742950" lvl="1" indent="-285750">
              <a:lnSpc>
                <a:spcPct val="90000"/>
              </a:lnSpc>
              <a:buFont typeface="Arial" panose="020B0604020202020204" pitchFamily="34" charset="0"/>
              <a:buChar char="•"/>
            </a:pPr>
            <a:r>
              <a:rPr lang="en-US" sz="1100" i="1" dirty="0">
                <a:solidFill>
                  <a:schemeClr val="bg1"/>
                </a:solidFill>
              </a:rPr>
              <a:t>300 DWUs SQL Data Warehouse = $2700.05</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U$43,073.28 / Year</a:t>
            </a:r>
            <a:endParaRPr lang="en-US" sz="1200" b="1" dirty="0">
              <a:solidFill>
                <a:schemeClr val="bg1"/>
              </a:solidFill>
              <a:sym typeface="Wingdings" panose="05000000000000000000" pitchFamily="2" charset="2"/>
            </a:endParaRPr>
          </a:p>
          <a:p>
            <a:pPr>
              <a:lnSpc>
                <a:spcPct val="90000"/>
              </a:lnSpc>
            </a:pPr>
            <a:endParaRPr lang="en-US" sz="1200" b="1"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62221" y="4838653"/>
            <a:ext cx="3352682" cy="162600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69962" y="4363643"/>
            <a:ext cx="429915" cy="295310"/>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0" name="Cloud 9"/>
          <p:cNvSpPr/>
          <p:nvPr/>
        </p:nvSpPr>
        <p:spPr>
          <a:xfrm>
            <a:off x="8759958" y="1327354"/>
            <a:ext cx="3168394" cy="3088929"/>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3" name="Picture 2"/>
          <p:cNvPicPr>
            <a:picLocks noChangeAspect="1"/>
          </p:cNvPicPr>
          <p:nvPr/>
        </p:nvPicPr>
        <p:blipFill>
          <a:blip r:embed="rId7"/>
          <a:stretch>
            <a:fillRect/>
          </a:stretch>
        </p:blipFill>
        <p:spPr>
          <a:xfrm>
            <a:off x="9981310" y="2637464"/>
            <a:ext cx="415853" cy="422369"/>
          </a:xfrm>
          <a:prstGeom prst="rect">
            <a:avLst/>
          </a:prstGeom>
        </p:spPr>
      </p:pic>
      <p:pic>
        <p:nvPicPr>
          <p:cNvPr id="11" name="Picture 10"/>
          <p:cNvPicPr>
            <a:picLocks noChangeAspect="1"/>
          </p:cNvPicPr>
          <p:nvPr/>
        </p:nvPicPr>
        <p:blipFill>
          <a:blip r:embed="rId8"/>
          <a:stretch>
            <a:fillRect/>
          </a:stretch>
        </p:blipFill>
        <p:spPr>
          <a:xfrm>
            <a:off x="9210050" y="1980500"/>
            <a:ext cx="324839" cy="294111"/>
          </a:xfrm>
          <a:prstGeom prst="rect">
            <a:avLst/>
          </a:prstGeom>
        </p:spPr>
      </p:pic>
      <p:sp>
        <p:nvSpPr>
          <p:cNvPr id="12" name="TextBox 11"/>
          <p:cNvSpPr txBox="1"/>
          <p:nvPr/>
        </p:nvSpPr>
        <p:spPr>
          <a:xfrm>
            <a:off x="9135133" y="1758538"/>
            <a:ext cx="1079074" cy="230832"/>
          </a:xfrm>
          <a:prstGeom prst="rect">
            <a:avLst/>
          </a:prstGeom>
          <a:noFill/>
        </p:spPr>
        <p:txBody>
          <a:bodyPr wrap="square" rtlCol="0">
            <a:spAutoFit/>
          </a:bodyPr>
          <a:lstStyle/>
          <a:p>
            <a:r>
              <a:rPr lang="en-US" sz="900" dirty="0"/>
              <a:t>Power BI Desktop</a:t>
            </a:r>
          </a:p>
        </p:txBody>
      </p:sp>
      <p:pic>
        <p:nvPicPr>
          <p:cNvPr id="14" name="Picture 13"/>
          <p:cNvPicPr>
            <a:picLocks noChangeAspect="1"/>
          </p:cNvPicPr>
          <p:nvPr/>
        </p:nvPicPr>
        <p:blipFill>
          <a:blip r:embed="rId9"/>
          <a:stretch>
            <a:fillRect/>
          </a:stretch>
        </p:blipFill>
        <p:spPr>
          <a:xfrm>
            <a:off x="9090628" y="3093117"/>
            <a:ext cx="607502" cy="606195"/>
          </a:xfrm>
          <a:prstGeom prst="rect">
            <a:avLst/>
          </a:prstGeom>
        </p:spPr>
      </p:pic>
      <p:pic>
        <p:nvPicPr>
          <p:cNvPr id="15" name="Picture 14"/>
          <p:cNvPicPr>
            <a:picLocks noChangeAspect="1"/>
          </p:cNvPicPr>
          <p:nvPr/>
        </p:nvPicPr>
        <p:blipFill>
          <a:blip r:embed="rId10"/>
          <a:stretch>
            <a:fillRect/>
          </a:stretch>
        </p:blipFill>
        <p:spPr>
          <a:xfrm>
            <a:off x="9450653" y="2389954"/>
            <a:ext cx="511063" cy="234584"/>
          </a:xfrm>
          <a:prstGeom prst="rect">
            <a:avLst/>
          </a:prstGeom>
        </p:spPr>
      </p:pic>
      <p:pic>
        <p:nvPicPr>
          <p:cNvPr id="16" name="Picture 15"/>
          <p:cNvPicPr>
            <a:picLocks noChangeAspect="1"/>
          </p:cNvPicPr>
          <p:nvPr/>
        </p:nvPicPr>
        <p:blipFill>
          <a:blip r:embed="rId11"/>
          <a:stretch>
            <a:fillRect/>
          </a:stretch>
        </p:blipFill>
        <p:spPr>
          <a:xfrm>
            <a:off x="8929554" y="2337695"/>
            <a:ext cx="488540" cy="428714"/>
          </a:xfrm>
          <a:prstGeom prst="rect">
            <a:avLst/>
          </a:prstGeom>
        </p:spPr>
      </p:pic>
      <p:pic>
        <p:nvPicPr>
          <p:cNvPr id="20" name="Picture 19"/>
          <p:cNvPicPr>
            <a:picLocks noChangeAspect="1"/>
          </p:cNvPicPr>
          <p:nvPr/>
        </p:nvPicPr>
        <p:blipFill>
          <a:blip r:embed="rId12"/>
          <a:stretch>
            <a:fillRect/>
          </a:stretch>
        </p:blipFill>
        <p:spPr>
          <a:xfrm>
            <a:off x="9797378" y="3408137"/>
            <a:ext cx="640828" cy="461100"/>
          </a:xfrm>
          <a:prstGeom prst="rect">
            <a:avLst/>
          </a:prstGeom>
        </p:spPr>
      </p:pic>
      <p:pic>
        <p:nvPicPr>
          <p:cNvPr id="21" name="Picture 20"/>
          <p:cNvPicPr>
            <a:picLocks noChangeAspect="1"/>
          </p:cNvPicPr>
          <p:nvPr/>
        </p:nvPicPr>
        <p:blipFill>
          <a:blip r:embed="rId13"/>
          <a:stretch>
            <a:fillRect/>
          </a:stretch>
        </p:blipFill>
        <p:spPr>
          <a:xfrm>
            <a:off x="10560599" y="3386308"/>
            <a:ext cx="745453" cy="474150"/>
          </a:xfrm>
          <a:prstGeom prst="rect">
            <a:avLst/>
          </a:prstGeom>
        </p:spPr>
      </p:pic>
      <p:pic>
        <p:nvPicPr>
          <p:cNvPr id="22" name="Picture 21"/>
          <p:cNvPicPr>
            <a:picLocks noChangeAspect="1"/>
          </p:cNvPicPr>
          <p:nvPr/>
        </p:nvPicPr>
        <p:blipFill>
          <a:blip r:embed="rId14"/>
          <a:stretch>
            <a:fillRect/>
          </a:stretch>
        </p:blipFill>
        <p:spPr>
          <a:xfrm>
            <a:off x="10819217" y="2820856"/>
            <a:ext cx="566719" cy="421950"/>
          </a:xfrm>
          <a:prstGeom prst="rect">
            <a:avLst/>
          </a:prstGeom>
        </p:spPr>
      </p:pic>
      <p:cxnSp>
        <p:nvCxnSpPr>
          <p:cNvPr id="24" name="Straight Arrow Connector 23"/>
          <p:cNvCxnSpPr>
            <a:stCxn id="22" idx="1"/>
            <a:endCxn id="21" idx="0"/>
          </p:cNvCxnSpPr>
          <p:nvPr/>
        </p:nvCxnSpPr>
        <p:spPr>
          <a:xfrm rot="10800000" flipH="1" flipV="1">
            <a:off x="10819216" y="3031830"/>
            <a:ext cx="114109" cy="354477"/>
          </a:xfrm>
          <a:prstGeom prst="curvedConnector4">
            <a:avLst>
              <a:gd name="adj1" fmla="val -200335"/>
              <a:gd name="adj2" fmla="val 79759"/>
            </a:avLst>
          </a:prstGeom>
          <a:ln>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1" idx="1"/>
            <a:endCxn id="20" idx="3"/>
          </p:cNvCxnSpPr>
          <p:nvPr/>
        </p:nvCxnSpPr>
        <p:spPr>
          <a:xfrm rot="10800000" flipV="1">
            <a:off x="10438207" y="3623383"/>
            <a:ext cx="122393" cy="15304"/>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0" idx="1"/>
            <a:endCxn id="14" idx="3"/>
          </p:cNvCxnSpPr>
          <p:nvPr/>
        </p:nvCxnSpPr>
        <p:spPr>
          <a:xfrm rot="10800000">
            <a:off x="9698130" y="3396215"/>
            <a:ext cx="99248" cy="242472"/>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4" idx="0"/>
            <a:endCxn id="3" idx="2"/>
          </p:cNvCxnSpPr>
          <p:nvPr/>
        </p:nvCxnSpPr>
        <p:spPr>
          <a:xfrm rot="5400000" flipH="1" flipV="1">
            <a:off x="9775166" y="2679046"/>
            <a:ext cx="33284" cy="794858"/>
          </a:xfrm>
          <a:prstGeom prst="curvedConnector3">
            <a:avLst>
              <a:gd name="adj1" fmla="val -149396"/>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15"/>
          <a:stretch>
            <a:fillRect/>
          </a:stretch>
        </p:blipFill>
        <p:spPr>
          <a:xfrm>
            <a:off x="10345950" y="1789981"/>
            <a:ext cx="537093" cy="483828"/>
          </a:xfrm>
          <a:prstGeom prst="rect">
            <a:avLst/>
          </a:prstGeom>
        </p:spPr>
      </p:pic>
      <p:pic>
        <p:nvPicPr>
          <p:cNvPr id="62" name="Picture 61"/>
          <p:cNvPicPr>
            <a:picLocks noChangeAspect="1"/>
          </p:cNvPicPr>
          <p:nvPr/>
        </p:nvPicPr>
        <p:blipFill>
          <a:blip r:embed="rId16"/>
          <a:stretch>
            <a:fillRect/>
          </a:stretch>
        </p:blipFill>
        <p:spPr>
          <a:xfrm>
            <a:off x="10877450" y="1732067"/>
            <a:ext cx="374906" cy="639450"/>
          </a:xfrm>
          <a:prstGeom prst="rect">
            <a:avLst/>
          </a:prstGeom>
        </p:spPr>
      </p:pic>
      <p:pic>
        <p:nvPicPr>
          <p:cNvPr id="63" name="Picture 62"/>
          <p:cNvPicPr>
            <a:picLocks noChangeAspect="1"/>
          </p:cNvPicPr>
          <p:nvPr/>
        </p:nvPicPr>
        <p:blipFill>
          <a:blip r:embed="rId17"/>
          <a:stretch>
            <a:fillRect/>
          </a:stretch>
        </p:blipFill>
        <p:spPr>
          <a:xfrm>
            <a:off x="11291434" y="1769761"/>
            <a:ext cx="357469" cy="513300"/>
          </a:xfrm>
          <a:prstGeom prst="rect">
            <a:avLst/>
          </a:prstGeom>
        </p:spPr>
      </p:pic>
      <p:sp>
        <p:nvSpPr>
          <p:cNvPr id="68" name="TextBox 67"/>
          <p:cNvSpPr txBox="1"/>
          <p:nvPr/>
        </p:nvSpPr>
        <p:spPr>
          <a:xfrm>
            <a:off x="10535261" y="2304124"/>
            <a:ext cx="1168351" cy="230832"/>
          </a:xfrm>
          <a:prstGeom prst="rect">
            <a:avLst/>
          </a:prstGeom>
          <a:noFill/>
        </p:spPr>
        <p:txBody>
          <a:bodyPr wrap="square" rtlCol="0">
            <a:spAutoFit/>
          </a:bodyPr>
          <a:lstStyle/>
          <a:p>
            <a:r>
              <a:rPr lang="en-US" sz="900" dirty="0"/>
              <a:t>Power BI Mobile App</a:t>
            </a:r>
          </a:p>
        </p:txBody>
      </p:sp>
      <p:sp>
        <p:nvSpPr>
          <p:cNvPr id="69" name="TextBox 68"/>
          <p:cNvSpPr txBox="1"/>
          <p:nvPr/>
        </p:nvSpPr>
        <p:spPr>
          <a:xfrm>
            <a:off x="10376361" y="2650144"/>
            <a:ext cx="1176130" cy="230832"/>
          </a:xfrm>
          <a:prstGeom prst="rect">
            <a:avLst/>
          </a:prstGeom>
          <a:noFill/>
        </p:spPr>
        <p:txBody>
          <a:bodyPr wrap="square" rtlCol="0">
            <a:spAutoFit/>
          </a:bodyPr>
          <a:lstStyle/>
          <a:p>
            <a:r>
              <a:rPr lang="en-US" sz="900" b="1" dirty="0"/>
              <a:t>Power BI</a:t>
            </a:r>
          </a:p>
        </p:txBody>
      </p:sp>
      <p:cxnSp>
        <p:nvCxnSpPr>
          <p:cNvPr id="66" name="Curved Connector 65"/>
          <p:cNvCxnSpPr>
            <a:stCxn id="16" idx="2"/>
            <a:endCxn id="3" idx="1"/>
          </p:cNvCxnSpPr>
          <p:nvPr/>
        </p:nvCxnSpPr>
        <p:spPr>
          <a:xfrm rot="16200000" flipH="1">
            <a:off x="9536447" y="2403786"/>
            <a:ext cx="82240" cy="80748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3" idx="0"/>
            <a:endCxn id="68"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49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59204" y="2490730"/>
            <a:ext cx="5882969" cy="2586096"/>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78678" y="2529710"/>
            <a:ext cx="1799303" cy="6120930"/>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6221" y="1425102"/>
            <a:ext cx="3982108" cy="2818824"/>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49821" y="49954"/>
            <a:ext cx="11536084" cy="744033"/>
          </a:xfrm>
        </p:spPr>
        <p:txBody>
          <a:bodyPr>
            <a:noAutofit/>
          </a:bodyPr>
          <a:lstStyle/>
          <a:p>
            <a:r>
              <a:rPr lang="EN-US" sz="2800" dirty="0">
                <a:solidFill>
                  <a:srgbClr val="0072C6"/>
                </a:solidFill>
              </a:rPr>
              <a:t>Starter Kit: Advanced Analytics (On-Premises Data Sources)</a:t>
            </a:r>
            <a:endParaRPr lang="EN-US" sz="28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6311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most organizations strongly need to present on-premises data sources data, and publish reports to organization users. This leads to higher cost for data retrieval and report processing. </a:t>
            </a:r>
          </a:p>
          <a:p>
            <a:pPr>
              <a:lnSpc>
                <a:spcPct val="90000"/>
              </a:lnSpc>
            </a:pPr>
            <a:endParaRPr lang="es-MX" sz="1400" dirty="0">
              <a:solidFill>
                <a:schemeClr val="bg1"/>
              </a:solidFill>
              <a:latin typeface="+mj-lt"/>
            </a:endParaRPr>
          </a:p>
          <a:p>
            <a:r>
              <a:rPr lang="en-US" sz="1400" dirty="0">
                <a:solidFill>
                  <a:schemeClr val="bg1"/>
                </a:solidFill>
              </a:rPr>
              <a:t>In summary common business intelligence 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dirty="0">
                <a:solidFill>
                  <a:schemeClr val="bg1"/>
                </a:solidFill>
              </a:rPr>
              <a:t>Build communication between on-premises data sources and published report</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Analyze underlying Data model </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Making the right data available to the right users at the right time</a:t>
            </a:r>
          </a:p>
          <a:p>
            <a:pPr marL="285750" indent="-285750">
              <a:lnSpc>
                <a:spcPct val="90000"/>
              </a:lnSpc>
              <a:buFont typeface="Arial" panose="020B0604020202020204" pitchFamily="34" charset="0"/>
              <a:buChar char="•"/>
            </a:pPr>
            <a:endParaRPr lang="en-US" sz="1400" dirty="0">
              <a:solidFill>
                <a:schemeClr val="bg1"/>
              </a:solidFill>
            </a:endParaRPr>
          </a:p>
          <a:p>
            <a:pPr>
              <a:lnSpc>
                <a:spcPct val="90000"/>
              </a:lnSpc>
            </a:pPr>
            <a:endParaRPr lang="en-US" sz="1400" dirty="0">
              <a:solidFill>
                <a:schemeClr val="bg1"/>
              </a:solidFill>
            </a:endParaRPr>
          </a:p>
        </p:txBody>
      </p:sp>
      <p:sp>
        <p:nvSpPr>
          <p:cNvPr id="44" name="TextBox 43"/>
          <p:cNvSpPr txBox="1"/>
          <p:nvPr/>
        </p:nvSpPr>
        <p:spPr>
          <a:xfrm>
            <a:off x="3107639" y="850884"/>
            <a:ext cx="2579950" cy="53725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Microsoft provide Power BI service to quickly create self-service online reports. You pay for what you use and no more:</a:t>
            </a:r>
          </a:p>
          <a:p>
            <a:pPr>
              <a:lnSpc>
                <a:spcPct val="90000"/>
              </a:lnSpc>
            </a:pPr>
            <a:endParaRPr lang="en-US" sz="1400" dirty="0">
              <a:solidFill>
                <a:schemeClr val="bg1"/>
              </a:solidFill>
            </a:endParaRPr>
          </a:p>
          <a:p>
            <a:pPr marL="285750" lvl="0" indent="-285750">
              <a:lnSpc>
                <a:spcPct val="90000"/>
              </a:lnSpc>
              <a:buFont typeface="Arial" panose="020B0604020202020204" pitchFamily="34" charset="0"/>
              <a:buChar char="•"/>
            </a:pPr>
            <a:r>
              <a:rPr lang="en-US" sz="1400" dirty="0">
                <a:solidFill>
                  <a:schemeClr val="bg1"/>
                </a:solidFill>
              </a:rPr>
              <a:t>Live Power BI dashboards and reports show visualizations and KPIs from data residing both on-premises and in the cloud, providing a consolidated view across your business regardless of where your data lives.</a:t>
            </a:r>
          </a:p>
          <a:p>
            <a:pPr marL="285750" lvl="0" indent="-285750">
              <a:lnSpc>
                <a:spcPct val="90000"/>
              </a:lnSpc>
              <a:buFont typeface="Arial" panose="020B0604020202020204" pitchFamily="34" charset="0"/>
              <a:buChar char="•"/>
            </a:pPr>
            <a:r>
              <a:rPr lang="en-US" sz="1400" dirty="0">
                <a:solidFill>
                  <a:schemeClr val="bg1"/>
                </a:solidFill>
              </a:rPr>
              <a:t>On-premises data gateway acts as a </a:t>
            </a:r>
            <a:r>
              <a:rPr lang="en-US" sz="1400" b="1" dirty="0">
                <a:solidFill>
                  <a:schemeClr val="bg1"/>
                </a:solidFill>
              </a:rPr>
              <a:t>bridge</a:t>
            </a:r>
            <a:r>
              <a:rPr lang="en-US" sz="1400" dirty="0">
                <a:solidFill>
                  <a:schemeClr val="bg1"/>
                </a:solidFill>
              </a:rPr>
              <a:t> between on-premises data sources and cloud services</a:t>
            </a:r>
          </a:p>
          <a:p>
            <a:pPr marL="285750" lvl="0" indent="-285750">
              <a:lnSpc>
                <a:spcPct val="90000"/>
              </a:lnSpc>
              <a:buFont typeface="Arial" panose="020B0604020202020204" pitchFamily="34" charset="0"/>
              <a:buChar char="•"/>
            </a:pPr>
            <a:r>
              <a:rPr lang="en-US" sz="1400" dirty="0">
                <a:solidFill>
                  <a:schemeClr val="bg1"/>
                </a:solidFill>
              </a:rPr>
              <a:t>Ensure reports can be </a:t>
            </a:r>
            <a:r>
              <a:rPr lang="en-US" sz="1400" b="1" dirty="0">
                <a:solidFill>
                  <a:schemeClr val="bg1"/>
                </a:solidFill>
              </a:rPr>
              <a:t>refreshed </a:t>
            </a:r>
          </a:p>
          <a:p>
            <a:pPr marL="285750" lvl="0" indent="-285750">
              <a:lnSpc>
                <a:spcPct val="90000"/>
              </a:lnSpc>
              <a:buFont typeface="Arial" panose="020B0604020202020204" pitchFamily="34" charset="0"/>
              <a:buChar char="•"/>
            </a:pPr>
            <a:r>
              <a:rPr lang="en-US" sz="1400" dirty="0">
                <a:solidFill>
                  <a:schemeClr val="bg1"/>
                </a:solidFill>
              </a:rPr>
              <a:t> </a:t>
            </a: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17863" y="845996"/>
            <a:ext cx="2818824" cy="3295095"/>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On-premises Data Sources</a:t>
            </a: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HDInsight A2 Windows= $238.08</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1TB Block Blob Locally Redundant = $24.58</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marL="285750" indent="-2857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prstClr val="white"/>
                </a:solidFill>
              </a:rPr>
              <a:t>Total : U$7815.72/ Year</a:t>
            </a:r>
            <a:endParaRPr lang="en-US" sz="1200" b="1" dirty="0">
              <a:solidFill>
                <a:prstClr val="white"/>
              </a:solidFill>
              <a:sym typeface="Wingdings" panose="05000000000000000000" pitchFamily="2" charset="2"/>
            </a:endParaRPr>
          </a:p>
          <a:p>
            <a:pPr>
              <a:lnSpc>
                <a:spcPct val="90000"/>
              </a:lnSpc>
            </a:pPr>
            <a:endParaRPr lang="en-US" sz="1200"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90476" y="4889631"/>
            <a:ext cx="3213952" cy="158197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315742"/>
            <a:ext cx="429915" cy="316893"/>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9" name="Cloud 18"/>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sp>
        <p:nvSpPr>
          <p:cNvPr id="20" name="TextBox 19"/>
          <p:cNvSpPr txBox="1"/>
          <p:nvPr/>
        </p:nvSpPr>
        <p:spPr>
          <a:xfrm rot="16200000">
            <a:off x="8304995" y="1227774"/>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1" name="TextBox 20"/>
          <p:cNvSpPr txBox="1"/>
          <p:nvPr/>
        </p:nvSpPr>
        <p:spPr>
          <a:xfrm>
            <a:off x="8690475"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2" name="Cloud 21"/>
          <p:cNvSpPr/>
          <p:nvPr/>
        </p:nvSpPr>
        <p:spPr>
          <a:xfrm>
            <a:off x="8692272"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3" name="Picture 22"/>
          <p:cNvPicPr>
            <a:picLocks noChangeAspect="1"/>
          </p:cNvPicPr>
          <p:nvPr/>
        </p:nvPicPr>
        <p:blipFill>
          <a:blip r:embed="rId7"/>
          <a:stretch>
            <a:fillRect/>
          </a:stretch>
        </p:blipFill>
        <p:spPr>
          <a:xfrm>
            <a:off x="9969979" y="2637464"/>
            <a:ext cx="415853" cy="422369"/>
          </a:xfrm>
          <a:prstGeom prst="rect">
            <a:avLst/>
          </a:prstGeom>
        </p:spPr>
      </p:pic>
      <p:pic>
        <p:nvPicPr>
          <p:cNvPr id="24" name="Picture 23"/>
          <p:cNvPicPr>
            <a:picLocks noChangeAspect="1"/>
          </p:cNvPicPr>
          <p:nvPr/>
        </p:nvPicPr>
        <p:blipFill>
          <a:blip r:embed="rId8"/>
          <a:stretch>
            <a:fillRect/>
          </a:stretch>
        </p:blipFill>
        <p:spPr>
          <a:xfrm>
            <a:off x="9198719" y="1980500"/>
            <a:ext cx="324839" cy="294111"/>
          </a:xfrm>
          <a:prstGeom prst="rect">
            <a:avLst/>
          </a:prstGeom>
        </p:spPr>
      </p:pic>
      <p:sp>
        <p:nvSpPr>
          <p:cNvPr id="25" name="TextBox 24"/>
          <p:cNvSpPr txBox="1"/>
          <p:nvPr/>
        </p:nvSpPr>
        <p:spPr>
          <a:xfrm>
            <a:off x="9017645" y="1769761"/>
            <a:ext cx="1079074" cy="230832"/>
          </a:xfrm>
          <a:prstGeom prst="rect">
            <a:avLst/>
          </a:prstGeom>
          <a:noFill/>
        </p:spPr>
        <p:txBody>
          <a:bodyPr wrap="square" rtlCol="0">
            <a:spAutoFit/>
          </a:bodyPr>
          <a:lstStyle/>
          <a:p>
            <a:r>
              <a:rPr lang="en-US" sz="900" dirty="0"/>
              <a:t>Power BI Desktop</a:t>
            </a:r>
          </a:p>
        </p:txBody>
      </p:sp>
      <p:pic>
        <p:nvPicPr>
          <p:cNvPr id="28" name="Picture 27"/>
          <p:cNvPicPr>
            <a:picLocks noChangeAspect="1"/>
          </p:cNvPicPr>
          <p:nvPr/>
        </p:nvPicPr>
        <p:blipFill>
          <a:blip r:embed="rId9"/>
          <a:stretch>
            <a:fillRect/>
          </a:stretch>
        </p:blipFill>
        <p:spPr>
          <a:xfrm>
            <a:off x="9439322" y="2389954"/>
            <a:ext cx="511063" cy="234584"/>
          </a:xfrm>
          <a:prstGeom prst="rect">
            <a:avLst/>
          </a:prstGeom>
        </p:spPr>
      </p:pic>
      <p:pic>
        <p:nvPicPr>
          <p:cNvPr id="29" name="Picture 28"/>
          <p:cNvPicPr>
            <a:picLocks noChangeAspect="1"/>
          </p:cNvPicPr>
          <p:nvPr/>
        </p:nvPicPr>
        <p:blipFill>
          <a:blip r:embed="rId10"/>
          <a:stretch>
            <a:fillRect/>
          </a:stretch>
        </p:blipFill>
        <p:spPr>
          <a:xfrm>
            <a:off x="8918223" y="2337695"/>
            <a:ext cx="488540" cy="428714"/>
          </a:xfrm>
          <a:prstGeom prst="rect">
            <a:avLst/>
          </a:prstGeom>
        </p:spPr>
      </p:pic>
      <p:pic>
        <p:nvPicPr>
          <p:cNvPr id="30" name="Picture 29"/>
          <p:cNvPicPr>
            <a:picLocks noChangeAspect="1"/>
          </p:cNvPicPr>
          <p:nvPr/>
        </p:nvPicPr>
        <p:blipFill>
          <a:blip r:embed="rId11"/>
          <a:stretch>
            <a:fillRect/>
          </a:stretch>
        </p:blipFill>
        <p:spPr>
          <a:xfrm>
            <a:off x="9786047" y="3408137"/>
            <a:ext cx="640828" cy="461100"/>
          </a:xfrm>
          <a:prstGeom prst="rect">
            <a:avLst/>
          </a:prstGeom>
        </p:spPr>
      </p:pic>
      <p:pic>
        <p:nvPicPr>
          <p:cNvPr id="33" name="Picture 32"/>
          <p:cNvPicPr>
            <a:picLocks noChangeAspect="1"/>
          </p:cNvPicPr>
          <p:nvPr/>
        </p:nvPicPr>
        <p:blipFill>
          <a:blip r:embed="rId12"/>
          <a:stretch>
            <a:fillRect/>
          </a:stretch>
        </p:blipFill>
        <p:spPr>
          <a:xfrm>
            <a:off x="10549268" y="3386308"/>
            <a:ext cx="745453" cy="474150"/>
          </a:xfrm>
          <a:prstGeom prst="rect">
            <a:avLst/>
          </a:prstGeom>
        </p:spPr>
      </p:pic>
      <p:pic>
        <p:nvPicPr>
          <p:cNvPr id="34" name="Picture 33"/>
          <p:cNvPicPr>
            <a:picLocks noChangeAspect="1"/>
          </p:cNvPicPr>
          <p:nvPr/>
        </p:nvPicPr>
        <p:blipFill>
          <a:blip r:embed="rId13"/>
          <a:stretch>
            <a:fillRect/>
          </a:stretch>
        </p:blipFill>
        <p:spPr>
          <a:xfrm>
            <a:off x="10807886" y="2820856"/>
            <a:ext cx="566719" cy="421950"/>
          </a:xfrm>
          <a:prstGeom prst="rect">
            <a:avLst/>
          </a:prstGeom>
        </p:spPr>
      </p:pic>
      <p:cxnSp>
        <p:nvCxnSpPr>
          <p:cNvPr id="37" name="Straight Arrow Connector 23"/>
          <p:cNvCxnSpPr>
            <a:stCxn id="34" idx="1"/>
            <a:endCxn id="33" idx="0"/>
          </p:cNvCxnSpPr>
          <p:nvPr/>
        </p:nvCxnSpPr>
        <p:spPr>
          <a:xfrm rot="10800000" flipH="1" flipV="1">
            <a:off x="10807885" y="3031830"/>
            <a:ext cx="114109" cy="354477"/>
          </a:xfrm>
          <a:prstGeom prst="curvedConnector4">
            <a:avLst>
              <a:gd name="adj1" fmla="val -200335"/>
              <a:gd name="adj2" fmla="val 79759"/>
            </a:avLst>
          </a:prstGeom>
          <a:ln>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3" idx="1"/>
            <a:endCxn id="30" idx="3"/>
          </p:cNvCxnSpPr>
          <p:nvPr/>
        </p:nvCxnSpPr>
        <p:spPr>
          <a:xfrm rot="10800000" flipV="1">
            <a:off x="10426876" y="3623383"/>
            <a:ext cx="122393" cy="15304"/>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30" idx="1"/>
          </p:cNvCxnSpPr>
          <p:nvPr/>
        </p:nvCxnSpPr>
        <p:spPr>
          <a:xfrm rot="10800000">
            <a:off x="9686799" y="3396215"/>
            <a:ext cx="99248" cy="242472"/>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3" idx="0"/>
            <a:endCxn id="23" idx="2"/>
          </p:cNvCxnSpPr>
          <p:nvPr/>
        </p:nvCxnSpPr>
        <p:spPr>
          <a:xfrm rot="5400000" flipH="1" flipV="1">
            <a:off x="9763365" y="2775503"/>
            <a:ext cx="130210" cy="698871"/>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14"/>
          <a:stretch>
            <a:fillRect/>
          </a:stretch>
        </p:blipFill>
        <p:spPr>
          <a:xfrm>
            <a:off x="10334619" y="1789981"/>
            <a:ext cx="537093" cy="483828"/>
          </a:xfrm>
          <a:prstGeom prst="rect">
            <a:avLst/>
          </a:prstGeom>
        </p:spPr>
      </p:pic>
      <p:pic>
        <p:nvPicPr>
          <p:cNvPr id="43" name="Picture 42"/>
          <p:cNvPicPr>
            <a:picLocks noChangeAspect="1"/>
          </p:cNvPicPr>
          <p:nvPr/>
        </p:nvPicPr>
        <p:blipFill>
          <a:blip r:embed="rId15"/>
          <a:stretch>
            <a:fillRect/>
          </a:stretch>
        </p:blipFill>
        <p:spPr>
          <a:xfrm>
            <a:off x="10866119" y="1732067"/>
            <a:ext cx="374906" cy="639450"/>
          </a:xfrm>
          <a:prstGeom prst="rect">
            <a:avLst/>
          </a:prstGeom>
        </p:spPr>
      </p:pic>
      <p:pic>
        <p:nvPicPr>
          <p:cNvPr id="45" name="Picture 44"/>
          <p:cNvPicPr>
            <a:picLocks noChangeAspect="1"/>
          </p:cNvPicPr>
          <p:nvPr/>
        </p:nvPicPr>
        <p:blipFill>
          <a:blip r:embed="rId16"/>
          <a:stretch>
            <a:fillRect/>
          </a:stretch>
        </p:blipFill>
        <p:spPr>
          <a:xfrm>
            <a:off x="11280103" y="1769761"/>
            <a:ext cx="357469" cy="513300"/>
          </a:xfrm>
          <a:prstGeom prst="rect">
            <a:avLst/>
          </a:prstGeom>
        </p:spPr>
      </p:pic>
      <p:sp>
        <p:nvSpPr>
          <p:cNvPr id="46" name="TextBox 45"/>
          <p:cNvSpPr txBox="1"/>
          <p:nvPr/>
        </p:nvSpPr>
        <p:spPr>
          <a:xfrm>
            <a:off x="10523930" y="2304124"/>
            <a:ext cx="1168351" cy="230832"/>
          </a:xfrm>
          <a:prstGeom prst="rect">
            <a:avLst/>
          </a:prstGeom>
          <a:noFill/>
        </p:spPr>
        <p:txBody>
          <a:bodyPr wrap="square" rtlCol="0">
            <a:spAutoFit/>
          </a:bodyPr>
          <a:lstStyle/>
          <a:p>
            <a:r>
              <a:rPr lang="en-US" sz="900" dirty="0"/>
              <a:t>Power BI Mobile App</a:t>
            </a:r>
          </a:p>
        </p:txBody>
      </p:sp>
      <p:sp>
        <p:nvSpPr>
          <p:cNvPr id="47" name="TextBox 46"/>
          <p:cNvSpPr txBox="1"/>
          <p:nvPr/>
        </p:nvSpPr>
        <p:spPr>
          <a:xfrm>
            <a:off x="10365030"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7"/>
          <a:stretch>
            <a:fillRect/>
          </a:stretch>
        </p:blipFill>
        <p:spPr>
          <a:xfrm>
            <a:off x="8949228" y="3190043"/>
            <a:ext cx="1059614" cy="271784"/>
          </a:xfrm>
          <a:prstGeom prst="rect">
            <a:avLst/>
          </a:prstGeom>
        </p:spPr>
      </p:pic>
      <p:cxnSp>
        <p:nvCxnSpPr>
          <p:cNvPr id="7" name="Curved Connector 6"/>
          <p:cNvCxnSpPr>
            <a:stCxn id="23" idx="0"/>
            <a:endCxn id="46" idx="2"/>
          </p:cNvCxnSpPr>
          <p:nvPr/>
        </p:nvCxnSpPr>
        <p:spPr>
          <a:xfrm rot="5400000" flipH="1" flipV="1">
            <a:off x="10591752"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endCxn id="23" idx="1"/>
          </p:cNvCxnSpPr>
          <p:nvPr/>
        </p:nvCxnSpPr>
        <p:spPr>
          <a:xfrm>
            <a:off x="9198719" y="2766409"/>
            <a:ext cx="771260" cy="8224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277632" y="3490623"/>
            <a:ext cx="1079074" cy="200055"/>
          </a:xfrm>
          <a:prstGeom prst="rect">
            <a:avLst/>
          </a:prstGeom>
          <a:noFill/>
        </p:spPr>
        <p:txBody>
          <a:bodyPr wrap="square" rtlCol="0">
            <a:spAutoFit/>
          </a:bodyPr>
          <a:lstStyle/>
          <a:p>
            <a:r>
              <a:rPr lang="en-US" altLang="zh-CN" sz="700" dirty="0" err="1"/>
              <a:t>Polybase</a:t>
            </a:r>
            <a:r>
              <a:rPr lang="en-US" altLang="zh-CN" sz="700" dirty="0"/>
              <a:t> access</a:t>
            </a:r>
            <a:endParaRPr lang="en-US" sz="700" dirty="0"/>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58264" y="2509295"/>
            <a:ext cx="1799303" cy="6161759"/>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9573" y="1451544"/>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40335" y="2461509"/>
            <a:ext cx="589001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0" y="5987"/>
            <a:ext cx="12087225" cy="744033"/>
          </a:xfrm>
        </p:spPr>
        <p:txBody>
          <a:bodyPr>
            <a:noAutofit/>
          </a:bodyPr>
          <a:lstStyle/>
          <a:p>
            <a:r>
              <a:rPr lang="EN-US" sz="2800" dirty="0">
                <a:solidFill>
                  <a:srgbClr val="0072C6"/>
                </a:solidFill>
              </a:rPr>
              <a:t>Starter Kit: Intelligent App(Azure Event Hub, ASA and Machine Learning)</a:t>
            </a:r>
            <a:endParaRPr lang="EN-US" sz="2800" dirty="0">
              <a:solidFill>
                <a:srgbClr val="0072C6"/>
              </a:solidFill>
              <a:latin typeface="Segoe UI Semibold"/>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94043" y="5001858"/>
            <a:ext cx="3207545"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4"/>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5"/>
              </a:rPr>
              <a:t>MPN </a:t>
            </a:r>
            <a:endParaRPr lang="en-US" sz="1400" dirty="0"/>
          </a:p>
        </p:txBody>
      </p:sp>
      <p:sp>
        <p:nvSpPr>
          <p:cNvPr id="39" name="TextBox 38"/>
          <p:cNvSpPr txBox="1"/>
          <p:nvPr/>
        </p:nvSpPr>
        <p:spPr>
          <a:xfrm>
            <a:off x="380937" y="879927"/>
            <a:ext cx="2632504" cy="5683442"/>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data is coming from an ever increasing number of sources at a higher velocity. Business Intelligence tools have increasing demands on Analyzing and Reporting Real-Time</a:t>
            </a:r>
            <a:r>
              <a:rPr lang="en-US" sz="1400" b="1" dirty="0">
                <a:solidFill>
                  <a:schemeClr val="bg1"/>
                </a:solidFill>
              </a:rPr>
              <a:t> </a:t>
            </a:r>
            <a:r>
              <a:rPr lang="en-US" sz="1400" dirty="0">
                <a:solidFill>
                  <a:schemeClr val="bg1"/>
                </a:solidFill>
              </a:rPr>
              <a:t>Data</a:t>
            </a:r>
            <a:r>
              <a:rPr lang="en-US" sz="1400" b="1" dirty="0">
                <a:solidFill>
                  <a:schemeClr val="bg1"/>
                </a:solidFill>
              </a:rPr>
              <a:t>. </a:t>
            </a:r>
            <a:r>
              <a:rPr lang="en-US" altLang="zh-CN" sz="1400" dirty="0">
                <a:solidFill>
                  <a:schemeClr val="bg1"/>
                </a:solidFill>
              </a:rPr>
              <a:t>And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b="1" dirty="0">
              <a:solidFill>
                <a:schemeClr val="bg1"/>
              </a:solidFill>
              <a:latin typeface="+mj-lt"/>
            </a:endParaRPr>
          </a:p>
          <a:p>
            <a:pPr>
              <a:lnSpc>
                <a:spcPct val="90000"/>
              </a:lnSpc>
            </a:pPr>
            <a:r>
              <a:rPr lang="en-US" sz="1300" dirty="0">
                <a:solidFill>
                  <a:schemeClr val="bg1"/>
                </a:solidFill>
              </a:rPr>
              <a:t>In summary common business intelligence challenges are:</a:t>
            </a:r>
          </a:p>
          <a:p>
            <a:endParaRPr lang="en-US" sz="1300"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and customers get a bad experience.</a:t>
            </a:r>
          </a:p>
          <a:p>
            <a:pPr marL="285750" indent="-285750">
              <a:lnSpc>
                <a:spcPct val="90000"/>
              </a:lnSpc>
              <a:buFont typeface="Arial" panose="020B0604020202020204" pitchFamily="34" charset="0"/>
              <a:buChar char="•"/>
            </a:pPr>
            <a:r>
              <a:rPr lang="en-US" sz="1300" dirty="0">
                <a:solidFill>
                  <a:schemeClr val="bg1"/>
                </a:solidFill>
              </a:rPr>
              <a:t>Extract</a:t>
            </a:r>
            <a:r>
              <a:rPr lang="en-US" sz="1300" b="1" dirty="0">
                <a:solidFill>
                  <a:schemeClr val="bg1"/>
                </a:solidFill>
              </a:rPr>
              <a:t> </a:t>
            </a:r>
            <a:r>
              <a:rPr lang="en-US" sz="1300" dirty="0">
                <a:solidFill>
                  <a:schemeClr val="bg1"/>
                </a:solidFill>
              </a:rPr>
              <a:t>high velocity incoming data.</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Further data analysis and reporting in real-time.</a:t>
            </a:r>
          </a:p>
        </p:txBody>
      </p:sp>
      <p:sp>
        <p:nvSpPr>
          <p:cNvPr id="44" name="TextBox 43"/>
          <p:cNvSpPr txBox="1"/>
          <p:nvPr/>
        </p:nvSpPr>
        <p:spPr>
          <a:xfrm>
            <a:off x="3140198" y="850885"/>
            <a:ext cx="2538844" cy="54556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Stream Analytics is a fully managed, cost effective real-time event processing engine that helps to unlock deep insights from data. And new released Power BI connector allows putting stream data directly to Power BI which can provides a real-time insights for incoming data. With Azure Stream Analytics and Power BI, it can dramatically improve efficiencies: </a:t>
            </a:r>
            <a:br>
              <a:rPr lang="en-US" sz="1300" dirty="0">
                <a:solidFill>
                  <a:schemeClr val="bg1"/>
                </a:solidFill>
              </a:rPr>
            </a:b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Reduces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enough capacity </a:t>
            </a:r>
          </a:p>
          <a:p>
            <a:pPr marL="285750" lvl="0" indent="-285750">
              <a:lnSpc>
                <a:spcPct val="90000"/>
              </a:lnSpc>
              <a:buFont typeface="Arial" panose="020B0604020202020204" pitchFamily="34" charset="0"/>
              <a:buChar char="•"/>
            </a:pPr>
            <a:r>
              <a:rPr lang="en-US" sz="1300" dirty="0">
                <a:solidFill>
                  <a:schemeClr val="bg1"/>
                </a:solidFill>
              </a:rPr>
              <a:t>Rapid Environment</a:t>
            </a:r>
            <a:r>
              <a:rPr lang="en-US" sz="1300" b="1" dirty="0">
                <a:solidFill>
                  <a:schemeClr val="bg1"/>
                </a:solidFill>
              </a:rPr>
              <a:t>.</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Gain real-time insights.</a:t>
            </a:r>
          </a:p>
          <a:p>
            <a:pPr marL="285750" lvl="0" indent="-285750">
              <a:lnSpc>
                <a:spcPct val="90000"/>
              </a:lnSpc>
              <a:buFont typeface="Arial" panose="020B0604020202020204" pitchFamily="34" charset="0"/>
              <a:buChar char="•"/>
            </a:pPr>
            <a:r>
              <a:rPr lang="en-US" sz="1300" dirty="0">
                <a:solidFill>
                  <a:schemeClr val="bg1"/>
                </a:solidFill>
              </a:rPr>
              <a:t>Perform real-time analytics.</a:t>
            </a:r>
          </a:p>
          <a:p>
            <a:pPr marL="285750" indent="-285750">
              <a:lnSpc>
                <a:spcPct val="90000"/>
              </a:lnSpc>
              <a:buFont typeface="Arial" panose="020B0604020202020204" pitchFamily="34" charset="0"/>
              <a:buChar char="•"/>
            </a:pPr>
            <a:r>
              <a:rPr lang="en-US" sz="1300" dirty="0">
                <a:solidFill>
                  <a:schemeClr val="bg1"/>
                </a:solidFill>
              </a:rPr>
              <a:t>reduce the latency and time to action on your most important business metrics.</a:t>
            </a:r>
          </a:p>
        </p:txBody>
      </p:sp>
      <p:sp>
        <p:nvSpPr>
          <p:cNvPr id="60" name="TextBox 59"/>
          <p:cNvSpPr txBox="1"/>
          <p:nvPr/>
        </p:nvSpPr>
        <p:spPr>
          <a:xfrm>
            <a:off x="5782624" y="845769"/>
            <a:ext cx="2893111" cy="405684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Event Hub with Azure Stream Analytics and Power BI</a:t>
            </a: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HDInsight A3 Windows = $476.16</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1TB Block and Page Blob Locally Redundant = $75.78</a:t>
            </a:r>
          </a:p>
          <a:p>
            <a:pPr marL="742950" lvl="1" indent="-285750">
              <a:lnSpc>
                <a:spcPct val="90000"/>
              </a:lnSpc>
              <a:buFont typeface="Arial" panose="020B0604020202020204" pitchFamily="34" charset="0"/>
              <a:buChar char="•"/>
            </a:pPr>
            <a:r>
              <a:rPr lang="en-US" sz="1100" i="1" dirty="0">
                <a:solidFill>
                  <a:schemeClr val="bg1"/>
                </a:solidFill>
              </a:rPr>
              <a:t>S1 SQL Database = $31.02</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U$17,799.50 / 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701804" y="4889631"/>
            <a:ext cx="3226548" cy="1600196"/>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53142" y="3781321"/>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7"/>
          <a:stretch>
            <a:fillRect/>
          </a:stretch>
        </p:blipFill>
        <p:spPr>
          <a:xfrm>
            <a:off x="2077364" y="6150164"/>
            <a:ext cx="661596" cy="550731"/>
          </a:xfrm>
          <a:prstGeom prst="rect">
            <a:avLst/>
          </a:prstGeom>
        </p:spPr>
      </p:pic>
      <p:sp>
        <p:nvSpPr>
          <p:cNvPr id="25" name="TextBox 24"/>
          <p:cNvSpPr txBox="1"/>
          <p:nvPr/>
        </p:nvSpPr>
        <p:spPr>
          <a:xfrm rot="16200000">
            <a:off x="8284920" y="1259179"/>
            <a:ext cx="4060317" cy="322654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7" name="TextBox 26"/>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8" name="Cloud 27"/>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9" name="Picture 28"/>
          <p:cNvPicPr>
            <a:picLocks noChangeAspect="1"/>
          </p:cNvPicPr>
          <p:nvPr/>
        </p:nvPicPr>
        <p:blipFill>
          <a:blip r:embed="rId8"/>
          <a:stretch>
            <a:fillRect/>
          </a:stretch>
        </p:blipFill>
        <p:spPr>
          <a:xfrm>
            <a:off x="9981310" y="2637464"/>
            <a:ext cx="415853" cy="422369"/>
          </a:xfrm>
          <a:prstGeom prst="rect">
            <a:avLst/>
          </a:prstGeom>
        </p:spPr>
      </p:pic>
      <p:sp>
        <p:nvSpPr>
          <p:cNvPr id="33" name="TextBox 32"/>
          <p:cNvSpPr txBox="1"/>
          <p:nvPr/>
        </p:nvSpPr>
        <p:spPr>
          <a:xfrm>
            <a:off x="9098921" y="1774263"/>
            <a:ext cx="1079074" cy="230832"/>
          </a:xfrm>
          <a:prstGeom prst="rect">
            <a:avLst/>
          </a:prstGeom>
          <a:noFill/>
        </p:spPr>
        <p:txBody>
          <a:bodyPr wrap="square" rtlCol="0">
            <a:spAutoFit/>
          </a:bodyPr>
          <a:lstStyle/>
          <a:p>
            <a:r>
              <a:rPr lang="en-US" sz="900" dirty="0" err="1"/>
              <a:t>IoT</a:t>
            </a:r>
            <a:r>
              <a:rPr lang="en-US" sz="900" dirty="0"/>
              <a:t> Sensors</a:t>
            </a:r>
          </a:p>
        </p:txBody>
      </p:sp>
      <p:pic>
        <p:nvPicPr>
          <p:cNvPr id="48" name="Picture 47"/>
          <p:cNvPicPr>
            <a:picLocks noChangeAspect="1"/>
          </p:cNvPicPr>
          <p:nvPr/>
        </p:nvPicPr>
        <p:blipFill>
          <a:blip r:embed="rId9"/>
          <a:stretch>
            <a:fillRect/>
          </a:stretch>
        </p:blipFill>
        <p:spPr>
          <a:xfrm>
            <a:off x="10345950" y="1789981"/>
            <a:ext cx="537093" cy="483828"/>
          </a:xfrm>
          <a:prstGeom prst="rect">
            <a:avLst/>
          </a:prstGeom>
        </p:spPr>
      </p:pic>
      <p:pic>
        <p:nvPicPr>
          <p:cNvPr id="49" name="Picture 48"/>
          <p:cNvPicPr>
            <a:picLocks noChangeAspect="1"/>
          </p:cNvPicPr>
          <p:nvPr/>
        </p:nvPicPr>
        <p:blipFill>
          <a:blip r:embed="rId10"/>
          <a:stretch>
            <a:fillRect/>
          </a:stretch>
        </p:blipFill>
        <p:spPr>
          <a:xfrm>
            <a:off x="10877450" y="1732067"/>
            <a:ext cx="374906" cy="639450"/>
          </a:xfrm>
          <a:prstGeom prst="rect">
            <a:avLst/>
          </a:prstGeom>
        </p:spPr>
      </p:pic>
      <p:pic>
        <p:nvPicPr>
          <p:cNvPr id="51" name="Picture 50"/>
          <p:cNvPicPr>
            <a:picLocks noChangeAspect="1"/>
          </p:cNvPicPr>
          <p:nvPr/>
        </p:nvPicPr>
        <p:blipFill>
          <a:blip r:embed="rId11"/>
          <a:stretch>
            <a:fillRect/>
          </a:stretch>
        </p:blipFill>
        <p:spPr>
          <a:xfrm>
            <a:off x="11291434" y="1769761"/>
            <a:ext cx="357469" cy="513300"/>
          </a:xfrm>
          <a:prstGeom prst="rect">
            <a:avLst/>
          </a:prstGeom>
        </p:spPr>
      </p:pic>
      <p:sp>
        <p:nvSpPr>
          <p:cNvPr id="52" name="TextBox 51"/>
          <p:cNvSpPr txBox="1"/>
          <p:nvPr/>
        </p:nvSpPr>
        <p:spPr>
          <a:xfrm>
            <a:off x="10535261" y="2304124"/>
            <a:ext cx="1168351" cy="230832"/>
          </a:xfrm>
          <a:prstGeom prst="rect">
            <a:avLst/>
          </a:prstGeom>
          <a:noFill/>
        </p:spPr>
        <p:txBody>
          <a:bodyPr wrap="square" rtlCol="0">
            <a:spAutoFit/>
          </a:bodyPr>
          <a:lstStyle/>
          <a:p>
            <a:r>
              <a:rPr lang="en-US" sz="900" dirty="0"/>
              <a:t>Power BI Mobile App</a:t>
            </a:r>
          </a:p>
        </p:txBody>
      </p:sp>
      <p:sp>
        <p:nvSpPr>
          <p:cNvPr id="53" name="TextBox 52"/>
          <p:cNvSpPr txBox="1"/>
          <p:nvPr/>
        </p:nvSpPr>
        <p:spPr>
          <a:xfrm>
            <a:off x="10376361"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2"/>
          <a:stretch>
            <a:fillRect/>
          </a:stretch>
        </p:blipFill>
        <p:spPr>
          <a:xfrm>
            <a:off x="9013370" y="1971289"/>
            <a:ext cx="340250" cy="407893"/>
          </a:xfrm>
          <a:prstGeom prst="rect">
            <a:avLst/>
          </a:prstGeom>
        </p:spPr>
      </p:pic>
      <p:pic>
        <p:nvPicPr>
          <p:cNvPr id="10" name="Picture 9"/>
          <p:cNvPicPr>
            <a:picLocks noChangeAspect="1"/>
          </p:cNvPicPr>
          <p:nvPr/>
        </p:nvPicPr>
        <p:blipFill>
          <a:blip r:embed="rId13"/>
          <a:stretch>
            <a:fillRect/>
          </a:stretch>
        </p:blipFill>
        <p:spPr>
          <a:xfrm>
            <a:off x="9335882" y="1963958"/>
            <a:ext cx="672780" cy="451859"/>
          </a:xfrm>
          <a:prstGeom prst="rect">
            <a:avLst/>
          </a:prstGeom>
        </p:spPr>
      </p:pic>
      <p:pic>
        <p:nvPicPr>
          <p:cNvPr id="11" name="Picture 10"/>
          <p:cNvPicPr>
            <a:picLocks noChangeAspect="1"/>
          </p:cNvPicPr>
          <p:nvPr/>
        </p:nvPicPr>
        <p:blipFill>
          <a:blip r:embed="rId14"/>
          <a:stretch>
            <a:fillRect/>
          </a:stretch>
        </p:blipFill>
        <p:spPr>
          <a:xfrm>
            <a:off x="9111395" y="3199224"/>
            <a:ext cx="317235" cy="431439"/>
          </a:xfrm>
          <a:prstGeom prst="rect">
            <a:avLst/>
          </a:prstGeom>
        </p:spPr>
      </p:pic>
      <p:pic>
        <p:nvPicPr>
          <p:cNvPr id="12" name="Picture 11"/>
          <p:cNvPicPr>
            <a:picLocks noChangeAspect="1"/>
          </p:cNvPicPr>
          <p:nvPr/>
        </p:nvPicPr>
        <p:blipFill>
          <a:blip r:embed="rId15"/>
          <a:stretch>
            <a:fillRect/>
          </a:stretch>
        </p:blipFill>
        <p:spPr>
          <a:xfrm>
            <a:off x="9440377" y="3178549"/>
            <a:ext cx="419457" cy="482850"/>
          </a:xfrm>
          <a:prstGeom prst="rect">
            <a:avLst/>
          </a:prstGeom>
        </p:spPr>
      </p:pic>
      <p:sp>
        <p:nvSpPr>
          <p:cNvPr id="54" name="TextBox 53"/>
          <p:cNvSpPr txBox="1"/>
          <p:nvPr/>
        </p:nvSpPr>
        <p:spPr>
          <a:xfrm>
            <a:off x="9049420" y="3632326"/>
            <a:ext cx="1085982" cy="230832"/>
          </a:xfrm>
          <a:prstGeom prst="rect">
            <a:avLst/>
          </a:prstGeom>
          <a:noFill/>
        </p:spPr>
        <p:txBody>
          <a:bodyPr wrap="square" rtlCol="0">
            <a:spAutoFit/>
          </a:bodyPr>
          <a:lstStyle/>
          <a:p>
            <a:r>
              <a:rPr lang="en-US" sz="900" dirty="0"/>
              <a:t>Azure Event Hub</a:t>
            </a:r>
          </a:p>
        </p:txBody>
      </p:sp>
      <p:pic>
        <p:nvPicPr>
          <p:cNvPr id="15" name="Picture 14"/>
          <p:cNvPicPr>
            <a:picLocks noChangeAspect="1"/>
          </p:cNvPicPr>
          <p:nvPr/>
        </p:nvPicPr>
        <p:blipFill>
          <a:blip r:embed="rId16"/>
          <a:stretch>
            <a:fillRect/>
          </a:stretch>
        </p:blipFill>
        <p:spPr>
          <a:xfrm>
            <a:off x="10526359" y="3188036"/>
            <a:ext cx="480286" cy="481788"/>
          </a:xfrm>
          <a:prstGeom prst="rect">
            <a:avLst/>
          </a:prstGeom>
        </p:spPr>
      </p:pic>
      <p:pic>
        <p:nvPicPr>
          <p:cNvPr id="16" name="Picture 15"/>
          <p:cNvPicPr>
            <a:picLocks noChangeAspect="1"/>
          </p:cNvPicPr>
          <p:nvPr/>
        </p:nvPicPr>
        <p:blipFill>
          <a:blip r:embed="rId17"/>
          <a:stretch>
            <a:fillRect/>
          </a:stretch>
        </p:blipFill>
        <p:spPr>
          <a:xfrm>
            <a:off x="11072386" y="3188036"/>
            <a:ext cx="366188" cy="395850"/>
          </a:xfrm>
          <a:prstGeom prst="rect">
            <a:avLst/>
          </a:prstGeom>
        </p:spPr>
      </p:pic>
      <p:cxnSp>
        <p:nvCxnSpPr>
          <p:cNvPr id="61" name="Curved Connector 60"/>
          <p:cNvCxnSpPr/>
          <p:nvPr/>
        </p:nvCxnSpPr>
        <p:spPr>
          <a:xfrm rot="16200000" flipH="1">
            <a:off x="9112495" y="2731951"/>
            <a:ext cx="644016" cy="11747"/>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12" idx="3"/>
            <a:endCxn id="15" idx="1"/>
          </p:cNvCxnSpPr>
          <p:nvPr/>
        </p:nvCxnSpPr>
        <p:spPr>
          <a:xfrm>
            <a:off x="9859834" y="3419974"/>
            <a:ext cx="666525" cy="895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a:endCxn id="29" idx="3"/>
          </p:cNvCxnSpPr>
          <p:nvPr/>
        </p:nvCxnSpPr>
        <p:spPr>
          <a:xfrm rot="10800000">
            <a:off x="10397163" y="2848649"/>
            <a:ext cx="609482" cy="3299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9" idx="0"/>
            <a:endCxn id="52"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6" name="Curved Connector 5"/>
          <p:cNvCxnSpPr>
            <a:stCxn id="15" idx="2"/>
            <a:endCxn id="4"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868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14784" y="2448843"/>
            <a:ext cx="5901833" cy="2651004"/>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8024477" y="2519189"/>
            <a:ext cx="1799303" cy="614197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98722" y="1305465"/>
            <a:ext cx="4170904" cy="3221882"/>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6006" y="1484418"/>
            <a:ext cx="4178430" cy="2856450"/>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1919" y="2435223"/>
            <a:ext cx="5887888" cy="2692196"/>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0" y="-8008"/>
            <a:ext cx="11917021" cy="744033"/>
          </a:xfrm>
        </p:spPr>
        <p:txBody>
          <a:bodyPr>
            <a:noAutofit/>
          </a:bodyPr>
          <a:lstStyle/>
          <a:p>
            <a:r>
              <a:rPr lang="EN-US" sz="2800" dirty="0">
                <a:solidFill>
                  <a:srgbClr val="0072C6"/>
                </a:solidFill>
              </a:rPr>
              <a:t>Starter Kit: Intelligent App(Data Factory, Data Lake, Machine Learning)</a:t>
            </a:r>
          </a:p>
        </p:txBody>
      </p:sp>
      <p:sp>
        <p:nvSpPr>
          <p:cNvPr id="32" name="TextBox 31"/>
          <p:cNvSpPr txBox="1"/>
          <p:nvPr/>
        </p:nvSpPr>
        <p:spPr>
          <a:xfrm>
            <a:off x="8936988" y="796981"/>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97186" cy="5788086"/>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rPr>
              <a:t>Today most organizations significantly over estimate or underestimate the amount of resources they need to develop and </a:t>
            </a:r>
            <a:r>
              <a:rPr lang="en-US" altLang="zh-CN" sz="1400" dirty="0">
                <a:solidFill>
                  <a:schemeClr val="bg1"/>
                </a:solidFill>
              </a:rPr>
              <a:t>maintain their ETL process</a:t>
            </a:r>
            <a:r>
              <a:rPr lang="en-US" sz="1400" dirty="0">
                <a:solidFill>
                  <a:schemeClr val="bg1"/>
                </a:solidFill>
              </a:rPr>
              <a:t>,  this leads to a higher cost for the infrastructure and the delivery of the overall applications.</a:t>
            </a:r>
          </a:p>
          <a:p>
            <a:pPr>
              <a:lnSpc>
                <a:spcPct val="90000"/>
              </a:lnSpc>
            </a:pPr>
            <a:endParaRPr lang="en-US" sz="1400" dirty="0">
              <a:solidFill>
                <a:schemeClr val="bg1"/>
              </a:solidFill>
            </a:endParaRPr>
          </a:p>
          <a:p>
            <a:pPr>
              <a:lnSpc>
                <a:spcPct val="90000"/>
              </a:lnSpc>
            </a:pPr>
            <a:r>
              <a:rPr lang="en-US" sz="1400" dirty="0">
                <a:solidFill>
                  <a:schemeClr val="bg1"/>
                </a:solidFill>
              </a:rPr>
              <a:t>In summary common business intelligence challenges are:</a:t>
            </a:r>
          </a:p>
          <a:p>
            <a:pPr>
              <a:lnSpc>
                <a:spcPct val="90000"/>
              </a:lnSpc>
            </a:pPr>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and customers get a bad experience.</a:t>
            </a:r>
            <a:endParaRPr lang="en-US" sz="1300" b="1"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Extract cost for Licensing.</a:t>
            </a:r>
          </a:p>
          <a:p>
            <a:pPr marL="285750" indent="-285750">
              <a:lnSpc>
                <a:spcPct val="90000"/>
              </a:lnSpc>
              <a:buFont typeface="Arial" panose="020B0604020202020204" pitchFamily="34" charset="0"/>
              <a:buChar char="•"/>
            </a:pPr>
            <a:r>
              <a:rPr lang="en-US" sz="1300" dirty="0">
                <a:solidFill>
                  <a:schemeClr val="bg1"/>
                </a:solidFill>
              </a:rPr>
              <a:t>Usually a physical good spec Server.</a:t>
            </a:r>
          </a:p>
          <a:p>
            <a:pPr marL="285750" indent="-285750">
              <a:lnSpc>
                <a:spcPct val="90000"/>
              </a:lnSpc>
              <a:buFont typeface="Arial" panose="020B0604020202020204" pitchFamily="34" charset="0"/>
              <a:buChar char="•"/>
            </a:pPr>
            <a:r>
              <a:rPr lang="en-US" sz="1300" dirty="0">
                <a:solidFill>
                  <a:schemeClr val="bg1"/>
                </a:solidFill>
              </a:rPr>
              <a:t>Extra administration efforts, such as setting up cluster for high availability.</a:t>
            </a:r>
          </a:p>
          <a:p>
            <a:pPr marL="285750" indent="-285750">
              <a:lnSpc>
                <a:spcPct val="90000"/>
              </a:lnSpc>
              <a:buFont typeface="Arial" panose="020B0604020202020204" pitchFamily="34" charset="0"/>
              <a:buChar char="•"/>
            </a:pPr>
            <a:r>
              <a:rPr lang="en-US" sz="1300" dirty="0">
                <a:solidFill>
                  <a:schemeClr val="bg1"/>
                </a:solidFill>
              </a:rPr>
              <a:t>More extra development efforts on monitoring and error handling working.</a:t>
            </a:r>
          </a:p>
          <a:p>
            <a:pPr marL="285750" indent="-285750">
              <a:lnSpc>
                <a:spcPct val="90000"/>
              </a:lnSpc>
              <a:buFont typeface="Arial" panose="020B0604020202020204" pitchFamily="34" charset="0"/>
              <a:buChar char="•"/>
            </a:pPr>
            <a:endParaRPr lang="en-US" sz="1400" b="1" dirty="0">
              <a:solidFill>
                <a:schemeClr val="bg1"/>
              </a:solidFill>
              <a:latin typeface="+mj-lt"/>
            </a:endParaRPr>
          </a:p>
        </p:txBody>
      </p:sp>
      <p:sp>
        <p:nvSpPr>
          <p:cNvPr id="44" name="TextBox 43"/>
          <p:cNvSpPr txBox="1"/>
          <p:nvPr/>
        </p:nvSpPr>
        <p:spPr>
          <a:xfrm>
            <a:off x="3162839" y="850884"/>
            <a:ext cx="2524750" cy="5234088"/>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Data Factory is a globally deployed data movement service in the cloud. Use it to ingest data from multiple on-premises and cloud sources easily. And we built Azure Data Lake Analytics from the ground up for cloud scale and performance.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You pay for what you use</a:t>
            </a:r>
          </a:p>
          <a:p>
            <a:pPr marL="285750" lvl="0" indent="-285750">
              <a:lnSpc>
                <a:spcPct val="90000"/>
              </a:lnSpc>
              <a:buFont typeface="Arial" panose="020B0604020202020204" pitchFamily="34" charset="0"/>
              <a:buChar char="•"/>
            </a:pPr>
            <a:r>
              <a:rPr lang="en-US" sz="1300" dirty="0">
                <a:solidFill>
                  <a:schemeClr val="bg1"/>
                </a:solidFill>
              </a:rPr>
              <a:t>Cloud Based, no hardware, software, administration efforts</a:t>
            </a:r>
          </a:p>
          <a:p>
            <a:pPr marL="285750" lvl="0" indent="-285750">
              <a:lnSpc>
                <a:spcPct val="90000"/>
              </a:lnSpc>
              <a:buFont typeface="Arial" panose="020B0604020202020204" pitchFamily="34" charset="0"/>
              <a:buChar char="•"/>
            </a:pPr>
            <a:r>
              <a:rPr lang="en-US" sz="1300" dirty="0">
                <a:solidFill>
                  <a:schemeClr val="bg1"/>
                </a:solidFill>
              </a:rPr>
              <a:t>Automatic Cluster Management to enhance BCP.</a:t>
            </a:r>
          </a:p>
          <a:p>
            <a:pPr marL="285750" indent="-285750">
              <a:lnSpc>
                <a:spcPct val="90000"/>
              </a:lnSpc>
              <a:buFont typeface="Arial" panose="020B0604020202020204" pitchFamily="34" charset="0"/>
              <a:buChar char="•"/>
            </a:pPr>
            <a:r>
              <a:rPr lang="en-US" sz="1300" dirty="0">
                <a:solidFill>
                  <a:schemeClr val="bg1"/>
                </a:solidFill>
              </a:rPr>
              <a:t>HDInsight compatibility.</a:t>
            </a:r>
          </a:p>
          <a:p>
            <a:pPr marL="285750" lvl="0" indent="-285750">
              <a:lnSpc>
                <a:spcPct val="90000"/>
              </a:lnSpc>
              <a:buFont typeface="Arial" panose="020B0604020202020204" pitchFamily="34" charset="0"/>
              <a:buChar char="•"/>
            </a:pPr>
            <a:r>
              <a:rPr lang="en-US" sz="1300" dirty="0">
                <a:solidFill>
                  <a:schemeClr val="bg1"/>
                </a:solidFill>
              </a:rPr>
              <a:t>Retries for Transient Failures.</a:t>
            </a:r>
          </a:p>
          <a:p>
            <a:pPr marL="285750" lvl="0" indent="-285750">
              <a:lnSpc>
                <a:spcPct val="90000"/>
              </a:lnSpc>
              <a:buFont typeface="Arial" panose="020B0604020202020204" pitchFamily="34" charset="0"/>
              <a:buChar char="•"/>
            </a:pPr>
            <a:r>
              <a:rPr lang="en-US" sz="1300" dirty="0">
                <a:solidFill>
                  <a:schemeClr val="bg1"/>
                </a:solidFill>
              </a:rPr>
              <a:t>Configurable Timeout Policies.</a:t>
            </a:r>
          </a:p>
          <a:p>
            <a:pPr marL="285750" lvl="0" indent="-285750">
              <a:lnSpc>
                <a:spcPct val="90000"/>
              </a:lnSpc>
              <a:buFont typeface="Arial" panose="020B0604020202020204" pitchFamily="34" charset="0"/>
              <a:buChar char="•"/>
            </a:pPr>
            <a:r>
              <a:rPr lang="en-US" sz="1300" dirty="0">
                <a:solidFill>
                  <a:schemeClr val="bg1"/>
                </a:solidFill>
              </a:rPr>
              <a:t>Alerting &amp; monitoring.</a:t>
            </a:r>
          </a:p>
        </p:txBody>
      </p:sp>
      <p:sp>
        <p:nvSpPr>
          <p:cNvPr id="60" name="TextBox 59"/>
          <p:cNvSpPr txBox="1"/>
          <p:nvPr/>
        </p:nvSpPr>
        <p:spPr>
          <a:xfrm>
            <a:off x="5846993" y="845995"/>
            <a:ext cx="2856453" cy="408454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r>
              <a:rPr lang="en-US" sz="1100" b="1" dirty="0">
                <a:solidFill>
                  <a:schemeClr val="bg1"/>
                </a:solidFill>
              </a:rPr>
              <a:t>Scenario: ETL- Azure Data Factory, Azure Data Lake and Power BI</a:t>
            </a:r>
          </a:p>
          <a:p>
            <a:pPr>
              <a:lnSpc>
                <a:spcPct val="90000"/>
              </a:lnSpc>
            </a:pPr>
            <a:endParaRPr lang="en-US" sz="1100" b="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742950" lvl="1" indent="-285750">
              <a:lnSpc>
                <a:spcPct val="90000"/>
              </a:lnSpc>
              <a:buFont typeface="Arial" panose="020B0604020202020204" pitchFamily="34" charset="0"/>
              <a:buChar char="•"/>
            </a:pPr>
            <a:r>
              <a:rPr lang="en-US" sz="1100" i="1" dirty="0">
                <a:solidFill>
                  <a:schemeClr val="bg1"/>
                </a:solidFill>
              </a:rPr>
              <a:t>Data Lake Analytics = $783.88</a:t>
            </a:r>
          </a:p>
          <a:p>
            <a:pPr marL="742950" lvl="1" indent="-285750">
              <a:lnSpc>
                <a:spcPct val="90000"/>
              </a:lnSpc>
              <a:buFont typeface="Arial" panose="020B0604020202020204" pitchFamily="34" charset="0"/>
              <a:buChar char="•"/>
            </a:pPr>
            <a:r>
              <a:rPr lang="en-US" sz="1100" i="1" dirty="0">
                <a:solidFill>
                  <a:schemeClr val="bg1"/>
                </a:solidFill>
              </a:rPr>
              <a:t>1T Data Lake Storage = $40.96</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1TB Block Blob Locally Redundant = $24.58</a:t>
            </a:r>
          </a:p>
          <a:p>
            <a:pPr marL="742950" lvl="1" indent="-285750">
              <a:lnSpc>
                <a:spcPct val="90000"/>
              </a:lnSpc>
              <a:buFont typeface="Arial" panose="020B0604020202020204" pitchFamily="34" charset="0"/>
              <a:buChar char="•"/>
            </a:pPr>
            <a:r>
              <a:rPr lang="en-US" sz="1100" i="1" dirty="0">
                <a:solidFill>
                  <a:schemeClr val="bg1"/>
                </a:solidFill>
              </a:rPr>
              <a:t>300 DWUs SQL Data Warehouse = $2700.05</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U$53,397.48 / 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a:t>
            </a:r>
            <a:r>
              <a:rPr lang="en-US" sz="1200" i="1"/>
              <a:t>Review Complete Starter Kit Intelligent Apps &amp; Analytics</a:t>
            </a:r>
            <a:endParaRPr lang="en-US" sz="1200" i="1" dirty="0">
              <a:latin typeface="+mj-lt"/>
            </a:endParaRPr>
          </a:p>
        </p:txBody>
      </p:sp>
      <p:sp>
        <p:nvSpPr>
          <p:cNvPr id="114" name="TextBox 113"/>
          <p:cNvSpPr txBox="1"/>
          <p:nvPr/>
        </p:nvSpPr>
        <p:spPr>
          <a:xfrm>
            <a:off x="8773234" y="5001857"/>
            <a:ext cx="3221880" cy="1496683"/>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87960" y="4601602"/>
            <a:ext cx="429915" cy="282127"/>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7" name="Rectangle 6"/>
          <p:cNvSpPr/>
          <p:nvPr/>
        </p:nvSpPr>
        <p:spPr>
          <a:xfrm>
            <a:off x="10122639" y="3978598"/>
            <a:ext cx="184730" cy="319446"/>
          </a:xfrm>
          <a:prstGeom prst="rect">
            <a:avLst/>
          </a:prstGeom>
        </p:spPr>
        <p:txBody>
          <a:bodyPr wrap="none">
            <a:spAutoFit/>
          </a:bodyPr>
          <a:lstStyle/>
          <a:p>
            <a:pPr algn="ctr" fontAlgn="base">
              <a:lnSpc>
                <a:spcPct val="80000"/>
              </a:lnSpc>
              <a:spcBef>
                <a:spcPct val="0"/>
              </a:spcBef>
              <a:spcAft>
                <a:spcPct val="0"/>
              </a:spcAft>
            </a:pPr>
            <a:endParaRPr lang="en-US" spc="-50" dirty="0">
              <a:gradFill>
                <a:gsLst>
                  <a:gs pos="2917">
                    <a:srgbClr val="FFFFFF"/>
                  </a:gs>
                  <a:gs pos="30000">
                    <a:srgbClr val="FFFFFF"/>
                  </a:gs>
                </a:gsLst>
                <a:lin ang="5400000" scaled="0"/>
              </a:gradFill>
            </a:endParaRPr>
          </a:p>
        </p:txBody>
      </p:sp>
      <p:sp>
        <p:nvSpPr>
          <p:cNvPr id="86" name="Rectangle 85"/>
          <p:cNvSpPr/>
          <p:nvPr/>
        </p:nvSpPr>
        <p:spPr>
          <a:xfrm>
            <a:off x="10998960" y="3968446"/>
            <a:ext cx="184731" cy="243785"/>
          </a:xfrm>
          <a:prstGeom prst="rect">
            <a:avLst/>
          </a:prstGeom>
        </p:spPr>
        <p:txBody>
          <a:bodyPr wrap="none">
            <a:spAutoFit/>
          </a:bodyPr>
          <a:lstStyle/>
          <a:p>
            <a:pPr algn="ctr" fontAlgn="base">
              <a:lnSpc>
                <a:spcPct val="80000"/>
              </a:lnSpc>
              <a:spcBef>
                <a:spcPct val="0"/>
              </a:spcBef>
              <a:spcAft>
                <a:spcPct val="0"/>
              </a:spcAft>
            </a:pPr>
            <a:endParaRPr lang="en-US" sz="1200" spc="-50" dirty="0">
              <a:gradFill>
                <a:gsLst>
                  <a:gs pos="2917">
                    <a:srgbClr val="FFFFFF"/>
                  </a:gs>
                  <a:gs pos="30000">
                    <a:srgbClr val="FFFFFF"/>
                  </a:gs>
                </a:gsLst>
                <a:lin ang="5400000" scaled="0"/>
              </a:gradFill>
            </a:endParaRPr>
          </a:p>
        </p:txBody>
      </p:sp>
      <p:sp>
        <p:nvSpPr>
          <p:cNvPr id="21" name="Cloud 20"/>
          <p:cNvSpPr/>
          <p:nvPr/>
        </p:nvSpPr>
        <p:spPr>
          <a:xfrm>
            <a:off x="8737573" y="1231286"/>
            <a:ext cx="3257540" cy="3459236"/>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Data Factory</a:t>
            </a:r>
            <a:endParaRPr lang="en-US" dirty="0"/>
          </a:p>
        </p:txBody>
      </p:sp>
      <p:pic>
        <p:nvPicPr>
          <p:cNvPr id="3" name="Picture 2"/>
          <p:cNvPicPr>
            <a:picLocks noChangeAspect="1"/>
          </p:cNvPicPr>
          <p:nvPr/>
        </p:nvPicPr>
        <p:blipFill>
          <a:blip r:embed="rId7"/>
          <a:stretch>
            <a:fillRect/>
          </a:stretch>
        </p:blipFill>
        <p:spPr>
          <a:xfrm>
            <a:off x="9222839" y="3496170"/>
            <a:ext cx="562359" cy="661200"/>
          </a:xfrm>
          <a:prstGeom prst="rect">
            <a:avLst/>
          </a:prstGeom>
        </p:spPr>
      </p:pic>
      <p:pic>
        <p:nvPicPr>
          <p:cNvPr id="5" name="Picture 4"/>
          <p:cNvPicPr>
            <a:picLocks noChangeAspect="1"/>
          </p:cNvPicPr>
          <p:nvPr/>
        </p:nvPicPr>
        <p:blipFill>
          <a:blip r:embed="rId8"/>
          <a:stretch>
            <a:fillRect/>
          </a:stretch>
        </p:blipFill>
        <p:spPr>
          <a:xfrm>
            <a:off x="9666946" y="3507045"/>
            <a:ext cx="619031" cy="639450"/>
          </a:xfrm>
          <a:prstGeom prst="rect">
            <a:avLst/>
          </a:prstGeom>
        </p:spPr>
      </p:pic>
      <p:pic>
        <p:nvPicPr>
          <p:cNvPr id="6" name="Picture 5"/>
          <p:cNvPicPr>
            <a:picLocks noChangeAspect="1"/>
          </p:cNvPicPr>
          <p:nvPr/>
        </p:nvPicPr>
        <p:blipFill>
          <a:blip r:embed="rId9"/>
          <a:stretch>
            <a:fillRect/>
          </a:stretch>
        </p:blipFill>
        <p:spPr>
          <a:xfrm>
            <a:off x="9458306" y="3089389"/>
            <a:ext cx="510047" cy="356700"/>
          </a:xfrm>
          <a:prstGeom prst="rect">
            <a:avLst/>
          </a:prstGeom>
        </p:spPr>
      </p:pic>
      <p:pic>
        <p:nvPicPr>
          <p:cNvPr id="8" name="Picture 7"/>
          <p:cNvPicPr>
            <a:picLocks noChangeAspect="1"/>
          </p:cNvPicPr>
          <p:nvPr/>
        </p:nvPicPr>
        <p:blipFill>
          <a:blip r:embed="rId10"/>
          <a:stretch>
            <a:fillRect/>
          </a:stretch>
        </p:blipFill>
        <p:spPr>
          <a:xfrm>
            <a:off x="10112520" y="2509056"/>
            <a:ext cx="519392" cy="635305"/>
          </a:xfrm>
          <a:prstGeom prst="rect">
            <a:avLst/>
          </a:prstGeom>
        </p:spPr>
      </p:pic>
      <p:pic>
        <p:nvPicPr>
          <p:cNvPr id="9" name="Picture 8"/>
          <p:cNvPicPr>
            <a:picLocks noChangeAspect="1"/>
          </p:cNvPicPr>
          <p:nvPr/>
        </p:nvPicPr>
        <p:blipFill>
          <a:blip r:embed="rId11"/>
          <a:stretch>
            <a:fillRect/>
          </a:stretch>
        </p:blipFill>
        <p:spPr>
          <a:xfrm>
            <a:off x="9152607" y="1771493"/>
            <a:ext cx="452394" cy="357240"/>
          </a:xfrm>
          <a:prstGeom prst="rect">
            <a:avLst/>
          </a:prstGeom>
        </p:spPr>
      </p:pic>
      <p:pic>
        <p:nvPicPr>
          <p:cNvPr id="10" name="Picture 9"/>
          <p:cNvPicPr>
            <a:picLocks noChangeAspect="1"/>
          </p:cNvPicPr>
          <p:nvPr/>
        </p:nvPicPr>
        <p:blipFill>
          <a:blip r:embed="rId12"/>
          <a:stretch>
            <a:fillRect/>
          </a:stretch>
        </p:blipFill>
        <p:spPr>
          <a:xfrm>
            <a:off x="9618279" y="1738710"/>
            <a:ext cx="494241" cy="493178"/>
          </a:xfrm>
          <a:prstGeom prst="rect">
            <a:avLst/>
          </a:prstGeom>
        </p:spPr>
      </p:pic>
      <p:sp>
        <p:nvSpPr>
          <p:cNvPr id="28" name="TextBox 27"/>
          <p:cNvSpPr txBox="1"/>
          <p:nvPr/>
        </p:nvSpPr>
        <p:spPr>
          <a:xfrm>
            <a:off x="9019276" y="2224631"/>
            <a:ext cx="1437656" cy="369332"/>
          </a:xfrm>
          <a:prstGeom prst="rect">
            <a:avLst/>
          </a:prstGeom>
          <a:noFill/>
        </p:spPr>
        <p:txBody>
          <a:bodyPr wrap="square" rtlCol="0">
            <a:spAutoFit/>
          </a:bodyPr>
          <a:lstStyle/>
          <a:p>
            <a:r>
              <a:rPr lang="en-US" sz="900" dirty="0"/>
              <a:t>Azure Data Lake </a:t>
            </a:r>
            <a:r>
              <a:rPr lang="en-US" altLang="zh-CN" sz="900" dirty="0"/>
              <a:t>Storage</a:t>
            </a:r>
          </a:p>
          <a:p>
            <a:r>
              <a:rPr lang="en-US" altLang="zh-CN" sz="900" dirty="0"/>
              <a:t>Azure Data Lake Analytics</a:t>
            </a:r>
            <a:endParaRPr lang="en-US" sz="900" dirty="0"/>
          </a:p>
        </p:txBody>
      </p:sp>
      <p:sp>
        <p:nvSpPr>
          <p:cNvPr id="29" name="TextBox 28"/>
          <p:cNvSpPr txBox="1"/>
          <p:nvPr/>
        </p:nvSpPr>
        <p:spPr>
          <a:xfrm>
            <a:off x="9146571" y="4122777"/>
            <a:ext cx="1437656" cy="230832"/>
          </a:xfrm>
          <a:prstGeom prst="rect">
            <a:avLst/>
          </a:prstGeom>
          <a:noFill/>
        </p:spPr>
        <p:txBody>
          <a:bodyPr wrap="square" rtlCol="0">
            <a:spAutoFit/>
          </a:bodyPr>
          <a:lstStyle/>
          <a:p>
            <a:r>
              <a:rPr lang="en-US" sz="900" dirty="0"/>
              <a:t>Multiple Data Sources</a:t>
            </a:r>
          </a:p>
        </p:txBody>
      </p:sp>
      <p:cxnSp>
        <p:nvCxnSpPr>
          <p:cNvPr id="12" name="Curved Connector 11"/>
          <p:cNvCxnSpPr>
            <a:endCxn id="8" idx="2"/>
          </p:cNvCxnSpPr>
          <p:nvPr/>
        </p:nvCxnSpPr>
        <p:spPr>
          <a:xfrm flipV="1">
            <a:off x="9968353" y="3144361"/>
            <a:ext cx="403863" cy="240862"/>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0"/>
            <a:endCxn id="10" idx="2"/>
          </p:cNvCxnSpPr>
          <p:nvPr/>
        </p:nvCxnSpPr>
        <p:spPr>
          <a:xfrm rot="16200000" flipV="1">
            <a:off x="9980224" y="2117064"/>
            <a:ext cx="277168" cy="506816"/>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9" idx="2"/>
            <a:endCxn id="8" idx="1"/>
          </p:cNvCxnSpPr>
          <p:nvPr/>
        </p:nvCxnSpPr>
        <p:spPr>
          <a:xfrm rot="16200000" flipH="1">
            <a:off x="9396674" y="2110863"/>
            <a:ext cx="697976" cy="73371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3"/>
          <a:stretch>
            <a:fillRect/>
          </a:stretch>
        </p:blipFill>
        <p:spPr>
          <a:xfrm>
            <a:off x="10830794" y="1738710"/>
            <a:ext cx="562359" cy="661200"/>
          </a:xfrm>
          <a:prstGeom prst="rect">
            <a:avLst/>
          </a:prstGeom>
        </p:spPr>
      </p:pic>
      <p:pic>
        <p:nvPicPr>
          <p:cNvPr id="25" name="Picture 24"/>
          <p:cNvPicPr>
            <a:picLocks noChangeAspect="1"/>
          </p:cNvPicPr>
          <p:nvPr/>
        </p:nvPicPr>
        <p:blipFill>
          <a:blip r:embed="rId11"/>
          <a:stretch>
            <a:fillRect/>
          </a:stretch>
        </p:blipFill>
        <p:spPr>
          <a:xfrm>
            <a:off x="11319083" y="1771493"/>
            <a:ext cx="404664" cy="319549"/>
          </a:xfrm>
          <a:prstGeom prst="rect">
            <a:avLst/>
          </a:prstGeom>
        </p:spPr>
      </p:pic>
      <p:sp>
        <p:nvSpPr>
          <p:cNvPr id="42" name="TextBox 41"/>
          <p:cNvSpPr txBox="1"/>
          <p:nvPr/>
        </p:nvSpPr>
        <p:spPr>
          <a:xfrm>
            <a:off x="11249852" y="2095854"/>
            <a:ext cx="831498" cy="369332"/>
          </a:xfrm>
          <a:prstGeom prst="rect">
            <a:avLst/>
          </a:prstGeom>
          <a:noFill/>
        </p:spPr>
        <p:txBody>
          <a:bodyPr wrap="square" rtlCol="0">
            <a:spAutoFit/>
          </a:bodyPr>
          <a:lstStyle/>
          <a:p>
            <a:r>
              <a:rPr lang="en-US" sz="900" dirty="0"/>
              <a:t>Data Lake </a:t>
            </a:r>
            <a:r>
              <a:rPr lang="en-US" altLang="zh-CN" sz="900" dirty="0"/>
              <a:t>Storage</a:t>
            </a:r>
          </a:p>
        </p:txBody>
      </p:sp>
      <p:cxnSp>
        <p:nvCxnSpPr>
          <p:cNvPr id="30" name="Curved Connector 29"/>
          <p:cNvCxnSpPr>
            <a:stCxn id="8" idx="3"/>
            <a:endCxn id="24" idx="1"/>
          </p:cNvCxnSpPr>
          <p:nvPr/>
        </p:nvCxnSpPr>
        <p:spPr>
          <a:xfrm flipV="1">
            <a:off x="10631912" y="2069310"/>
            <a:ext cx="198882" cy="757399"/>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14"/>
          <a:stretch>
            <a:fillRect/>
          </a:stretch>
        </p:blipFill>
        <p:spPr>
          <a:xfrm>
            <a:off x="10631912" y="3282353"/>
            <a:ext cx="419058" cy="424956"/>
          </a:xfrm>
          <a:prstGeom prst="rect">
            <a:avLst/>
          </a:prstGeom>
        </p:spPr>
      </p:pic>
      <p:sp>
        <p:nvSpPr>
          <p:cNvPr id="50" name="TextBox 49"/>
          <p:cNvSpPr txBox="1"/>
          <p:nvPr/>
        </p:nvSpPr>
        <p:spPr>
          <a:xfrm>
            <a:off x="10534268" y="3696026"/>
            <a:ext cx="1176130" cy="230832"/>
          </a:xfrm>
          <a:prstGeom prst="rect">
            <a:avLst/>
          </a:prstGeom>
          <a:noFill/>
        </p:spPr>
        <p:txBody>
          <a:bodyPr wrap="square" rtlCol="0">
            <a:spAutoFit/>
          </a:bodyPr>
          <a:lstStyle/>
          <a:p>
            <a:r>
              <a:rPr lang="en-US" sz="900" b="1" dirty="0"/>
              <a:t>Power BI</a:t>
            </a:r>
          </a:p>
        </p:txBody>
      </p:sp>
      <p:pic>
        <p:nvPicPr>
          <p:cNvPr id="51" name="Picture 50"/>
          <p:cNvPicPr>
            <a:picLocks noChangeAspect="1"/>
          </p:cNvPicPr>
          <p:nvPr/>
        </p:nvPicPr>
        <p:blipFill>
          <a:blip r:embed="rId15"/>
          <a:stretch>
            <a:fillRect/>
          </a:stretch>
        </p:blipFill>
        <p:spPr>
          <a:xfrm>
            <a:off x="11296890" y="2709001"/>
            <a:ext cx="324839" cy="294111"/>
          </a:xfrm>
          <a:prstGeom prst="rect">
            <a:avLst/>
          </a:prstGeom>
        </p:spPr>
      </p:pic>
      <p:sp>
        <p:nvSpPr>
          <p:cNvPr id="52" name="TextBox 51"/>
          <p:cNvSpPr txBox="1"/>
          <p:nvPr/>
        </p:nvSpPr>
        <p:spPr>
          <a:xfrm>
            <a:off x="11021476" y="2963009"/>
            <a:ext cx="1079074" cy="230832"/>
          </a:xfrm>
          <a:prstGeom prst="rect">
            <a:avLst/>
          </a:prstGeom>
          <a:noFill/>
        </p:spPr>
        <p:txBody>
          <a:bodyPr wrap="square" rtlCol="0">
            <a:spAutoFit/>
          </a:bodyPr>
          <a:lstStyle/>
          <a:p>
            <a:r>
              <a:rPr lang="en-US" sz="900" dirty="0"/>
              <a:t>Power BI Desktop</a:t>
            </a:r>
          </a:p>
        </p:txBody>
      </p:sp>
      <p:cxnSp>
        <p:nvCxnSpPr>
          <p:cNvPr id="43" name="Curved Connector 42"/>
          <p:cNvCxnSpPr>
            <a:endCxn id="40" idx="0"/>
          </p:cNvCxnSpPr>
          <p:nvPr/>
        </p:nvCxnSpPr>
        <p:spPr>
          <a:xfrm rot="5400000">
            <a:off x="10541781" y="2722463"/>
            <a:ext cx="859551" cy="260229"/>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endCxn id="51" idx="0"/>
          </p:cNvCxnSpPr>
          <p:nvPr/>
        </p:nvCxnSpPr>
        <p:spPr>
          <a:xfrm rot="16200000" flipH="1">
            <a:off x="11247531" y="2497221"/>
            <a:ext cx="261139" cy="16242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52" idx="2"/>
            <a:endCxn id="40" idx="3"/>
          </p:cNvCxnSpPr>
          <p:nvPr/>
        </p:nvCxnSpPr>
        <p:spPr>
          <a:xfrm rot="5400000">
            <a:off x="11155497" y="3089315"/>
            <a:ext cx="300990" cy="510043"/>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16"/>
          <a:stretch>
            <a:fillRect/>
          </a:stretch>
        </p:blipFill>
        <p:spPr>
          <a:xfrm>
            <a:off x="8788740" y="3103163"/>
            <a:ext cx="640828" cy="461100"/>
          </a:xfrm>
          <a:prstGeom prst="rect">
            <a:avLst/>
          </a:prstGeom>
        </p:spPr>
      </p:pic>
      <p:pic>
        <p:nvPicPr>
          <p:cNvPr id="66" name="Picture 65"/>
          <p:cNvPicPr>
            <a:picLocks noChangeAspect="1"/>
          </p:cNvPicPr>
          <p:nvPr/>
        </p:nvPicPr>
        <p:blipFill>
          <a:blip r:embed="rId17"/>
          <a:stretch>
            <a:fillRect/>
          </a:stretch>
        </p:blipFill>
        <p:spPr>
          <a:xfrm>
            <a:off x="10980717" y="1151480"/>
            <a:ext cx="607502" cy="606195"/>
          </a:xfrm>
          <a:prstGeom prst="rect">
            <a:avLst/>
          </a:prstGeom>
        </p:spPr>
      </p:pic>
    </p:spTree>
    <p:extLst>
      <p:ext uri="{BB962C8B-B14F-4D97-AF65-F5344CB8AC3E}">
        <p14:creationId xmlns:p14="http://schemas.microsoft.com/office/powerpoint/2010/main" val="2768411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11" y="0"/>
            <a:ext cx="11655840" cy="744138"/>
          </a:xfrm>
        </p:spPr>
        <p:txBody>
          <a:bodyPr/>
          <a:lstStyle/>
          <a:p>
            <a:r>
              <a:rPr lang="es-MX" dirty="0"/>
              <a:t>More References</a:t>
            </a:r>
          </a:p>
        </p:txBody>
      </p:sp>
      <p:sp>
        <p:nvSpPr>
          <p:cNvPr id="3" name="Text Placeholder 2"/>
          <p:cNvSpPr>
            <a:spLocks noGrp="1"/>
          </p:cNvSpPr>
          <p:nvPr>
            <p:ph type="body" sz="quarter" idx="10"/>
          </p:nvPr>
        </p:nvSpPr>
        <p:spPr>
          <a:xfrm>
            <a:off x="283811" y="673100"/>
            <a:ext cx="11743089" cy="6184900"/>
          </a:xfrm>
        </p:spPr>
        <p:txBody>
          <a:bodyPr>
            <a:noAutofit/>
          </a:bodyPr>
          <a:lstStyle/>
          <a:p>
            <a:r>
              <a:rPr lang="en-US" sz="1800" b="1" dirty="0"/>
              <a:t>Partner Advisory Support</a:t>
            </a:r>
          </a:p>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http://aka.ms/PartnerTechnicalServicesAzure</a:t>
            </a:r>
            <a:endParaRPr lang="en-US" sz="1800" dirty="0"/>
          </a:p>
          <a:p>
            <a:pPr marL="342900" indent="-342900">
              <a:buFont typeface="Arial" panose="020B0604020202020204" pitchFamily="34" charset="0"/>
              <a:buChar char="•"/>
            </a:pPr>
            <a:r>
              <a:rPr lang="en-US" sz="1800" dirty="0"/>
              <a:t>Microsoft Azure Cost Estimator Tool: </a:t>
            </a:r>
            <a:r>
              <a:rPr lang="en-US" sz="1800" dirty="0">
                <a:hlinkClick r:id="rId3"/>
              </a:rPr>
              <a:t>http://www.microsoft.com/en-us/download/details.aspx?id=43376</a:t>
            </a:r>
            <a:endParaRPr lang="en-US" sz="1800" b="1" dirty="0"/>
          </a:p>
          <a:p>
            <a:r>
              <a:rPr lang="en-US" sz="1800" b="1" dirty="0"/>
              <a:t>Power BI </a:t>
            </a:r>
          </a:p>
          <a:p>
            <a:pPr marL="285750" indent="-285750">
              <a:buFont typeface="Arial" panose="020B0604020202020204" pitchFamily="34" charset="0"/>
              <a:buChar char="•"/>
            </a:pPr>
            <a:r>
              <a:rPr lang="en-US" sz="1800" dirty="0"/>
              <a:t>For Partner: </a:t>
            </a:r>
            <a:r>
              <a:rPr lang="en-US" sz="1800" dirty="0">
                <a:hlinkClick r:id="rId4"/>
              </a:rPr>
              <a:t>http://aka.ms/powerbipartner</a:t>
            </a:r>
            <a:endParaRPr lang="en-US" sz="1800" dirty="0"/>
          </a:p>
          <a:p>
            <a:r>
              <a:rPr lang="en-US" sz="1800" b="1" dirty="0"/>
              <a:t>SQL Data Warehouse</a:t>
            </a:r>
          </a:p>
          <a:p>
            <a:pPr marL="285750" indent="-285750">
              <a:buFont typeface="Arial" panose="020B0604020202020204" pitchFamily="34" charset="0"/>
              <a:buChar char="•"/>
            </a:pPr>
            <a:r>
              <a:rPr lang="en-US" sz="1800" b="1" dirty="0"/>
              <a:t> </a:t>
            </a:r>
            <a:r>
              <a:rPr lang="en-US" sz="1800" dirty="0"/>
              <a:t>Get started with SQL Data Warehouse: </a:t>
            </a:r>
            <a:r>
              <a:rPr lang="en-US" sz="1800" dirty="0">
                <a:hlinkClick r:id="rId5"/>
              </a:rPr>
              <a:t>https://azure.microsoft.com/en-us/services/sql-data-warehouse/</a:t>
            </a:r>
            <a:endParaRPr lang="en-US" sz="1800" b="1" dirty="0"/>
          </a:p>
          <a:p>
            <a:r>
              <a:rPr lang="en-US" sz="1800" b="1" dirty="0"/>
              <a:t>Azure Data Factory</a:t>
            </a:r>
          </a:p>
          <a:p>
            <a:pPr marL="285750" indent="-285750">
              <a:buFont typeface="Arial" panose="020B0604020202020204" pitchFamily="34" charset="0"/>
              <a:buChar char="•"/>
            </a:pPr>
            <a:r>
              <a:rPr lang="en-US" sz="1800" dirty="0"/>
              <a:t>Get started with Azure Data Factory: </a:t>
            </a:r>
            <a:r>
              <a:rPr lang="en-US" sz="1800" dirty="0">
                <a:hlinkClick r:id="rId6"/>
              </a:rPr>
              <a:t>https://azure.microsoft.com/en-us/documentation/articles/data-factory-build-your-first-pipeline/</a:t>
            </a:r>
            <a:endParaRPr lang="en-US" sz="1800" b="1" dirty="0"/>
          </a:p>
          <a:p>
            <a:r>
              <a:rPr lang="en-US" sz="1800" b="1" dirty="0"/>
              <a:t>Machine Learning </a:t>
            </a:r>
          </a:p>
          <a:p>
            <a:pPr marL="285750" indent="-285750">
              <a:buFont typeface="Arial" panose="020B0604020202020204" pitchFamily="34" charset="0"/>
              <a:buChar char="•"/>
            </a:pPr>
            <a:r>
              <a:rPr lang="es-MX" sz="1800" dirty="0"/>
              <a:t>Machine Learning Overview: </a:t>
            </a:r>
            <a:r>
              <a:rPr lang="es-MX" sz="1800" dirty="0">
                <a:hlinkClick r:id="rId7"/>
              </a:rPr>
              <a:t>https://azure.microsoft.com/en-us/services/machine-learning/</a:t>
            </a:r>
            <a:endParaRPr lang="es-MX" sz="1800" dirty="0"/>
          </a:p>
          <a:p>
            <a:r>
              <a:rPr lang="en-US" sz="1800" b="1" dirty="0"/>
              <a:t>Cognitive Services</a:t>
            </a:r>
          </a:p>
          <a:p>
            <a:pPr marL="285750" indent="-285750">
              <a:buFont typeface="Arial" panose="020B0604020202020204" pitchFamily="34" charset="0"/>
              <a:buChar char="•"/>
            </a:pPr>
            <a:r>
              <a:rPr lang="en-US" sz="1800" dirty="0"/>
              <a:t>Get started with Cognitive Services: </a:t>
            </a:r>
            <a:r>
              <a:rPr lang="en-US" sz="1800" dirty="0">
                <a:hlinkClick r:id="rId8"/>
              </a:rPr>
              <a:t>https://azure.microsoft.com/en-us/documentation/articles/cognitive-services-text-analytics-quick-start/</a:t>
            </a:r>
            <a:endParaRPr lang="en-US" sz="1800" dirty="0"/>
          </a:p>
          <a:p>
            <a:r>
              <a:rPr lang="en-US" sz="1800" b="1" dirty="0"/>
              <a:t>Stream Analytics</a:t>
            </a:r>
            <a:endParaRPr lang="en-US" sz="1800" dirty="0"/>
          </a:p>
          <a:p>
            <a:pPr marL="285750" indent="-285750">
              <a:buFont typeface="Arial" panose="020B0604020202020204" pitchFamily="34" charset="0"/>
              <a:buChar char="•"/>
            </a:pPr>
            <a:r>
              <a:rPr lang="en-US" sz="1800" dirty="0"/>
              <a:t>Get started with Stream Analytics: </a:t>
            </a:r>
            <a:r>
              <a:rPr lang="en-US" sz="1800" dirty="0">
                <a:hlinkClick r:id="rId9"/>
              </a:rPr>
              <a:t>https://azure.microsoft.com/en-us/documentation/articles/stream-analytics-get-started-with-azure-stream-analytics-to-process-data-from-iot-devices/</a:t>
            </a:r>
            <a:endParaRPr lang="en-US" sz="1800" dirty="0"/>
          </a:p>
          <a:p>
            <a:pPr marL="285750" indent="-285750">
              <a:buFont typeface="Arial" panose="020B0604020202020204" pitchFamily="34" charset="0"/>
              <a:buChar char="•"/>
            </a:pPr>
            <a:endParaRPr lang="es-MX" sz="1800" dirty="0"/>
          </a:p>
        </p:txBody>
      </p:sp>
    </p:spTree>
    <p:extLst>
      <p:ext uri="{BB962C8B-B14F-4D97-AF65-F5344CB8AC3E}">
        <p14:creationId xmlns:p14="http://schemas.microsoft.com/office/powerpoint/2010/main" val="17949543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Notice</a:t>
            </a:r>
          </a:p>
        </p:txBody>
      </p:sp>
      <p:pic>
        <p:nvPicPr>
          <p:cNvPr id="4" name="Picture 3"/>
          <p:cNvPicPr>
            <a:picLocks noChangeAspect="1"/>
          </p:cNvPicPr>
          <p:nvPr/>
        </p:nvPicPr>
        <p:blipFill>
          <a:blip r:embed="rId2"/>
          <a:stretch>
            <a:fillRect/>
          </a:stretch>
        </p:blipFill>
        <p:spPr>
          <a:xfrm>
            <a:off x="170321" y="878622"/>
            <a:ext cx="11818549" cy="1886821"/>
          </a:xfrm>
          <a:prstGeom prst="rect">
            <a:avLst/>
          </a:prstGeom>
        </p:spPr>
      </p:pic>
    </p:spTree>
    <p:extLst>
      <p:ext uri="{BB962C8B-B14F-4D97-AF65-F5344CB8AC3E}">
        <p14:creationId xmlns:p14="http://schemas.microsoft.com/office/powerpoint/2010/main" val="57452165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734BFCAE61E284A9DB5E8B22C2518DA" ma:contentTypeVersion="0" ma:contentTypeDescription="Create a new document." ma:contentTypeScope="" ma:versionID="2a73f378ed23ae964c71fe05cea029d6">
  <xsd:schema xmlns:xsd="http://www.w3.org/2001/XMLSchema" xmlns:xs="http://www.w3.org/2001/XMLSchema" xmlns:p="http://schemas.microsoft.com/office/2006/metadata/properties" targetNamespace="http://schemas.microsoft.com/office/2006/metadata/properties" ma:root="true" ma:fieldsID="abc59ee2edf01cfb808cadb27e045d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2.xml><?xml version="1.0" encoding="utf-8"?>
<ds:datastoreItem xmlns:ds="http://schemas.openxmlformats.org/officeDocument/2006/customXml" ds:itemID="{558DF6DB-6AE9-4D8D-9456-5AC6F2208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A7D4CEE-4A6E-444C-9F48-154C694282E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1933</TotalTime>
  <Words>2543</Words>
  <Application>Microsoft Office PowerPoint</Application>
  <PresentationFormat>Widescreen</PresentationFormat>
  <Paragraphs>265</Paragraphs>
  <Slides>6</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宋体</vt:lpstr>
      <vt:lpstr>Arial</vt:lpstr>
      <vt:lpstr>Calibri</vt:lpstr>
      <vt:lpstr>Calibri Light</vt:lpstr>
      <vt:lpstr>Segoe UI</vt:lpstr>
      <vt:lpstr>Segoe UI Semibold</vt:lpstr>
      <vt:lpstr>Wingdings</vt:lpstr>
      <vt:lpstr>Office Theme</vt:lpstr>
      <vt:lpstr>Starter Kit: Advanced Analytics(SQL Azure DW with Power BI)</vt:lpstr>
      <vt:lpstr>Starter Kit: Advanced Analytics (On-Premises Data Sources)</vt:lpstr>
      <vt:lpstr>Starter Kit: Intelligent App(Azure Event Hub, ASA and Machine Learning)</vt:lpstr>
      <vt:lpstr>Starter Kit: Intelligent App(Data Factory, Data Lake, Machine Learning)</vt:lpstr>
      <vt:lpstr>More References</vt:lpstr>
      <vt:lpstr>Important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Guomin Huang</cp:lastModifiedBy>
  <cp:revision>168</cp:revision>
  <dcterms:created xsi:type="dcterms:W3CDTF">2015-09-01T15:53:33Z</dcterms:created>
  <dcterms:modified xsi:type="dcterms:W3CDTF">2016-08-23T07:23:35Z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0x0101003734BFCAE61E284A9DB5E8B22C2518DA</vt:lpwstr>
  </property>
</Properties>
</file>