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theme/themeOverride1.xml" ContentType="application/vnd.openxmlformats-officedocument.themeOverride+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62" r:id="rId5"/>
    <p:sldId id="257"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y Cai" initials="TC" lastIdx="8" clrIdx="0">
    <p:extLst>
      <p:ext uri="{19B8F6BF-5375-455C-9EA6-DF929625EA0E}">
        <p15:presenceInfo xmlns:p15="http://schemas.microsoft.com/office/powerpoint/2012/main" userId="S-1-5-21-2146773085-903363285-719344707-1398442" providerId="AD"/>
      </p:ext>
    </p:extLst>
  </p:cmAuthor>
  <p:cmAuthor id="2" name="Eumar Assis" initials="EA" lastIdx="28" clrIdx="1">
    <p:extLst>
      <p:ext uri="{19B8F6BF-5375-455C-9EA6-DF929625EA0E}">
        <p15:presenceInfo xmlns:p15="http://schemas.microsoft.com/office/powerpoint/2012/main" userId="S-1-5-21-124525095-708259637-1543119021-1495550" providerId="AD"/>
      </p:ext>
    </p:extLst>
  </p:cmAuthor>
  <p:cmAuthor id="3" name="Jon Engstrom" initials="JE" lastIdx="8" clrIdx="2">
    <p:extLst>
      <p:ext uri="{19B8F6BF-5375-455C-9EA6-DF929625EA0E}">
        <p15:presenceInfo xmlns:p15="http://schemas.microsoft.com/office/powerpoint/2012/main" userId="S-1-5-21-124525095-708259637-1543119021-16447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7698" autoAdjust="0"/>
  </p:normalViewPr>
  <p:slideViewPr>
    <p:cSldViewPr snapToGrid="0">
      <p:cViewPr varScale="1">
        <p:scale>
          <a:sx n="99" d="100"/>
          <a:sy n="99" d="100"/>
        </p:scale>
        <p:origin x="7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8-31T21:51:42.774" idx="22">
    <p:pos x="4717" y="1872"/>
    <p:text>Please, include Price for Power Bi or Power BI Embedded</p:text>
    <p:extLst>
      <p:ext uri="{C676402C-5697-4E1C-873F-D02D1690AC5C}">
        <p15:threadingInfo xmlns:p15="http://schemas.microsoft.com/office/powerpoint/2012/main" timeZoneBias="240"/>
      </p:ext>
    </p:extLst>
  </p:cm>
  <p:cm authorId="1" dt="2016-09-02T11:29:35.919" idx="2">
    <p:pos x="4717" y="1968"/>
    <p:text>added</p:text>
    <p:extLst>
      <p:ext uri="{C676402C-5697-4E1C-873F-D02D1690AC5C}">
        <p15:threadingInfo xmlns:p15="http://schemas.microsoft.com/office/powerpoint/2012/main" timeZoneBias="-480">
          <p15:parentCm authorId="2" idx="22"/>
        </p15:threadingInfo>
      </p:ext>
    </p:extLst>
  </p:cm>
  <p:cm authorId="2" dt="2016-08-31T21:52:03.285" idx="23">
    <p:pos x="7514" y="836"/>
    <p:text>Please, include in the High level Architecture what is used to load data into SQL Azure DW). E.g. On-Premises SSIS or Data Factory with Connector</p:text>
    <p:extLst>
      <p:ext uri="{C676402C-5697-4E1C-873F-D02D1690AC5C}">
        <p15:threadingInfo xmlns:p15="http://schemas.microsoft.com/office/powerpoint/2012/main" timeZoneBias="240"/>
      </p:ext>
    </p:extLst>
  </p:cm>
  <p:cm authorId="1" dt="2016-09-02T11:40:41.038" idx="3">
    <p:pos x="7514" y="932"/>
    <p:text>Add Polybase access.</p:text>
    <p:extLst>
      <p:ext uri="{C676402C-5697-4E1C-873F-D02D1690AC5C}">
        <p15:threadingInfo xmlns:p15="http://schemas.microsoft.com/office/powerpoint/2012/main" timeZoneBias="-480">
          <p15:parentCm authorId="2" idx="23"/>
        </p15:threadingInfo>
      </p:ext>
    </p:extLst>
  </p:cm>
  <p:cm authorId="2" dt="2016-08-31T21:53:19.974" idx="24">
    <p:pos x="973" y="1025"/>
    <p:text>Nice to have: refine 'The problem' to cover more data growth focused on different sources. E.g. Social Network, Device Explosion</p:text>
    <p:extLst>
      <p:ext uri="{C676402C-5697-4E1C-873F-D02D1690AC5C}">
        <p15:threadingInfo xmlns:p15="http://schemas.microsoft.com/office/powerpoint/2012/main" timeZoneBias="240"/>
      </p:ext>
    </p:extLst>
  </p:cm>
  <p:cm authorId="1" dt="2016-09-02T12:55:18.139" idx="8">
    <p:pos x="973" y="1121"/>
    <p:text>sure</p:text>
    <p:extLst>
      <p:ext uri="{C676402C-5697-4E1C-873F-D02D1690AC5C}">
        <p15:threadingInfo xmlns:p15="http://schemas.microsoft.com/office/powerpoint/2012/main" timeZoneBias="-480">
          <p15:parentCm authorId="2" idx="2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8-31T21:54:37.213" idx="25">
    <p:pos x="10" y="10"/>
    <p:text>Okay, we have added the scenario 'Churn Analysis', but which services delivers the Churn Analysis it? Are we going to add Machine Learning Here?</p:text>
    <p:extLst>
      <p:ext uri="{C676402C-5697-4E1C-873F-D02D1690AC5C}">
        <p15:threadingInfo xmlns:p15="http://schemas.microsoft.com/office/powerpoint/2012/main" timeZoneBias="240"/>
      </p:ext>
    </p:extLst>
  </p:cm>
  <p:cm authorId="1" dt="2016-09-02T11:41:23.125" idx="5">
    <p:pos x="10" y="106"/>
    <p:text>Azure Machine Learning is covered in scenario 3. Also, removed Azure Data Factory based on the Nithish's comments.</p:text>
    <p:extLst>
      <p:ext uri="{C676402C-5697-4E1C-873F-D02D1690AC5C}">
        <p15:threadingInfo xmlns:p15="http://schemas.microsoft.com/office/powerpoint/2012/main" timeZoneBias="-480">
          <p15:parentCm authorId="2" idx="25"/>
        </p15:threadingInfo>
      </p:ext>
    </p:extLst>
  </p:cm>
  <p:cm authorId="2" dt="2016-08-31T21:55:29.013" idx="26">
    <p:pos x="106" y="106"/>
    <p:text>Please, include Price for Power Bi or Power BI Embedded</p:text>
    <p:extLst>
      <p:ext uri="{C676402C-5697-4E1C-873F-D02D1690AC5C}">
        <p15:threadingInfo xmlns:p15="http://schemas.microsoft.com/office/powerpoint/2012/main" timeZoneBias="240"/>
      </p:ext>
    </p:extLst>
  </p:cm>
  <p:cm authorId="1" dt="2016-09-02T11:40:47.401" idx="4">
    <p:pos x="106" y="202"/>
    <p:text>sure</p:text>
    <p:extLst>
      <p:ext uri="{C676402C-5697-4E1C-873F-D02D1690AC5C}">
        <p15:threadingInfo xmlns:p15="http://schemas.microsoft.com/office/powerpoint/2012/main" timeZoneBias="-480">
          <p15:parentCm authorId="2" idx="2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8-31T21:56:28.310" idx="27">
    <p:pos x="10" y="10"/>
    <p:text>Please, include Price for Power Bi or Power BI Embedded</p:text>
    <p:extLst>
      <p:ext uri="{C676402C-5697-4E1C-873F-D02D1690AC5C}">
        <p15:threadingInfo xmlns:p15="http://schemas.microsoft.com/office/powerpoint/2012/main" timeZoneBias="240"/>
      </p:ext>
    </p:extLst>
  </p:cm>
  <p:cm authorId="1" dt="2016-09-02T11:47:36.020" idx="7">
    <p:pos x="10" y="106"/>
    <p:text>sure</p:text>
    <p:extLst>
      <p:ext uri="{C676402C-5697-4E1C-873F-D02D1690AC5C}">
        <p15:threadingInfo xmlns:p15="http://schemas.microsoft.com/office/powerpoint/2012/main" timeZoneBias="-480">
          <p15:parentCm authorId="2" idx="27"/>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08-31T21:57:19.999" idx="28">
    <p:pos x="10" y="10"/>
    <p:text>Please, include Price for Power Bi or Power BI Embedded</p:text>
    <p:extLst>
      <p:ext uri="{C676402C-5697-4E1C-873F-D02D1690AC5C}">
        <p15:threadingInfo xmlns:p15="http://schemas.microsoft.com/office/powerpoint/2012/main" timeZoneBias="240"/>
      </p:ext>
    </p:extLst>
  </p:cm>
  <p:cm authorId="1" dt="2016-09-02T11:47:29.502" idx="6">
    <p:pos x="10" y="106"/>
    <p:text>sure</p:text>
    <p:extLst>
      <p:ext uri="{C676402C-5697-4E1C-873F-D02D1690AC5C}">
        <p15:threadingInfo xmlns:p15="http://schemas.microsoft.com/office/powerpoint/2012/main" timeZoneBias="-480">
          <p15:parentCm authorId="2" idx="2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7358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8383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5082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9/2/2016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9/2/2016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png"/><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http://aka.ms/ContactPTS" TargetMode="External"/><Relationship Id="rId9" Type="http://schemas.openxmlformats.org/officeDocument/2006/relationships/image" Target="../media/image5.emf"/><Relationship Id="rId14" Type="http://schemas.openxmlformats.org/officeDocument/2006/relationships/image" Target="../media/image10.emf"/></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emf"/><Relationship Id="rId5" Type="http://schemas.openxmlformats.org/officeDocument/2006/relationships/image" Target="../media/image1.png"/><Relationship Id="rId15" Type="http://schemas.openxmlformats.org/officeDocument/2006/relationships/image" Target="../media/image12.png"/><Relationship Id="rId10" Type="http://schemas.openxmlformats.org/officeDocument/2006/relationships/image" Target="../media/image7.emf"/><Relationship Id="rId4" Type="http://schemas.openxmlformats.org/officeDocument/2006/relationships/hyperlink" Target="http://aka.ms/ContactPTS" TargetMode="External"/><Relationship Id="rId9" Type="http://schemas.openxmlformats.org/officeDocument/2006/relationships/image" Target="../media/image6.emf"/><Relationship Id="rId14" Type="http://schemas.openxmlformats.org/officeDocument/2006/relationships/image" Target="../media/image11.e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4.emf"/><Relationship Id="rId18" Type="http://schemas.openxmlformats.org/officeDocument/2006/relationships/image" Target="../media/image19.emf"/><Relationship Id="rId3" Type="http://schemas.openxmlformats.org/officeDocument/2006/relationships/notesSlide" Target="../notesSlides/notesSlide3.xml"/><Relationship Id="rId7" Type="http://schemas.openxmlformats.org/officeDocument/2006/relationships/image" Target="../media/image2.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slideLayout" Target="../slideLayouts/slideLayout12.xml"/><Relationship Id="rId16" Type="http://schemas.openxmlformats.org/officeDocument/2006/relationships/image" Target="../media/image17.emf"/><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11.emf"/><Relationship Id="rId5" Type="http://schemas.openxmlformats.org/officeDocument/2006/relationships/hyperlink" Target="http://aka.ms/ContactPTS" TargetMode="External"/><Relationship Id="rId15" Type="http://schemas.openxmlformats.org/officeDocument/2006/relationships/image" Target="../media/image16.emf"/><Relationship Id="rId10" Type="http://schemas.openxmlformats.org/officeDocument/2006/relationships/image" Target="../media/image10.emf"/><Relationship Id="rId19" Type="http://schemas.openxmlformats.org/officeDocument/2006/relationships/comments" Target="../comments/comment3.xml"/><Relationship Id="rId4"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9" Type="http://schemas.openxmlformats.org/officeDocument/2006/relationships/image" Target="../media/image9.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6.emf"/><Relationship Id="rId18" Type="http://schemas.openxmlformats.org/officeDocument/2006/relationships/comments" Target="../comments/comment4.xml"/><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20.emf"/><Relationship Id="rId12" Type="http://schemas.openxmlformats.org/officeDocument/2006/relationships/image" Target="../media/image25.emf"/><Relationship Id="rId17" Type="http://schemas.openxmlformats.org/officeDocument/2006/relationships/image" Target="../media/image5.emf"/><Relationship Id="rId2" Type="http://schemas.openxmlformats.org/officeDocument/2006/relationships/notesSlide" Target="../notesSlides/notesSlide4.xml"/><Relationship Id="rId16" Type="http://schemas.openxmlformats.org/officeDocument/2006/relationships/image" Target="../media/image8.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24.emf"/><Relationship Id="rId5" Type="http://schemas.openxmlformats.org/officeDocument/2006/relationships/image" Target="../media/image1.png"/><Relationship Id="rId15" Type="http://schemas.openxmlformats.org/officeDocument/2006/relationships/image" Target="../media/image4.png"/><Relationship Id="rId10" Type="http://schemas.openxmlformats.org/officeDocument/2006/relationships/image" Target="../media/image23.emf"/><Relationship Id="rId4" Type="http://schemas.openxmlformats.org/officeDocument/2006/relationships/hyperlink" Target="http://aka.ms/ContactPTS" TargetMode="External"/><Relationship Id="rId9" Type="http://schemas.openxmlformats.org/officeDocument/2006/relationships/image" Target="../media/image22.emf"/><Relationship Id="rId14" Type="http://schemas.openxmlformats.org/officeDocument/2006/relationships/image" Target="../media/image27.emf"/></Relationships>
</file>

<file path=ppt/slides/_rels/slide5.xml.rels><?xml version="1.0" encoding="UTF-8" standalone="yes"?>
<Relationships xmlns="http://schemas.openxmlformats.org/package/2006/relationships"><Relationship Id="rId8" Type="http://schemas.openxmlformats.org/officeDocument/2006/relationships/hyperlink" Target="https://azure.microsoft.com/en-us/documentation/articles/cognitive-services-text-analytics-quick-start/" TargetMode="External"/><Relationship Id="rId3" Type="http://schemas.openxmlformats.org/officeDocument/2006/relationships/hyperlink" Target="http://www.microsoft.com/en-us/download/details.aspx?id=43376" TargetMode="External"/><Relationship Id="rId7" Type="http://schemas.openxmlformats.org/officeDocument/2006/relationships/hyperlink" Target="https://azure.microsoft.com/en-us/services/machine-learning/"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s://azure.microsoft.com/en-us/documentation/articles/data-factory-build-your-first-pipeline/" TargetMode="External"/><Relationship Id="rId5" Type="http://schemas.openxmlformats.org/officeDocument/2006/relationships/hyperlink" Target="https://azure.microsoft.com/en-us/services/sql-data-warehouse/" TargetMode="External"/><Relationship Id="rId4" Type="http://schemas.openxmlformats.org/officeDocument/2006/relationships/hyperlink" Target="http://aka.ms/powerbipartner" TargetMode="External"/><Relationship Id="rId9" Type="http://schemas.openxmlformats.org/officeDocument/2006/relationships/hyperlink" Target="https://azure.microsoft.com/en-us/documentation/articles/stream-analytics-get-started-with-azure-stream-analytics-to-process-data-from-iot-devic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96110" y="2479335"/>
            <a:ext cx="5890017" cy="2601840"/>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85875" y="2387811"/>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78741" y="1118721"/>
            <a:ext cx="3991963" cy="342500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05475" y="1406805"/>
            <a:ext cx="3991962" cy="2848841"/>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lvl="0">
              <a:lnSpc>
                <a:spcPct val="90000"/>
              </a:lnSpc>
            </a:pPr>
            <a:r>
              <a:rPr lang="en-US" sz="1400" dirty="0">
                <a:solidFill>
                  <a:prstClr val="black"/>
                </a:solidFill>
                <a:latin typeface="Calibri Light" panose="020F0302020204030204"/>
                <a:hlinkClick r:id="rId3"/>
              </a:rPr>
              <a:t>Pricing and Purchase Guidance Reference</a:t>
            </a:r>
            <a:br>
              <a:rPr lang="en-US" sz="1400" dirty="0">
                <a:solidFill>
                  <a:prstClr val="black"/>
                </a:solidFill>
                <a:latin typeface="Calibri Light" panose="020F0302020204030204"/>
              </a:rPr>
            </a:br>
            <a:endParaRPr lang="en-US" sz="1400" dirty="0">
              <a:solidFill>
                <a:prstClr val="black"/>
              </a:solidFill>
              <a:latin typeface="Calibri Light" panose="020F0302020204030204"/>
            </a:endParaRPr>
          </a:p>
          <a:p>
            <a:pPr lvl="0">
              <a:lnSpc>
                <a:spcPct val="90000"/>
              </a:lnSpc>
            </a:pPr>
            <a:r>
              <a:rPr lang="en-US" sz="1400" dirty="0">
                <a:solidFill>
                  <a:prstClr val="black"/>
                </a:solidFill>
              </a:rPr>
              <a:t>Request full version of Azure Starter Kits online through </a:t>
            </a:r>
            <a:r>
              <a:rPr lang="en-US" sz="1400" dirty="0">
                <a:solidFill>
                  <a:prstClr val="black"/>
                </a:solidFill>
                <a:hlinkClick r:id="rId4"/>
              </a:rPr>
              <a:t>MPN </a:t>
            </a:r>
            <a:endParaRPr lang="en-US" sz="1400" dirty="0">
              <a:solidFill>
                <a:prstClr val="black"/>
              </a:solidFill>
            </a:endParaRPr>
          </a:p>
        </p:txBody>
      </p:sp>
      <p:sp>
        <p:nvSpPr>
          <p:cNvPr id="39" name="TextBox 38"/>
          <p:cNvSpPr txBox="1"/>
          <p:nvPr/>
        </p:nvSpPr>
        <p:spPr>
          <a:xfrm>
            <a:off x="385763" y="835246"/>
            <a:ext cx="2711398" cy="5890019"/>
          </a:xfrm>
          <a:prstGeom prst="rect">
            <a:avLst/>
          </a:prstGeom>
          <a:solidFill>
            <a:schemeClr val="accent1"/>
          </a:solidFill>
        </p:spPr>
        <p:txBody>
          <a:bodyPr wrap="square" lIns="179285" tIns="143428" rIns="179285" bIns="143428" rtlCol="0">
            <a:no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lvl="0">
              <a:lnSpc>
                <a:spcPct val="90000"/>
              </a:lnSpc>
            </a:pPr>
            <a:r>
              <a:rPr lang="en-US" sz="1400" dirty="0">
                <a:solidFill>
                  <a:prstClr val="white"/>
                </a:solidFill>
              </a:rPr>
              <a:t>Today businesses are collecting more information than ever before in their data warehousing environment. Power BI with Azure SQL Data Warehouse addresses common business intelligence challenges that an organization may face:</a:t>
            </a:r>
          </a:p>
          <a:p>
            <a:pPr lvl="0">
              <a:lnSpc>
                <a:spcPct val="90000"/>
              </a:lnSpc>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Not able to change the compute and storage. resources based on needs. </a:t>
            </a:r>
          </a:p>
          <a:p>
            <a:pPr marL="285750" lvl="0" indent="-285750">
              <a:lnSpc>
                <a:spcPct val="90000"/>
              </a:lnSpc>
              <a:buFont typeface="Arial" panose="020B0604020202020204" pitchFamily="34" charset="0"/>
              <a:buChar char="•"/>
            </a:pPr>
            <a:r>
              <a:rPr lang="en-US" altLang="zh-CN" sz="1300" dirty="0">
                <a:solidFill>
                  <a:prstClr val="white"/>
                </a:solidFill>
              </a:rPr>
              <a:t>Data growth rapidly due to different sources such as Social Network, Device Explosion.</a:t>
            </a: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Long-running queries may take hours or even days to run, and tax the compute and storage resources of a SQL Server instance.</a:t>
            </a:r>
          </a:p>
          <a:p>
            <a:pPr marL="285750" lvl="0" indent="-285750">
              <a:lnSpc>
                <a:spcPct val="90000"/>
              </a:lnSpc>
              <a:buFont typeface="Arial" panose="020B0604020202020204" pitchFamily="34" charset="0"/>
              <a:buChar char="•"/>
            </a:pPr>
            <a:r>
              <a:rPr lang="en-US" sz="1300" dirty="0">
                <a:solidFill>
                  <a:prstClr val="white"/>
                </a:solidFill>
              </a:rPr>
              <a:t>Getting an end-to-end view of what is happening — because data is often in disparate locations, it can be difficult for business users to see a complete picture of your business </a:t>
            </a:r>
          </a:p>
        </p:txBody>
      </p:sp>
      <p:sp>
        <p:nvSpPr>
          <p:cNvPr id="44" name="TextBox 43"/>
          <p:cNvSpPr txBox="1"/>
          <p:nvPr/>
        </p:nvSpPr>
        <p:spPr>
          <a:xfrm>
            <a:off x="3146921" y="850884"/>
            <a:ext cx="2546816" cy="5232826"/>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With Azure services and Power BI, you can turn your data processing efforts into analytics and reports that provide real-time insights into your business. Azure SQL Data Warehouse can scale up and down in minutes or seconds with compute and storage resources separated to better control operations and costs:</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 you can provision a data warehouse in minutes and scale compute in seconds.</a:t>
            </a:r>
          </a:p>
          <a:p>
            <a:pPr marL="285750" lvl="0" indent="-285750">
              <a:lnSpc>
                <a:spcPct val="90000"/>
              </a:lnSpc>
              <a:buFont typeface="Arial" panose="020B0604020202020204" pitchFamily="34" charset="0"/>
              <a:buChar char="•"/>
            </a:pPr>
            <a:r>
              <a:rPr lang="en-US" sz="1300" dirty="0">
                <a:solidFill>
                  <a:schemeClr val="bg1"/>
                </a:solidFill>
              </a:rPr>
              <a:t>Scale compute resources and storage independently.</a:t>
            </a:r>
          </a:p>
          <a:p>
            <a:pPr marL="285750" lvl="0" indent="-285750">
              <a:lnSpc>
                <a:spcPct val="90000"/>
              </a:lnSpc>
              <a:buFont typeface="Arial" panose="020B0604020202020204" pitchFamily="34" charset="0"/>
              <a:buChar char="•"/>
            </a:pPr>
            <a:r>
              <a:rPr lang="en-US" sz="1300" dirty="0">
                <a:solidFill>
                  <a:schemeClr val="bg1"/>
                </a:solidFill>
              </a:rPr>
              <a:t>Enable you to create visualizations in real-time against terabytes of data by combining Power BI and Azure SQL Data Warehouse.</a:t>
            </a:r>
          </a:p>
        </p:txBody>
      </p:sp>
      <p:sp>
        <p:nvSpPr>
          <p:cNvPr id="60" name="TextBox 59"/>
          <p:cNvSpPr txBox="1"/>
          <p:nvPr/>
        </p:nvSpPr>
        <p:spPr>
          <a:xfrm>
            <a:off x="5825481" y="942678"/>
            <a:ext cx="2789996" cy="409839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SQL Azure Data Warehouse</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$900.24</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U$ 29,971.44/ Year</a:t>
            </a:r>
          </a:p>
          <a:p>
            <a:pPr marL="742950" lvl="1" indent="-285750">
              <a:lnSpc>
                <a:spcPct val="90000"/>
              </a:lnSpc>
              <a:buFont typeface="Wingdings" panose="05000000000000000000" pitchFamily="2" charset="2"/>
              <a:buChar char="ü"/>
            </a:pPr>
            <a:endParaRPr lang="en-US" sz="1200" b="1" dirty="0">
              <a:solidFill>
                <a:schemeClr val="bg1"/>
              </a:solidFill>
              <a:sym typeface="Wingdings" panose="05000000000000000000" pitchFamily="2" charset="2"/>
            </a:endParaRPr>
          </a:p>
          <a:p>
            <a:pPr marL="171450" indent="-171450">
              <a:lnSpc>
                <a:spcPct val="90000"/>
              </a:lnSpc>
              <a:buFont typeface="Arial" panose="020B0604020202020204" pitchFamily="34" charset="0"/>
              <a:buChar char="•"/>
            </a:pPr>
            <a:r>
              <a:rPr lang="en-US" sz="1100" i="1" dirty="0">
                <a:solidFill>
                  <a:schemeClr val="bg1"/>
                </a:solidFill>
              </a:rPr>
              <a:t>   Power BI Pro : $9.99 /User/Month</a:t>
            </a:r>
          </a:p>
          <a:p>
            <a:pPr marL="171450" indent="-1714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$ 119.88/U</a:t>
            </a:r>
            <a:r>
              <a:rPr lang="en-US" altLang="zh-CN" sz="1200" b="1" dirty="0">
                <a:solidFill>
                  <a:schemeClr val="bg1"/>
                </a:solidFill>
              </a:rPr>
              <a:t>ser/</a:t>
            </a:r>
            <a:r>
              <a:rPr lang="en-US" sz="1200" b="1" dirty="0">
                <a:solidFill>
                  <a:schemeClr val="bg1"/>
                </a:solidFill>
              </a:rPr>
              <a:t>Year</a:t>
            </a:r>
          </a:p>
          <a:p>
            <a:pPr marL="171450" indent="-171450">
              <a:lnSpc>
                <a:spcPct val="90000"/>
              </a:lnSpc>
              <a:buFont typeface="Arial" panose="020B0604020202020204" pitchFamily="34" charset="0"/>
              <a:buChar char="•"/>
            </a:pPr>
            <a:endParaRPr lang="en-US" sz="1100" i="1" dirty="0">
              <a:solidFill>
                <a:schemeClr val="bg1"/>
              </a:solidFill>
            </a:endParaRPr>
          </a:p>
          <a:p>
            <a:pPr marL="171450" indent="-171450">
              <a:lnSpc>
                <a:spcPct val="90000"/>
              </a:lnSpc>
              <a:buFont typeface="Arial" panose="020B0604020202020204" pitchFamily="34" charset="0"/>
              <a:buChar char="•"/>
            </a:pPr>
            <a:endParaRPr lang="en-US" sz="1100" i="1" dirty="0">
              <a:solidFill>
                <a:schemeClr val="bg1"/>
              </a:solidFill>
            </a:endParaRPr>
          </a:p>
          <a:p>
            <a:pPr>
              <a:lnSpc>
                <a:spcPct val="90000"/>
              </a:lnSpc>
            </a:pPr>
            <a:endParaRPr lang="en-US" sz="1200" b="1" dirty="0">
              <a:solidFill>
                <a:schemeClr val="bg1"/>
              </a:solidFill>
            </a:endParaRPr>
          </a:p>
        </p:txBody>
      </p:sp>
      <p:sp>
        <p:nvSpPr>
          <p:cNvPr id="112" name="TextBox 111"/>
          <p:cNvSpPr txBox="1"/>
          <p:nvPr/>
        </p:nvSpPr>
        <p:spPr>
          <a:xfrm>
            <a:off x="5771755" y="618260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62221" y="4838653"/>
            <a:ext cx="3352682" cy="162600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69962" y="4363643"/>
            <a:ext cx="429915" cy="295310"/>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0" name="Cloud 9"/>
          <p:cNvSpPr/>
          <p:nvPr/>
        </p:nvSpPr>
        <p:spPr>
          <a:xfrm>
            <a:off x="8759958" y="1327354"/>
            <a:ext cx="3168394" cy="3088929"/>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3" name="Picture 2"/>
          <p:cNvPicPr>
            <a:picLocks noChangeAspect="1"/>
          </p:cNvPicPr>
          <p:nvPr/>
        </p:nvPicPr>
        <p:blipFill>
          <a:blip r:embed="rId7"/>
          <a:stretch>
            <a:fillRect/>
          </a:stretch>
        </p:blipFill>
        <p:spPr>
          <a:xfrm>
            <a:off x="9981310" y="2637464"/>
            <a:ext cx="415853" cy="422369"/>
          </a:xfrm>
          <a:prstGeom prst="rect">
            <a:avLst/>
          </a:prstGeom>
        </p:spPr>
      </p:pic>
      <p:pic>
        <p:nvPicPr>
          <p:cNvPr id="11" name="Picture 10"/>
          <p:cNvPicPr>
            <a:picLocks noChangeAspect="1"/>
          </p:cNvPicPr>
          <p:nvPr/>
        </p:nvPicPr>
        <p:blipFill>
          <a:blip r:embed="rId8"/>
          <a:stretch>
            <a:fillRect/>
          </a:stretch>
        </p:blipFill>
        <p:spPr>
          <a:xfrm>
            <a:off x="9210050" y="1980500"/>
            <a:ext cx="324839" cy="294111"/>
          </a:xfrm>
          <a:prstGeom prst="rect">
            <a:avLst/>
          </a:prstGeom>
        </p:spPr>
      </p:pic>
      <p:sp>
        <p:nvSpPr>
          <p:cNvPr id="12" name="TextBox 11"/>
          <p:cNvSpPr txBox="1"/>
          <p:nvPr/>
        </p:nvSpPr>
        <p:spPr>
          <a:xfrm>
            <a:off x="9135133" y="1758538"/>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14" name="Picture 13"/>
          <p:cNvPicPr>
            <a:picLocks noChangeAspect="1"/>
          </p:cNvPicPr>
          <p:nvPr/>
        </p:nvPicPr>
        <p:blipFill>
          <a:blip r:embed="rId9"/>
          <a:stretch>
            <a:fillRect/>
          </a:stretch>
        </p:blipFill>
        <p:spPr>
          <a:xfrm>
            <a:off x="9534889" y="3289149"/>
            <a:ext cx="607502" cy="606195"/>
          </a:xfrm>
          <a:prstGeom prst="rect">
            <a:avLst/>
          </a:prstGeom>
        </p:spPr>
      </p:pic>
      <p:pic>
        <p:nvPicPr>
          <p:cNvPr id="15" name="Picture 14"/>
          <p:cNvPicPr>
            <a:picLocks noChangeAspect="1"/>
          </p:cNvPicPr>
          <p:nvPr/>
        </p:nvPicPr>
        <p:blipFill>
          <a:blip r:embed="rId10"/>
          <a:stretch>
            <a:fillRect/>
          </a:stretch>
        </p:blipFill>
        <p:spPr>
          <a:xfrm>
            <a:off x="9450653" y="2389954"/>
            <a:ext cx="511063" cy="234584"/>
          </a:xfrm>
          <a:prstGeom prst="rect">
            <a:avLst/>
          </a:prstGeom>
        </p:spPr>
      </p:pic>
      <p:pic>
        <p:nvPicPr>
          <p:cNvPr id="16" name="Picture 15"/>
          <p:cNvPicPr>
            <a:picLocks noChangeAspect="1"/>
          </p:cNvPicPr>
          <p:nvPr/>
        </p:nvPicPr>
        <p:blipFill>
          <a:blip r:embed="rId11"/>
          <a:stretch>
            <a:fillRect/>
          </a:stretch>
        </p:blipFill>
        <p:spPr>
          <a:xfrm>
            <a:off x="8929554" y="2337695"/>
            <a:ext cx="488540" cy="428714"/>
          </a:xfrm>
          <a:prstGeom prst="rect">
            <a:avLst/>
          </a:prstGeom>
        </p:spPr>
      </p:pic>
      <p:pic>
        <p:nvPicPr>
          <p:cNvPr id="20" name="Picture 19"/>
          <p:cNvPicPr>
            <a:picLocks noChangeAspect="1"/>
          </p:cNvPicPr>
          <p:nvPr/>
        </p:nvPicPr>
        <p:blipFill>
          <a:blip r:embed="rId12"/>
          <a:stretch>
            <a:fillRect/>
          </a:stretch>
        </p:blipFill>
        <p:spPr>
          <a:xfrm>
            <a:off x="10664923" y="3272121"/>
            <a:ext cx="640828" cy="461100"/>
          </a:xfrm>
          <a:prstGeom prst="rect">
            <a:avLst/>
          </a:prstGeom>
        </p:spPr>
      </p:pic>
      <p:cxnSp>
        <p:nvCxnSpPr>
          <p:cNvPr id="34" name="Curved Connector 33"/>
          <p:cNvCxnSpPr>
            <a:stCxn id="20" idx="1"/>
            <a:endCxn id="14" idx="3"/>
          </p:cNvCxnSpPr>
          <p:nvPr/>
        </p:nvCxnSpPr>
        <p:spPr>
          <a:xfrm rot="10800000" flipV="1">
            <a:off x="10142391" y="3502671"/>
            <a:ext cx="522532" cy="8957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4" idx="0"/>
            <a:endCxn id="3" idx="2"/>
          </p:cNvCxnSpPr>
          <p:nvPr/>
        </p:nvCxnSpPr>
        <p:spPr>
          <a:xfrm rot="5400000" flipH="1" flipV="1">
            <a:off x="9899280" y="2999193"/>
            <a:ext cx="229316" cy="35059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13"/>
          <a:stretch>
            <a:fillRect/>
          </a:stretch>
        </p:blipFill>
        <p:spPr>
          <a:xfrm>
            <a:off x="10345950" y="1789981"/>
            <a:ext cx="537093" cy="483828"/>
          </a:xfrm>
          <a:prstGeom prst="rect">
            <a:avLst/>
          </a:prstGeom>
        </p:spPr>
      </p:pic>
      <p:pic>
        <p:nvPicPr>
          <p:cNvPr id="62" name="Picture 61"/>
          <p:cNvPicPr>
            <a:picLocks noChangeAspect="1"/>
          </p:cNvPicPr>
          <p:nvPr/>
        </p:nvPicPr>
        <p:blipFill>
          <a:blip r:embed="rId14"/>
          <a:stretch>
            <a:fillRect/>
          </a:stretch>
        </p:blipFill>
        <p:spPr>
          <a:xfrm>
            <a:off x="10877450" y="1732067"/>
            <a:ext cx="374906" cy="639450"/>
          </a:xfrm>
          <a:prstGeom prst="rect">
            <a:avLst/>
          </a:prstGeom>
        </p:spPr>
      </p:pic>
      <p:pic>
        <p:nvPicPr>
          <p:cNvPr id="63" name="Picture 62"/>
          <p:cNvPicPr>
            <a:picLocks noChangeAspect="1"/>
          </p:cNvPicPr>
          <p:nvPr/>
        </p:nvPicPr>
        <p:blipFill>
          <a:blip r:embed="rId15"/>
          <a:stretch>
            <a:fillRect/>
          </a:stretch>
        </p:blipFill>
        <p:spPr>
          <a:xfrm>
            <a:off x="11291434" y="1769761"/>
            <a:ext cx="357469" cy="513300"/>
          </a:xfrm>
          <a:prstGeom prst="rect">
            <a:avLst/>
          </a:prstGeom>
        </p:spPr>
      </p:pic>
      <p:sp>
        <p:nvSpPr>
          <p:cNvPr id="68" name="TextBox 67"/>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69" name="TextBox 68"/>
          <p:cNvSpPr txBox="1"/>
          <p:nvPr/>
        </p:nvSpPr>
        <p:spPr>
          <a:xfrm>
            <a:off x="10376361" y="2650144"/>
            <a:ext cx="1176130" cy="230832"/>
          </a:xfrm>
          <a:prstGeom prst="rect">
            <a:avLst/>
          </a:prstGeom>
          <a:noFill/>
        </p:spPr>
        <p:txBody>
          <a:bodyPr wrap="square" rtlCol="0">
            <a:spAutoFit/>
          </a:bodyPr>
          <a:lstStyle/>
          <a:p>
            <a:r>
              <a:rPr lang="en-US" sz="900" b="1" dirty="0"/>
              <a:t>Power BI</a:t>
            </a:r>
          </a:p>
        </p:txBody>
      </p:sp>
      <p:cxnSp>
        <p:nvCxnSpPr>
          <p:cNvPr id="66" name="Curved Connector 65"/>
          <p:cNvCxnSpPr>
            <a:stCxn id="16" idx="2"/>
            <a:endCxn id="3" idx="1"/>
          </p:cNvCxnSpPr>
          <p:nvPr/>
        </p:nvCxnSpPr>
        <p:spPr>
          <a:xfrm rot="16200000" flipH="1">
            <a:off x="9536447" y="2403786"/>
            <a:ext cx="82240" cy="80748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3" idx="0"/>
            <a:endCxn id="68"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p:nvPr>
        </p:nvSpPr>
        <p:spPr>
          <a:xfrm>
            <a:off x="302657" y="-24239"/>
            <a:ext cx="12194439" cy="744138"/>
          </a:xfrm>
        </p:spPr>
        <p:txBody>
          <a:bodyPr anchor="t">
            <a:noAutofit/>
          </a:bodyPr>
          <a:lstStyle/>
          <a:p>
            <a:pPr>
              <a:lnSpc>
                <a:spcPts val="3000"/>
              </a:lnSpc>
            </a:pPr>
            <a:r>
              <a:rPr lang="en-US" sz="2600" dirty="0">
                <a:solidFill>
                  <a:srgbClr val="0072C6"/>
                </a:solidFill>
              </a:rPr>
              <a:t>Starter Kit: Advanced Analytics(SQL Azure Data Warehouse with Power BI)</a:t>
            </a:r>
            <a:br>
              <a:rPr lang="EN-US" sz="2800" dirty="0">
                <a:solidFill>
                  <a:srgbClr val="0072C6"/>
                </a:solidFill>
              </a:rPr>
            </a:br>
            <a:r>
              <a:rPr lang="en-US" sz="1800" dirty="0">
                <a:solidFill>
                  <a:schemeClr val="accent3"/>
                </a:solidFill>
              </a:rPr>
              <a:t>E.g. Twitter Sentiment Analysis</a:t>
            </a:r>
            <a:endParaRPr lang="EN-US" sz="2800" dirty="0">
              <a:solidFill>
                <a:srgbClr val="0072C6"/>
              </a:solidFill>
            </a:endParaRPr>
          </a:p>
        </p:txBody>
      </p:sp>
      <p:sp>
        <p:nvSpPr>
          <p:cNvPr id="37" name="TextBox 36"/>
          <p:cNvSpPr txBox="1"/>
          <p:nvPr/>
        </p:nvSpPr>
        <p:spPr>
          <a:xfrm>
            <a:off x="10013938" y="3352130"/>
            <a:ext cx="1079074" cy="200055"/>
          </a:xfrm>
          <a:prstGeom prst="rect">
            <a:avLst/>
          </a:prstGeom>
          <a:noFill/>
        </p:spPr>
        <p:txBody>
          <a:bodyPr wrap="square" rtlCol="0">
            <a:spAutoFit/>
          </a:bodyPr>
          <a:lstStyle/>
          <a:p>
            <a:r>
              <a:rPr lang="en-US" altLang="zh-CN" sz="700" dirty="0"/>
              <a:t>Polybase Access</a:t>
            </a:r>
            <a:endParaRPr lang="en-US" sz="700" dirty="0"/>
          </a:p>
        </p:txBody>
      </p:sp>
    </p:spTree>
    <p:extLst>
      <p:ext uri="{BB962C8B-B14F-4D97-AF65-F5344CB8AC3E}">
        <p14:creationId xmlns:p14="http://schemas.microsoft.com/office/powerpoint/2010/main" val="170974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59204" y="2490730"/>
            <a:ext cx="5882969" cy="2586096"/>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78678" y="2529710"/>
            <a:ext cx="1799303" cy="6120930"/>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6221" y="1425102"/>
            <a:ext cx="3982108" cy="2818824"/>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6311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most organizations strongly need to present on-premises source data and publish reports to organization users. This leads to higher costs for data retrieval and report processing.</a:t>
            </a:r>
          </a:p>
          <a:p>
            <a:pPr>
              <a:lnSpc>
                <a:spcPct val="90000"/>
              </a:lnSpc>
            </a:pPr>
            <a:endParaRPr lang="es-MX" sz="1400" dirty="0">
              <a:solidFill>
                <a:schemeClr val="bg1"/>
              </a:solidFill>
              <a:latin typeface="+mj-lt"/>
            </a:endParaRPr>
          </a:p>
          <a:p>
            <a:r>
              <a:rPr lang="en-US" sz="1400" dirty="0">
                <a:solidFill>
                  <a:schemeClr val="bg1"/>
                </a:solidFill>
              </a:rPr>
              <a:t>In summary common business intelligence 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dirty="0">
                <a:solidFill>
                  <a:schemeClr val="bg1"/>
                </a:solidFill>
              </a:rPr>
              <a:t>Build communication between on-premises data sources and published report</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Analyze underlying Data model </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Making the right data available to the right users at the right time</a:t>
            </a:r>
          </a:p>
          <a:p>
            <a:pPr marL="285750" indent="-285750">
              <a:lnSpc>
                <a:spcPct val="90000"/>
              </a:lnSpc>
              <a:buFont typeface="Arial" panose="020B0604020202020204" pitchFamily="34" charset="0"/>
              <a:buChar char="•"/>
            </a:pPr>
            <a:endParaRPr lang="en-US" sz="1400" dirty="0">
              <a:solidFill>
                <a:schemeClr val="bg1"/>
              </a:solidFill>
            </a:endParaRPr>
          </a:p>
          <a:p>
            <a:pPr>
              <a:lnSpc>
                <a:spcPct val="90000"/>
              </a:lnSpc>
            </a:pPr>
            <a:endParaRPr lang="en-US" sz="1400" dirty="0">
              <a:solidFill>
                <a:schemeClr val="bg1"/>
              </a:solidFill>
            </a:endParaRPr>
          </a:p>
        </p:txBody>
      </p:sp>
      <p:sp>
        <p:nvSpPr>
          <p:cNvPr id="44" name="TextBox 43"/>
          <p:cNvSpPr txBox="1"/>
          <p:nvPr/>
        </p:nvSpPr>
        <p:spPr>
          <a:xfrm>
            <a:off x="3107639" y="850884"/>
            <a:ext cx="2579950" cy="4832439"/>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Microsoft provides the Power BI service to quickly create self-service online reports. And you pay for what you use and no more:</a:t>
            </a:r>
          </a:p>
          <a:p>
            <a:pPr>
              <a:lnSpc>
                <a:spcPct val="90000"/>
              </a:lnSpc>
            </a:pPr>
            <a:endParaRPr lang="en-US" sz="1400" dirty="0">
              <a:solidFill>
                <a:schemeClr val="bg1"/>
              </a:solidFill>
            </a:endParaRPr>
          </a:p>
          <a:p>
            <a:pPr marL="285750" lvl="0" indent="-285750">
              <a:lnSpc>
                <a:spcPct val="90000"/>
              </a:lnSpc>
              <a:buFont typeface="Arial" panose="020B0604020202020204" pitchFamily="34" charset="0"/>
              <a:buChar char="•"/>
            </a:pPr>
            <a:r>
              <a:rPr lang="en-US" sz="1400" dirty="0">
                <a:solidFill>
                  <a:schemeClr val="bg1"/>
                </a:solidFill>
              </a:rPr>
              <a:t>Live Power BI dashboards and reports show visualizations and KPIs from data residing both on-premises and in the cloud, providing a consolidated view across your business regardless of where your data lives.</a:t>
            </a:r>
          </a:p>
          <a:p>
            <a:pPr marL="285750" lvl="0" indent="-285750">
              <a:lnSpc>
                <a:spcPct val="90000"/>
              </a:lnSpc>
              <a:buFont typeface="Arial" panose="020B0604020202020204" pitchFamily="34" charset="0"/>
              <a:buChar char="•"/>
            </a:pPr>
            <a:r>
              <a:rPr lang="en-US" sz="1400" dirty="0">
                <a:solidFill>
                  <a:schemeClr val="bg1"/>
                </a:solidFill>
              </a:rPr>
              <a:t>On-premises data gateway acts as a </a:t>
            </a:r>
            <a:r>
              <a:rPr lang="en-US" sz="1400" b="1" dirty="0">
                <a:solidFill>
                  <a:schemeClr val="bg1"/>
                </a:solidFill>
              </a:rPr>
              <a:t>bridge</a:t>
            </a:r>
            <a:r>
              <a:rPr lang="en-US" sz="1400" dirty="0">
                <a:solidFill>
                  <a:schemeClr val="bg1"/>
                </a:solidFill>
              </a:rPr>
              <a:t> between on-premises data sources and cloud services</a:t>
            </a:r>
          </a:p>
          <a:p>
            <a:pPr marL="285750" lvl="0" indent="-285750">
              <a:lnSpc>
                <a:spcPct val="90000"/>
              </a:lnSpc>
              <a:buFont typeface="Arial" panose="020B0604020202020204" pitchFamily="34" charset="0"/>
              <a:buChar char="•"/>
            </a:pPr>
            <a:r>
              <a:rPr lang="en-US" sz="1400" dirty="0">
                <a:solidFill>
                  <a:schemeClr val="bg1"/>
                </a:solidFill>
              </a:rPr>
              <a:t>Ensure reports can be </a:t>
            </a:r>
            <a:r>
              <a:rPr lang="en-US" sz="1400" b="1" dirty="0">
                <a:solidFill>
                  <a:schemeClr val="bg1"/>
                </a:solidFill>
              </a:rPr>
              <a:t>refreshed </a:t>
            </a:r>
            <a:endParaRPr lang="en-US" sz="1300" b="1" dirty="0">
              <a:solidFill>
                <a:schemeClr val="bg1"/>
              </a:solidFill>
            </a:endParaRPr>
          </a:p>
        </p:txBody>
      </p:sp>
      <p:sp>
        <p:nvSpPr>
          <p:cNvPr id="60" name="TextBox 59"/>
          <p:cNvSpPr txBox="1"/>
          <p:nvPr/>
        </p:nvSpPr>
        <p:spPr>
          <a:xfrm>
            <a:off x="5817863" y="845996"/>
            <a:ext cx="2818824" cy="3322795"/>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On-premises Data Sources</a:t>
            </a: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marL="285750" indent="-2857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prstClr val="white"/>
                </a:solidFill>
              </a:rPr>
              <a:t>Total : U$ 19,168.56/ Year</a:t>
            </a:r>
          </a:p>
          <a:p>
            <a:pPr marL="742950" lvl="1" indent="-285750">
              <a:lnSpc>
                <a:spcPct val="90000"/>
              </a:lnSpc>
              <a:buFont typeface="Wingdings" panose="05000000000000000000" pitchFamily="2" charset="2"/>
              <a:buChar char="ü"/>
            </a:pPr>
            <a:endParaRPr lang="en-US" sz="1200" b="1" dirty="0">
              <a:solidFill>
                <a:prstClr val="white"/>
              </a:solidFill>
            </a:endParaRPr>
          </a:p>
          <a:p>
            <a:pPr marL="171450" indent="-171450">
              <a:lnSpc>
                <a:spcPct val="90000"/>
              </a:lnSpc>
              <a:buFont typeface="Arial" panose="020B0604020202020204" pitchFamily="34" charset="0"/>
              <a:buChar char="•"/>
            </a:pPr>
            <a:r>
              <a:rPr lang="en-US" sz="1100" i="1" dirty="0">
                <a:solidFill>
                  <a:schemeClr val="bg1"/>
                </a:solidFill>
              </a:rPr>
              <a:t> Power BI Pro : $9.99 /User/Month</a:t>
            </a:r>
          </a:p>
          <a:p>
            <a:pPr marL="171450" indent="-1714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$ 119.88/U</a:t>
            </a:r>
            <a:r>
              <a:rPr lang="en-US" altLang="zh-CN" sz="1200" b="1" dirty="0">
                <a:solidFill>
                  <a:schemeClr val="bg1"/>
                </a:solidFill>
              </a:rPr>
              <a:t>ser/</a:t>
            </a:r>
            <a:r>
              <a:rPr lang="en-US" sz="1200" b="1" dirty="0">
                <a:solidFill>
                  <a:schemeClr val="bg1"/>
                </a:solidFill>
              </a:rPr>
              <a:t>Year</a:t>
            </a:r>
            <a:endParaRPr lang="en-US" sz="1200" b="1" dirty="0">
              <a:solidFill>
                <a:prstClr val="white"/>
              </a:solidFill>
              <a:sym typeface="Wingdings" panose="05000000000000000000" pitchFamily="2" charset="2"/>
            </a:endParaRPr>
          </a:p>
          <a:p>
            <a:pPr>
              <a:lnSpc>
                <a:spcPct val="90000"/>
              </a:lnSpc>
            </a:pPr>
            <a:endParaRPr lang="en-US" sz="1200"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90476" y="4889631"/>
            <a:ext cx="3213952" cy="158197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315742"/>
            <a:ext cx="429915" cy="316893"/>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9" name="Cloud 18"/>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sp>
        <p:nvSpPr>
          <p:cNvPr id="20" name="TextBox 19"/>
          <p:cNvSpPr txBox="1"/>
          <p:nvPr/>
        </p:nvSpPr>
        <p:spPr>
          <a:xfrm rot="16200000">
            <a:off x="8304995" y="1227774"/>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1" name="TextBox 20"/>
          <p:cNvSpPr txBox="1"/>
          <p:nvPr/>
        </p:nvSpPr>
        <p:spPr>
          <a:xfrm>
            <a:off x="8690475"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2" name="Cloud 21"/>
          <p:cNvSpPr/>
          <p:nvPr/>
        </p:nvSpPr>
        <p:spPr>
          <a:xfrm>
            <a:off x="8671227"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3" name="Picture 22"/>
          <p:cNvPicPr>
            <a:picLocks noChangeAspect="1"/>
          </p:cNvPicPr>
          <p:nvPr/>
        </p:nvPicPr>
        <p:blipFill>
          <a:blip r:embed="rId7"/>
          <a:stretch>
            <a:fillRect/>
          </a:stretch>
        </p:blipFill>
        <p:spPr>
          <a:xfrm>
            <a:off x="9969979" y="2637464"/>
            <a:ext cx="415853" cy="422369"/>
          </a:xfrm>
          <a:prstGeom prst="rect">
            <a:avLst/>
          </a:prstGeom>
        </p:spPr>
      </p:pic>
      <p:pic>
        <p:nvPicPr>
          <p:cNvPr id="24" name="Picture 23"/>
          <p:cNvPicPr>
            <a:picLocks noChangeAspect="1"/>
          </p:cNvPicPr>
          <p:nvPr/>
        </p:nvPicPr>
        <p:blipFill>
          <a:blip r:embed="rId8"/>
          <a:stretch>
            <a:fillRect/>
          </a:stretch>
        </p:blipFill>
        <p:spPr>
          <a:xfrm>
            <a:off x="9198719" y="1980500"/>
            <a:ext cx="324839" cy="294111"/>
          </a:xfrm>
          <a:prstGeom prst="rect">
            <a:avLst/>
          </a:prstGeom>
        </p:spPr>
      </p:pic>
      <p:sp>
        <p:nvSpPr>
          <p:cNvPr id="25" name="TextBox 24"/>
          <p:cNvSpPr txBox="1"/>
          <p:nvPr/>
        </p:nvSpPr>
        <p:spPr>
          <a:xfrm>
            <a:off x="9017645" y="1769761"/>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28" name="Picture 27"/>
          <p:cNvPicPr>
            <a:picLocks noChangeAspect="1"/>
          </p:cNvPicPr>
          <p:nvPr/>
        </p:nvPicPr>
        <p:blipFill>
          <a:blip r:embed="rId9"/>
          <a:stretch>
            <a:fillRect/>
          </a:stretch>
        </p:blipFill>
        <p:spPr>
          <a:xfrm>
            <a:off x="9439322" y="2389954"/>
            <a:ext cx="511063" cy="234584"/>
          </a:xfrm>
          <a:prstGeom prst="rect">
            <a:avLst/>
          </a:prstGeom>
        </p:spPr>
      </p:pic>
      <p:pic>
        <p:nvPicPr>
          <p:cNvPr id="29" name="Picture 28"/>
          <p:cNvPicPr>
            <a:picLocks noChangeAspect="1"/>
          </p:cNvPicPr>
          <p:nvPr/>
        </p:nvPicPr>
        <p:blipFill>
          <a:blip r:embed="rId10"/>
          <a:stretch>
            <a:fillRect/>
          </a:stretch>
        </p:blipFill>
        <p:spPr>
          <a:xfrm>
            <a:off x="8918223" y="2337695"/>
            <a:ext cx="488540" cy="428714"/>
          </a:xfrm>
          <a:prstGeom prst="rect">
            <a:avLst/>
          </a:prstGeom>
        </p:spPr>
      </p:pic>
      <p:pic>
        <p:nvPicPr>
          <p:cNvPr id="30" name="Picture 29"/>
          <p:cNvPicPr>
            <a:picLocks noChangeAspect="1"/>
          </p:cNvPicPr>
          <p:nvPr/>
        </p:nvPicPr>
        <p:blipFill>
          <a:blip r:embed="rId11"/>
          <a:stretch>
            <a:fillRect/>
          </a:stretch>
        </p:blipFill>
        <p:spPr>
          <a:xfrm>
            <a:off x="10639275" y="3296163"/>
            <a:ext cx="640828" cy="461100"/>
          </a:xfrm>
          <a:prstGeom prst="rect">
            <a:avLst/>
          </a:prstGeom>
        </p:spPr>
      </p:pic>
      <p:cxnSp>
        <p:nvCxnSpPr>
          <p:cNvPr id="40" name="Curved Connector 39"/>
          <p:cNvCxnSpPr>
            <a:stCxn id="30" idx="1"/>
            <a:endCxn id="3" idx="3"/>
          </p:cNvCxnSpPr>
          <p:nvPr/>
        </p:nvCxnSpPr>
        <p:spPr>
          <a:xfrm rot="10800000">
            <a:off x="9925751" y="3516643"/>
            <a:ext cx="713524" cy="1007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 idx="0"/>
            <a:endCxn id="23" idx="2"/>
          </p:cNvCxnSpPr>
          <p:nvPr/>
        </p:nvCxnSpPr>
        <p:spPr>
          <a:xfrm rot="5400000" flipH="1" flipV="1">
            <a:off x="9626467" y="2829311"/>
            <a:ext cx="320917" cy="781962"/>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2"/>
          <a:stretch>
            <a:fillRect/>
          </a:stretch>
        </p:blipFill>
        <p:spPr>
          <a:xfrm>
            <a:off x="10334619" y="1789981"/>
            <a:ext cx="537093" cy="483828"/>
          </a:xfrm>
          <a:prstGeom prst="rect">
            <a:avLst/>
          </a:prstGeom>
        </p:spPr>
      </p:pic>
      <p:pic>
        <p:nvPicPr>
          <p:cNvPr id="43" name="Picture 42"/>
          <p:cNvPicPr>
            <a:picLocks noChangeAspect="1"/>
          </p:cNvPicPr>
          <p:nvPr/>
        </p:nvPicPr>
        <p:blipFill>
          <a:blip r:embed="rId13"/>
          <a:stretch>
            <a:fillRect/>
          </a:stretch>
        </p:blipFill>
        <p:spPr>
          <a:xfrm>
            <a:off x="10866119" y="1732067"/>
            <a:ext cx="374906" cy="639450"/>
          </a:xfrm>
          <a:prstGeom prst="rect">
            <a:avLst/>
          </a:prstGeom>
        </p:spPr>
      </p:pic>
      <p:pic>
        <p:nvPicPr>
          <p:cNvPr id="45" name="Picture 44"/>
          <p:cNvPicPr>
            <a:picLocks noChangeAspect="1"/>
          </p:cNvPicPr>
          <p:nvPr/>
        </p:nvPicPr>
        <p:blipFill>
          <a:blip r:embed="rId14"/>
          <a:stretch>
            <a:fillRect/>
          </a:stretch>
        </p:blipFill>
        <p:spPr>
          <a:xfrm>
            <a:off x="11280103" y="1769761"/>
            <a:ext cx="357469" cy="513300"/>
          </a:xfrm>
          <a:prstGeom prst="rect">
            <a:avLst/>
          </a:prstGeom>
        </p:spPr>
      </p:pic>
      <p:sp>
        <p:nvSpPr>
          <p:cNvPr id="46" name="TextBox 45"/>
          <p:cNvSpPr txBox="1"/>
          <p:nvPr/>
        </p:nvSpPr>
        <p:spPr>
          <a:xfrm>
            <a:off x="10523930"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47" name="TextBox 46"/>
          <p:cNvSpPr txBox="1"/>
          <p:nvPr/>
        </p:nvSpPr>
        <p:spPr>
          <a:xfrm>
            <a:off x="10365030"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5"/>
          <a:stretch>
            <a:fillRect/>
          </a:stretch>
        </p:blipFill>
        <p:spPr>
          <a:xfrm>
            <a:off x="8866137" y="3380750"/>
            <a:ext cx="1059614" cy="271784"/>
          </a:xfrm>
          <a:prstGeom prst="rect">
            <a:avLst/>
          </a:prstGeom>
        </p:spPr>
      </p:pic>
      <p:cxnSp>
        <p:nvCxnSpPr>
          <p:cNvPr id="7" name="Curved Connector 6"/>
          <p:cNvCxnSpPr>
            <a:stCxn id="23" idx="0"/>
            <a:endCxn id="46" idx="2"/>
          </p:cNvCxnSpPr>
          <p:nvPr/>
        </p:nvCxnSpPr>
        <p:spPr>
          <a:xfrm rot="5400000" flipH="1" flipV="1">
            <a:off x="10591752"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endCxn id="23" idx="1"/>
          </p:cNvCxnSpPr>
          <p:nvPr/>
        </p:nvCxnSpPr>
        <p:spPr>
          <a:xfrm>
            <a:off x="9198719" y="2766409"/>
            <a:ext cx="771260" cy="8224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950913" y="3526588"/>
            <a:ext cx="1079074" cy="200055"/>
          </a:xfrm>
          <a:prstGeom prst="rect">
            <a:avLst/>
          </a:prstGeom>
          <a:noFill/>
        </p:spPr>
        <p:txBody>
          <a:bodyPr wrap="square" rtlCol="0">
            <a:spAutoFit/>
          </a:bodyPr>
          <a:lstStyle/>
          <a:p>
            <a:r>
              <a:rPr lang="en-US" altLang="zh-CN" sz="700" dirty="0"/>
              <a:t>Polybase Access</a:t>
            </a:r>
            <a:endParaRPr lang="en-US" sz="700" dirty="0"/>
          </a:p>
        </p:txBody>
      </p:sp>
      <p:sp>
        <p:nvSpPr>
          <p:cNvPr id="51" name="Title 1"/>
          <p:cNvSpPr>
            <a:spLocks noGrp="1"/>
          </p:cNvSpPr>
          <p:nvPr>
            <p:ph type="title"/>
          </p:nvPr>
        </p:nvSpPr>
        <p:spPr>
          <a:xfrm>
            <a:off x="393131" y="46611"/>
            <a:ext cx="11655425" cy="744537"/>
          </a:xfrm>
        </p:spPr>
        <p:txBody>
          <a:bodyPr anchor="t">
            <a:noAutofit/>
          </a:bodyPr>
          <a:lstStyle/>
          <a:p>
            <a:pPr>
              <a:lnSpc>
                <a:spcPts val="3000"/>
              </a:lnSpc>
            </a:pPr>
            <a:r>
              <a:rPr lang="en-US" sz="2800" dirty="0">
                <a:solidFill>
                  <a:srgbClr val="0072C6"/>
                </a:solidFill>
              </a:rPr>
              <a:t>Starter Kit: Advanced Analytics (On-Premises Data Sources)</a:t>
            </a:r>
            <a:br>
              <a:rPr lang="EN-US" sz="2800" dirty="0">
                <a:solidFill>
                  <a:srgbClr val="0072C6"/>
                </a:solidFill>
              </a:rPr>
            </a:br>
            <a:r>
              <a:rPr lang="en-US" sz="1800" dirty="0">
                <a:solidFill>
                  <a:schemeClr val="accent3"/>
                </a:solidFill>
              </a:rPr>
              <a:t>E.g. Cloud Big Data Solution for Customer Churn Analysis with On-Premises Data</a:t>
            </a:r>
            <a:endParaRPr lang="EN-US" sz="2800" dirty="0">
              <a:solidFill>
                <a:srgbClr val="0072C6"/>
              </a:solidFill>
            </a:endParaRPr>
          </a:p>
        </p:txBody>
      </p:sp>
      <p:sp>
        <p:nvSpPr>
          <p:cNvPr id="49" name="TextBox 48"/>
          <p:cNvSpPr txBox="1"/>
          <p:nvPr/>
        </p:nvSpPr>
        <p:spPr>
          <a:xfrm>
            <a:off x="9549582" y="3160176"/>
            <a:ext cx="1079074" cy="200055"/>
          </a:xfrm>
          <a:prstGeom prst="rect">
            <a:avLst/>
          </a:prstGeom>
          <a:noFill/>
        </p:spPr>
        <p:txBody>
          <a:bodyPr wrap="square" rtlCol="0">
            <a:spAutoFit/>
          </a:bodyPr>
          <a:lstStyle/>
          <a:p>
            <a:r>
              <a:rPr lang="en-US" altLang="zh-CN" sz="700" dirty="0"/>
              <a:t>On-Premises Gateway</a:t>
            </a:r>
            <a:endParaRPr lang="en-US" sz="700" dirty="0"/>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58264" y="2509295"/>
            <a:ext cx="1799303" cy="6161759"/>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9573" y="1451544"/>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40335" y="2461509"/>
            <a:ext cx="589001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50054" y="5270957"/>
            <a:ext cx="3207545"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4"/>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5"/>
              </a:rPr>
              <a:t>MPN </a:t>
            </a:r>
            <a:endParaRPr lang="en-US" sz="1400" dirty="0"/>
          </a:p>
        </p:txBody>
      </p:sp>
      <p:sp>
        <p:nvSpPr>
          <p:cNvPr id="39" name="TextBox 38"/>
          <p:cNvSpPr txBox="1"/>
          <p:nvPr/>
        </p:nvSpPr>
        <p:spPr>
          <a:xfrm>
            <a:off x="380937" y="879927"/>
            <a:ext cx="2632504" cy="5295643"/>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data is coming from an ever increasing number of sources at a higher velocity. Business Intelligence tools have been  increasing the demand for analyzing and reporting real-time data. Most organizations significantly over estimate or underestimate the amount of resources they need to run their applications. This leads to a higher cost for their infrastructure and delivery.</a:t>
            </a:r>
            <a:endParaRPr lang="en-US" altLang="zh-CN" sz="1400" dirty="0">
              <a:solidFill>
                <a:schemeClr val="bg1"/>
              </a:solidFill>
            </a:endParaRPr>
          </a:p>
          <a:p>
            <a:pPr>
              <a:lnSpc>
                <a:spcPct val="90000"/>
              </a:lnSpc>
            </a:pPr>
            <a:endParaRPr lang="en-US" sz="1400" b="1" dirty="0">
              <a:solidFill>
                <a:schemeClr val="bg1"/>
              </a:solidFill>
              <a:latin typeface="+mj-lt"/>
            </a:endParaRPr>
          </a:p>
          <a:p>
            <a:pPr>
              <a:lnSpc>
                <a:spcPct val="90000"/>
              </a:lnSpc>
            </a:pPr>
            <a:r>
              <a:rPr lang="en-US" sz="1300" dirty="0">
                <a:solidFill>
                  <a:schemeClr val="bg1"/>
                </a:solidFill>
              </a:rPr>
              <a:t>In summary, common business intelligence challenges are:</a:t>
            </a:r>
          </a:p>
          <a:p>
            <a:endParaRPr lang="en-US" sz="1300"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leading to poor customer experience.</a:t>
            </a:r>
          </a:p>
          <a:p>
            <a:pPr marL="285750" indent="-285750">
              <a:lnSpc>
                <a:spcPct val="90000"/>
              </a:lnSpc>
              <a:buFont typeface="Arial" panose="020B0604020202020204" pitchFamily="34" charset="0"/>
              <a:buChar char="•"/>
            </a:pPr>
            <a:r>
              <a:rPr lang="en-US" sz="1300" dirty="0">
                <a:solidFill>
                  <a:schemeClr val="bg1"/>
                </a:solidFill>
              </a:rPr>
              <a:t>Extract</a:t>
            </a:r>
            <a:r>
              <a:rPr lang="en-US" sz="1300" b="1" dirty="0">
                <a:solidFill>
                  <a:schemeClr val="bg1"/>
                </a:solidFill>
              </a:rPr>
              <a:t> </a:t>
            </a:r>
            <a:r>
              <a:rPr lang="en-US" sz="1300" dirty="0">
                <a:solidFill>
                  <a:schemeClr val="bg1"/>
                </a:solidFill>
              </a:rPr>
              <a:t>high velocity incoming data.</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Further data analysis and reporting in real-time.</a:t>
            </a:r>
          </a:p>
        </p:txBody>
      </p:sp>
      <p:sp>
        <p:nvSpPr>
          <p:cNvPr id="44" name="TextBox 43"/>
          <p:cNvSpPr txBox="1"/>
          <p:nvPr/>
        </p:nvSpPr>
        <p:spPr>
          <a:xfrm>
            <a:off x="3140198" y="850885"/>
            <a:ext cx="2538844" cy="54556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Stream Analytics is a fully managed, cost effective, real-time event processing engine that helps to unlock deep insights from data. The newly released Power BI connector, that allows putting stream data directly into Power BI, can provide real-time insights for incoming data. With Azure Stream Analytics and Power BI, it can dramatically improve efficiencies: </a:t>
            </a:r>
            <a:br>
              <a:rPr lang="en-US" sz="1300" dirty="0">
                <a:solidFill>
                  <a:schemeClr val="bg1"/>
                </a:solidFill>
              </a:rPr>
            </a:b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Reduces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enough capacity </a:t>
            </a:r>
          </a:p>
          <a:p>
            <a:pPr marL="285750" lvl="0" indent="-285750">
              <a:lnSpc>
                <a:spcPct val="90000"/>
              </a:lnSpc>
              <a:buFont typeface="Arial" panose="020B0604020202020204" pitchFamily="34" charset="0"/>
              <a:buChar char="•"/>
            </a:pPr>
            <a:r>
              <a:rPr lang="en-US" sz="1300" dirty="0">
                <a:solidFill>
                  <a:schemeClr val="bg1"/>
                </a:solidFill>
              </a:rPr>
              <a:t>Rapid Environment</a:t>
            </a:r>
            <a:r>
              <a:rPr lang="en-US" sz="1300" b="1" dirty="0">
                <a:solidFill>
                  <a:schemeClr val="bg1"/>
                </a:solidFill>
              </a:rPr>
              <a:t>.</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Gain real-time insights.</a:t>
            </a:r>
          </a:p>
          <a:p>
            <a:pPr marL="285750" lvl="0" indent="-285750">
              <a:lnSpc>
                <a:spcPct val="90000"/>
              </a:lnSpc>
              <a:buFont typeface="Arial" panose="020B0604020202020204" pitchFamily="34" charset="0"/>
              <a:buChar char="•"/>
            </a:pPr>
            <a:r>
              <a:rPr lang="en-US" sz="1300" dirty="0">
                <a:solidFill>
                  <a:schemeClr val="bg1"/>
                </a:solidFill>
              </a:rPr>
              <a:t>Perform real-time analytics.</a:t>
            </a:r>
          </a:p>
          <a:p>
            <a:pPr marL="285750" indent="-285750">
              <a:lnSpc>
                <a:spcPct val="90000"/>
              </a:lnSpc>
              <a:buFont typeface="Arial" panose="020B0604020202020204" pitchFamily="34" charset="0"/>
              <a:buChar char="•"/>
            </a:pPr>
            <a:r>
              <a:rPr lang="en-US" sz="1300" dirty="0">
                <a:solidFill>
                  <a:schemeClr val="bg1"/>
                </a:solidFill>
              </a:rPr>
              <a:t>reduce the latency and time to action on your most important business metrics.</a:t>
            </a:r>
          </a:p>
        </p:txBody>
      </p:sp>
      <p:sp>
        <p:nvSpPr>
          <p:cNvPr id="60" name="TextBox 59"/>
          <p:cNvSpPr txBox="1"/>
          <p:nvPr/>
        </p:nvSpPr>
        <p:spPr>
          <a:xfrm>
            <a:off x="5782624" y="845769"/>
            <a:ext cx="2893111" cy="4389241"/>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Event Hub with Azure Stream Analytics and Power BI</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S3 SQL Database = $149.99</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27,108.48/ Year</a:t>
            </a:r>
          </a:p>
          <a:p>
            <a:pPr marL="742950" lvl="1" indent="-285750">
              <a:lnSpc>
                <a:spcPct val="90000"/>
              </a:lnSpc>
              <a:buFont typeface="Wingdings" panose="05000000000000000000" pitchFamily="2" charset="2"/>
              <a:buChar char="ü"/>
            </a:pPr>
            <a:endParaRPr lang="en-US" sz="1200" b="1" dirty="0">
              <a:solidFill>
                <a:schemeClr val="bg1"/>
              </a:solidFill>
            </a:endParaRPr>
          </a:p>
          <a:p>
            <a:pPr marL="171450" indent="-171450">
              <a:lnSpc>
                <a:spcPct val="90000"/>
              </a:lnSpc>
              <a:buFont typeface="Arial" panose="020B0604020202020204" pitchFamily="34" charset="0"/>
              <a:buChar char="•"/>
            </a:pPr>
            <a:r>
              <a:rPr lang="en-US" sz="1100" i="1" dirty="0">
                <a:solidFill>
                  <a:schemeClr val="bg1"/>
                </a:solidFill>
              </a:rPr>
              <a:t> Power BI Pro : $9.99 /User/Month</a:t>
            </a:r>
          </a:p>
          <a:p>
            <a:pPr marL="171450" indent="-1714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$ 119.88/U</a:t>
            </a:r>
            <a:r>
              <a:rPr lang="en-US" altLang="zh-CN" sz="1200" b="1" dirty="0">
                <a:solidFill>
                  <a:schemeClr val="bg1"/>
                </a:solidFill>
              </a:rPr>
              <a:t>ser/</a:t>
            </a:r>
            <a:r>
              <a:rPr lang="en-US" sz="1200" b="1" dirty="0">
                <a:solidFill>
                  <a:schemeClr val="bg1"/>
                </a:solidFill>
              </a:rPr>
              <a:t>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01804" y="4889631"/>
            <a:ext cx="3226548" cy="1600196"/>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53142" y="3781321"/>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7"/>
          <a:stretch>
            <a:fillRect/>
          </a:stretch>
        </p:blipFill>
        <p:spPr>
          <a:xfrm>
            <a:off x="2077364" y="6150164"/>
            <a:ext cx="661596" cy="550731"/>
          </a:xfrm>
          <a:prstGeom prst="rect">
            <a:avLst/>
          </a:prstGeom>
        </p:spPr>
      </p:pic>
      <p:sp>
        <p:nvSpPr>
          <p:cNvPr id="25" name="TextBox 24"/>
          <p:cNvSpPr txBox="1"/>
          <p:nvPr/>
        </p:nvSpPr>
        <p:spPr>
          <a:xfrm rot="16200000">
            <a:off x="8284920" y="1259179"/>
            <a:ext cx="4060317" cy="322654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7" name="TextBox 26"/>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8" name="Cloud 27"/>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9" name="Picture 28"/>
          <p:cNvPicPr>
            <a:picLocks noChangeAspect="1"/>
          </p:cNvPicPr>
          <p:nvPr/>
        </p:nvPicPr>
        <p:blipFill>
          <a:blip r:embed="rId8"/>
          <a:stretch>
            <a:fillRect/>
          </a:stretch>
        </p:blipFill>
        <p:spPr>
          <a:xfrm>
            <a:off x="9981310" y="2637464"/>
            <a:ext cx="415853" cy="422369"/>
          </a:xfrm>
          <a:prstGeom prst="rect">
            <a:avLst/>
          </a:prstGeom>
        </p:spPr>
      </p:pic>
      <p:sp>
        <p:nvSpPr>
          <p:cNvPr id="33" name="TextBox 32"/>
          <p:cNvSpPr txBox="1"/>
          <p:nvPr/>
        </p:nvSpPr>
        <p:spPr>
          <a:xfrm>
            <a:off x="9098921" y="1774263"/>
            <a:ext cx="1079074" cy="246221"/>
          </a:xfrm>
          <a:prstGeom prst="rect">
            <a:avLst/>
          </a:prstGeom>
          <a:noFill/>
        </p:spPr>
        <p:txBody>
          <a:bodyPr wrap="square" rtlCol="0">
            <a:spAutoFit/>
          </a:bodyPr>
          <a:lstStyle/>
          <a:p>
            <a:r>
              <a:rPr lang="en-US" sz="1000" dirty="0">
                <a:solidFill>
                  <a:schemeClr val="accent1"/>
                </a:solidFill>
              </a:rPr>
              <a:t>IoT Sensors</a:t>
            </a:r>
          </a:p>
        </p:txBody>
      </p:sp>
      <p:pic>
        <p:nvPicPr>
          <p:cNvPr id="48" name="Picture 47"/>
          <p:cNvPicPr>
            <a:picLocks noChangeAspect="1"/>
          </p:cNvPicPr>
          <p:nvPr/>
        </p:nvPicPr>
        <p:blipFill>
          <a:blip r:embed="rId9"/>
          <a:stretch>
            <a:fillRect/>
          </a:stretch>
        </p:blipFill>
        <p:spPr>
          <a:xfrm>
            <a:off x="10345950" y="1789981"/>
            <a:ext cx="537093" cy="483828"/>
          </a:xfrm>
          <a:prstGeom prst="rect">
            <a:avLst/>
          </a:prstGeom>
        </p:spPr>
      </p:pic>
      <p:pic>
        <p:nvPicPr>
          <p:cNvPr id="49" name="Picture 48"/>
          <p:cNvPicPr>
            <a:picLocks noChangeAspect="1"/>
          </p:cNvPicPr>
          <p:nvPr/>
        </p:nvPicPr>
        <p:blipFill>
          <a:blip r:embed="rId10"/>
          <a:stretch>
            <a:fillRect/>
          </a:stretch>
        </p:blipFill>
        <p:spPr>
          <a:xfrm>
            <a:off x="10877450" y="1732067"/>
            <a:ext cx="374906" cy="639450"/>
          </a:xfrm>
          <a:prstGeom prst="rect">
            <a:avLst/>
          </a:prstGeom>
        </p:spPr>
      </p:pic>
      <p:pic>
        <p:nvPicPr>
          <p:cNvPr id="51" name="Picture 50"/>
          <p:cNvPicPr>
            <a:picLocks noChangeAspect="1"/>
          </p:cNvPicPr>
          <p:nvPr/>
        </p:nvPicPr>
        <p:blipFill>
          <a:blip r:embed="rId11"/>
          <a:stretch>
            <a:fillRect/>
          </a:stretch>
        </p:blipFill>
        <p:spPr>
          <a:xfrm>
            <a:off x="11291434" y="1769761"/>
            <a:ext cx="357469" cy="513300"/>
          </a:xfrm>
          <a:prstGeom prst="rect">
            <a:avLst/>
          </a:prstGeom>
        </p:spPr>
      </p:pic>
      <p:sp>
        <p:nvSpPr>
          <p:cNvPr id="52" name="TextBox 51"/>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53" name="TextBox 52"/>
          <p:cNvSpPr txBox="1"/>
          <p:nvPr/>
        </p:nvSpPr>
        <p:spPr>
          <a:xfrm>
            <a:off x="10376361"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2"/>
          <a:stretch>
            <a:fillRect/>
          </a:stretch>
        </p:blipFill>
        <p:spPr>
          <a:xfrm>
            <a:off x="9013370" y="1971289"/>
            <a:ext cx="340250" cy="407893"/>
          </a:xfrm>
          <a:prstGeom prst="rect">
            <a:avLst/>
          </a:prstGeom>
        </p:spPr>
      </p:pic>
      <p:pic>
        <p:nvPicPr>
          <p:cNvPr id="10" name="Picture 9"/>
          <p:cNvPicPr>
            <a:picLocks noChangeAspect="1"/>
          </p:cNvPicPr>
          <p:nvPr/>
        </p:nvPicPr>
        <p:blipFill>
          <a:blip r:embed="rId13"/>
          <a:stretch>
            <a:fillRect/>
          </a:stretch>
        </p:blipFill>
        <p:spPr>
          <a:xfrm>
            <a:off x="9335882" y="1963958"/>
            <a:ext cx="672780" cy="451859"/>
          </a:xfrm>
          <a:prstGeom prst="rect">
            <a:avLst/>
          </a:prstGeom>
        </p:spPr>
      </p:pic>
      <p:pic>
        <p:nvPicPr>
          <p:cNvPr id="11" name="Picture 10"/>
          <p:cNvPicPr>
            <a:picLocks noChangeAspect="1"/>
          </p:cNvPicPr>
          <p:nvPr/>
        </p:nvPicPr>
        <p:blipFill>
          <a:blip r:embed="rId14"/>
          <a:stretch>
            <a:fillRect/>
          </a:stretch>
        </p:blipFill>
        <p:spPr>
          <a:xfrm>
            <a:off x="9111395" y="3199224"/>
            <a:ext cx="317235" cy="431439"/>
          </a:xfrm>
          <a:prstGeom prst="rect">
            <a:avLst/>
          </a:prstGeom>
        </p:spPr>
      </p:pic>
      <p:pic>
        <p:nvPicPr>
          <p:cNvPr id="12" name="Picture 11"/>
          <p:cNvPicPr>
            <a:picLocks noChangeAspect="1"/>
          </p:cNvPicPr>
          <p:nvPr/>
        </p:nvPicPr>
        <p:blipFill>
          <a:blip r:embed="rId15"/>
          <a:stretch>
            <a:fillRect/>
          </a:stretch>
        </p:blipFill>
        <p:spPr>
          <a:xfrm>
            <a:off x="9440377" y="3178549"/>
            <a:ext cx="419457" cy="482850"/>
          </a:xfrm>
          <a:prstGeom prst="rect">
            <a:avLst/>
          </a:prstGeom>
        </p:spPr>
      </p:pic>
      <p:sp>
        <p:nvSpPr>
          <p:cNvPr id="54" name="TextBox 53"/>
          <p:cNvSpPr txBox="1"/>
          <p:nvPr/>
        </p:nvSpPr>
        <p:spPr>
          <a:xfrm>
            <a:off x="9049420" y="3632326"/>
            <a:ext cx="1085982" cy="230832"/>
          </a:xfrm>
          <a:prstGeom prst="rect">
            <a:avLst/>
          </a:prstGeom>
          <a:noFill/>
        </p:spPr>
        <p:txBody>
          <a:bodyPr wrap="square" rtlCol="0">
            <a:spAutoFit/>
          </a:bodyPr>
          <a:lstStyle/>
          <a:p>
            <a:r>
              <a:rPr lang="en-US" sz="900" dirty="0">
                <a:solidFill>
                  <a:schemeClr val="accent1"/>
                </a:solidFill>
              </a:rPr>
              <a:t>Azure Event Hub</a:t>
            </a:r>
          </a:p>
        </p:txBody>
      </p:sp>
      <p:pic>
        <p:nvPicPr>
          <p:cNvPr id="15" name="Picture 14"/>
          <p:cNvPicPr>
            <a:picLocks noChangeAspect="1"/>
          </p:cNvPicPr>
          <p:nvPr/>
        </p:nvPicPr>
        <p:blipFill>
          <a:blip r:embed="rId16"/>
          <a:stretch>
            <a:fillRect/>
          </a:stretch>
        </p:blipFill>
        <p:spPr>
          <a:xfrm>
            <a:off x="10526359" y="3188036"/>
            <a:ext cx="480286" cy="481788"/>
          </a:xfrm>
          <a:prstGeom prst="rect">
            <a:avLst/>
          </a:prstGeom>
        </p:spPr>
      </p:pic>
      <p:pic>
        <p:nvPicPr>
          <p:cNvPr id="16" name="Picture 15"/>
          <p:cNvPicPr>
            <a:picLocks noChangeAspect="1"/>
          </p:cNvPicPr>
          <p:nvPr/>
        </p:nvPicPr>
        <p:blipFill>
          <a:blip r:embed="rId17"/>
          <a:stretch>
            <a:fillRect/>
          </a:stretch>
        </p:blipFill>
        <p:spPr>
          <a:xfrm>
            <a:off x="11072386" y="3188036"/>
            <a:ext cx="366188" cy="395850"/>
          </a:xfrm>
          <a:prstGeom prst="rect">
            <a:avLst/>
          </a:prstGeom>
        </p:spPr>
      </p:pic>
      <p:cxnSp>
        <p:nvCxnSpPr>
          <p:cNvPr id="61" name="Curved Connector 60"/>
          <p:cNvCxnSpPr/>
          <p:nvPr/>
        </p:nvCxnSpPr>
        <p:spPr>
          <a:xfrm rot="16200000" flipH="1">
            <a:off x="9112495" y="2731951"/>
            <a:ext cx="644016" cy="11747"/>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2" idx="3"/>
            <a:endCxn id="15" idx="1"/>
          </p:cNvCxnSpPr>
          <p:nvPr/>
        </p:nvCxnSpPr>
        <p:spPr>
          <a:xfrm>
            <a:off x="9859834" y="3419974"/>
            <a:ext cx="666525" cy="895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endCxn id="29" idx="3"/>
          </p:cNvCxnSpPr>
          <p:nvPr/>
        </p:nvCxnSpPr>
        <p:spPr>
          <a:xfrm rot="10800000">
            <a:off x="10397163" y="2848649"/>
            <a:ext cx="609482" cy="3299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9" idx="0"/>
            <a:endCxn id="52"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6" name="Curved Connector 5"/>
          <p:cNvCxnSpPr>
            <a:stCxn id="15" idx="2"/>
            <a:endCxn id="4"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5"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7" name="Curved Connector 5"/>
          <p:cNvCxnSpPr>
            <a:stCxn id="15" idx="2"/>
            <a:endCxn id="5"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287079" y="60219"/>
            <a:ext cx="12279313" cy="795338"/>
          </a:xfrm>
        </p:spPr>
        <p:txBody>
          <a:bodyPr anchor="t">
            <a:noAutofit/>
          </a:bodyPr>
          <a:lstStyle/>
          <a:p>
            <a:pPr>
              <a:lnSpc>
                <a:spcPts val="3000"/>
              </a:lnSpc>
            </a:pPr>
            <a:r>
              <a:rPr lang="en-US" sz="2600" dirty="0">
                <a:solidFill>
                  <a:srgbClr val="0072C6"/>
                </a:solidFill>
              </a:rPr>
              <a:t>Starter Kit: Intelligent Apps (IoT with Event Hub, Stream Analytics &amp; Power BI)</a:t>
            </a:r>
            <a:br>
              <a:rPr lang="EN-US" sz="2800" dirty="0">
                <a:solidFill>
                  <a:srgbClr val="0072C6"/>
                </a:solidFill>
              </a:rPr>
            </a:br>
            <a:r>
              <a:rPr lang="en-US" sz="1800" dirty="0">
                <a:solidFill>
                  <a:schemeClr val="accent3"/>
                </a:solidFill>
              </a:rPr>
              <a:t>E.g. Monitoring Devices for Predictive Maintenance</a:t>
            </a:r>
            <a:endParaRPr lang="EN-US" sz="2800" dirty="0">
              <a:solidFill>
                <a:srgbClr val="0072C6"/>
              </a:solidFill>
            </a:endParaRPr>
          </a:p>
        </p:txBody>
      </p:sp>
    </p:spTree>
    <p:extLst>
      <p:ext uri="{BB962C8B-B14F-4D97-AF65-F5344CB8AC3E}">
        <p14:creationId xmlns:p14="http://schemas.microsoft.com/office/powerpoint/2010/main" val="1557868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14784" y="2448843"/>
            <a:ext cx="5901833" cy="2651004"/>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8024477" y="2519189"/>
            <a:ext cx="1799303" cy="614197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8722" y="1305465"/>
            <a:ext cx="4170904" cy="3221882"/>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6006" y="1484418"/>
            <a:ext cx="4178430" cy="2856450"/>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1919" y="2435223"/>
            <a:ext cx="5887888" cy="2692196"/>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69000" y="5454365"/>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97186" cy="5400287"/>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rPr>
              <a:t>Today most organizations significantly over estimate or underestimate the amount of resources they need to develop and maintain their ETL process, which leads to higher costs for their infrastructure and the delivery of their applications.</a:t>
            </a:r>
          </a:p>
          <a:p>
            <a:pPr>
              <a:lnSpc>
                <a:spcPct val="90000"/>
              </a:lnSpc>
            </a:pPr>
            <a:endParaRPr lang="en-US" sz="1400" dirty="0">
              <a:solidFill>
                <a:schemeClr val="bg1"/>
              </a:solidFill>
            </a:endParaRPr>
          </a:p>
          <a:p>
            <a:pPr>
              <a:lnSpc>
                <a:spcPct val="90000"/>
              </a:lnSpc>
            </a:pPr>
            <a:r>
              <a:rPr lang="en-US" sz="1400" dirty="0">
                <a:solidFill>
                  <a:schemeClr val="bg1"/>
                </a:solidFill>
              </a:rPr>
              <a:t>In summary common business intelligence challenges are:</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leading to poor customer experience.</a:t>
            </a:r>
            <a:endParaRPr lang="en-US" sz="1300" b="1"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Extract cost for Licensing.</a:t>
            </a:r>
          </a:p>
          <a:p>
            <a:pPr marL="285750" indent="-285750">
              <a:lnSpc>
                <a:spcPct val="90000"/>
              </a:lnSpc>
              <a:buFont typeface="Arial" panose="020B0604020202020204" pitchFamily="34" charset="0"/>
              <a:buChar char="•"/>
            </a:pPr>
            <a:r>
              <a:rPr lang="en-US" sz="1300" dirty="0">
                <a:solidFill>
                  <a:schemeClr val="bg1"/>
                </a:solidFill>
              </a:rPr>
              <a:t>Usually a physical good spec Server.</a:t>
            </a:r>
          </a:p>
          <a:p>
            <a:pPr marL="285750" indent="-285750">
              <a:lnSpc>
                <a:spcPct val="90000"/>
              </a:lnSpc>
              <a:buFont typeface="Arial" panose="020B0604020202020204" pitchFamily="34" charset="0"/>
              <a:buChar char="•"/>
            </a:pPr>
            <a:r>
              <a:rPr lang="en-US" sz="1300" dirty="0">
                <a:solidFill>
                  <a:schemeClr val="bg1"/>
                </a:solidFill>
              </a:rPr>
              <a:t>Extra administration efforts, such as setting up cluster for high availability.</a:t>
            </a:r>
          </a:p>
          <a:p>
            <a:pPr marL="285750" indent="-285750">
              <a:lnSpc>
                <a:spcPct val="90000"/>
              </a:lnSpc>
              <a:buFont typeface="Arial" panose="020B0604020202020204" pitchFamily="34" charset="0"/>
              <a:buChar char="•"/>
            </a:pPr>
            <a:r>
              <a:rPr lang="en-US" sz="1300" dirty="0">
                <a:solidFill>
                  <a:schemeClr val="bg1"/>
                </a:solidFill>
              </a:rPr>
              <a:t>More extra development efforts on monitoring and error handling working.</a:t>
            </a:r>
          </a:p>
          <a:p>
            <a:pPr marL="285750" indent="-285750">
              <a:lnSpc>
                <a:spcPct val="90000"/>
              </a:lnSpc>
              <a:buFont typeface="Arial" panose="020B0604020202020204" pitchFamily="34" charset="0"/>
              <a:buChar char="•"/>
            </a:pPr>
            <a:endParaRPr lang="en-US" sz="1400" b="1" dirty="0">
              <a:solidFill>
                <a:schemeClr val="bg1"/>
              </a:solidFill>
              <a:latin typeface="+mj-lt"/>
            </a:endParaRPr>
          </a:p>
        </p:txBody>
      </p:sp>
      <p:sp>
        <p:nvSpPr>
          <p:cNvPr id="44" name="TextBox 43"/>
          <p:cNvSpPr txBox="1"/>
          <p:nvPr/>
        </p:nvSpPr>
        <p:spPr>
          <a:xfrm>
            <a:off x="3162839" y="850884"/>
            <a:ext cx="2524750" cy="6203584"/>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Data Factory, built from the ground up for scale and performance, is a globally deployed data movement service that resides in the cloud and can be used to easily ingest data from multiple on-premises and cloud-based sources. Also, Azure Data Lake was built on Apache YARN that dynamically scales so you can focus on your business goals, not on distributed infrastructure.</a:t>
            </a:r>
          </a:p>
          <a:p>
            <a:pPr marL="285750" lvl="0" indent="-285750">
              <a:lnSpc>
                <a:spcPct val="90000"/>
              </a:lnSpc>
              <a:buFont typeface="Arial" panose="020B0604020202020204" pitchFamily="34" charset="0"/>
              <a:buChar char="•"/>
            </a:pPr>
            <a:r>
              <a:rPr lang="en-US" sz="1300" dirty="0">
                <a:solidFill>
                  <a:schemeClr val="bg1"/>
                </a:solidFill>
              </a:rPr>
              <a:t>You pay for what you use</a:t>
            </a:r>
          </a:p>
          <a:p>
            <a:pPr marL="285750" lvl="0" indent="-285750">
              <a:lnSpc>
                <a:spcPct val="90000"/>
              </a:lnSpc>
              <a:buFont typeface="Arial" panose="020B0604020202020204" pitchFamily="34" charset="0"/>
              <a:buChar char="•"/>
            </a:pPr>
            <a:r>
              <a:rPr lang="en-US" sz="1300" dirty="0">
                <a:solidFill>
                  <a:schemeClr val="bg1"/>
                </a:solidFill>
              </a:rPr>
              <a:t>Cloud Based, no hardware, software, administration efforts</a:t>
            </a:r>
          </a:p>
          <a:p>
            <a:pPr marL="285750" lvl="0" indent="-285750">
              <a:lnSpc>
                <a:spcPct val="90000"/>
              </a:lnSpc>
              <a:buFont typeface="Arial" panose="020B0604020202020204" pitchFamily="34" charset="0"/>
              <a:buChar char="•"/>
            </a:pPr>
            <a:r>
              <a:rPr lang="en-US" sz="1300" dirty="0">
                <a:solidFill>
                  <a:schemeClr val="bg1"/>
                </a:solidFill>
              </a:rPr>
              <a:t>Automatic Cluster Management to enhance BCP.</a:t>
            </a:r>
          </a:p>
          <a:p>
            <a:pPr marL="285750" indent="-285750">
              <a:lnSpc>
                <a:spcPct val="90000"/>
              </a:lnSpc>
              <a:buFont typeface="Arial" panose="020B0604020202020204" pitchFamily="34" charset="0"/>
              <a:buChar char="•"/>
            </a:pPr>
            <a:r>
              <a:rPr lang="en-US" sz="1300" dirty="0">
                <a:solidFill>
                  <a:schemeClr val="bg1"/>
                </a:solidFill>
              </a:rPr>
              <a:t>HDInsight compatibility.</a:t>
            </a:r>
          </a:p>
          <a:p>
            <a:pPr marL="285750" lvl="0" indent="-285750">
              <a:lnSpc>
                <a:spcPct val="90000"/>
              </a:lnSpc>
              <a:buFont typeface="Arial" panose="020B0604020202020204" pitchFamily="34" charset="0"/>
              <a:buChar char="•"/>
            </a:pPr>
            <a:r>
              <a:rPr lang="en-US" sz="1300" dirty="0">
                <a:solidFill>
                  <a:schemeClr val="bg1"/>
                </a:solidFill>
              </a:rPr>
              <a:t>Retries for Transient Failures.</a:t>
            </a:r>
          </a:p>
          <a:p>
            <a:pPr marL="285750" lvl="0" indent="-285750">
              <a:lnSpc>
                <a:spcPct val="90000"/>
              </a:lnSpc>
              <a:buFont typeface="Arial" panose="020B0604020202020204" pitchFamily="34" charset="0"/>
              <a:buChar char="•"/>
            </a:pPr>
            <a:r>
              <a:rPr lang="en-US" sz="1300" dirty="0">
                <a:solidFill>
                  <a:schemeClr val="bg1"/>
                </a:solidFill>
              </a:rPr>
              <a:t>Configurable Timeout Policies.</a:t>
            </a:r>
          </a:p>
          <a:p>
            <a:pPr marL="285750" lvl="0" indent="-285750">
              <a:lnSpc>
                <a:spcPct val="90000"/>
              </a:lnSpc>
              <a:buFont typeface="Arial" panose="020B0604020202020204" pitchFamily="34" charset="0"/>
              <a:buChar char="•"/>
            </a:pPr>
            <a:r>
              <a:rPr lang="en-US" sz="1300" dirty="0">
                <a:solidFill>
                  <a:schemeClr val="bg1"/>
                </a:solidFill>
              </a:rPr>
              <a:t>Alerting &amp; monitoring.</a:t>
            </a:r>
          </a:p>
        </p:txBody>
      </p:sp>
      <p:sp>
        <p:nvSpPr>
          <p:cNvPr id="60" name="TextBox 59"/>
          <p:cNvSpPr txBox="1"/>
          <p:nvPr/>
        </p:nvSpPr>
        <p:spPr>
          <a:xfrm>
            <a:off x="5846993" y="845995"/>
            <a:ext cx="2856453" cy="4721640"/>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ETL- Azure Data Factory, Azure Data Lake and Power BI</a:t>
            </a:r>
          </a:p>
          <a:p>
            <a:pPr>
              <a:lnSpc>
                <a:spcPct val="90000"/>
              </a:lnSpc>
            </a:pPr>
            <a:endParaRPr lang="en-US" sz="1100" b="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742950" lvl="1" indent="-285750">
              <a:lnSpc>
                <a:spcPct val="90000"/>
              </a:lnSpc>
              <a:buFont typeface="Arial" panose="020B0604020202020204" pitchFamily="34" charset="0"/>
              <a:buChar char="•"/>
            </a:pPr>
            <a:r>
              <a:rPr lang="en-US" sz="1100" i="1" dirty="0">
                <a:solidFill>
                  <a:schemeClr val="bg1"/>
                </a:solidFill>
              </a:rPr>
              <a:t>Data Lake Analytics = $783.88</a:t>
            </a:r>
          </a:p>
          <a:p>
            <a:pPr marL="742950" lvl="1" indent="-285750">
              <a:lnSpc>
                <a:spcPct val="90000"/>
              </a:lnSpc>
              <a:buFont typeface="Arial" panose="020B0604020202020204" pitchFamily="34" charset="0"/>
              <a:buChar char="•"/>
            </a:pPr>
            <a:r>
              <a:rPr lang="en-US" sz="1100" i="1" dirty="0">
                <a:solidFill>
                  <a:schemeClr val="bg1"/>
                </a:solidFill>
              </a:rPr>
              <a:t>5T Data Lake Storage = $274.8</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$900.24</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U$ 48,815.64 / Year</a:t>
            </a:r>
          </a:p>
          <a:p>
            <a:pPr marL="742950" lvl="1" indent="-285750">
              <a:lnSpc>
                <a:spcPct val="90000"/>
              </a:lnSpc>
              <a:buFont typeface="Wingdings" panose="05000000000000000000" pitchFamily="2" charset="2"/>
              <a:buChar char="ü"/>
            </a:pPr>
            <a:endParaRPr lang="en-US" sz="1200" b="1" dirty="0">
              <a:solidFill>
                <a:schemeClr val="bg1"/>
              </a:solidFill>
            </a:endParaRPr>
          </a:p>
          <a:p>
            <a:pPr marL="171450" indent="-171450">
              <a:lnSpc>
                <a:spcPct val="90000"/>
              </a:lnSpc>
              <a:buFont typeface="Arial" panose="020B0604020202020204" pitchFamily="34" charset="0"/>
              <a:buChar char="•"/>
            </a:pPr>
            <a:r>
              <a:rPr lang="en-US" sz="1100" i="1" dirty="0">
                <a:solidFill>
                  <a:schemeClr val="bg1"/>
                </a:solidFill>
              </a:rPr>
              <a:t> Power BI Pro : $9.99 /User/Month</a:t>
            </a:r>
          </a:p>
          <a:p>
            <a:pPr marL="171450" indent="-1714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$ 119.88/U</a:t>
            </a:r>
            <a:r>
              <a:rPr lang="en-US" altLang="zh-CN" sz="1200" b="1" dirty="0">
                <a:solidFill>
                  <a:schemeClr val="bg1"/>
                </a:solidFill>
              </a:rPr>
              <a:t>ser/</a:t>
            </a:r>
            <a:r>
              <a:rPr lang="en-US" sz="1200" b="1" dirty="0">
                <a:solidFill>
                  <a:schemeClr val="bg1"/>
                </a:solidFill>
              </a:rPr>
              <a:t>Year</a:t>
            </a:r>
            <a:endParaRPr lang="en-US" sz="1200" b="1" dirty="0">
              <a:solidFill>
                <a:schemeClr val="bg1"/>
              </a:solidFill>
              <a:sym typeface="Wingdings" panose="05000000000000000000" pitchFamily="2" charset="2"/>
            </a:endParaRPr>
          </a:p>
        </p:txBody>
      </p:sp>
      <p:sp>
        <p:nvSpPr>
          <p:cNvPr id="112" name="TextBox 111"/>
          <p:cNvSpPr txBox="1"/>
          <p:nvPr/>
        </p:nvSpPr>
        <p:spPr>
          <a:xfrm>
            <a:off x="5660787" y="6442264"/>
            <a:ext cx="6504411"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73234" y="5001857"/>
            <a:ext cx="3221880" cy="149668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87960" y="4601602"/>
            <a:ext cx="429915" cy="282127"/>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8091" y="6023660"/>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7" name="Rectangle 6"/>
          <p:cNvSpPr/>
          <p:nvPr/>
        </p:nvSpPr>
        <p:spPr>
          <a:xfrm>
            <a:off x="10122639" y="3978598"/>
            <a:ext cx="184730" cy="319446"/>
          </a:xfrm>
          <a:prstGeom prst="rect">
            <a:avLst/>
          </a:prstGeom>
        </p:spPr>
        <p:txBody>
          <a:bodyPr wrap="none">
            <a:spAutoFit/>
          </a:bodyPr>
          <a:lstStyle/>
          <a:p>
            <a:pPr algn="ctr" fontAlgn="base">
              <a:lnSpc>
                <a:spcPct val="80000"/>
              </a:lnSpc>
              <a:spcBef>
                <a:spcPct val="0"/>
              </a:spcBef>
              <a:spcAft>
                <a:spcPct val="0"/>
              </a:spcAft>
            </a:pPr>
            <a:endParaRPr lang="en-US" spc="-50" dirty="0">
              <a:gradFill>
                <a:gsLst>
                  <a:gs pos="2917">
                    <a:srgbClr val="FFFFFF"/>
                  </a:gs>
                  <a:gs pos="30000">
                    <a:srgbClr val="FFFFFF"/>
                  </a:gs>
                </a:gsLst>
                <a:lin ang="5400000" scaled="0"/>
              </a:gradFill>
            </a:endParaRPr>
          </a:p>
        </p:txBody>
      </p:sp>
      <p:sp>
        <p:nvSpPr>
          <p:cNvPr id="86" name="Rectangle 85"/>
          <p:cNvSpPr/>
          <p:nvPr/>
        </p:nvSpPr>
        <p:spPr>
          <a:xfrm>
            <a:off x="10998960" y="3968446"/>
            <a:ext cx="184731" cy="243785"/>
          </a:xfrm>
          <a:prstGeom prst="rect">
            <a:avLst/>
          </a:prstGeom>
        </p:spPr>
        <p:txBody>
          <a:bodyPr wrap="none">
            <a:spAutoFit/>
          </a:bodyPr>
          <a:lstStyle/>
          <a:p>
            <a:pPr algn="ctr" fontAlgn="base">
              <a:lnSpc>
                <a:spcPct val="80000"/>
              </a:lnSpc>
              <a:spcBef>
                <a:spcPct val="0"/>
              </a:spcBef>
              <a:spcAft>
                <a:spcPct val="0"/>
              </a:spcAft>
            </a:pPr>
            <a:endParaRPr lang="en-US" sz="1200" spc="-50" dirty="0">
              <a:gradFill>
                <a:gsLst>
                  <a:gs pos="2917">
                    <a:srgbClr val="FFFFFF"/>
                  </a:gs>
                  <a:gs pos="30000">
                    <a:srgbClr val="FFFFFF"/>
                  </a:gs>
                </a:gsLst>
                <a:lin ang="5400000" scaled="0"/>
              </a:gradFill>
            </a:endParaRPr>
          </a:p>
        </p:txBody>
      </p:sp>
      <p:sp>
        <p:nvSpPr>
          <p:cNvPr id="21" name="Cloud 20"/>
          <p:cNvSpPr/>
          <p:nvPr/>
        </p:nvSpPr>
        <p:spPr>
          <a:xfrm>
            <a:off x="8737573" y="1231286"/>
            <a:ext cx="3257540" cy="3459236"/>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Data Factory</a:t>
            </a:r>
            <a:endParaRPr lang="en-US" dirty="0"/>
          </a:p>
        </p:txBody>
      </p:sp>
      <p:pic>
        <p:nvPicPr>
          <p:cNvPr id="3" name="Picture 2"/>
          <p:cNvPicPr>
            <a:picLocks noChangeAspect="1"/>
          </p:cNvPicPr>
          <p:nvPr/>
        </p:nvPicPr>
        <p:blipFill>
          <a:blip r:embed="rId7"/>
          <a:stretch>
            <a:fillRect/>
          </a:stretch>
        </p:blipFill>
        <p:spPr>
          <a:xfrm>
            <a:off x="9222839" y="3496170"/>
            <a:ext cx="562359" cy="661200"/>
          </a:xfrm>
          <a:prstGeom prst="rect">
            <a:avLst/>
          </a:prstGeom>
        </p:spPr>
      </p:pic>
      <p:pic>
        <p:nvPicPr>
          <p:cNvPr id="5" name="Picture 4"/>
          <p:cNvPicPr>
            <a:picLocks noChangeAspect="1"/>
          </p:cNvPicPr>
          <p:nvPr/>
        </p:nvPicPr>
        <p:blipFill>
          <a:blip r:embed="rId8"/>
          <a:stretch>
            <a:fillRect/>
          </a:stretch>
        </p:blipFill>
        <p:spPr>
          <a:xfrm>
            <a:off x="9666946" y="3507045"/>
            <a:ext cx="619031" cy="639450"/>
          </a:xfrm>
          <a:prstGeom prst="rect">
            <a:avLst/>
          </a:prstGeom>
        </p:spPr>
      </p:pic>
      <p:pic>
        <p:nvPicPr>
          <p:cNvPr id="6" name="Picture 5"/>
          <p:cNvPicPr>
            <a:picLocks noChangeAspect="1"/>
          </p:cNvPicPr>
          <p:nvPr/>
        </p:nvPicPr>
        <p:blipFill>
          <a:blip r:embed="rId9"/>
          <a:stretch>
            <a:fillRect/>
          </a:stretch>
        </p:blipFill>
        <p:spPr>
          <a:xfrm>
            <a:off x="9458306" y="3089389"/>
            <a:ext cx="510047" cy="356700"/>
          </a:xfrm>
          <a:prstGeom prst="rect">
            <a:avLst/>
          </a:prstGeom>
        </p:spPr>
      </p:pic>
      <p:pic>
        <p:nvPicPr>
          <p:cNvPr id="8" name="Picture 7"/>
          <p:cNvPicPr>
            <a:picLocks noChangeAspect="1"/>
          </p:cNvPicPr>
          <p:nvPr/>
        </p:nvPicPr>
        <p:blipFill>
          <a:blip r:embed="rId10"/>
          <a:stretch>
            <a:fillRect/>
          </a:stretch>
        </p:blipFill>
        <p:spPr>
          <a:xfrm>
            <a:off x="9947217" y="2623614"/>
            <a:ext cx="519392" cy="635305"/>
          </a:xfrm>
          <a:prstGeom prst="rect">
            <a:avLst/>
          </a:prstGeom>
        </p:spPr>
      </p:pic>
      <p:pic>
        <p:nvPicPr>
          <p:cNvPr id="9" name="Picture 8"/>
          <p:cNvPicPr>
            <a:picLocks noChangeAspect="1"/>
          </p:cNvPicPr>
          <p:nvPr/>
        </p:nvPicPr>
        <p:blipFill>
          <a:blip r:embed="rId11"/>
          <a:stretch>
            <a:fillRect/>
          </a:stretch>
        </p:blipFill>
        <p:spPr>
          <a:xfrm>
            <a:off x="9965649" y="1922151"/>
            <a:ext cx="452394" cy="357240"/>
          </a:xfrm>
          <a:prstGeom prst="rect">
            <a:avLst/>
          </a:prstGeom>
        </p:spPr>
      </p:pic>
      <p:pic>
        <p:nvPicPr>
          <p:cNvPr id="10" name="Picture 9"/>
          <p:cNvPicPr>
            <a:picLocks noChangeAspect="1"/>
          </p:cNvPicPr>
          <p:nvPr/>
        </p:nvPicPr>
        <p:blipFill>
          <a:blip r:embed="rId12"/>
          <a:stretch>
            <a:fillRect/>
          </a:stretch>
        </p:blipFill>
        <p:spPr>
          <a:xfrm>
            <a:off x="9205917" y="1866032"/>
            <a:ext cx="494241" cy="493178"/>
          </a:xfrm>
          <a:prstGeom prst="rect">
            <a:avLst/>
          </a:prstGeom>
        </p:spPr>
      </p:pic>
      <p:sp>
        <p:nvSpPr>
          <p:cNvPr id="28" name="TextBox 27"/>
          <p:cNvSpPr txBox="1"/>
          <p:nvPr/>
        </p:nvSpPr>
        <p:spPr>
          <a:xfrm>
            <a:off x="9867825" y="2309413"/>
            <a:ext cx="980055" cy="2308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sp>
        <p:nvSpPr>
          <p:cNvPr id="29" name="TextBox 28"/>
          <p:cNvSpPr txBox="1"/>
          <p:nvPr/>
        </p:nvSpPr>
        <p:spPr>
          <a:xfrm>
            <a:off x="9146571" y="4122777"/>
            <a:ext cx="1437656" cy="230832"/>
          </a:xfrm>
          <a:prstGeom prst="rect">
            <a:avLst/>
          </a:prstGeom>
          <a:noFill/>
        </p:spPr>
        <p:txBody>
          <a:bodyPr wrap="square" rtlCol="0">
            <a:spAutoFit/>
          </a:bodyPr>
          <a:lstStyle/>
          <a:p>
            <a:r>
              <a:rPr lang="en-US" sz="900" dirty="0"/>
              <a:t>Multiple Data Sources</a:t>
            </a:r>
          </a:p>
        </p:txBody>
      </p:sp>
      <p:cxnSp>
        <p:nvCxnSpPr>
          <p:cNvPr id="12" name="Curved Connector 11"/>
          <p:cNvCxnSpPr>
            <a:endCxn id="8" idx="2"/>
          </p:cNvCxnSpPr>
          <p:nvPr/>
        </p:nvCxnSpPr>
        <p:spPr>
          <a:xfrm flipV="1">
            <a:off x="9803050" y="3258919"/>
            <a:ext cx="403863" cy="240862"/>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0"/>
            <a:endCxn id="9" idx="2"/>
          </p:cNvCxnSpPr>
          <p:nvPr/>
        </p:nvCxnSpPr>
        <p:spPr>
          <a:xfrm rot="16200000" flipV="1">
            <a:off x="10027269" y="2443969"/>
            <a:ext cx="344223" cy="1506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0" idx="3"/>
            <a:endCxn id="9" idx="1"/>
          </p:cNvCxnSpPr>
          <p:nvPr/>
        </p:nvCxnSpPr>
        <p:spPr>
          <a:xfrm flipV="1">
            <a:off x="9700158" y="2100771"/>
            <a:ext cx="265491" cy="11850"/>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10830794" y="1738710"/>
            <a:ext cx="562359" cy="661200"/>
          </a:xfrm>
          <a:prstGeom prst="rect">
            <a:avLst/>
          </a:prstGeom>
        </p:spPr>
      </p:pic>
      <p:pic>
        <p:nvPicPr>
          <p:cNvPr id="25" name="Picture 24"/>
          <p:cNvPicPr>
            <a:picLocks noChangeAspect="1"/>
          </p:cNvPicPr>
          <p:nvPr/>
        </p:nvPicPr>
        <p:blipFill>
          <a:blip r:embed="rId11"/>
          <a:stretch>
            <a:fillRect/>
          </a:stretch>
        </p:blipFill>
        <p:spPr>
          <a:xfrm>
            <a:off x="11319083" y="1771493"/>
            <a:ext cx="404664" cy="319549"/>
          </a:xfrm>
          <a:prstGeom prst="rect">
            <a:avLst/>
          </a:prstGeom>
        </p:spPr>
      </p:pic>
      <p:sp>
        <p:nvSpPr>
          <p:cNvPr id="42" name="TextBox 41"/>
          <p:cNvSpPr txBox="1"/>
          <p:nvPr/>
        </p:nvSpPr>
        <p:spPr>
          <a:xfrm>
            <a:off x="11249852" y="2095854"/>
            <a:ext cx="831498" cy="3693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cxnSp>
        <p:nvCxnSpPr>
          <p:cNvPr id="30" name="Curved Connector 29"/>
          <p:cNvCxnSpPr>
            <a:stCxn id="9" idx="3"/>
          </p:cNvCxnSpPr>
          <p:nvPr/>
        </p:nvCxnSpPr>
        <p:spPr>
          <a:xfrm flipV="1">
            <a:off x="10418043" y="1889434"/>
            <a:ext cx="412751" cy="21133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14"/>
          <a:stretch>
            <a:fillRect/>
          </a:stretch>
        </p:blipFill>
        <p:spPr>
          <a:xfrm>
            <a:off x="10730084" y="3105460"/>
            <a:ext cx="419058" cy="424956"/>
          </a:xfrm>
          <a:prstGeom prst="rect">
            <a:avLst/>
          </a:prstGeom>
        </p:spPr>
      </p:pic>
      <p:sp>
        <p:nvSpPr>
          <p:cNvPr id="50" name="TextBox 49"/>
          <p:cNvSpPr txBox="1"/>
          <p:nvPr/>
        </p:nvSpPr>
        <p:spPr>
          <a:xfrm>
            <a:off x="10710823" y="3554863"/>
            <a:ext cx="1176130" cy="230832"/>
          </a:xfrm>
          <a:prstGeom prst="rect">
            <a:avLst/>
          </a:prstGeom>
          <a:noFill/>
        </p:spPr>
        <p:txBody>
          <a:bodyPr wrap="square" rtlCol="0">
            <a:spAutoFit/>
          </a:bodyPr>
          <a:lstStyle/>
          <a:p>
            <a:r>
              <a:rPr lang="en-US" sz="900" b="1" dirty="0"/>
              <a:t>Power BI</a:t>
            </a:r>
          </a:p>
        </p:txBody>
      </p:sp>
      <p:pic>
        <p:nvPicPr>
          <p:cNvPr id="51" name="Picture 50"/>
          <p:cNvPicPr>
            <a:picLocks noChangeAspect="1"/>
          </p:cNvPicPr>
          <p:nvPr/>
        </p:nvPicPr>
        <p:blipFill>
          <a:blip r:embed="rId15"/>
          <a:stretch>
            <a:fillRect/>
          </a:stretch>
        </p:blipFill>
        <p:spPr>
          <a:xfrm>
            <a:off x="11298888" y="2640925"/>
            <a:ext cx="324839" cy="294111"/>
          </a:xfrm>
          <a:prstGeom prst="rect">
            <a:avLst/>
          </a:prstGeom>
        </p:spPr>
      </p:pic>
      <p:sp>
        <p:nvSpPr>
          <p:cNvPr id="52" name="TextBox 51"/>
          <p:cNvSpPr txBox="1"/>
          <p:nvPr/>
        </p:nvSpPr>
        <p:spPr>
          <a:xfrm>
            <a:off x="11058052" y="2905481"/>
            <a:ext cx="1079074" cy="230832"/>
          </a:xfrm>
          <a:prstGeom prst="rect">
            <a:avLst/>
          </a:prstGeom>
          <a:noFill/>
        </p:spPr>
        <p:txBody>
          <a:bodyPr wrap="square" rtlCol="0">
            <a:spAutoFit/>
          </a:bodyPr>
          <a:lstStyle/>
          <a:p>
            <a:r>
              <a:rPr lang="en-US" sz="900" dirty="0">
                <a:solidFill>
                  <a:schemeClr val="accent1"/>
                </a:solidFill>
              </a:rPr>
              <a:t>Power BI Desktop</a:t>
            </a:r>
          </a:p>
        </p:txBody>
      </p:sp>
      <p:cxnSp>
        <p:nvCxnSpPr>
          <p:cNvPr id="43" name="Curved Connector 42"/>
          <p:cNvCxnSpPr>
            <a:stCxn id="24" idx="2"/>
            <a:endCxn id="40" idx="0"/>
          </p:cNvCxnSpPr>
          <p:nvPr/>
        </p:nvCxnSpPr>
        <p:spPr>
          <a:xfrm rot="5400000">
            <a:off x="10673019" y="2666505"/>
            <a:ext cx="705550" cy="17236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endCxn id="51" idx="0"/>
          </p:cNvCxnSpPr>
          <p:nvPr/>
        </p:nvCxnSpPr>
        <p:spPr>
          <a:xfrm rot="16200000" flipH="1">
            <a:off x="11249529" y="2429145"/>
            <a:ext cx="261139" cy="16242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52" idx="2"/>
            <a:endCxn id="40" idx="3"/>
          </p:cNvCxnSpPr>
          <p:nvPr/>
        </p:nvCxnSpPr>
        <p:spPr>
          <a:xfrm rot="5400000">
            <a:off x="11282554" y="3002902"/>
            <a:ext cx="181625" cy="448447"/>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16"/>
          <a:stretch>
            <a:fillRect/>
          </a:stretch>
        </p:blipFill>
        <p:spPr>
          <a:xfrm>
            <a:off x="8788740" y="3103163"/>
            <a:ext cx="640828" cy="461100"/>
          </a:xfrm>
          <a:prstGeom prst="rect">
            <a:avLst/>
          </a:prstGeom>
        </p:spPr>
      </p:pic>
      <p:pic>
        <p:nvPicPr>
          <p:cNvPr id="66" name="Picture 65"/>
          <p:cNvPicPr>
            <a:picLocks noChangeAspect="1"/>
          </p:cNvPicPr>
          <p:nvPr/>
        </p:nvPicPr>
        <p:blipFill>
          <a:blip r:embed="rId17"/>
          <a:stretch>
            <a:fillRect/>
          </a:stretch>
        </p:blipFill>
        <p:spPr>
          <a:xfrm>
            <a:off x="10980717" y="1151480"/>
            <a:ext cx="607502" cy="606195"/>
          </a:xfrm>
          <a:prstGeom prst="rect">
            <a:avLst/>
          </a:prstGeom>
        </p:spPr>
      </p:pic>
      <p:sp>
        <p:nvSpPr>
          <p:cNvPr id="45" name="Title 1"/>
          <p:cNvSpPr>
            <a:spLocks noGrp="1"/>
          </p:cNvSpPr>
          <p:nvPr>
            <p:ph type="title"/>
          </p:nvPr>
        </p:nvSpPr>
        <p:spPr>
          <a:xfrm>
            <a:off x="0" y="4763"/>
            <a:ext cx="12308114" cy="744537"/>
          </a:xfrm>
        </p:spPr>
        <p:txBody>
          <a:bodyPr anchor="t">
            <a:noAutofit/>
          </a:bodyPr>
          <a:lstStyle/>
          <a:p>
            <a:pPr>
              <a:lnSpc>
                <a:spcPts val="3000"/>
              </a:lnSpc>
            </a:pPr>
            <a:r>
              <a:rPr lang="en-US" sz="2800" dirty="0">
                <a:solidFill>
                  <a:srgbClr val="0072C6"/>
                </a:solidFill>
              </a:rPr>
              <a:t>Starter Kit: Intelligent App(Data Factory, Data Lake, Machine Learning)</a:t>
            </a:r>
            <a:br>
              <a:rPr lang="EN-US" sz="2800" dirty="0">
                <a:solidFill>
                  <a:srgbClr val="0072C6"/>
                </a:solidFill>
              </a:rPr>
            </a:br>
            <a:r>
              <a:rPr lang="en-US" sz="1800" dirty="0">
                <a:solidFill>
                  <a:schemeClr val="accent3"/>
                </a:solidFill>
              </a:rPr>
              <a:t>E.g. Contact Center Sentiment Analysis with Cortana Intelligence Suite</a:t>
            </a:r>
            <a:endParaRPr lang="EN-US" sz="2800" dirty="0">
              <a:solidFill>
                <a:srgbClr val="0072C6"/>
              </a:solidFill>
            </a:endParaRPr>
          </a:p>
        </p:txBody>
      </p:sp>
      <p:sp>
        <p:nvSpPr>
          <p:cNvPr id="61" name="TextBox 60"/>
          <p:cNvSpPr txBox="1"/>
          <p:nvPr/>
        </p:nvSpPr>
        <p:spPr>
          <a:xfrm>
            <a:off x="8912993" y="2318539"/>
            <a:ext cx="1437656" cy="230832"/>
          </a:xfrm>
          <a:prstGeom prst="rect">
            <a:avLst/>
          </a:prstGeom>
          <a:noFill/>
        </p:spPr>
        <p:txBody>
          <a:bodyPr wrap="square" rtlCol="0">
            <a:spAutoFit/>
          </a:bodyPr>
          <a:lstStyle/>
          <a:p>
            <a:r>
              <a:rPr lang="en-US" altLang="zh-CN" sz="900" dirty="0">
                <a:solidFill>
                  <a:schemeClr val="accent1"/>
                </a:solidFill>
              </a:rPr>
              <a:t>Data Lake Analytics</a:t>
            </a:r>
            <a:endParaRPr lang="en-US" sz="900" dirty="0">
              <a:solidFill>
                <a:schemeClr val="accent1"/>
              </a:solidFill>
            </a:endParaRPr>
          </a:p>
        </p:txBody>
      </p:sp>
      <p:cxnSp>
        <p:nvCxnSpPr>
          <p:cNvPr id="69" name="Curved Connector 68"/>
          <p:cNvCxnSpPr>
            <a:stCxn id="9" idx="0"/>
            <a:endCxn id="10" idx="0"/>
          </p:cNvCxnSpPr>
          <p:nvPr/>
        </p:nvCxnSpPr>
        <p:spPr>
          <a:xfrm rot="16200000" flipV="1">
            <a:off x="9794383" y="1524688"/>
            <a:ext cx="56119" cy="738808"/>
          </a:xfrm>
          <a:prstGeom prst="curvedConnector3">
            <a:avLst>
              <a:gd name="adj1" fmla="val 253219"/>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11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6184900"/>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r>
              <a:rPr lang="en-US" sz="1800" dirty="0"/>
              <a:t>Microsoft Azure Cost Estimator Tool: </a:t>
            </a:r>
            <a:r>
              <a:rPr lang="en-US" sz="1800" dirty="0">
                <a:hlinkClick r:id="rId3"/>
              </a:rPr>
              <a:t>http://www.microsoft.com/en-us/download/details.aspx?id=43376</a:t>
            </a:r>
            <a:endParaRPr lang="en-US" sz="1800" b="1" dirty="0"/>
          </a:p>
          <a:p>
            <a:r>
              <a:rPr lang="en-US" sz="1800" b="1" dirty="0"/>
              <a:t>Power BI </a:t>
            </a:r>
          </a:p>
          <a:p>
            <a:pPr marL="285750" indent="-285750">
              <a:buFont typeface="Arial" panose="020B0604020202020204" pitchFamily="34" charset="0"/>
              <a:buChar char="•"/>
            </a:pPr>
            <a:r>
              <a:rPr lang="en-US" sz="1800" dirty="0"/>
              <a:t>For Partner: </a:t>
            </a:r>
            <a:r>
              <a:rPr lang="en-US" sz="1800" dirty="0">
                <a:hlinkClick r:id="rId4"/>
              </a:rPr>
              <a:t>http://aka.ms/powerbipartner</a:t>
            </a:r>
            <a:endParaRPr lang="en-US" sz="1800" dirty="0"/>
          </a:p>
          <a:p>
            <a:r>
              <a:rPr lang="en-US" sz="1800" b="1" dirty="0"/>
              <a:t>SQL Data Warehouse</a:t>
            </a:r>
          </a:p>
          <a:p>
            <a:pPr marL="285750" indent="-285750">
              <a:buFont typeface="Arial" panose="020B0604020202020204" pitchFamily="34" charset="0"/>
              <a:buChar char="•"/>
            </a:pPr>
            <a:r>
              <a:rPr lang="en-US" sz="1800" b="1" dirty="0"/>
              <a:t> </a:t>
            </a:r>
            <a:r>
              <a:rPr lang="en-US" sz="1800" dirty="0"/>
              <a:t>Get started with SQL Data Warehouse: </a:t>
            </a:r>
            <a:r>
              <a:rPr lang="en-US" sz="1800" dirty="0">
                <a:hlinkClick r:id="rId5"/>
              </a:rPr>
              <a:t>https://azure.microsoft.com/en-us/services/sql-data-warehouse/</a:t>
            </a:r>
            <a:endParaRPr lang="en-US" sz="1800" b="1" dirty="0"/>
          </a:p>
          <a:p>
            <a:r>
              <a:rPr lang="en-US" sz="1800" b="1" dirty="0"/>
              <a:t>Azure Data Factory</a:t>
            </a:r>
          </a:p>
          <a:p>
            <a:pPr marL="285750" indent="-285750">
              <a:buFont typeface="Arial" panose="020B0604020202020204" pitchFamily="34" charset="0"/>
              <a:buChar char="•"/>
            </a:pPr>
            <a:r>
              <a:rPr lang="en-US" sz="1800" dirty="0"/>
              <a:t>Get started with Azure Data Factory: </a:t>
            </a:r>
            <a:r>
              <a:rPr lang="en-US" sz="1800" dirty="0">
                <a:hlinkClick r:id="rId6"/>
              </a:rPr>
              <a:t>https://azure.microsoft.com/en-us/documentation/articles/data-factory-build-your-first-pipeline/</a:t>
            </a:r>
            <a:endParaRPr lang="en-US" sz="1800" b="1" dirty="0"/>
          </a:p>
          <a:p>
            <a:r>
              <a:rPr lang="en-US" sz="1800" b="1" dirty="0"/>
              <a:t>Machine Learning </a:t>
            </a:r>
          </a:p>
          <a:p>
            <a:pPr marL="285750" indent="-285750">
              <a:buFont typeface="Arial" panose="020B0604020202020204" pitchFamily="34" charset="0"/>
              <a:buChar char="•"/>
            </a:pPr>
            <a:r>
              <a:rPr lang="es-MX" sz="1800" dirty="0"/>
              <a:t>Machine Learning Overview: </a:t>
            </a:r>
            <a:r>
              <a:rPr lang="es-MX" sz="1800" dirty="0">
                <a:hlinkClick r:id="rId7"/>
              </a:rPr>
              <a:t>https://azure.microsoft.com/en-us/services/machine-learning/</a:t>
            </a:r>
            <a:endParaRPr lang="es-MX" sz="1800" dirty="0"/>
          </a:p>
          <a:p>
            <a:r>
              <a:rPr lang="en-US" sz="1800" b="1" dirty="0"/>
              <a:t>Cognitive Services</a:t>
            </a:r>
          </a:p>
          <a:p>
            <a:pPr marL="285750" indent="-285750">
              <a:buFont typeface="Arial" panose="020B0604020202020204" pitchFamily="34" charset="0"/>
              <a:buChar char="•"/>
            </a:pPr>
            <a:r>
              <a:rPr lang="en-US" sz="1800" dirty="0"/>
              <a:t>Get started with Cognitive Services: </a:t>
            </a:r>
            <a:r>
              <a:rPr lang="en-US" sz="1800" dirty="0">
                <a:hlinkClick r:id="rId8"/>
              </a:rPr>
              <a:t>https://azure.microsoft.com/en-us/documentation/articles/cognitive-services-text-analytics-quick-start/</a:t>
            </a:r>
            <a:endParaRPr lang="en-US" sz="1800" dirty="0"/>
          </a:p>
          <a:p>
            <a:r>
              <a:rPr lang="en-US" sz="1800" b="1" dirty="0"/>
              <a:t>Stream Analytics</a:t>
            </a:r>
            <a:endParaRPr lang="en-US" sz="1800" dirty="0"/>
          </a:p>
          <a:p>
            <a:pPr marL="285750" indent="-285750">
              <a:buFont typeface="Arial" panose="020B0604020202020204" pitchFamily="34" charset="0"/>
              <a:buChar char="•"/>
            </a:pPr>
            <a:r>
              <a:rPr lang="en-US" sz="1800" dirty="0"/>
              <a:t>Get started with Stream Analytics: </a:t>
            </a:r>
            <a:r>
              <a:rPr lang="en-US" sz="1800" dirty="0">
                <a:hlinkClick r:id="rId9"/>
              </a:rPr>
              <a:t>https://azure.microsoft.com/en-us/documentation/articles/stream-analytics-get-started-with-azure-stream-analytics-to-process-data-from-iot-devices/</a:t>
            </a:r>
            <a:endParaRPr lang="en-US" sz="1800" dirty="0"/>
          </a:p>
          <a:p>
            <a:pPr marL="285750" indent="-285750">
              <a:buFont typeface="Arial" panose="020B0604020202020204" pitchFamily="34" charset="0"/>
              <a:buChar char="•"/>
            </a:pPr>
            <a:endParaRPr lang="es-MX" sz="1800" dirty="0"/>
          </a:p>
        </p:txBody>
      </p:sp>
    </p:spTree>
    <p:extLst>
      <p:ext uri="{BB962C8B-B14F-4D97-AF65-F5344CB8AC3E}">
        <p14:creationId xmlns:p14="http://schemas.microsoft.com/office/powerpoint/2010/main" val="17949543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57452165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734BFCAE61E284A9DB5E8B22C2518DA" ma:contentTypeVersion="4" ma:contentTypeDescription="Create a new document." ma:contentTypeScope="" ma:versionID="cf4c2a3dedd653c99ed12de59803d56f">
  <xsd:schema xmlns:xsd="http://www.w3.org/2001/XMLSchema" xmlns:xs="http://www.w3.org/2001/XMLSchema" xmlns:p="http://schemas.microsoft.com/office/2006/metadata/properties" xmlns:ns2="2236beb2-6ab0-47c5-924d-6a813a677bfd" targetNamespace="http://schemas.microsoft.com/office/2006/metadata/properties" ma:root="true" ma:fieldsID="aa7890fd1e16f294e6b0dd7b5be04cef" ns2:_="">
    <xsd:import namespace="2236beb2-6ab0-47c5-924d-6a813a677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36beb2-6ab0-47c5-924d-6a813a677bf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7D4CEE-4A6E-444C-9F48-154C694282ED}">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236beb2-6ab0-47c5-924d-6a813a677bfd"/>
    <ds:schemaRef ds:uri="http://www.w3.org/XML/1998/namespace"/>
  </ds:schemaRefs>
</ds:datastoreItem>
</file>

<file path=customXml/itemProps2.xml><?xml version="1.0" encoding="utf-8"?>
<ds:datastoreItem xmlns:ds="http://schemas.openxmlformats.org/officeDocument/2006/customXml" ds:itemID="{2561C2B9-3D73-4BBE-BD13-630C9E2496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36beb2-6ab0-47c5-924d-6a813a677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2867</TotalTime>
  <Words>2666</Words>
  <Application>Microsoft Office PowerPoint</Application>
  <PresentationFormat>Widescreen</PresentationFormat>
  <Paragraphs>274</Paragraphs>
  <Slides>6</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宋体</vt:lpstr>
      <vt:lpstr>Arial</vt:lpstr>
      <vt:lpstr>Calibri</vt:lpstr>
      <vt:lpstr>Calibri Light</vt:lpstr>
      <vt:lpstr>Segoe UI</vt:lpstr>
      <vt:lpstr>Segoe UI Semibold</vt:lpstr>
      <vt:lpstr>Wingdings</vt:lpstr>
      <vt:lpstr>Office Theme</vt:lpstr>
      <vt:lpstr>Starter Kit: Advanced Analytics(SQL Azure Data Warehouse with Power BI) E.g. Twitter Sentiment Analysis</vt:lpstr>
      <vt:lpstr>Starter Kit: Advanced Analytics (On-Premises Data Sources) E.g. Cloud Big Data Solution for Customer Churn Analysis with On-Premises Data</vt:lpstr>
      <vt:lpstr>Starter Kit: Intelligent Apps (IoT with Event Hub, Stream Analytics &amp; Power BI) E.g. Monitoring Devices for Predictive Maintenance</vt:lpstr>
      <vt:lpstr>Starter Kit: Intelligent App(Data Factory, Data Lake, Machine Learning) E.g. Contact Center Sentiment Analysis with Cortana Intelligence Suite</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Guomin Huang</cp:lastModifiedBy>
  <cp:revision>219</cp:revision>
  <dcterms:created xsi:type="dcterms:W3CDTF">2015-09-01T15:53:33Z</dcterms:created>
  <dcterms:modified xsi:type="dcterms:W3CDTF">2016-09-02T11:10:45Z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0x0101003734BFCAE61E284A9DB5E8B22C2518DA</vt:lpwstr>
  </property>
</Properties>
</file>