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27432000" cy="18288000"/>
  <p:notesSz cx="6888163" cy="10020300"/>
  <p:defaultTextStyle>
    <a:defPPr>
      <a:defRPr lang="en-US"/>
    </a:defPPr>
    <a:lvl1pPr algn="l" rtl="0" eaLnBrk="0" fontAlgn="base" hangingPunct="0">
      <a:spcBef>
        <a:spcPct val="0"/>
      </a:spcBef>
      <a:spcAft>
        <a:spcPct val="0"/>
      </a:spcAft>
      <a:defRPr sz="3750" kern="1200">
        <a:solidFill>
          <a:schemeClr val="tx1"/>
        </a:solidFill>
        <a:latin typeface="Times New Roman" pitchFamily="1" charset="0"/>
        <a:ea typeface="+mn-ea"/>
        <a:cs typeface="+mn-cs"/>
      </a:defRPr>
    </a:lvl1pPr>
    <a:lvl2pPr marL="694263" indent="2420" algn="l" rtl="0" eaLnBrk="0" fontAlgn="base" hangingPunct="0">
      <a:spcBef>
        <a:spcPct val="0"/>
      </a:spcBef>
      <a:spcAft>
        <a:spcPct val="0"/>
      </a:spcAft>
      <a:defRPr sz="3750" kern="1200">
        <a:solidFill>
          <a:schemeClr val="tx1"/>
        </a:solidFill>
        <a:latin typeface="Times New Roman" pitchFamily="1" charset="0"/>
        <a:ea typeface="+mn-ea"/>
        <a:cs typeface="+mn-cs"/>
      </a:defRPr>
    </a:lvl2pPr>
    <a:lvl3pPr marL="1390943" indent="2420" algn="l" rtl="0" eaLnBrk="0" fontAlgn="base" hangingPunct="0">
      <a:spcBef>
        <a:spcPct val="0"/>
      </a:spcBef>
      <a:spcAft>
        <a:spcPct val="0"/>
      </a:spcAft>
      <a:defRPr sz="3750" kern="1200">
        <a:solidFill>
          <a:schemeClr val="tx1"/>
        </a:solidFill>
        <a:latin typeface="Times New Roman" pitchFamily="1" charset="0"/>
        <a:ea typeface="+mn-ea"/>
        <a:cs typeface="+mn-cs"/>
      </a:defRPr>
    </a:lvl3pPr>
    <a:lvl4pPr marL="2087623" indent="2420" algn="l" rtl="0" eaLnBrk="0" fontAlgn="base" hangingPunct="0">
      <a:spcBef>
        <a:spcPct val="0"/>
      </a:spcBef>
      <a:spcAft>
        <a:spcPct val="0"/>
      </a:spcAft>
      <a:defRPr sz="3750" kern="1200">
        <a:solidFill>
          <a:schemeClr val="tx1"/>
        </a:solidFill>
        <a:latin typeface="Times New Roman" pitchFamily="1" charset="0"/>
        <a:ea typeface="+mn-ea"/>
        <a:cs typeface="+mn-cs"/>
      </a:defRPr>
    </a:lvl4pPr>
    <a:lvl5pPr marL="2784304" indent="2420" algn="l" rtl="0" eaLnBrk="0" fontAlgn="base" hangingPunct="0">
      <a:spcBef>
        <a:spcPct val="0"/>
      </a:spcBef>
      <a:spcAft>
        <a:spcPct val="0"/>
      </a:spcAft>
      <a:defRPr sz="3750" kern="1200">
        <a:solidFill>
          <a:schemeClr val="tx1"/>
        </a:solidFill>
        <a:latin typeface="Times New Roman" pitchFamily="1" charset="0"/>
        <a:ea typeface="+mn-ea"/>
        <a:cs typeface="+mn-cs"/>
      </a:defRPr>
    </a:lvl5pPr>
    <a:lvl6pPr marL="3483402" algn="l" defTabSz="1393363" rtl="0" eaLnBrk="1" latinLnBrk="0" hangingPunct="1">
      <a:defRPr sz="3750" kern="1200">
        <a:solidFill>
          <a:schemeClr val="tx1"/>
        </a:solidFill>
        <a:latin typeface="Times New Roman" pitchFamily="1" charset="0"/>
        <a:ea typeface="+mn-ea"/>
        <a:cs typeface="+mn-cs"/>
      </a:defRPr>
    </a:lvl6pPr>
    <a:lvl7pPr marL="4180084" algn="l" defTabSz="1393363" rtl="0" eaLnBrk="1" latinLnBrk="0" hangingPunct="1">
      <a:defRPr sz="3750" kern="1200">
        <a:solidFill>
          <a:schemeClr val="tx1"/>
        </a:solidFill>
        <a:latin typeface="Times New Roman" pitchFamily="1" charset="0"/>
        <a:ea typeface="+mn-ea"/>
        <a:cs typeface="+mn-cs"/>
      </a:defRPr>
    </a:lvl7pPr>
    <a:lvl8pPr marL="4876764" algn="l" defTabSz="1393363" rtl="0" eaLnBrk="1" latinLnBrk="0" hangingPunct="1">
      <a:defRPr sz="3750" kern="1200">
        <a:solidFill>
          <a:schemeClr val="tx1"/>
        </a:solidFill>
        <a:latin typeface="Times New Roman" pitchFamily="1" charset="0"/>
        <a:ea typeface="+mn-ea"/>
        <a:cs typeface="+mn-cs"/>
      </a:defRPr>
    </a:lvl8pPr>
    <a:lvl9pPr marL="5573444" algn="l" defTabSz="1393363" rtl="0" eaLnBrk="1" latinLnBrk="0" hangingPunct="1">
      <a:defRPr sz="375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17055" userDrawn="1">
          <p15:clr>
            <a:srgbClr val="A4A3A4"/>
          </p15:clr>
        </p15:guide>
        <p15:guide id="2" orient="horz" pos="-3954" userDrawn="1">
          <p15:clr>
            <a:srgbClr val="A4A3A4"/>
          </p15:clr>
        </p15:guide>
        <p15:guide id="3" orient="horz" pos="-1470" userDrawn="1">
          <p15:clr>
            <a:srgbClr val="A4A3A4"/>
          </p15:clr>
        </p15:guide>
        <p15:guide id="4" pos="-7740" userDrawn="1">
          <p15:clr>
            <a:srgbClr val="A4A3A4"/>
          </p15:clr>
        </p15:guide>
        <p15:guide id="5" pos="25020" userDrawn="1">
          <p15:clr>
            <a:srgbClr val="A4A3A4"/>
          </p15:clr>
        </p15:guide>
      </p15:sldGuideLst>
    </p:ext>
    <p:ext uri="{2D200454-40CA-4A62-9FC3-DE9A4176ACB9}">
      <p15:notesGuideLst xmlns:p15="http://schemas.microsoft.com/office/powerpoint/2012/main">
        <p15:guide id="1" orient="horz" pos="3156">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589"/>
    <a:srgbClr val="003366"/>
    <a:srgbClr val="336699"/>
    <a:srgbClr val="6E9CC6"/>
    <a:srgbClr val="F2DD60"/>
    <a:srgbClr val="006699"/>
    <a:srgbClr val="CC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D45E6-6E22-493C-A9C1-8FB3C456CEBE}" v="6" dt="2022-03-30T17:57:16.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14" autoAdjust="0"/>
    <p:restoredTop sz="86436" autoAdjust="0"/>
  </p:normalViewPr>
  <p:slideViewPr>
    <p:cSldViewPr>
      <p:cViewPr varScale="1">
        <p:scale>
          <a:sx n="34" d="100"/>
          <a:sy n="34" d="100"/>
        </p:scale>
        <p:origin x="1272" y="132"/>
      </p:cViewPr>
      <p:guideLst>
        <p:guide orient="horz" pos="17055"/>
        <p:guide orient="horz" pos="-3954"/>
        <p:guide orient="horz" pos="-1470"/>
        <p:guide pos="-7740"/>
        <p:guide pos="250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81" d="100"/>
          <a:sy n="81" d="100"/>
        </p:scale>
        <p:origin x="-3996" y="-78"/>
      </p:cViewPr>
      <p:guideLst>
        <p:guide orient="horz" pos="3156"/>
        <p:guide pos="21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ige, Jonathan" userId="e986bcac-4d58-45c3-8a7c-ace8663e7a09" providerId="ADAL" clId="{7F57EE97-1636-6540-8DED-4FD1D878B6C8}"/>
    <pc:docChg chg="undo custSel modSld">
      <pc:chgData name="Feige, Jonathan" userId="e986bcac-4d58-45c3-8a7c-ace8663e7a09" providerId="ADAL" clId="{7F57EE97-1636-6540-8DED-4FD1D878B6C8}" dt="2022-03-29T15:58:27.231" v="103" actId="1076"/>
      <pc:docMkLst>
        <pc:docMk/>
      </pc:docMkLst>
      <pc:sldChg chg="modSp">
        <pc:chgData name="Feige, Jonathan" userId="e986bcac-4d58-45c3-8a7c-ace8663e7a09" providerId="ADAL" clId="{7F57EE97-1636-6540-8DED-4FD1D878B6C8}" dt="2022-03-29T15:58:27.231" v="103" actId="1076"/>
        <pc:sldMkLst>
          <pc:docMk/>
          <pc:sldMk cId="0" sldId="256"/>
        </pc:sldMkLst>
        <pc:spChg chg="mod">
          <ac:chgData name="Feige, Jonathan" userId="e986bcac-4d58-45c3-8a7c-ace8663e7a09" providerId="ADAL" clId="{7F57EE97-1636-6540-8DED-4FD1D878B6C8}" dt="2022-03-29T15:57:43.400" v="95" actId="20577"/>
          <ac:spMkLst>
            <pc:docMk/>
            <pc:sldMk cId="0" sldId="256"/>
            <ac:spMk id="22" creationId="{B6B36BBA-427C-4001-908F-B06CB214C2DE}"/>
          </ac:spMkLst>
        </pc:spChg>
        <pc:spChg chg="mod">
          <ac:chgData name="Feige, Jonathan" userId="e986bcac-4d58-45c3-8a7c-ace8663e7a09" providerId="ADAL" clId="{7F57EE97-1636-6540-8DED-4FD1D878B6C8}" dt="2022-03-29T15:58:27.231" v="103" actId="1076"/>
          <ac:spMkLst>
            <pc:docMk/>
            <pc:sldMk cId="0" sldId="256"/>
            <ac:spMk id="29" creationId="{722531CC-D2E6-4A4E-AAAD-C48B3A45791B}"/>
          </ac:spMkLst>
        </pc:spChg>
        <pc:picChg chg="mod">
          <ac:chgData name="Feige, Jonathan" userId="e986bcac-4d58-45c3-8a7c-ace8663e7a09" providerId="ADAL" clId="{7F57EE97-1636-6540-8DED-4FD1D878B6C8}" dt="2022-03-29T15:58:01.449" v="100" actId="14100"/>
          <ac:picMkLst>
            <pc:docMk/>
            <pc:sldMk cId="0" sldId="256"/>
            <ac:picMk id="27" creationId="{97452977-18D2-4214-8FBF-75B6D0DC4689}"/>
          </ac:picMkLst>
        </pc:picChg>
        <pc:picChg chg="mod">
          <ac:chgData name="Feige, Jonathan" userId="e986bcac-4d58-45c3-8a7c-ace8663e7a09" providerId="ADAL" clId="{7F57EE97-1636-6540-8DED-4FD1D878B6C8}" dt="2022-03-29T15:58:15.305" v="102" actId="1076"/>
          <ac:picMkLst>
            <pc:docMk/>
            <pc:sldMk cId="0" sldId="256"/>
            <ac:picMk id="28" creationId="{FE2AC88D-54F3-4CB6-9D89-8CF59D4CAD3B}"/>
          </ac:picMkLst>
        </pc:picChg>
        <pc:picChg chg="mod">
          <ac:chgData name="Feige, Jonathan" userId="e986bcac-4d58-45c3-8a7c-ace8663e7a09" providerId="ADAL" clId="{7F57EE97-1636-6540-8DED-4FD1D878B6C8}" dt="2022-03-29T15:58:12.047" v="101" actId="1076"/>
          <ac:picMkLst>
            <pc:docMk/>
            <pc:sldMk cId="0" sldId="256"/>
            <ac:picMk id="30" creationId="{4010AD8E-0B49-481D-A1D2-69934B500C41}"/>
          </ac:picMkLst>
        </pc:picChg>
        <pc:picChg chg="mod">
          <ac:chgData name="Feige, Jonathan" userId="e986bcac-4d58-45c3-8a7c-ace8663e7a09" providerId="ADAL" clId="{7F57EE97-1636-6540-8DED-4FD1D878B6C8}" dt="2022-03-29T15:56:56.008" v="3" actId="1076"/>
          <ac:picMkLst>
            <pc:docMk/>
            <pc:sldMk cId="0" sldId="256"/>
            <ac:picMk id="33" creationId="{48F689BB-B462-4A09-83DC-8F639CECB25A}"/>
          </ac:picMkLst>
        </pc:picChg>
      </pc:sldChg>
    </pc:docChg>
  </pc:docChgLst>
  <pc:docChgLst>
    <pc:chgData name="Jonathan Feige" userId="e986bcac-4d58-45c3-8a7c-ace8663e7a09" providerId="ADAL" clId="{11BD45E6-6E22-493C-A9C1-8FB3C456CEBE}"/>
    <pc:docChg chg="undo custSel modSld">
      <pc:chgData name="Jonathan Feige" userId="e986bcac-4d58-45c3-8a7c-ace8663e7a09" providerId="ADAL" clId="{11BD45E6-6E22-493C-A9C1-8FB3C456CEBE}" dt="2022-03-30T18:39:16.989" v="1252" actId="1076"/>
      <pc:docMkLst>
        <pc:docMk/>
      </pc:docMkLst>
      <pc:sldChg chg="addSp delSp modSp mod">
        <pc:chgData name="Jonathan Feige" userId="e986bcac-4d58-45c3-8a7c-ace8663e7a09" providerId="ADAL" clId="{11BD45E6-6E22-493C-A9C1-8FB3C456CEBE}" dt="2022-03-30T18:39:16.989" v="1252" actId="1076"/>
        <pc:sldMkLst>
          <pc:docMk/>
          <pc:sldMk cId="0" sldId="256"/>
        </pc:sldMkLst>
        <pc:spChg chg="add del mod">
          <ac:chgData name="Jonathan Feige" userId="e986bcac-4d58-45c3-8a7c-ace8663e7a09" providerId="ADAL" clId="{11BD45E6-6E22-493C-A9C1-8FB3C456CEBE}" dt="2022-03-30T18:06:12.976" v="1250" actId="255"/>
          <ac:spMkLst>
            <pc:docMk/>
            <pc:sldMk cId="0" sldId="256"/>
            <ac:spMk id="3" creationId="{235DEADD-AE42-4718-B00D-032EECB6CA9C}"/>
          </ac:spMkLst>
        </pc:spChg>
        <pc:spChg chg="mod">
          <ac:chgData name="Jonathan Feige" userId="e986bcac-4d58-45c3-8a7c-ace8663e7a09" providerId="ADAL" clId="{11BD45E6-6E22-493C-A9C1-8FB3C456CEBE}" dt="2022-03-30T17:11:41.283" v="239" actId="20577"/>
          <ac:spMkLst>
            <pc:docMk/>
            <pc:sldMk cId="0" sldId="256"/>
            <ac:spMk id="6" creationId="{00000000-0000-0000-0000-000000000000}"/>
          </ac:spMkLst>
        </pc:spChg>
        <pc:spChg chg="mod">
          <ac:chgData name="Jonathan Feige" userId="e986bcac-4d58-45c3-8a7c-ace8663e7a09" providerId="ADAL" clId="{11BD45E6-6E22-493C-A9C1-8FB3C456CEBE}" dt="2022-03-30T17:55:54.362" v="939" actId="20577"/>
          <ac:spMkLst>
            <pc:docMk/>
            <pc:sldMk cId="0" sldId="256"/>
            <ac:spMk id="14" creationId="{EF1CF223-ADB8-4930-8DFA-39B7F8AC0C36}"/>
          </ac:spMkLst>
        </pc:spChg>
        <pc:spChg chg="mod">
          <ac:chgData name="Jonathan Feige" userId="e986bcac-4d58-45c3-8a7c-ace8663e7a09" providerId="ADAL" clId="{11BD45E6-6E22-493C-A9C1-8FB3C456CEBE}" dt="2022-03-30T17:49:22.385" v="810" actId="20577"/>
          <ac:spMkLst>
            <pc:docMk/>
            <pc:sldMk cId="0" sldId="256"/>
            <ac:spMk id="15" creationId="{35B23F20-B9B7-40E0-84CE-BC758E4990A1}"/>
          </ac:spMkLst>
        </pc:spChg>
        <pc:spChg chg="mod">
          <ac:chgData name="Jonathan Feige" userId="e986bcac-4d58-45c3-8a7c-ace8663e7a09" providerId="ADAL" clId="{11BD45E6-6E22-493C-A9C1-8FB3C456CEBE}" dt="2022-03-30T18:02:23.341" v="1244" actId="20577"/>
          <ac:spMkLst>
            <pc:docMk/>
            <pc:sldMk cId="0" sldId="256"/>
            <ac:spMk id="16" creationId="{CF4D96C1-AF3B-44D2-9260-AC0AC97CB8CB}"/>
          </ac:spMkLst>
        </pc:spChg>
        <pc:spChg chg="mod">
          <ac:chgData name="Jonathan Feige" userId="e986bcac-4d58-45c3-8a7c-ace8663e7a09" providerId="ADAL" clId="{11BD45E6-6E22-493C-A9C1-8FB3C456CEBE}" dt="2022-03-30T18:06:08.339" v="1249" actId="255"/>
          <ac:spMkLst>
            <pc:docMk/>
            <pc:sldMk cId="0" sldId="256"/>
            <ac:spMk id="17" creationId="{A4D3ED16-553F-4903-AEA2-E31309A779B8}"/>
          </ac:spMkLst>
        </pc:spChg>
        <pc:spChg chg="mod">
          <ac:chgData name="Jonathan Feige" userId="e986bcac-4d58-45c3-8a7c-ace8663e7a09" providerId="ADAL" clId="{11BD45E6-6E22-493C-A9C1-8FB3C456CEBE}" dt="2022-03-30T18:06:04.114" v="1248" actId="255"/>
          <ac:spMkLst>
            <pc:docMk/>
            <pc:sldMk cId="0" sldId="256"/>
            <ac:spMk id="18" creationId="{E87097F7-EA5A-40AC-9490-40C3F62F93D3}"/>
          </ac:spMkLst>
        </pc:spChg>
        <pc:spChg chg="del">
          <ac:chgData name="Jonathan Feige" userId="e986bcac-4d58-45c3-8a7c-ace8663e7a09" providerId="ADAL" clId="{11BD45E6-6E22-493C-A9C1-8FB3C456CEBE}" dt="2022-03-30T17:34:01.212" v="654" actId="478"/>
          <ac:spMkLst>
            <pc:docMk/>
            <pc:sldMk cId="0" sldId="256"/>
            <ac:spMk id="19" creationId="{6EFA3347-06BD-42CD-839F-444B02B51392}"/>
          </ac:spMkLst>
        </pc:spChg>
        <pc:spChg chg="mod">
          <ac:chgData name="Jonathan Feige" userId="e986bcac-4d58-45c3-8a7c-ace8663e7a09" providerId="ADAL" clId="{11BD45E6-6E22-493C-A9C1-8FB3C456CEBE}" dt="2022-03-30T17:12:28.772" v="240" actId="20577"/>
          <ac:spMkLst>
            <pc:docMk/>
            <pc:sldMk cId="0" sldId="256"/>
            <ac:spMk id="20" creationId="{FE14D92E-5826-4822-B753-9C8F13034D13}"/>
          </ac:spMkLst>
        </pc:spChg>
        <pc:spChg chg="mod">
          <ac:chgData name="Jonathan Feige" userId="e986bcac-4d58-45c3-8a7c-ace8663e7a09" providerId="ADAL" clId="{11BD45E6-6E22-493C-A9C1-8FB3C456CEBE}" dt="2022-03-30T18:06:20.162" v="1251" actId="255"/>
          <ac:spMkLst>
            <pc:docMk/>
            <pc:sldMk cId="0" sldId="256"/>
            <ac:spMk id="21" creationId="{FA3022CF-E8CE-4837-9F7A-2E12D80147E6}"/>
          </ac:spMkLst>
        </pc:spChg>
        <pc:spChg chg="mod">
          <ac:chgData name="Jonathan Feige" userId="e986bcac-4d58-45c3-8a7c-ace8663e7a09" providerId="ADAL" clId="{11BD45E6-6E22-493C-A9C1-8FB3C456CEBE}" dt="2022-03-30T17:55:48.660" v="931" actId="113"/>
          <ac:spMkLst>
            <pc:docMk/>
            <pc:sldMk cId="0" sldId="256"/>
            <ac:spMk id="22" creationId="{B6B36BBA-427C-4001-908F-B06CB214C2DE}"/>
          </ac:spMkLst>
        </pc:spChg>
        <pc:spChg chg="mod">
          <ac:chgData name="Jonathan Feige" userId="e986bcac-4d58-45c3-8a7c-ace8663e7a09" providerId="ADAL" clId="{11BD45E6-6E22-493C-A9C1-8FB3C456CEBE}" dt="2022-03-30T17:32:11.464" v="635" actId="255"/>
          <ac:spMkLst>
            <pc:docMk/>
            <pc:sldMk cId="0" sldId="256"/>
            <ac:spMk id="23" creationId="{27262AA6-1E0A-4F8F-91E3-D848AD37D107}"/>
          </ac:spMkLst>
        </pc:spChg>
        <pc:picChg chg="add mod modCrop">
          <ac:chgData name="Jonathan Feige" userId="e986bcac-4d58-45c3-8a7c-ace8663e7a09" providerId="ADAL" clId="{11BD45E6-6E22-493C-A9C1-8FB3C456CEBE}" dt="2022-03-30T17:55:28.050" v="912" actId="1076"/>
          <ac:picMkLst>
            <pc:docMk/>
            <pc:sldMk cId="0" sldId="256"/>
            <ac:picMk id="7" creationId="{F6347983-DEBB-4B9C-B9E5-91BA80C1728D}"/>
          </ac:picMkLst>
        </pc:picChg>
        <pc:picChg chg="add mod">
          <ac:chgData name="Jonathan Feige" userId="e986bcac-4d58-45c3-8a7c-ace8663e7a09" providerId="ADAL" clId="{11BD45E6-6E22-493C-A9C1-8FB3C456CEBE}" dt="2022-03-30T18:02:32.896" v="1245" actId="14100"/>
          <ac:picMkLst>
            <pc:docMk/>
            <pc:sldMk cId="0" sldId="256"/>
            <ac:picMk id="9" creationId="{26C97FE4-3018-492E-B274-6E11A85B7594}"/>
          </ac:picMkLst>
        </pc:picChg>
        <pc:picChg chg="add mod">
          <ac:chgData name="Jonathan Feige" userId="e986bcac-4d58-45c3-8a7c-ace8663e7a09" providerId="ADAL" clId="{11BD45E6-6E22-493C-A9C1-8FB3C456CEBE}" dt="2022-03-30T17:54:00.485" v="816" actId="962"/>
          <ac:picMkLst>
            <pc:docMk/>
            <pc:sldMk cId="0" sldId="256"/>
            <ac:picMk id="11" creationId="{62A55D62-9D29-460D-9749-6A337881BB25}"/>
          </ac:picMkLst>
        </pc:picChg>
        <pc:picChg chg="add mod ord">
          <ac:chgData name="Jonathan Feige" userId="e986bcac-4d58-45c3-8a7c-ace8663e7a09" providerId="ADAL" clId="{11BD45E6-6E22-493C-A9C1-8FB3C456CEBE}" dt="2022-03-30T18:02:21.497" v="1243" actId="1076"/>
          <ac:picMkLst>
            <pc:docMk/>
            <pc:sldMk cId="0" sldId="256"/>
            <ac:picMk id="13" creationId="{ED4C165B-A83E-4EB5-BF88-7023E26A9F30}"/>
          </ac:picMkLst>
        </pc:picChg>
        <pc:picChg chg="add mod">
          <ac:chgData name="Jonathan Feige" userId="e986bcac-4d58-45c3-8a7c-ace8663e7a09" providerId="ADAL" clId="{11BD45E6-6E22-493C-A9C1-8FB3C456CEBE}" dt="2022-03-30T18:39:16.989" v="1252" actId="1076"/>
          <ac:picMkLst>
            <pc:docMk/>
            <pc:sldMk cId="0" sldId="256"/>
            <ac:picMk id="24" creationId="{64007C2D-23E4-41CC-B9B1-791C72D3462D}"/>
          </ac:picMkLst>
        </pc:picChg>
        <pc:picChg chg="mod">
          <ac:chgData name="Jonathan Feige" userId="e986bcac-4d58-45c3-8a7c-ace8663e7a09" providerId="ADAL" clId="{11BD45E6-6E22-493C-A9C1-8FB3C456CEBE}" dt="2022-03-30T17:55:12.011" v="889" actId="14100"/>
          <ac:picMkLst>
            <pc:docMk/>
            <pc:sldMk cId="0" sldId="256"/>
            <ac:picMk id="27" creationId="{97452977-18D2-4214-8FBF-75B6D0DC4689}"/>
          </ac:picMkLst>
        </pc:picChg>
        <pc:picChg chg="del">
          <ac:chgData name="Jonathan Feige" userId="e986bcac-4d58-45c3-8a7c-ace8663e7a09" providerId="ADAL" clId="{11BD45E6-6E22-493C-A9C1-8FB3C456CEBE}" dt="2022-03-30T17:41:57.633" v="778" actId="478"/>
          <ac:picMkLst>
            <pc:docMk/>
            <pc:sldMk cId="0" sldId="256"/>
            <ac:picMk id="28" creationId="{FE2AC88D-54F3-4CB6-9D89-8CF59D4CAD3B}"/>
          </ac:picMkLst>
        </pc:picChg>
        <pc:picChg chg="mod">
          <ac:chgData name="Jonathan Feige" userId="e986bcac-4d58-45c3-8a7c-ace8663e7a09" providerId="ADAL" clId="{11BD45E6-6E22-493C-A9C1-8FB3C456CEBE}" dt="2022-03-30T17:55:26.067" v="911" actId="1076"/>
          <ac:picMkLst>
            <pc:docMk/>
            <pc:sldMk cId="0" sldId="256"/>
            <ac:picMk id="30" creationId="{4010AD8E-0B49-481D-A1D2-69934B500C41}"/>
          </ac:picMkLst>
        </pc:picChg>
        <pc:picChg chg="del mod modCrop">
          <ac:chgData name="Jonathan Feige" userId="e986bcac-4d58-45c3-8a7c-ace8663e7a09" providerId="ADAL" clId="{11BD45E6-6E22-493C-A9C1-8FB3C456CEBE}" dt="2022-03-30T17:53:52.402" v="812" actId="478"/>
          <ac:picMkLst>
            <pc:docMk/>
            <pc:sldMk cId="0" sldId="256"/>
            <ac:picMk id="33" creationId="{48F689BB-B462-4A09-83DC-8F639CECB25A}"/>
          </ac:picMkLst>
        </pc:picChg>
        <pc:picChg chg="del mod modCrop">
          <ac:chgData name="Jonathan Feige" userId="e986bcac-4d58-45c3-8a7c-ace8663e7a09" providerId="ADAL" clId="{11BD45E6-6E22-493C-A9C1-8FB3C456CEBE}" dt="2022-03-30T17:48:25.918" v="786" actId="478"/>
          <ac:picMkLst>
            <pc:docMk/>
            <pc:sldMk cId="0" sldId="256"/>
            <ac:picMk id="35" creationId="{CCCCFC6F-9EF0-4126-BAEB-CBFD7999553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smtClean="0"/>
            </a:lvl1pPr>
          </a:lstStyle>
          <a:p>
            <a:pPr>
              <a:defRPr/>
            </a:pPr>
            <a:endParaRPr lang="en-AU"/>
          </a:p>
        </p:txBody>
      </p:sp>
      <p:sp>
        <p:nvSpPr>
          <p:cNvPr id="4099" name="Rectangle 3"/>
          <p:cNvSpPr>
            <a:spLocks noGrp="1" noChangeArrowheads="1"/>
          </p:cNvSpPr>
          <p:nvPr>
            <p:ph type="dt" sz="quarter"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smtClean="0"/>
            </a:lvl1pPr>
          </a:lstStyle>
          <a:p>
            <a:pPr>
              <a:defRPr/>
            </a:pPr>
            <a:endParaRPr lang="en-AU"/>
          </a:p>
        </p:txBody>
      </p:sp>
      <p:sp>
        <p:nvSpPr>
          <p:cNvPr id="4100" name="Rectangle 4"/>
          <p:cNvSpPr>
            <a:spLocks noGrp="1" noChangeArrowheads="1"/>
          </p:cNvSpPr>
          <p:nvPr>
            <p:ph type="ftr" sz="quarter" idx="2"/>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smtClean="0"/>
            </a:lvl1pPr>
          </a:lstStyle>
          <a:p>
            <a:pPr>
              <a:defRPr/>
            </a:pPr>
            <a:endParaRPr lang="en-AU"/>
          </a:p>
        </p:txBody>
      </p:sp>
      <p:sp>
        <p:nvSpPr>
          <p:cNvPr id="4101" name="Rectangle 5"/>
          <p:cNvSpPr>
            <a:spLocks noGrp="1" noChangeArrowheads="1"/>
          </p:cNvSpPr>
          <p:nvPr>
            <p:ph type="sldNum" sz="quarter" idx="3"/>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smtClean="0"/>
            </a:lvl1pPr>
          </a:lstStyle>
          <a:p>
            <a:pPr>
              <a:defRPr/>
            </a:pPr>
            <a:fld id="{5D50D6BE-5184-406D-A35E-0BC92A55DC1B}" type="slidenum">
              <a:rPr lang="en-AU"/>
              <a:pPr>
                <a:defRPr/>
              </a:pPr>
              <a:t>‹#›</a:t>
            </a:fld>
            <a:endParaRPr lang="en-AU"/>
          </a:p>
        </p:txBody>
      </p:sp>
    </p:spTree>
    <p:extLst>
      <p:ext uri="{BB962C8B-B14F-4D97-AF65-F5344CB8AC3E}">
        <p14:creationId xmlns:p14="http://schemas.microsoft.com/office/powerpoint/2010/main" val="3692103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smtClean="0"/>
            </a:lvl1pPr>
          </a:lstStyle>
          <a:p>
            <a:pPr>
              <a:defRPr/>
            </a:pPr>
            <a:endParaRPr lang="en-AU"/>
          </a:p>
        </p:txBody>
      </p:sp>
      <p:sp>
        <p:nvSpPr>
          <p:cNvPr id="3075" name="Rectangle 3"/>
          <p:cNvSpPr>
            <a:spLocks noGrp="1" noChangeArrowheads="1"/>
          </p:cNvSpPr>
          <p:nvPr>
            <p:ph type="dt"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smtClean="0"/>
            </a:lvl1pPr>
          </a:lstStyle>
          <a:p>
            <a:pPr>
              <a:defRPr/>
            </a:pPr>
            <a:endParaRPr lang="en-AU"/>
          </a:p>
        </p:txBody>
      </p:sp>
      <p:sp>
        <p:nvSpPr>
          <p:cNvPr id="10244" name="Rectangle 4"/>
          <p:cNvSpPr>
            <a:spLocks noGrp="1" noRot="1" noChangeAspect="1" noChangeArrowheads="1" noTextEdit="1"/>
          </p:cNvSpPr>
          <p:nvPr>
            <p:ph type="sldImg" idx="2"/>
          </p:nvPr>
        </p:nvSpPr>
        <p:spPr bwMode="auto">
          <a:xfrm>
            <a:off x="612775" y="749300"/>
            <a:ext cx="5619750" cy="37480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892175" y="4797425"/>
            <a:ext cx="5056188" cy="449738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smtClean="0"/>
            </a:lvl1pPr>
          </a:lstStyle>
          <a:p>
            <a:pPr>
              <a:defRPr/>
            </a:pPr>
            <a:endParaRPr lang="en-AU"/>
          </a:p>
        </p:txBody>
      </p:sp>
      <p:sp>
        <p:nvSpPr>
          <p:cNvPr id="3079" name="Rectangle 7"/>
          <p:cNvSpPr>
            <a:spLocks noGrp="1" noChangeArrowheads="1"/>
          </p:cNvSpPr>
          <p:nvPr>
            <p:ph type="sldNum" sz="quarter" idx="5"/>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smtClean="0"/>
            </a:lvl1pPr>
          </a:lstStyle>
          <a:p>
            <a:pPr>
              <a:defRPr/>
            </a:pPr>
            <a:fld id="{339B97A4-CC12-416E-BD11-753F0085D6FC}" type="slidenum">
              <a:rPr lang="en-AU"/>
              <a:pPr>
                <a:defRPr/>
              </a:pPr>
              <a:t>‹#›</a:t>
            </a:fld>
            <a:endParaRPr lang="en-AU"/>
          </a:p>
        </p:txBody>
      </p:sp>
    </p:spTree>
    <p:extLst>
      <p:ext uri="{BB962C8B-B14F-4D97-AF65-F5344CB8AC3E}">
        <p14:creationId xmlns:p14="http://schemas.microsoft.com/office/powerpoint/2010/main" val="1520270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58" kern="1200">
        <a:solidFill>
          <a:schemeClr val="tx1"/>
        </a:solidFill>
        <a:latin typeface="Times New Roman" pitchFamily="1" charset="0"/>
        <a:ea typeface="+mn-ea"/>
        <a:cs typeface="+mn-cs"/>
      </a:defRPr>
    </a:lvl1pPr>
    <a:lvl2pPr marL="694263" algn="l" rtl="0" eaLnBrk="0" fontAlgn="base" hangingPunct="0">
      <a:spcBef>
        <a:spcPct val="30000"/>
      </a:spcBef>
      <a:spcAft>
        <a:spcPct val="0"/>
      </a:spcAft>
      <a:defRPr sz="1458" kern="1200">
        <a:solidFill>
          <a:schemeClr val="tx1"/>
        </a:solidFill>
        <a:latin typeface="Times New Roman" pitchFamily="1" charset="0"/>
        <a:ea typeface="+mn-ea"/>
        <a:cs typeface="+mn-cs"/>
      </a:defRPr>
    </a:lvl2pPr>
    <a:lvl3pPr marL="1390943" algn="l" rtl="0" eaLnBrk="0" fontAlgn="base" hangingPunct="0">
      <a:spcBef>
        <a:spcPct val="30000"/>
      </a:spcBef>
      <a:spcAft>
        <a:spcPct val="0"/>
      </a:spcAft>
      <a:defRPr sz="1458" kern="1200">
        <a:solidFill>
          <a:schemeClr val="tx1"/>
        </a:solidFill>
        <a:latin typeface="Times New Roman" pitchFamily="1" charset="0"/>
        <a:ea typeface="+mn-ea"/>
        <a:cs typeface="+mn-cs"/>
      </a:defRPr>
    </a:lvl3pPr>
    <a:lvl4pPr marL="2087623" algn="l" rtl="0" eaLnBrk="0" fontAlgn="base" hangingPunct="0">
      <a:spcBef>
        <a:spcPct val="30000"/>
      </a:spcBef>
      <a:spcAft>
        <a:spcPct val="0"/>
      </a:spcAft>
      <a:defRPr sz="1458" kern="1200">
        <a:solidFill>
          <a:schemeClr val="tx1"/>
        </a:solidFill>
        <a:latin typeface="Times New Roman" pitchFamily="1" charset="0"/>
        <a:ea typeface="+mn-ea"/>
        <a:cs typeface="+mn-cs"/>
      </a:defRPr>
    </a:lvl4pPr>
    <a:lvl5pPr marL="2784304" algn="l" rtl="0" eaLnBrk="0" fontAlgn="base" hangingPunct="0">
      <a:spcBef>
        <a:spcPct val="30000"/>
      </a:spcBef>
      <a:spcAft>
        <a:spcPct val="0"/>
      </a:spcAft>
      <a:defRPr sz="1458" kern="1200">
        <a:solidFill>
          <a:schemeClr val="tx1"/>
        </a:solidFill>
        <a:latin typeface="Times New Roman" pitchFamily="1" charset="0"/>
        <a:ea typeface="+mn-ea"/>
        <a:cs typeface="+mn-cs"/>
      </a:defRPr>
    </a:lvl5pPr>
    <a:lvl6pPr marL="3482292" algn="l" defTabSz="1392924" rtl="0" eaLnBrk="1" latinLnBrk="0" hangingPunct="1">
      <a:defRPr sz="1458" kern="1200">
        <a:solidFill>
          <a:schemeClr val="tx1"/>
        </a:solidFill>
        <a:latin typeface="+mn-lt"/>
        <a:ea typeface="+mn-ea"/>
        <a:cs typeface="+mn-cs"/>
      </a:defRPr>
    </a:lvl6pPr>
    <a:lvl7pPr marL="4178751" algn="l" defTabSz="1392924" rtl="0" eaLnBrk="1" latinLnBrk="0" hangingPunct="1">
      <a:defRPr sz="1458" kern="1200">
        <a:solidFill>
          <a:schemeClr val="tx1"/>
        </a:solidFill>
        <a:latin typeface="+mn-lt"/>
        <a:ea typeface="+mn-ea"/>
        <a:cs typeface="+mn-cs"/>
      </a:defRPr>
    </a:lvl7pPr>
    <a:lvl8pPr marL="4875199" algn="l" defTabSz="1392924" rtl="0" eaLnBrk="1" latinLnBrk="0" hangingPunct="1">
      <a:defRPr sz="1458" kern="1200">
        <a:solidFill>
          <a:schemeClr val="tx1"/>
        </a:solidFill>
        <a:latin typeface="+mn-lt"/>
        <a:ea typeface="+mn-ea"/>
        <a:cs typeface="+mn-cs"/>
      </a:defRPr>
    </a:lvl8pPr>
    <a:lvl9pPr marL="5571659" algn="l" defTabSz="1392924" rtl="0" eaLnBrk="1" latinLnBrk="0" hangingPunct="1">
      <a:defRPr sz="14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9B97A4-CC12-416E-BD11-753F0085D6FC}" type="slidenum">
              <a:rPr lang="en-AU" smtClean="0"/>
              <a:pPr>
                <a:defRPr/>
              </a:pPr>
              <a:t>1</a:t>
            </a:fld>
            <a:endParaRPr lang="en-AU"/>
          </a:p>
        </p:txBody>
      </p:sp>
    </p:spTree>
    <p:extLst>
      <p:ext uri="{BB962C8B-B14F-4D97-AF65-F5344CB8AC3E}">
        <p14:creationId xmlns:p14="http://schemas.microsoft.com/office/powerpoint/2010/main" val="41509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5" y="2921001"/>
            <a:ext cx="27442585" cy="15367003"/>
          </a:xfrm>
          <a:prstGeom prst="rect">
            <a:avLst/>
          </a:prstGeom>
          <a:solidFill>
            <a:schemeClr val="accent1">
              <a:lumMod val="60000"/>
              <a:lumOff val="40000"/>
            </a:schemeClr>
          </a:solidFill>
          <a:ln w="9525" algn="ctr">
            <a:noFill/>
            <a:round/>
            <a:headEnd/>
            <a:tailEnd/>
          </a:ln>
        </p:spPr>
        <p:txBody>
          <a:bodyPr lIns="36257" tIns="18127" rIns="36257" bIns="18127"/>
          <a:lstStyle/>
          <a:p>
            <a:pPr defTabSz="362550"/>
            <a:endParaRPr lang="en-US" sz="1056"/>
          </a:p>
        </p:txBody>
      </p:sp>
      <p:sp>
        <p:nvSpPr>
          <p:cNvPr id="34" name="Rectangle 33"/>
          <p:cNvSpPr/>
          <p:nvPr userDrawn="1"/>
        </p:nvSpPr>
        <p:spPr>
          <a:xfrm>
            <a:off x="98107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5" name="Rectangle 34"/>
          <p:cNvSpPr/>
          <p:nvPr userDrawn="1"/>
        </p:nvSpPr>
        <p:spPr>
          <a:xfrm>
            <a:off x="183832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3" name="Rectangle 32"/>
          <p:cNvSpPr/>
          <p:nvPr userDrawn="1"/>
        </p:nvSpPr>
        <p:spPr>
          <a:xfrm>
            <a:off x="114300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16" name="Text Placeholder 15"/>
          <p:cNvSpPr>
            <a:spLocks noGrp="1"/>
          </p:cNvSpPr>
          <p:nvPr>
            <p:ph type="body" sz="quarter" idx="14" hasCustomPrompt="1"/>
          </p:nvPr>
        </p:nvSpPr>
        <p:spPr>
          <a:xfrm>
            <a:off x="1370975" y="9681883"/>
            <a:ext cx="7429500" cy="7530354"/>
          </a:xfrm>
          <a:prstGeom prst="rect">
            <a:avLst/>
          </a:prstGeom>
        </p:spPr>
        <p:txBody>
          <a:bodyPr lIns="133772" tIns="66885" rIns="133772" bIns="66885"/>
          <a:lstStyle>
            <a:lvl1pPr>
              <a:lnSpc>
                <a:spcPct val="100000"/>
              </a:lnSpc>
              <a:buNone/>
              <a:defRPr sz="1167"/>
            </a:lvl1pPr>
          </a:lstStyle>
          <a:p>
            <a:pPr lvl="0"/>
            <a:r>
              <a:rPr lang="en-US" dirty="0"/>
              <a:t>Click here to edit this text</a:t>
            </a:r>
            <a:br>
              <a:rPr lang="en-US" dirty="0"/>
            </a:br>
            <a:r>
              <a:rPr lang="en-US" dirty="0"/>
              <a:t>TYPE SIZES </a:t>
            </a:r>
            <a:br>
              <a:rPr lang="en-US" dirty="0"/>
            </a:br>
            <a:r>
              <a:rPr lang="en-US" dirty="0"/>
              <a:t>Your poster was designed at half size to make it easier for you to manage.  You can adjust the point size up or down a few points as needed. </a:t>
            </a:r>
            <a:br>
              <a:rPr lang="en-US" dirty="0"/>
            </a:br>
            <a:r>
              <a:rPr lang="en-US" dirty="0"/>
              <a:t>Header - your poster title - is bold, 46 points</a:t>
            </a:r>
            <a:br>
              <a:rPr lang="en-US" dirty="0"/>
            </a:br>
            <a:r>
              <a:rPr lang="en-US" dirty="0"/>
              <a:t>Subhead - authors, contributors - are 24 points </a:t>
            </a:r>
            <a:br>
              <a:rPr lang="en-US" dirty="0"/>
            </a:br>
            <a:r>
              <a:rPr lang="en-US" dirty="0"/>
              <a:t>Topic Headlines - Abstract, Methods, Results, etc - are bold, 24 points </a:t>
            </a:r>
            <a:br>
              <a:rPr lang="en-US" dirty="0"/>
            </a:br>
            <a:r>
              <a:rPr lang="en-US" dirty="0"/>
              <a:t>Abstract Content is 16 points </a:t>
            </a:r>
            <a:br>
              <a:rPr lang="en-US" dirty="0"/>
            </a:br>
            <a:r>
              <a:rPr lang="en-US" dirty="0"/>
              <a:t>Body Content is 14 points </a:t>
            </a:r>
            <a:br>
              <a:rPr lang="en-US" dirty="0"/>
            </a:br>
            <a:r>
              <a:rPr lang="en-US" dirty="0"/>
              <a:t>Captions - for figures and illustrations - are 12 points</a:t>
            </a:r>
            <a:br>
              <a:rPr lang="en-US" dirty="0"/>
            </a:br>
            <a:r>
              <a:rPr lang="en-US" dirty="0"/>
              <a:t>References are 10 points</a:t>
            </a:r>
            <a:br>
              <a:rPr lang="en-US" dirty="0"/>
            </a:br>
            <a:r>
              <a:rPr lang="en-US" dirty="0"/>
              <a:t>ONLY USE THE STANDARD FONTS THAT CAME WITH OFFICE. Those are the only ones our printer knows. The printer will substitute the unknown font with a TrueType fonts it knows. This usually causes a serious misprint.</a:t>
            </a:r>
          </a:p>
        </p:txBody>
      </p:sp>
      <p:sp>
        <p:nvSpPr>
          <p:cNvPr id="18" name="Text Placeholder 17"/>
          <p:cNvSpPr>
            <a:spLocks noGrp="1"/>
          </p:cNvSpPr>
          <p:nvPr>
            <p:ph type="body" sz="quarter" idx="15" hasCustomPrompt="1"/>
          </p:nvPr>
        </p:nvSpPr>
        <p:spPr>
          <a:xfrm>
            <a:off x="10037162" y="4303060"/>
            <a:ext cx="7429500" cy="12909177"/>
          </a:xfrm>
          <a:prstGeom prst="rect">
            <a:avLst/>
          </a:prstGeom>
        </p:spPr>
        <p:txBody>
          <a:bodyPr lIns="133772" tIns="66885" rIns="133772" bIns="66885"/>
          <a:lstStyle>
            <a:lvl1pPr>
              <a:buFontTx/>
              <a:buNone/>
              <a:defRPr sz="1167" baseline="0"/>
            </a:lvl1pPr>
          </a:lstStyle>
          <a:p>
            <a:pPr lvl="0"/>
            <a:r>
              <a:rPr lang="en-US" dirty="0"/>
              <a:t>Click here to edit this text</a:t>
            </a:r>
            <a:br>
              <a:rPr lang="en-US" dirty="0"/>
            </a:br>
            <a:r>
              <a:rPr lang="en-US" dirty="0"/>
              <a:t>IMAGES AND RESOLUTION</a:t>
            </a:r>
            <a:br>
              <a:rPr lang="en-US" dirty="0"/>
            </a:br>
            <a:r>
              <a:rPr lang="en-US" dirty="0"/>
              <a:t>Don’t use images taken from the web. They are usually small in size, have low resolution, won’t print well, and might have copyright issues. Using your own image is usually your best bet. If you are scanning images, set the resolution in the scanning program software to 300 dpi, set the size (like 3”x 5”) and save the image as a JPEG. If you are taking pictures with a digital camera go to the menu and set the resolution as high as possible before you start to shoot. Opening your image later in Photoshop and increasing the resolution to 300dpi does not improve its resolution. It only increases the file size. </a:t>
            </a:r>
            <a:br>
              <a:rPr lang="en-US" dirty="0"/>
            </a:br>
            <a:r>
              <a:rPr lang="en-US" dirty="0"/>
              <a:t>COLOR ACCURACY AND PAPER CHOICES : PURPLE ALERT</a:t>
            </a:r>
            <a:br>
              <a:rPr lang="en-US" dirty="0"/>
            </a:br>
            <a:r>
              <a:rPr lang="en-US" dirty="0"/>
              <a:t>PowerPoint colors print accurately from the six color printer on the high quality semi-gloss paper. Blues will print purple from the four color printer on standard matte paper. If this is an issue for you come in and see our color chart which shows this shift.</a:t>
            </a:r>
          </a:p>
          <a:p>
            <a:pPr lvl="0"/>
            <a:r>
              <a:rPr lang="en-US" dirty="0"/>
              <a:t>If your data is in a specialized program (such as </a:t>
            </a:r>
            <a:r>
              <a:rPr lang="en-US" dirty="0" err="1"/>
              <a:t>SigmaPlot</a:t>
            </a:r>
            <a:r>
              <a:rPr lang="en-US" dirty="0"/>
              <a:t>), you should export your chart or graph as a 300dpi JPEG before importing it into PowerPoint. While PowerPoint may DISPLAY raw images from a secondary program correctly on your monitor, it may not PRINT them correctly. Color may shift.</a:t>
            </a:r>
          </a:p>
        </p:txBody>
      </p:sp>
      <p:sp>
        <p:nvSpPr>
          <p:cNvPr id="20" name="Text Placeholder 19"/>
          <p:cNvSpPr>
            <a:spLocks noGrp="1"/>
          </p:cNvSpPr>
          <p:nvPr>
            <p:ph type="body" sz="quarter" idx="16" hasCustomPrompt="1"/>
          </p:nvPr>
        </p:nvSpPr>
        <p:spPr>
          <a:xfrm>
            <a:off x="18592487" y="4303061"/>
            <a:ext cx="7429500" cy="9502590"/>
          </a:xfrm>
          <a:prstGeom prst="rect">
            <a:avLst/>
          </a:prstGeom>
        </p:spPr>
        <p:txBody>
          <a:bodyPr lIns="133772" tIns="66885" rIns="133772" bIns="66885"/>
          <a:lstStyle>
            <a:lvl1pPr>
              <a:buFontTx/>
              <a:buNone/>
              <a:defRPr sz="1167"/>
            </a:lvl1pPr>
            <a:lvl2pPr>
              <a:defRPr sz="2000"/>
            </a:lvl2pPr>
            <a:lvl3pPr>
              <a:defRPr sz="2000"/>
            </a:lvl3pPr>
            <a:lvl4pPr>
              <a:defRPr sz="2000"/>
            </a:lvl4pPr>
            <a:lvl5pPr>
              <a:defRPr sz="2000"/>
            </a:lvl5pPr>
          </a:lstStyle>
          <a:p>
            <a:pPr lvl="0"/>
            <a:r>
              <a:rPr lang="en-US" dirty="0"/>
              <a:t>Click here to edit this text</a:t>
            </a:r>
          </a:p>
        </p:txBody>
      </p:sp>
      <p:sp>
        <p:nvSpPr>
          <p:cNvPr id="21" name="Title 20"/>
          <p:cNvSpPr>
            <a:spLocks noGrp="1"/>
          </p:cNvSpPr>
          <p:nvPr>
            <p:ph type="title" hasCustomPrompt="1"/>
          </p:nvPr>
        </p:nvSpPr>
        <p:spPr>
          <a:xfrm>
            <a:off x="4857755" y="717179"/>
            <a:ext cx="16001999" cy="1703295"/>
          </a:xfrm>
          <a:prstGeom prst="rect">
            <a:avLst/>
          </a:prstGeom>
        </p:spPr>
        <p:txBody>
          <a:bodyPr lIns="133772" tIns="66885" rIns="133772" bIns="66885"/>
          <a:lstStyle>
            <a:lvl1pPr>
              <a:defRPr sz="3723"/>
            </a:lvl1pPr>
          </a:lstStyle>
          <a:p>
            <a:pPr lvl="0"/>
            <a:r>
              <a:rPr lang="en-US" dirty="0"/>
              <a:t>Title of My Research Poster Goes Here</a:t>
            </a:r>
          </a:p>
        </p:txBody>
      </p:sp>
      <p:sp>
        <p:nvSpPr>
          <p:cNvPr id="23" name="Text Placeholder 22"/>
          <p:cNvSpPr>
            <a:spLocks noGrp="1"/>
          </p:cNvSpPr>
          <p:nvPr>
            <p:ph type="body" sz="quarter" idx="17" hasCustomPrompt="1"/>
          </p:nvPr>
        </p:nvSpPr>
        <p:spPr>
          <a:xfrm>
            <a:off x="21145500" y="717179"/>
            <a:ext cx="5334000" cy="1703295"/>
          </a:xfrm>
          <a:prstGeom prst="rect">
            <a:avLst/>
          </a:prstGeom>
        </p:spPr>
        <p:txBody>
          <a:bodyPr lIns="133772" tIns="66885" rIns="133772" bIns="66885"/>
          <a:lstStyle>
            <a:lvl1pPr>
              <a:buFontTx/>
              <a:buNone/>
              <a:defRPr sz="2000" baseline="0"/>
            </a:lvl1pPr>
          </a:lstStyle>
          <a:p>
            <a:pPr lvl="0"/>
            <a:r>
              <a:rPr lang="en-US" dirty="0"/>
              <a:t>Myself and others involved in the research </a:t>
            </a:r>
          </a:p>
        </p:txBody>
      </p:sp>
      <p:sp>
        <p:nvSpPr>
          <p:cNvPr id="26" name="Text Placeholder 24"/>
          <p:cNvSpPr>
            <a:spLocks noGrp="1"/>
          </p:cNvSpPr>
          <p:nvPr>
            <p:ph type="body" sz="quarter" idx="19" hasCustomPrompt="1"/>
          </p:nvPr>
        </p:nvSpPr>
        <p:spPr>
          <a:xfrm>
            <a:off x="10037162" y="3765178"/>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7" name="Text Placeholder 24"/>
          <p:cNvSpPr>
            <a:spLocks noGrp="1"/>
          </p:cNvSpPr>
          <p:nvPr>
            <p:ph type="body" sz="quarter" idx="20" hasCustomPrompt="1"/>
          </p:nvPr>
        </p:nvSpPr>
        <p:spPr>
          <a:xfrm>
            <a:off x="1370975" y="3765178"/>
            <a:ext cx="7429500" cy="537883"/>
          </a:xfrm>
          <a:prstGeom prst="rect">
            <a:avLst/>
          </a:prstGeom>
        </p:spPr>
        <p:txBody>
          <a:bodyPr lIns="133772" tIns="66885" rIns="133772" bIns="66885"/>
          <a:lstStyle>
            <a:lvl1pPr>
              <a:buFontTx/>
              <a:buNone/>
              <a:defRPr sz="2000" b="1" baseline="0"/>
            </a:lvl1pPr>
          </a:lstStyle>
          <a:p>
            <a:pPr lvl="0"/>
            <a:r>
              <a:rPr lang="en-US" dirty="0"/>
              <a:t>Topic Headline</a:t>
            </a:r>
          </a:p>
        </p:txBody>
      </p:sp>
      <p:sp>
        <p:nvSpPr>
          <p:cNvPr id="28" name="Text Placeholder 24"/>
          <p:cNvSpPr>
            <a:spLocks noGrp="1"/>
          </p:cNvSpPr>
          <p:nvPr>
            <p:ph type="body" sz="quarter" idx="21" hasCustomPrompt="1"/>
          </p:nvPr>
        </p:nvSpPr>
        <p:spPr>
          <a:xfrm>
            <a:off x="18592487" y="375237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9" name="Text Placeholder 24"/>
          <p:cNvSpPr>
            <a:spLocks noGrp="1"/>
          </p:cNvSpPr>
          <p:nvPr>
            <p:ph type="body" sz="quarter" idx="22" hasCustomPrompt="1"/>
          </p:nvPr>
        </p:nvSpPr>
        <p:spPr>
          <a:xfrm>
            <a:off x="18611225" y="14074591"/>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0" name="Text Placeholder 24"/>
          <p:cNvSpPr>
            <a:spLocks noGrp="1"/>
          </p:cNvSpPr>
          <p:nvPr>
            <p:ph type="body" sz="quarter" idx="23" hasCustomPrompt="1"/>
          </p:nvPr>
        </p:nvSpPr>
        <p:spPr>
          <a:xfrm>
            <a:off x="1370975" y="914400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1" name="Text Placeholder 15"/>
          <p:cNvSpPr>
            <a:spLocks noGrp="1"/>
          </p:cNvSpPr>
          <p:nvPr>
            <p:ph type="body" sz="quarter" idx="24" hasCustomPrompt="1"/>
          </p:nvPr>
        </p:nvSpPr>
        <p:spPr>
          <a:xfrm>
            <a:off x="1370975" y="4303062"/>
            <a:ext cx="7429500" cy="4661648"/>
          </a:xfrm>
          <a:prstGeom prst="rect">
            <a:avLst/>
          </a:prstGeom>
        </p:spPr>
        <p:txBody>
          <a:bodyPr lIns="133772" tIns="66885" rIns="133772" bIns="66885"/>
          <a:lstStyle>
            <a:lvl1pPr>
              <a:buNone/>
              <a:defRPr sz="1334" baseline="0"/>
            </a:lvl1pPr>
          </a:lstStyle>
          <a:p>
            <a:pPr lvl="0"/>
            <a:r>
              <a:rPr lang="en-US" dirty="0"/>
              <a:t>Click here to edit this text </a:t>
            </a:r>
            <a:br>
              <a:rPr lang="en-US" dirty="0"/>
            </a:br>
            <a:r>
              <a:rPr lang="en-US" dirty="0"/>
              <a:t>CHOOSE FROM FIVE LAYOUTS IN THIS TEMPLATE </a:t>
            </a:r>
            <a:br>
              <a:rPr lang="en-US" dirty="0"/>
            </a:br>
            <a:r>
              <a:rPr lang="en-US" dirty="0"/>
              <a:t>On WINDOWS: Click on the HOME TAB. See the Slides Group; chick on Layout to see the layout thumbnail choices. Click on each to apply different layout choices to your slide. </a:t>
            </a:r>
            <a:br>
              <a:rPr lang="en-US" dirty="0"/>
            </a:br>
            <a:r>
              <a:rPr lang="en-US" dirty="0"/>
              <a:t>On a MAC: Click on the SLIDES LAYOUT TAB to see the layout thumbnail choices. Click on each to apply the different layout choices to your slide. Click again on the SLIDES LAYOUT TAB to close it.  </a:t>
            </a:r>
          </a:p>
        </p:txBody>
      </p:sp>
      <p:sp>
        <p:nvSpPr>
          <p:cNvPr id="32" name="Text Placeholder 15"/>
          <p:cNvSpPr>
            <a:spLocks noGrp="1"/>
          </p:cNvSpPr>
          <p:nvPr>
            <p:ph type="body" sz="quarter" idx="25" hasCustomPrompt="1"/>
          </p:nvPr>
        </p:nvSpPr>
        <p:spPr>
          <a:xfrm>
            <a:off x="18611225" y="14612473"/>
            <a:ext cx="7429500" cy="2599765"/>
          </a:xfrm>
          <a:prstGeom prst="rect">
            <a:avLst/>
          </a:prstGeom>
        </p:spPr>
        <p:txBody>
          <a:bodyPr lIns="133772" tIns="66885" rIns="133772" bIns="66885"/>
          <a:lstStyle>
            <a:lvl1pPr>
              <a:buNone/>
              <a:defRPr sz="1167"/>
            </a:lvl1pPr>
          </a:lstStyle>
          <a:p>
            <a:pPr lvl="0"/>
            <a:r>
              <a:rPr lang="en-US" dirty="0"/>
              <a:t>Click here to edit this text </a:t>
            </a:r>
            <a:br>
              <a:rPr lang="en-US" dirty="0"/>
            </a:br>
            <a:r>
              <a:rPr lang="en-US" dirty="0"/>
              <a:t>Author, Name. 2002. Article Title, etc. Publication, book, website name, volume, issue, year, page number, according to format.</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890" y="1022518"/>
            <a:ext cx="3984119" cy="1091660"/>
          </a:xfrm>
          <a:prstGeom prst="rect">
            <a:avLst/>
          </a:prstGeom>
        </p:spPr>
      </p:pic>
    </p:spTree>
  </p:cSld>
  <p:clrMapOvr>
    <a:masterClrMapping/>
  </p:clrMapOvr>
  <p:extLst>
    <p:ext uri="{DCECCB84-F9BA-43D5-87BE-67443E8EF086}">
      <p15:sldGuideLst xmlns:p15="http://schemas.microsoft.com/office/powerpoint/2012/main">
        <p15:guide id="1" orient="horz" pos="240" userDrawn="1">
          <p15:clr>
            <a:srgbClr val="FBAE40"/>
          </p15:clr>
        </p15:guide>
        <p15:guide id="2" pos="3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Blue">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5" y="2921001"/>
            <a:ext cx="27442585" cy="15367003"/>
          </a:xfrm>
          <a:prstGeom prst="rect">
            <a:avLst/>
          </a:prstGeom>
          <a:solidFill>
            <a:schemeClr val="accent2"/>
          </a:solidFill>
          <a:ln w="9525" algn="ctr">
            <a:noFill/>
            <a:round/>
            <a:headEnd/>
            <a:tailEnd/>
          </a:ln>
        </p:spPr>
        <p:txBody>
          <a:bodyPr lIns="36257" tIns="18127" rIns="36257" bIns="18127"/>
          <a:lstStyle/>
          <a:p>
            <a:pPr defTabSz="362550"/>
            <a:endParaRPr lang="en-US" sz="1056"/>
          </a:p>
        </p:txBody>
      </p:sp>
      <p:sp>
        <p:nvSpPr>
          <p:cNvPr id="34" name="Rectangle 33"/>
          <p:cNvSpPr/>
          <p:nvPr userDrawn="1"/>
        </p:nvSpPr>
        <p:spPr>
          <a:xfrm>
            <a:off x="98107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5" name="Rectangle 34"/>
          <p:cNvSpPr/>
          <p:nvPr userDrawn="1"/>
        </p:nvSpPr>
        <p:spPr>
          <a:xfrm>
            <a:off x="183832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3" name="Rectangle 32"/>
          <p:cNvSpPr/>
          <p:nvPr userDrawn="1"/>
        </p:nvSpPr>
        <p:spPr>
          <a:xfrm>
            <a:off x="114300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16" name="Text Placeholder 15"/>
          <p:cNvSpPr>
            <a:spLocks noGrp="1"/>
          </p:cNvSpPr>
          <p:nvPr>
            <p:ph type="body" sz="quarter" idx="14" hasCustomPrompt="1"/>
          </p:nvPr>
        </p:nvSpPr>
        <p:spPr>
          <a:xfrm>
            <a:off x="1370975" y="9681883"/>
            <a:ext cx="7429500" cy="7530354"/>
          </a:xfrm>
          <a:prstGeom prst="rect">
            <a:avLst/>
          </a:prstGeom>
        </p:spPr>
        <p:txBody>
          <a:bodyPr lIns="133772" tIns="66885" rIns="133772" bIns="66885"/>
          <a:lstStyle>
            <a:lvl1pPr>
              <a:lnSpc>
                <a:spcPct val="100000"/>
              </a:lnSpc>
              <a:buNone/>
              <a:defRPr sz="1167"/>
            </a:lvl1pPr>
          </a:lstStyle>
          <a:p>
            <a:pPr lvl="0"/>
            <a:r>
              <a:rPr lang="en-US" dirty="0"/>
              <a:t>Click here to edit this text</a:t>
            </a:r>
            <a:br>
              <a:rPr lang="en-US" dirty="0"/>
            </a:br>
            <a:r>
              <a:rPr lang="en-US" dirty="0"/>
              <a:t>TYPE SIZES </a:t>
            </a:r>
            <a:br>
              <a:rPr lang="en-US" dirty="0"/>
            </a:br>
            <a:r>
              <a:rPr lang="en-US" dirty="0"/>
              <a:t>Your poster was designed at half size to make it easier for you to manage.  You can adjust the point size up or down a few points as needed. </a:t>
            </a:r>
            <a:br>
              <a:rPr lang="en-US" dirty="0"/>
            </a:br>
            <a:r>
              <a:rPr lang="en-US" dirty="0"/>
              <a:t>Header - your poster title - is bold, 46 points</a:t>
            </a:r>
            <a:br>
              <a:rPr lang="en-US" dirty="0"/>
            </a:br>
            <a:r>
              <a:rPr lang="en-US" dirty="0"/>
              <a:t>Subhead - authors, contributors - are 24 points </a:t>
            </a:r>
            <a:br>
              <a:rPr lang="en-US" dirty="0"/>
            </a:br>
            <a:r>
              <a:rPr lang="en-US" dirty="0"/>
              <a:t>Topic Headlines - Abstract, Methods, Results, etc - are bold, 24 points </a:t>
            </a:r>
            <a:br>
              <a:rPr lang="en-US" dirty="0"/>
            </a:br>
            <a:r>
              <a:rPr lang="en-US" dirty="0"/>
              <a:t>Abstract Content is 16 points </a:t>
            </a:r>
            <a:br>
              <a:rPr lang="en-US" dirty="0"/>
            </a:br>
            <a:r>
              <a:rPr lang="en-US" dirty="0"/>
              <a:t>Body Content is 14 points </a:t>
            </a:r>
            <a:br>
              <a:rPr lang="en-US" dirty="0"/>
            </a:br>
            <a:r>
              <a:rPr lang="en-US" dirty="0"/>
              <a:t>Captions - for figures and illustrations - are 12 points</a:t>
            </a:r>
            <a:br>
              <a:rPr lang="en-US" dirty="0"/>
            </a:br>
            <a:r>
              <a:rPr lang="en-US" dirty="0"/>
              <a:t>References are 10 points</a:t>
            </a:r>
            <a:br>
              <a:rPr lang="en-US" dirty="0"/>
            </a:br>
            <a:r>
              <a:rPr lang="en-US" dirty="0"/>
              <a:t>ONLY USE THE STANDARD FONTS THAT CAME WITH OFFICE. Those are the only ones our printer knows. The printer will substitute the unknown font with a TrueType fonts it knows. This usually causes a serious misprint.</a:t>
            </a:r>
          </a:p>
        </p:txBody>
      </p:sp>
      <p:sp>
        <p:nvSpPr>
          <p:cNvPr id="18" name="Text Placeholder 17"/>
          <p:cNvSpPr>
            <a:spLocks noGrp="1"/>
          </p:cNvSpPr>
          <p:nvPr>
            <p:ph type="body" sz="quarter" idx="15" hasCustomPrompt="1"/>
          </p:nvPr>
        </p:nvSpPr>
        <p:spPr>
          <a:xfrm>
            <a:off x="10037162" y="4303060"/>
            <a:ext cx="7429500" cy="12909177"/>
          </a:xfrm>
          <a:prstGeom prst="rect">
            <a:avLst/>
          </a:prstGeom>
        </p:spPr>
        <p:txBody>
          <a:bodyPr lIns="133772" tIns="66885" rIns="133772" bIns="66885"/>
          <a:lstStyle>
            <a:lvl1pPr>
              <a:buFontTx/>
              <a:buNone/>
              <a:defRPr sz="1167" baseline="0"/>
            </a:lvl1pPr>
          </a:lstStyle>
          <a:p>
            <a:pPr lvl="0"/>
            <a:r>
              <a:rPr lang="en-US" dirty="0"/>
              <a:t>Click here to edit this text</a:t>
            </a:r>
            <a:br>
              <a:rPr lang="en-US" dirty="0"/>
            </a:br>
            <a:r>
              <a:rPr lang="en-US" dirty="0"/>
              <a:t>IMAGES AND RESOLUTION</a:t>
            </a:r>
            <a:br>
              <a:rPr lang="en-US" dirty="0"/>
            </a:br>
            <a:r>
              <a:rPr lang="en-US" dirty="0"/>
              <a:t>Don’t use images taken from the web. They are usually small in size, have low resolution, won’t print well, and might have copyright issues. Using your own image is usually your best bet. If you are scanning images, set the resolution in the scanning program software to 300 dpi, set the size (like 3”x 5”) and save the image as a JPEG. If you are taking pictures with a digital camera go to the menu and set the resolution as high as possible before you start to shoot. Opening your image later in Photoshop and increasing the resolution to 300dpi does not improve its resolution. It only increases the file size. </a:t>
            </a:r>
            <a:br>
              <a:rPr lang="en-US" dirty="0"/>
            </a:br>
            <a:r>
              <a:rPr lang="en-US" dirty="0"/>
              <a:t>COLOR ACCURACY AND PAPER CHOICES : PURPLE ALERT</a:t>
            </a:r>
            <a:br>
              <a:rPr lang="en-US" dirty="0"/>
            </a:br>
            <a:r>
              <a:rPr lang="en-US" dirty="0"/>
              <a:t>PowerPoint colors print accurately from the six color printer on the high quality semi-gloss paper. Blues will print purple from the four color printer on standard matte paper. If this is an issue for you come in and see our color chart which shows this shift.</a:t>
            </a:r>
          </a:p>
          <a:p>
            <a:pPr lvl="0"/>
            <a:r>
              <a:rPr lang="en-US" dirty="0"/>
              <a:t>If your data is in a specialized program (such as </a:t>
            </a:r>
            <a:r>
              <a:rPr lang="en-US" dirty="0" err="1"/>
              <a:t>SigmaPlot</a:t>
            </a:r>
            <a:r>
              <a:rPr lang="en-US" dirty="0"/>
              <a:t>), you should export your chart or graph as a 300dpi JPEG before importing it into PowerPoint. While PowerPoint may DISPLAY raw images from a secondary program correctly on your monitor, it may not PRINT them correctly. Color may shift.</a:t>
            </a:r>
          </a:p>
        </p:txBody>
      </p:sp>
      <p:sp>
        <p:nvSpPr>
          <p:cNvPr id="20" name="Text Placeholder 19"/>
          <p:cNvSpPr>
            <a:spLocks noGrp="1"/>
          </p:cNvSpPr>
          <p:nvPr>
            <p:ph type="body" sz="quarter" idx="16" hasCustomPrompt="1"/>
          </p:nvPr>
        </p:nvSpPr>
        <p:spPr>
          <a:xfrm>
            <a:off x="18592487" y="4303061"/>
            <a:ext cx="7429500" cy="9502590"/>
          </a:xfrm>
          <a:prstGeom prst="rect">
            <a:avLst/>
          </a:prstGeom>
        </p:spPr>
        <p:txBody>
          <a:bodyPr lIns="133772" tIns="66885" rIns="133772" bIns="66885"/>
          <a:lstStyle>
            <a:lvl1pPr>
              <a:buFontTx/>
              <a:buNone/>
              <a:defRPr sz="1167"/>
            </a:lvl1pPr>
            <a:lvl2pPr>
              <a:defRPr sz="2000"/>
            </a:lvl2pPr>
            <a:lvl3pPr>
              <a:defRPr sz="2000"/>
            </a:lvl3pPr>
            <a:lvl4pPr>
              <a:defRPr sz="2000"/>
            </a:lvl4pPr>
            <a:lvl5pPr>
              <a:defRPr sz="2000"/>
            </a:lvl5pPr>
          </a:lstStyle>
          <a:p>
            <a:pPr lvl="0"/>
            <a:r>
              <a:rPr lang="en-US" dirty="0"/>
              <a:t>Click here to edit this text</a:t>
            </a:r>
          </a:p>
        </p:txBody>
      </p:sp>
      <p:sp>
        <p:nvSpPr>
          <p:cNvPr id="21" name="Title 20"/>
          <p:cNvSpPr>
            <a:spLocks noGrp="1"/>
          </p:cNvSpPr>
          <p:nvPr>
            <p:ph type="title" hasCustomPrompt="1"/>
          </p:nvPr>
        </p:nvSpPr>
        <p:spPr>
          <a:xfrm>
            <a:off x="4857755" y="717179"/>
            <a:ext cx="16001999" cy="1703295"/>
          </a:xfrm>
          <a:prstGeom prst="rect">
            <a:avLst/>
          </a:prstGeom>
          <a:ln>
            <a:solidFill>
              <a:schemeClr val="accent2"/>
            </a:solidFill>
          </a:ln>
        </p:spPr>
        <p:txBody>
          <a:bodyPr lIns="133772" tIns="66885" rIns="133772" bIns="66885"/>
          <a:lstStyle>
            <a:lvl1pPr>
              <a:defRPr sz="3723"/>
            </a:lvl1pPr>
          </a:lstStyle>
          <a:p>
            <a:pPr lvl="0"/>
            <a:r>
              <a:rPr lang="en-US" dirty="0"/>
              <a:t>Title of My Research Poster Goes Here</a:t>
            </a:r>
          </a:p>
        </p:txBody>
      </p:sp>
      <p:sp>
        <p:nvSpPr>
          <p:cNvPr id="23" name="Text Placeholder 22"/>
          <p:cNvSpPr>
            <a:spLocks noGrp="1"/>
          </p:cNvSpPr>
          <p:nvPr>
            <p:ph type="body" sz="quarter" idx="17" hasCustomPrompt="1"/>
          </p:nvPr>
        </p:nvSpPr>
        <p:spPr>
          <a:xfrm>
            <a:off x="21145500" y="717179"/>
            <a:ext cx="5334000" cy="1703295"/>
          </a:xfrm>
          <a:prstGeom prst="rect">
            <a:avLst/>
          </a:prstGeom>
          <a:ln>
            <a:solidFill>
              <a:schemeClr val="accent2"/>
            </a:solidFill>
          </a:ln>
        </p:spPr>
        <p:txBody>
          <a:bodyPr lIns="133772" tIns="66885" rIns="133772" bIns="66885"/>
          <a:lstStyle>
            <a:lvl1pPr>
              <a:buFontTx/>
              <a:buNone/>
              <a:defRPr sz="2000" baseline="0"/>
            </a:lvl1pPr>
          </a:lstStyle>
          <a:p>
            <a:pPr lvl="0"/>
            <a:r>
              <a:rPr lang="en-US" dirty="0"/>
              <a:t>Myself and others involved in the research </a:t>
            </a:r>
          </a:p>
        </p:txBody>
      </p:sp>
      <p:sp>
        <p:nvSpPr>
          <p:cNvPr id="26" name="Text Placeholder 24"/>
          <p:cNvSpPr>
            <a:spLocks noGrp="1"/>
          </p:cNvSpPr>
          <p:nvPr>
            <p:ph type="body" sz="quarter" idx="19" hasCustomPrompt="1"/>
          </p:nvPr>
        </p:nvSpPr>
        <p:spPr>
          <a:xfrm>
            <a:off x="10037162" y="3765178"/>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7" name="Text Placeholder 24"/>
          <p:cNvSpPr>
            <a:spLocks noGrp="1"/>
          </p:cNvSpPr>
          <p:nvPr>
            <p:ph type="body" sz="quarter" idx="20" hasCustomPrompt="1"/>
          </p:nvPr>
        </p:nvSpPr>
        <p:spPr>
          <a:xfrm>
            <a:off x="1370975" y="3765178"/>
            <a:ext cx="7429500" cy="537883"/>
          </a:xfrm>
          <a:prstGeom prst="rect">
            <a:avLst/>
          </a:prstGeom>
        </p:spPr>
        <p:txBody>
          <a:bodyPr lIns="133772" tIns="66885" rIns="133772" bIns="66885"/>
          <a:lstStyle>
            <a:lvl1pPr>
              <a:buFontTx/>
              <a:buNone/>
              <a:defRPr sz="2000" b="1" baseline="0"/>
            </a:lvl1pPr>
          </a:lstStyle>
          <a:p>
            <a:pPr lvl="0"/>
            <a:r>
              <a:rPr lang="en-US" dirty="0"/>
              <a:t>Topic Headline</a:t>
            </a:r>
          </a:p>
        </p:txBody>
      </p:sp>
      <p:sp>
        <p:nvSpPr>
          <p:cNvPr id="28" name="Text Placeholder 24"/>
          <p:cNvSpPr>
            <a:spLocks noGrp="1"/>
          </p:cNvSpPr>
          <p:nvPr>
            <p:ph type="body" sz="quarter" idx="21" hasCustomPrompt="1"/>
          </p:nvPr>
        </p:nvSpPr>
        <p:spPr>
          <a:xfrm>
            <a:off x="18592487" y="375237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9" name="Text Placeholder 24"/>
          <p:cNvSpPr>
            <a:spLocks noGrp="1"/>
          </p:cNvSpPr>
          <p:nvPr>
            <p:ph type="body" sz="quarter" idx="22" hasCustomPrompt="1"/>
          </p:nvPr>
        </p:nvSpPr>
        <p:spPr>
          <a:xfrm>
            <a:off x="18611225" y="14074591"/>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0" name="Text Placeholder 24"/>
          <p:cNvSpPr>
            <a:spLocks noGrp="1"/>
          </p:cNvSpPr>
          <p:nvPr>
            <p:ph type="body" sz="quarter" idx="23" hasCustomPrompt="1"/>
          </p:nvPr>
        </p:nvSpPr>
        <p:spPr>
          <a:xfrm>
            <a:off x="1370975" y="914400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1" name="Text Placeholder 15"/>
          <p:cNvSpPr>
            <a:spLocks noGrp="1"/>
          </p:cNvSpPr>
          <p:nvPr>
            <p:ph type="body" sz="quarter" idx="24" hasCustomPrompt="1"/>
          </p:nvPr>
        </p:nvSpPr>
        <p:spPr>
          <a:xfrm>
            <a:off x="1370975" y="4303062"/>
            <a:ext cx="7429500" cy="4661648"/>
          </a:xfrm>
          <a:prstGeom prst="rect">
            <a:avLst/>
          </a:prstGeom>
        </p:spPr>
        <p:txBody>
          <a:bodyPr lIns="133772" tIns="66885" rIns="133772" bIns="66885"/>
          <a:lstStyle>
            <a:lvl1pPr>
              <a:buNone/>
              <a:defRPr sz="1334" baseline="0"/>
            </a:lvl1pPr>
          </a:lstStyle>
          <a:p>
            <a:pPr lvl="0"/>
            <a:r>
              <a:rPr lang="en-US" dirty="0"/>
              <a:t>Click here to edit this text </a:t>
            </a:r>
            <a:br>
              <a:rPr lang="en-US" dirty="0"/>
            </a:br>
            <a:r>
              <a:rPr lang="en-US" dirty="0"/>
              <a:t>CHOOSE FROM FIVE LAYOUTS IN THIS TEMPLATE </a:t>
            </a:r>
            <a:br>
              <a:rPr lang="en-US" dirty="0"/>
            </a:br>
            <a:r>
              <a:rPr lang="en-US" dirty="0"/>
              <a:t>On WINDOWS: Click on the HOME TAB. See the Slides Group; chick on Layout to see the layout thumbnail choices. Click on each to apply different layout choices to your slide. </a:t>
            </a:r>
            <a:br>
              <a:rPr lang="en-US" dirty="0"/>
            </a:br>
            <a:r>
              <a:rPr lang="en-US" dirty="0"/>
              <a:t>On a MAC: Click on the SLIDES LAYOUT TAB to see the layout thumbnail choices. Click on each to apply the different layout choices to your slide. Click again on the SLIDES LAYOUT TAB to close it.  </a:t>
            </a:r>
          </a:p>
        </p:txBody>
      </p:sp>
      <p:sp>
        <p:nvSpPr>
          <p:cNvPr id="32" name="Text Placeholder 15"/>
          <p:cNvSpPr>
            <a:spLocks noGrp="1"/>
          </p:cNvSpPr>
          <p:nvPr>
            <p:ph type="body" sz="quarter" idx="25" hasCustomPrompt="1"/>
          </p:nvPr>
        </p:nvSpPr>
        <p:spPr>
          <a:xfrm>
            <a:off x="18611225" y="14612473"/>
            <a:ext cx="7429500" cy="2599765"/>
          </a:xfrm>
          <a:prstGeom prst="rect">
            <a:avLst/>
          </a:prstGeom>
        </p:spPr>
        <p:txBody>
          <a:bodyPr lIns="133772" tIns="66885" rIns="133772" bIns="66885"/>
          <a:lstStyle>
            <a:lvl1pPr>
              <a:buNone/>
              <a:defRPr sz="1167"/>
            </a:lvl1pPr>
          </a:lstStyle>
          <a:p>
            <a:pPr lvl="0"/>
            <a:r>
              <a:rPr lang="en-US" dirty="0"/>
              <a:t>Click here to edit this text </a:t>
            </a:r>
            <a:br>
              <a:rPr lang="en-US" dirty="0"/>
            </a:br>
            <a:r>
              <a:rPr lang="en-US" dirty="0"/>
              <a:t>Author, Name. 2002. Article Title, etc. Publication, book, website name, volume, issue, year, page number, according to format.</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890" y="1022518"/>
            <a:ext cx="3984119" cy="1091660"/>
          </a:xfrm>
          <a:prstGeom prst="rect">
            <a:avLst/>
          </a:prstGeom>
        </p:spPr>
      </p:pic>
    </p:spTree>
    <p:extLst>
      <p:ext uri="{BB962C8B-B14F-4D97-AF65-F5344CB8AC3E}">
        <p14:creationId xmlns:p14="http://schemas.microsoft.com/office/powerpoint/2010/main" val="1610163302"/>
      </p:ext>
    </p:extLst>
  </p:cSld>
  <p:clrMapOvr>
    <a:masterClrMapping/>
  </p:clrMapOvr>
  <p:extLst>
    <p:ext uri="{DCECCB84-F9BA-43D5-87BE-67443E8EF086}">
      <p15:sldGuideLst xmlns:p15="http://schemas.microsoft.com/office/powerpoint/2012/main">
        <p15:guide id="1" orient="horz" pos="240">
          <p15:clr>
            <a:srgbClr val="FBAE40"/>
          </p15:clr>
        </p15:guide>
        <p15:guide id="2" pos="3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Blue">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5" y="2921001"/>
            <a:ext cx="27442585" cy="15367003"/>
          </a:xfrm>
          <a:prstGeom prst="rect">
            <a:avLst/>
          </a:prstGeom>
          <a:solidFill>
            <a:schemeClr val="accent3"/>
          </a:solidFill>
          <a:ln w="9525" algn="ctr">
            <a:noFill/>
            <a:round/>
            <a:headEnd/>
            <a:tailEnd/>
          </a:ln>
        </p:spPr>
        <p:txBody>
          <a:bodyPr lIns="36257" tIns="18127" rIns="36257" bIns="18127"/>
          <a:lstStyle/>
          <a:p>
            <a:pPr defTabSz="362550"/>
            <a:endParaRPr lang="en-US" sz="1056"/>
          </a:p>
        </p:txBody>
      </p:sp>
      <p:sp>
        <p:nvSpPr>
          <p:cNvPr id="34" name="Rectangle 33"/>
          <p:cNvSpPr/>
          <p:nvPr userDrawn="1"/>
        </p:nvSpPr>
        <p:spPr>
          <a:xfrm>
            <a:off x="98107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5" name="Rectangle 34"/>
          <p:cNvSpPr/>
          <p:nvPr userDrawn="1"/>
        </p:nvSpPr>
        <p:spPr>
          <a:xfrm>
            <a:off x="183832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3" name="Rectangle 32"/>
          <p:cNvSpPr/>
          <p:nvPr userDrawn="1"/>
        </p:nvSpPr>
        <p:spPr>
          <a:xfrm>
            <a:off x="114300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16" name="Text Placeholder 15"/>
          <p:cNvSpPr>
            <a:spLocks noGrp="1"/>
          </p:cNvSpPr>
          <p:nvPr>
            <p:ph type="body" sz="quarter" idx="14" hasCustomPrompt="1"/>
          </p:nvPr>
        </p:nvSpPr>
        <p:spPr>
          <a:xfrm>
            <a:off x="1370975" y="9681883"/>
            <a:ext cx="7429500" cy="7530354"/>
          </a:xfrm>
          <a:prstGeom prst="rect">
            <a:avLst/>
          </a:prstGeom>
        </p:spPr>
        <p:txBody>
          <a:bodyPr lIns="133772" tIns="66885" rIns="133772" bIns="66885"/>
          <a:lstStyle>
            <a:lvl1pPr>
              <a:lnSpc>
                <a:spcPct val="100000"/>
              </a:lnSpc>
              <a:buNone/>
              <a:defRPr sz="1167"/>
            </a:lvl1pPr>
          </a:lstStyle>
          <a:p>
            <a:pPr lvl="0"/>
            <a:r>
              <a:rPr lang="en-US" dirty="0"/>
              <a:t>Click here to edit this text</a:t>
            </a:r>
            <a:br>
              <a:rPr lang="en-US" dirty="0"/>
            </a:br>
            <a:r>
              <a:rPr lang="en-US" dirty="0"/>
              <a:t>TYPE SIZES </a:t>
            </a:r>
            <a:br>
              <a:rPr lang="en-US" dirty="0"/>
            </a:br>
            <a:r>
              <a:rPr lang="en-US" dirty="0"/>
              <a:t>Your poster was designed at half size to make it easier for you to manage.  You can adjust the point size up or down a few points as needed. </a:t>
            </a:r>
            <a:br>
              <a:rPr lang="en-US" dirty="0"/>
            </a:br>
            <a:r>
              <a:rPr lang="en-US" dirty="0"/>
              <a:t>Header - your poster title - is bold, 46 points</a:t>
            </a:r>
            <a:br>
              <a:rPr lang="en-US" dirty="0"/>
            </a:br>
            <a:r>
              <a:rPr lang="en-US" dirty="0"/>
              <a:t>Subhead - authors, contributors - are 24 points </a:t>
            </a:r>
            <a:br>
              <a:rPr lang="en-US" dirty="0"/>
            </a:br>
            <a:r>
              <a:rPr lang="en-US" dirty="0"/>
              <a:t>Topic Headlines - Abstract, Methods, Results, etc - are bold, 24 points </a:t>
            </a:r>
            <a:br>
              <a:rPr lang="en-US" dirty="0"/>
            </a:br>
            <a:r>
              <a:rPr lang="en-US" dirty="0"/>
              <a:t>Abstract Content is 16 points </a:t>
            </a:r>
            <a:br>
              <a:rPr lang="en-US" dirty="0"/>
            </a:br>
            <a:r>
              <a:rPr lang="en-US" dirty="0"/>
              <a:t>Body Content is 14 points </a:t>
            </a:r>
            <a:br>
              <a:rPr lang="en-US" dirty="0"/>
            </a:br>
            <a:r>
              <a:rPr lang="en-US" dirty="0"/>
              <a:t>Captions - for figures and illustrations - are 12 points</a:t>
            </a:r>
            <a:br>
              <a:rPr lang="en-US" dirty="0"/>
            </a:br>
            <a:r>
              <a:rPr lang="en-US" dirty="0"/>
              <a:t>References are 10 points</a:t>
            </a:r>
            <a:br>
              <a:rPr lang="en-US" dirty="0"/>
            </a:br>
            <a:r>
              <a:rPr lang="en-US" dirty="0"/>
              <a:t>ONLY USE THE STANDARD FONTS THAT CAME WITH OFFICE. Those are the only ones our printer knows. The printer will substitute the unknown font with a TrueType fonts it knows. This usually causes a serious misprint.</a:t>
            </a:r>
          </a:p>
        </p:txBody>
      </p:sp>
      <p:sp>
        <p:nvSpPr>
          <p:cNvPr id="18" name="Text Placeholder 17"/>
          <p:cNvSpPr>
            <a:spLocks noGrp="1"/>
          </p:cNvSpPr>
          <p:nvPr>
            <p:ph type="body" sz="quarter" idx="15" hasCustomPrompt="1"/>
          </p:nvPr>
        </p:nvSpPr>
        <p:spPr>
          <a:xfrm>
            <a:off x="10037162" y="4303060"/>
            <a:ext cx="7429500" cy="12909177"/>
          </a:xfrm>
          <a:prstGeom prst="rect">
            <a:avLst/>
          </a:prstGeom>
        </p:spPr>
        <p:txBody>
          <a:bodyPr lIns="133772" tIns="66885" rIns="133772" bIns="66885"/>
          <a:lstStyle>
            <a:lvl1pPr>
              <a:buFontTx/>
              <a:buNone/>
              <a:defRPr sz="1167" baseline="0"/>
            </a:lvl1pPr>
          </a:lstStyle>
          <a:p>
            <a:pPr lvl="0"/>
            <a:r>
              <a:rPr lang="en-US" dirty="0"/>
              <a:t>Click here to edit this text</a:t>
            </a:r>
            <a:br>
              <a:rPr lang="en-US" dirty="0"/>
            </a:br>
            <a:r>
              <a:rPr lang="en-US" dirty="0"/>
              <a:t>IMAGES AND RESOLUTION</a:t>
            </a:r>
            <a:br>
              <a:rPr lang="en-US" dirty="0"/>
            </a:br>
            <a:r>
              <a:rPr lang="en-US" dirty="0"/>
              <a:t>Don’t use images taken from the web. They are usually small in size, have low resolution, won’t print well, and might have copyright issues. Using your own image is usually your best bet. If you are scanning images, set the resolution in the scanning program software to 300 dpi, set the size (like 3”x 5”) and save the image as a JPEG. If you are taking pictures with a digital camera go to the menu and set the resolution as high as possible before you start to shoot. Opening your image later in Photoshop and increasing the resolution to 300dpi does not improve its resolution. It only increases the file size. </a:t>
            </a:r>
            <a:br>
              <a:rPr lang="en-US" dirty="0"/>
            </a:br>
            <a:r>
              <a:rPr lang="en-US" dirty="0"/>
              <a:t>COLOR ACCURACY AND PAPER CHOICES : PURPLE ALERT</a:t>
            </a:r>
            <a:br>
              <a:rPr lang="en-US" dirty="0"/>
            </a:br>
            <a:r>
              <a:rPr lang="en-US" dirty="0"/>
              <a:t>PowerPoint colors print accurately from the six color printer on the high quality semi-gloss paper. Blues will print purple from the four color printer on standard matte paper. If this is an issue for you come in and see our color chart which shows this shift.</a:t>
            </a:r>
          </a:p>
          <a:p>
            <a:pPr lvl="0"/>
            <a:r>
              <a:rPr lang="en-US" dirty="0"/>
              <a:t>If your data is in a specialized program (such as </a:t>
            </a:r>
            <a:r>
              <a:rPr lang="en-US" dirty="0" err="1"/>
              <a:t>SigmaPlot</a:t>
            </a:r>
            <a:r>
              <a:rPr lang="en-US" dirty="0"/>
              <a:t>), you should export your chart or graph as a 300dpi JPEG before importing it into PowerPoint. While PowerPoint may DISPLAY raw images from a secondary program correctly on your monitor, it may not PRINT them correctly. Color may shift.</a:t>
            </a:r>
          </a:p>
        </p:txBody>
      </p:sp>
      <p:sp>
        <p:nvSpPr>
          <p:cNvPr id="20" name="Text Placeholder 19"/>
          <p:cNvSpPr>
            <a:spLocks noGrp="1"/>
          </p:cNvSpPr>
          <p:nvPr>
            <p:ph type="body" sz="quarter" idx="16" hasCustomPrompt="1"/>
          </p:nvPr>
        </p:nvSpPr>
        <p:spPr>
          <a:xfrm>
            <a:off x="18592487" y="4303061"/>
            <a:ext cx="7429500" cy="9502590"/>
          </a:xfrm>
          <a:prstGeom prst="rect">
            <a:avLst/>
          </a:prstGeom>
        </p:spPr>
        <p:txBody>
          <a:bodyPr lIns="133772" tIns="66885" rIns="133772" bIns="66885"/>
          <a:lstStyle>
            <a:lvl1pPr>
              <a:buFontTx/>
              <a:buNone/>
              <a:defRPr sz="1167"/>
            </a:lvl1pPr>
            <a:lvl2pPr>
              <a:defRPr sz="2000"/>
            </a:lvl2pPr>
            <a:lvl3pPr>
              <a:defRPr sz="2000"/>
            </a:lvl3pPr>
            <a:lvl4pPr>
              <a:defRPr sz="2000"/>
            </a:lvl4pPr>
            <a:lvl5pPr>
              <a:defRPr sz="2000"/>
            </a:lvl5pPr>
          </a:lstStyle>
          <a:p>
            <a:pPr lvl="0"/>
            <a:r>
              <a:rPr lang="en-US" dirty="0"/>
              <a:t>Click here to edit this text</a:t>
            </a:r>
          </a:p>
        </p:txBody>
      </p:sp>
      <p:sp>
        <p:nvSpPr>
          <p:cNvPr id="21" name="Title 20"/>
          <p:cNvSpPr>
            <a:spLocks noGrp="1"/>
          </p:cNvSpPr>
          <p:nvPr>
            <p:ph type="title" hasCustomPrompt="1"/>
          </p:nvPr>
        </p:nvSpPr>
        <p:spPr>
          <a:xfrm>
            <a:off x="4857755" y="717179"/>
            <a:ext cx="16001999" cy="1703295"/>
          </a:xfrm>
          <a:prstGeom prst="rect">
            <a:avLst/>
          </a:prstGeom>
          <a:ln>
            <a:solidFill>
              <a:schemeClr val="accent3"/>
            </a:solidFill>
          </a:ln>
        </p:spPr>
        <p:txBody>
          <a:bodyPr lIns="133772" tIns="66885" rIns="133772" bIns="66885"/>
          <a:lstStyle>
            <a:lvl1pPr>
              <a:defRPr sz="3723"/>
            </a:lvl1pPr>
          </a:lstStyle>
          <a:p>
            <a:pPr lvl="0"/>
            <a:r>
              <a:rPr lang="en-US" dirty="0"/>
              <a:t>Title of My Research Poster Goes Here</a:t>
            </a:r>
          </a:p>
        </p:txBody>
      </p:sp>
      <p:sp>
        <p:nvSpPr>
          <p:cNvPr id="23" name="Text Placeholder 22"/>
          <p:cNvSpPr>
            <a:spLocks noGrp="1"/>
          </p:cNvSpPr>
          <p:nvPr>
            <p:ph type="body" sz="quarter" idx="17" hasCustomPrompt="1"/>
          </p:nvPr>
        </p:nvSpPr>
        <p:spPr>
          <a:xfrm>
            <a:off x="21145500" y="717179"/>
            <a:ext cx="5334000" cy="1703295"/>
          </a:xfrm>
          <a:prstGeom prst="rect">
            <a:avLst/>
          </a:prstGeom>
          <a:ln>
            <a:solidFill>
              <a:schemeClr val="accent3"/>
            </a:solidFill>
          </a:ln>
        </p:spPr>
        <p:txBody>
          <a:bodyPr lIns="133772" tIns="66885" rIns="133772" bIns="66885"/>
          <a:lstStyle>
            <a:lvl1pPr>
              <a:buFontTx/>
              <a:buNone/>
              <a:defRPr sz="2000" baseline="0"/>
            </a:lvl1pPr>
          </a:lstStyle>
          <a:p>
            <a:pPr lvl="0"/>
            <a:r>
              <a:rPr lang="en-US" dirty="0"/>
              <a:t>Myself and others involved in the research </a:t>
            </a:r>
          </a:p>
        </p:txBody>
      </p:sp>
      <p:sp>
        <p:nvSpPr>
          <p:cNvPr id="26" name="Text Placeholder 24"/>
          <p:cNvSpPr>
            <a:spLocks noGrp="1"/>
          </p:cNvSpPr>
          <p:nvPr>
            <p:ph type="body" sz="quarter" idx="19" hasCustomPrompt="1"/>
          </p:nvPr>
        </p:nvSpPr>
        <p:spPr>
          <a:xfrm>
            <a:off x="10037162" y="3765178"/>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7" name="Text Placeholder 24"/>
          <p:cNvSpPr>
            <a:spLocks noGrp="1"/>
          </p:cNvSpPr>
          <p:nvPr>
            <p:ph type="body" sz="quarter" idx="20" hasCustomPrompt="1"/>
          </p:nvPr>
        </p:nvSpPr>
        <p:spPr>
          <a:xfrm>
            <a:off x="1370975" y="3765178"/>
            <a:ext cx="7429500" cy="537883"/>
          </a:xfrm>
          <a:prstGeom prst="rect">
            <a:avLst/>
          </a:prstGeom>
        </p:spPr>
        <p:txBody>
          <a:bodyPr lIns="133772" tIns="66885" rIns="133772" bIns="66885"/>
          <a:lstStyle>
            <a:lvl1pPr>
              <a:buFontTx/>
              <a:buNone/>
              <a:defRPr sz="2000" b="1" baseline="0"/>
            </a:lvl1pPr>
          </a:lstStyle>
          <a:p>
            <a:pPr lvl="0"/>
            <a:r>
              <a:rPr lang="en-US" dirty="0"/>
              <a:t>Topic Headline</a:t>
            </a:r>
          </a:p>
        </p:txBody>
      </p:sp>
      <p:sp>
        <p:nvSpPr>
          <p:cNvPr id="28" name="Text Placeholder 24"/>
          <p:cNvSpPr>
            <a:spLocks noGrp="1"/>
          </p:cNvSpPr>
          <p:nvPr>
            <p:ph type="body" sz="quarter" idx="21" hasCustomPrompt="1"/>
          </p:nvPr>
        </p:nvSpPr>
        <p:spPr>
          <a:xfrm>
            <a:off x="18592487" y="375237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9" name="Text Placeholder 24"/>
          <p:cNvSpPr>
            <a:spLocks noGrp="1"/>
          </p:cNvSpPr>
          <p:nvPr>
            <p:ph type="body" sz="quarter" idx="22" hasCustomPrompt="1"/>
          </p:nvPr>
        </p:nvSpPr>
        <p:spPr>
          <a:xfrm>
            <a:off x="18611225" y="14074591"/>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0" name="Text Placeholder 24"/>
          <p:cNvSpPr>
            <a:spLocks noGrp="1"/>
          </p:cNvSpPr>
          <p:nvPr>
            <p:ph type="body" sz="quarter" idx="23" hasCustomPrompt="1"/>
          </p:nvPr>
        </p:nvSpPr>
        <p:spPr>
          <a:xfrm>
            <a:off x="1370975" y="914400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1" name="Text Placeholder 15"/>
          <p:cNvSpPr>
            <a:spLocks noGrp="1"/>
          </p:cNvSpPr>
          <p:nvPr>
            <p:ph type="body" sz="quarter" idx="24" hasCustomPrompt="1"/>
          </p:nvPr>
        </p:nvSpPr>
        <p:spPr>
          <a:xfrm>
            <a:off x="1370975" y="4303062"/>
            <a:ext cx="7429500" cy="4661648"/>
          </a:xfrm>
          <a:prstGeom prst="rect">
            <a:avLst/>
          </a:prstGeom>
        </p:spPr>
        <p:txBody>
          <a:bodyPr lIns="133772" tIns="66885" rIns="133772" bIns="66885"/>
          <a:lstStyle>
            <a:lvl1pPr>
              <a:buNone/>
              <a:defRPr sz="1334" baseline="0"/>
            </a:lvl1pPr>
          </a:lstStyle>
          <a:p>
            <a:pPr lvl="0"/>
            <a:r>
              <a:rPr lang="en-US" dirty="0"/>
              <a:t>Click here to edit this text </a:t>
            </a:r>
            <a:br>
              <a:rPr lang="en-US" dirty="0"/>
            </a:br>
            <a:r>
              <a:rPr lang="en-US" dirty="0"/>
              <a:t>CHOOSE FROM FIVE LAYOUTS IN THIS TEMPLATE </a:t>
            </a:r>
            <a:br>
              <a:rPr lang="en-US" dirty="0"/>
            </a:br>
            <a:r>
              <a:rPr lang="en-US" dirty="0"/>
              <a:t>On WINDOWS: Click on the HOME TAB. See the Slides Group; chick on Layout to see the layout thumbnail choices. Click on each to apply different layout choices to your slide. </a:t>
            </a:r>
            <a:br>
              <a:rPr lang="en-US" dirty="0"/>
            </a:br>
            <a:r>
              <a:rPr lang="en-US" dirty="0"/>
              <a:t>On a MAC: Click on the SLIDES LAYOUT TAB to see the layout thumbnail choices. Click on each to apply the different layout choices to your slide. Click again on the SLIDES LAYOUT TAB to close it.  </a:t>
            </a:r>
          </a:p>
        </p:txBody>
      </p:sp>
      <p:sp>
        <p:nvSpPr>
          <p:cNvPr id="32" name="Text Placeholder 15"/>
          <p:cNvSpPr>
            <a:spLocks noGrp="1"/>
          </p:cNvSpPr>
          <p:nvPr>
            <p:ph type="body" sz="quarter" idx="25" hasCustomPrompt="1"/>
          </p:nvPr>
        </p:nvSpPr>
        <p:spPr>
          <a:xfrm>
            <a:off x="18611225" y="14612473"/>
            <a:ext cx="7429500" cy="2599765"/>
          </a:xfrm>
          <a:prstGeom prst="rect">
            <a:avLst/>
          </a:prstGeom>
        </p:spPr>
        <p:txBody>
          <a:bodyPr lIns="133772" tIns="66885" rIns="133772" bIns="66885"/>
          <a:lstStyle>
            <a:lvl1pPr>
              <a:buNone/>
              <a:defRPr sz="1167"/>
            </a:lvl1pPr>
          </a:lstStyle>
          <a:p>
            <a:pPr lvl="0"/>
            <a:r>
              <a:rPr lang="en-US" dirty="0"/>
              <a:t>Click here to edit this text </a:t>
            </a:r>
            <a:br>
              <a:rPr lang="en-US" dirty="0"/>
            </a:br>
            <a:r>
              <a:rPr lang="en-US" dirty="0"/>
              <a:t>Author, Name. 2002. Article Title, etc. Publication, book, website name, volume, issue, year, page number, according to format.</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890" y="1022518"/>
            <a:ext cx="3984119" cy="1091660"/>
          </a:xfrm>
          <a:prstGeom prst="rect">
            <a:avLst/>
          </a:prstGeom>
        </p:spPr>
      </p:pic>
    </p:spTree>
    <p:extLst>
      <p:ext uri="{BB962C8B-B14F-4D97-AF65-F5344CB8AC3E}">
        <p14:creationId xmlns:p14="http://schemas.microsoft.com/office/powerpoint/2010/main" val="632169805"/>
      </p:ext>
    </p:extLst>
  </p:cSld>
  <p:clrMapOvr>
    <a:masterClrMapping/>
  </p:clrMapOvr>
  <p:extLst>
    <p:ext uri="{DCECCB84-F9BA-43D5-87BE-67443E8EF086}">
      <p15:sldGuideLst xmlns:p15="http://schemas.microsoft.com/office/powerpoint/2012/main">
        <p15:guide id="1" orient="horz" pos="240">
          <p15:clr>
            <a:srgbClr val="FBAE40"/>
          </p15:clr>
        </p15:guide>
        <p15:guide id="2" pos="3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Blue">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5" y="2921001"/>
            <a:ext cx="27442585" cy="15367003"/>
          </a:xfrm>
          <a:prstGeom prst="rect">
            <a:avLst/>
          </a:prstGeom>
          <a:solidFill>
            <a:schemeClr val="accent4"/>
          </a:solidFill>
          <a:ln w="9525" algn="ctr">
            <a:noFill/>
            <a:round/>
            <a:headEnd/>
            <a:tailEnd/>
          </a:ln>
        </p:spPr>
        <p:txBody>
          <a:bodyPr lIns="36257" tIns="18127" rIns="36257" bIns="18127"/>
          <a:lstStyle/>
          <a:p>
            <a:pPr defTabSz="362550"/>
            <a:endParaRPr lang="en-US" sz="1056"/>
          </a:p>
        </p:txBody>
      </p:sp>
      <p:sp>
        <p:nvSpPr>
          <p:cNvPr id="34" name="Rectangle 33"/>
          <p:cNvSpPr/>
          <p:nvPr userDrawn="1"/>
        </p:nvSpPr>
        <p:spPr>
          <a:xfrm>
            <a:off x="98107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5" name="Rectangle 34"/>
          <p:cNvSpPr/>
          <p:nvPr userDrawn="1"/>
        </p:nvSpPr>
        <p:spPr>
          <a:xfrm>
            <a:off x="183832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3" name="Rectangle 32"/>
          <p:cNvSpPr/>
          <p:nvPr userDrawn="1"/>
        </p:nvSpPr>
        <p:spPr>
          <a:xfrm>
            <a:off x="114300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16" name="Text Placeholder 15"/>
          <p:cNvSpPr>
            <a:spLocks noGrp="1"/>
          </p:cNvSpPr>
          <p:nvPr>
            <p:ph type="body" sz="quarter" idx="14" hasCustomPrompt="1"/>
          </p:nvPr>
        </p:nvSpPr>
        <p:spPr>
          <a:xfrm>
            <a:off x="1370975" y="9681883"/>
            <a:ext cx="7429500" cy="7530354"/>
          </a:xfrm>
          <a:prstGeom prst="rect">
            <a:avLst/>
          </a:prstGeom>
        </p:spPr>
        <p:txBody>
          <a:bodyPr lIns="133772" tIns="66885" rIns="133772" bIns="66885"/>
          <a:lstStyle>
            <a:lvl1pPr>
              <a:lnSpc>
                <a:spcPct val="100000"/>
              </a:lnSpc>
              <a:buNone/>
              <a:defRPr sz="1167"/>
            </a:lvl1pPr>
          </a:lstStyle>
          <a:p>
            <a:pPr lvl="0"/>
            <a:r>
              <a:rPr lang="en-US" dirty="0"/>
              <a:t>Click here to edit this text</a:t>
            </a:r>
            <a:br>
              <a:rPr lang="en-US" dirty="0"/>
            </a:br>
            <a:r>
              <a:rPr lang="en-US" dirty="0"/>
              <a:t>TYPE SIZES </a:t>
            </a:r>
            <a:br>
              <a:rPr lang="en-US" dirty="0"/>
            </a:br>
            <a:r>
              <a:rPr lang="en-US" dirty="0"/>
              <a:t>Your poster was designed at half size to make it easier for you to manage.  You can adjust the point size up or down a few points as needed. </a:t>
            </a:r>
            <a:br>
              <a:rPr lang="en-US" dirty="0"/>
            </a:br>
            <a:r>
              <a:rPr lang="en-US" dirty="0"/>
              <a:t>Header - your poster title - is bold, 46 points</a:t>
            </a:r>
            <a:br>
              <a:rPr lang="en-US" dirty="0"/>
            </a:br>
            <a:r>
              <a:rPr lang="en-US" dirty="0"/>
              <a:t>Subhead - authors, contributors - are 24 points </a:t>
            </a:r>
            <a:br>
              <a:rPr lang="en-US" dirty="0"/>
            </a:br>
            <a:r>
              <a:rPr lang="en-US" dirty="0"/>
              <a:t>Topic Headlines - Abstract, Methods, Results, etc - are bold, 24 points </a:t>
            </a:r>
            <a:br>
              <a:rPr lang="en-US" dirty="0"/>
            </a:br>
            <a:r>
              <a:rPr lang="en-US" dirty="0"/>
              <a:t>Abstract Content is 16 points </a:t>
            </a:r>
            <a:br>
              <a:rPr lang="en-US" dirty="0"/>
            </a:br>
            <a:r>
              <a:rPr lang="en-US" dirty="0"/>
              <a:t>Body Content is 14 points </a:t>
            </a:r>
            <a:br>
              <a:rPr lang="en-US" dirty="0"/>
            </a:br>
            <a:r>
              <a:rPr lang="en-US" dirty="0"/>
              <a:t>Captions - for figures and illustrations - are 12 points</a:t>
            </a:r>
            <a:br>
              <a:rPr lang="en-US" dirty="0"/>
            </a:br>
            <a:r>
              <a:rPr lang="en-US" dirty="0"/>
              <a:t>References are 10 points</a:t>
            </a:r>
            <a:br>
              <a:rPr lang="en-US" dirty="0"/>
            </a:br>
            <a:r>
              <a:rPr lang="en-US" dirty="0"/>
              <a:t>ONLY USE THE STANDARD FONTS THAT CAME WITH OFFICE. Those are the only ones our printer knows. The printer will substitute the unknown font with a TrueType fonts it knows. This usually causes a serious misprint.</a:t>
            </a:r>
          </a:p>
        </p:txBody>
      </p:sp>
      <p:sp>
        <p:nvSpPr>
          <p:cNvPr id="18" name="Text Placeholder 17"/>
          <p:cNvSpPr>
            <a:spLocks noGrp="1"/>
          </p:cNvSpPr>
          <p:nvPr>
            <p:ph type="body" sz="quarter" idx="15" hasCustomPrompt="1"/>
          </p:nvPr>
        </p:nvSpPr>
        <p:spPr>
          <a:xfrm>
            <a:off x="10037162" y="4303060"/>
            <a:ext cx="7429500" cy="12909177"/>
          </a:xfrm>
          <a:prstGeom prst="rect">
            <a:avLst/>
          </a:prstGeom>
        </p:spPr>
        <p:txBody>
          <a:bodyPr lIns="133772" tIns="66885" rIns="133772" bIns="66885"/>
          <a:lstStyle>
            <a:lvl1pPr>
              <a:buFontTx/>
              <a:buNone/>
              <a:defRPr sz="1167" baseline="0"/>
            </a:lvl1pPr>
          </a:lstStyle>
          <a:p>
            <a:pPr lvl="0"/>
            <a:r>
              <a:rPr lang="en-US" dirty="0"/>
              <a:t>Click here to edit this text</a:t>
            </a:r>
            <a:br>
              <a:rPr lang="en-US" dirty="0"/>
            </a:br>
            <a:r>
              <a:rPr lang="en-US" dirty="0"/>
              <a:t>IMAGES AND RESOLUTION</a:t>
            </a:r>
            <a:br>
              <a:rPr lang="en-US" dirty="0"/>
            </a:br>
            <a:r>
              <a:rPr lang="en-US" dirty="0"/>
              <a:t>Don’t use images taken from the web. They are usually small in size, have low resolution, won’t print well, and might have copyright issues. Using your own image is usually your best bet. If you are scanning images, set the resolution in the scanning program software to 300 dpi, set the size (like 3”x 5”) and save the image as a JPEG. If you are taking pictures with a digital camera go to the menu and set the resolution as high as possible before you start to shoot. Opening your image later in Photoshop and increasing the resolution to 300dpi does not improve its resolution. It only increases the file size. </a:t>
            </a:r>
            <a:br>
              <a:rPr lang="en-US" dirty="0"/>
            </a:br>
            <a:r>
              <a:rPr lang="en-US" dirty="0"/>
              <a:t>COLOR ACCURACY AND PAPER CHOICES : PURPLE ALERT</a:t>
            </a:r>
            <a:br>
              <a:rPr lang="en-US" dirty="0"/>
            </a:br>
            <a:r>
              <a:rPr lang="en-US" dirty="0"/>
              <a:t>PowerPoint colors print accurately from the six color printer on the high quality semi-gloss paper. Blues will print purple from the four color printer on standard matte paper. If this is an issue for you come in and see our color chart which shows this shift.</a:t>
            </a:r>
          </a:p>
          <a:p>
            <a:pPr lvl="0"/>
            <a:r>
              <a:rPr lang="en-US" dirty="0"/>
              <a:t>If your data is in a specialized program (such as </a:t>
            </a:r>
            <a:r>
              <a:rPr lang="en-US" dirty="0" err="1"/>
              <a:t>SigmaPlot</a:t>
            </a:r>
            <a:r>
              <a:rPr lang="en-US" dirty="0"/>
              <a:t>), you should export your chart or graph as a 300dpi JPEG before importing it into PowerPoint. While PowerPoint may DISPLAY raw images from a secondary program correctly on your monitor, it may not PRINT them correctly. Color may shift.</a:t>
            </a:r>
          </a:p>
        </p:txBody>
      </p:sp>
      <p:sp>
        <p:nvSpPr>
          <p:cNvPr id="20" name="Text Placeholder 19"/>
          <p:cNvSpPr>
            <a:spLocks noGrp="1"/>
          </p:cNvSpPr>
          <p:nvPr>
            <p:ph type="body" sz="quarter" idx="16" hasCustomPrompt="1"/>
          </p:nvPr>
        </p:nvSpPr>
        <p:spPr>
          <a:xfrm>
            <a:off x="18592487" y="4303061"/>
            <a:ext cx="7429500" cy="9502590"/>
          </a:xfrm>
          <a:prstGeom prst="rect">
            <a:avLst/>
          </a:prstGeom>
        </p:spPr>
        <p:txBody>
          <a:bodyPr lIns="133772" tIns="66885" rIns="133772" bIns="66885"/>
          <a:lstStyle>
            <a:lvl1pPr>
              <a:buFontTx/>
              <a:buNone/>
              <a:defRPr sz="1167"/>
            </a:lvl1pPr>
            <a:lvl2pPr>
              <a:defRPr sz="2000"/>
            </a:lvl2pPr>
            <a:lvl3pPr>
              <a:defRPr sz="2000"/>
            </a:lvl3pPr>
            <a:lvl4pPr>
              <a:defRPr sz="2000"/>
            </a:lvl4pPr>
            <a:lvl5pPr>
              <a:defRPr sz="2000"/>
            </a:lvl5pPr>
          </a:lstStyle>
          <a:p>
            <a:pPr lvl="0"/>
            <a:r>
              <a:rPr lang="en-US" dirty="0"/>
              <a:t>Click here to edit this text</a:t>
            </a:r>
          </a:p>
        </p:txBody>
      </p:sp>
      <p:sp>
        <p:nvSpPr>
          <p:cNvPr id="21" name="Title 20"/>
          <p:cNvSpPr>
            <a:spLocks noGrp="1"/>
          </p:cNvSpPr>
          <p:nvPr>
            <p:ph type="title" hasCustomPrompt="1"/>
          </p:nvPr>
        </p:nvSpPr>
        <p:spPr>
          <a:xfrm>
            <a:off x="4857755" y="717179"/>
            <a:ext cx="16001999" cy="1703295"/>
          </a:xfrm>
          <a:prstGeom prst="rect">
            <a:avLst/>
          </a:prstGeom>
          <a:ln>
            <a:solidFill>
              <a:schemeClr val="accent4"/>
            </a:solidFill>
          </a:ln>
        </p:spPr>
        <p:txBody>
          <a:bodyPr lIns="133772" tIns="66885" rIns="133772" bIns="66885"/>
          <a:lstStyle>
            <a:lvl1pPr>
              <a:defRPr sz="3723"/>
            </a:lvl1pPr>
          </a:lstStyle>
          <a:p>
            <a:pPr lvl="0"/>
            <a:r>
              <a:rPr lang="en-US" dirty="0"/>
              <a:t>Title of My Research Poster Goes Here</a:t>
            </a:r>
          </a:p>
        </p:txBody>
      </p:sp>
      <p:sp>
        <p:nvSpPr>
          <p:cNvPr id="23" name="Text Placeholder 22"/>
          <p:cNvSpPr>
            <a:spLocks noGrp="1"/>
          </p:cNvSpPr>
          <p:nvPr>
            <p:ph type="body" sz="quarter" idx="17" hasCustomPrompt="1"/>
          </p:nvPr>
        </p:nvSpPr>
        <p:spPr>
          <a:xfrm>
            <a:off x="21145500" y="717179"/>
            <a:ext cx="5334000" cy="1703295"/>
          </a:xfrm>
          <a:prstGeom prst="rect">
            <a:avLst/>
          </a:prstGeom>
          <a:ln>
            <a:solidFill>
              <a:schemeClr val="accent4"/>
            </a:solidFill>
          </a:ln>
        </p:spPr>
        <p:txBody>
          <a:bodyPr lIns="133772" tIns="66885" rIns="133772" bIns="66885"/>
          <a:lstStyle>
            <a:lvl1pPr>
              <a:buFontTx/>
              <a:buNone/>
              <a:defRPr sz="2000" baseline="0"/>
            </a:lvl1pPr>
          </a:lstStyle>
          <a:p>
            <a:pPr lvl="0"/>
            <a:r>
              <a:rPr lang="en-US" dirty="0"/>
              <a:t>Myself and others involved in the research </a:t>
            </a:r>
          </a:p>
        </p:txBody>
      </p:sp>
      <p:sp>
        <p:nvSpPr>
          <p:cNvPr id="26" name="Text Placeholder 24"/>
          <p:cNvSpPr>
            <a:spLocks noGrp="1"/>
          </p:cNvSpPr>
          <p:nvPr>
            <p:ph type="body" sz="quarter" idx="19" hasCustomPrompt="1"/>
          </p:nvPr>
        </p:nvSpPr>
        <p:spPr>
          <a:xfrm>
            <a:off x="10037162" y="3765178"/>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7" name="Text Placeholder 24"/>
          <p:cNvSpPr>
            <a:spLocks noGrp="1"/>
          </p:cNvSpPr>
          <p:nvPr>
            <p:ph type="body" sz="quarter" idx="20" hasCustomPrompt="1"/>
          </p:nvPr>
        </p:nvSpPr>
        <p:spPr>
          <a:xfrm>
            <a:off x="1370975" y="3765178"/>
            <a:ext cx="7429500" cy="537883"/>
          </a:xfrm>
          <a:prstGeom prst="rect">
            <a:avLst/>
          </a:prstGeom>
        </p:spPr>
        <p:txBody>
          <a:bodyPr lIns="133772" tIns="66885" rIns="133772" bIns="66885"/>
          <a:lstStyle>
            <a:lvl1pPr>
              <a:buFontTx/>
              <a:buNone/>
              <a:defRPr sz="2000" b="1" baseline="0"/>
            </a:lvl1pPr>
          </a:lstStyle>
          <a:p>
            <a:pPr lvl="0"/>
            <a:r>
              <a:rPr lang="en-US" dirty="0"/>
              <a:t>Topic Headline</a:t>
            </a:r>
          </a:p>
        </p:txBody>
      </p:sp>
      <p:sp>
        <p:nvSpPr>
          <p:cNvPr id="28" name="Text Placeholder 24"/>
          <p:cNvSpPr>
            <a:spLocks noGrp="1"/>
          </p:cNvSpPr>
          <p:nvPr>
            <p:ph type="body" sz="quarter" idx="21" hasCustomPrompt="1"/>
          </p:nvPr>
        </p:nvSpPr>
        <p:spPr>
          <a:xfrm>
            <a:off x="18592487" y="375237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9" name="Text Placeholder 24"/>
          <p:cNvSpPr>
            <a:spLocks noGrp="1"/>
          </p:cNvSpPr>
          <p:nvPr>
            <p:ph type="body" sz="quarter" idx="22" hasCustomPrompt="1"/>
          </p:nvPr>
        </p:nvSpPr>
        <p:spPr>
          <a:xfrm>
            <a:off x="18611225" y="14074591"/>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0" name="Text Placeholder 24"/>
          <p:cNvSpPr>
            <a:spLocks noGrp="1"/>
          </p:cNvSpPr>
          <p:nvPr>
            <p:ph type="body" sz="quarter" idx="23" hasCustomPrompt="1"/>
          </p:nvPr>
        </p:nvSpPr>
        <p:spPr>
          <a:xfrm>
            <a:off x="1370975" y="914400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1" name="Text Placeholder 15"/>
          <p:cNvSpPr>
            <a:spLocks noGrp="1"/>
          </p:cNvSpPr>
          <p:nvPr>
            <p:ph type="body" sz="quarter" idx="24" hasCustomPrompt="1"/>
          </p:nvPr>
        </p:nvSpPr>
        <p:spPr>
          <a:xfrm>
            <a:off x="1370975" y="4303062"/>
            <a:ext cx="7429500" cy="4661648"/>
          </a:xfrm>
          <a:prstGeom prst="rect">
            <a:avLst/>
          </a:prstGeom>
        </p:spPr>
        <p:txBody>
          <a:bodyPr lIns="133772" tIns="66885" rIns="133772" bIns="66885"/>
          <a:lstStyle>
            <a:lvl1pPr>
              <a:buNone/>
              <a:defRPr sz="1334" baseline="0"/>
            </a:lvl1pPr>
          </a:lstStyle>
          <a:p>
            <a:pPr lvl="0"/>
            <a:r>
              <a:rPr lang="en-US" dirty="0"/>
              <a:t>Click here to edit this text </a:t>
            </a:r>
            <a:br>
              <a:rPr lang="en-US" dirty="0"/>
            </a:br>
            <a:r>
              <a:rPr lang="en-US" dirty="0"/>
              <a:t>CHOOSE FROM FIVE LAYOUTS IN THIS TEMPLATE </a:t>
            </a:r>
            <a:br>
              <a:rPr lang="en-US" dirty="0"/>
            </a:br>
            <a:r>
              <a:rPr lang="en-US" dirty="0"/>
              <a:t>On WINDOWS: Click on the HOME TAB. See the Slides Group; chick on Layout to see the layout thumbnail choices. Click on each to apply different layout choices to your slide. </a:t>
            </a:r>
            <a:br>
              <a:rPr lang="en-US" dirty="0"/>
            </a:br>
            <a:r>
              <a:rPr lang="en-US" dirty="0"/>
              <a:t>On a MAC: Click on the SLIDES LAYOUT TAB to see the layout thumbnail choices. Click on each to apply the different layout choices to your slide. Click again on the SLIDES LAYOUT TAB to close it.  </a:t>
            </a:r>
          </a:p>
        </p:txBody>
      </p:sp>
      <p:sp>
        <p:nvSpPr>
          <p:cNvPr id="32" name="Text Placeholder 15"/>
          <p:cNvSpPr>
            <a:spLocks noGrp="1"/>
          </p:cNvSpPr>
          <p:nvPr>
            <p:ph type="body" sz="quarter" idx="25" hasCustomPrompt="1"/>
          </p:nvPr>
        </p:nvSpPr>
        <p:spPr>
          <a:xfrm>
            <a:off x="18611225" y="14612473"/>
            <a:ext cx="7429500" cy="2599765"/>
          </a:xfrm>
          <a:prstGeom prst="rect">
            <a:avLst/>
          </a:prstGeom>
        </p:spPr>
        <p:txBody>
          <a:bodyPr lIns="133772" tIns="66885" rIns="133772" bIns="66885"/>
          <a:lstStyle>
            <a:lvl1pPr>
              <a:buNone/>
              <a:defRPr sz="1167"/>
            </a:lvl1pPr>
          </a:lstStyle>
          <a:p>
            <a:pPr lvl="0"/>
            <a:r>
              <a:rPr lang="en-US" dirty="0"/>
              <a:t>Click here to edit this text </a:t>
            </a:r>
            <a:br>
              <a:rPr lang="en-US" dirty="0"/>
            </a:br>
            <a:r>
              <a:rPr lang="en-US" dirty="0"/>
              <a:t>Author, Name. 2002. Article Title, etc. Publication, book, website name, volume, issue, year, page number, according to format.</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890" y="1022518"/>
            <a:ext cx="3984119" cy="1091660"/>
          </a:xfrm>
          <a:prstGeom prst="rect">
            <a:avLst/>
          </a:prstGeom>
        </p:spPr>
      </p:pic>
    </p:spTree>
    <p:extLst>
      <p:ext uri="{BB962C8B-B14F-4D97-AF65-F5344CB8AC3E}">
        <p14:creationId xmlns:p14="http://schemas.microsoft.com/office/powerpoint/2010/main" val="1891067046"/>
      </p:ext>
    </p:extLst>
  </p:cSld>
  <p:clrMapOvr>
    <a:masterClrMapping/>
  </p:clrMapOvr>
  <p:extLst>
    <p:ext uri="{DCECCB84-F9BA-43D5-87BE-67443E8EF086}">
      <p15:sldGuideLst xmlns:p15="http://schemas.microsoft.com/office/powerpoint/2012/main">
        <p15:guide id="1" orient="horz" pos="240">
          <p15:clr>
            <a:srgbClr val="FBAE40"/>
          </p15:clr>
        </p15:guide>
        <p15:guide id="2" pos="3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Blue">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5" y="2921001"/>
            <a:ext cx="27442585" cy="15367003"/>
          </a:xfrm>
          <a:prstGeom prst="rect">
            <a:avLst/>
          </a:prstGeom>
          <a:solidFill>
            <a:schemeClr val="accent5"/>
          </a:solidFill>
          <a:ln w="9525" algn="ctr">
            <a:noFill/>
            <a:round/>
            <a:headEnd/>
            <a:tailEnd/>
          </a:ln>
        </p:spPr>
        <p:txBody>
          <a:bodyPr lIns="36257" tIns="18127" rIns="36257" bIns="18127"/>
          <a:lstStyle/>
          <a:p>
            <a:pPr defTabSz="362550"/>
            <a:endParaRPr lang="en-US" sz="1056"/>
          </a:p>
        </p:txBody>
      </p:sp>
      <p:sp>
        <p:nvSpPr>
          <p:cNvPr id="34" name="Rectangle 33"/>
          <p:cNvSpPr/>
          <p:nvPr userDrawn="1"/>
        </p:nvSpPr>
        <p:spPr>
          <a:xfrm>
            <a:off x="98107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5" name="Rectangle 34"/>
          <p:cNvSpPr/>
          <p:nvPr userDrawn="1"/>
        </p:nvSpPr>
        <p:spPr>
          <a:xfrm>
            <a:off x="183832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3" name="Rectangle 32"/>
          <p:cNvSpPr/>
          <p:nvPr userDrawn="1"/>
        </p:nvSpPr>
        <p:spPr>
          <a:xfrm>
            <a:off x="114300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16" name="Text Placeholder 15"/>
          <p:cNvSpPr>
            <a:spLocks noGrp="1"/>
          </p:cNvSpPr>
          <p:nvPr>
            <p:ph type="body" sz="quarter" idx="14" hasCustomPrompt="1"/>
          </p:nvPr>
        </p:nvSpPr>
        <p:spPr>
          <a:xfrm>
            <a:off x="1370975" y="9681883"/>
            <a:ext cx="7429500" cy="7530354"/>
          </a:xfrm>
          <a:prstGeom prst="rect">
            <a:avLst/>
          </a:prstGeom>
        </p:spPr>
        <p:txBody>
          <a:bodyPr lIns="133772" tIns="66885" rIns="133772" bIns="66885"/>
          <a:lstStyle>
            <a:lvl1pPr>
              <a:lnSpc>
                <a:spcPct val="100000"/>
              </a:lnSpc>
              <a:buNone/>
              <a:defRPr sz="1167"/>
            </a:lvl1pPr>
          </a:lstStyle>
          <a:p>
            <a:pPr lvl="0"/>
            <a:r>
              <a:rPr lang="en-US" dirty="0"/>
              <a:t>Click here to edit this text</a:t>
            </a:r>
            <a:br>
              <a:rPr lang="en-US" dirty="0"/>
            </a:br>
            <a:r>
              <a:rPr lang="en-US" dirty="0"/>
              <a:t>TYPE SIZES </a:t>
            </a:r>
            <a:br>
              <a:rPr lang="en-US" dirty="0"/>
            </a:br>
            <a:r>
              <a:rPr lang="en-US" dirty="0"/>
              <a:t>Your poster was designed at half size to make it easier for you to manage.  You can adjust the point size up or down a few points as needed. </a:t>
            </a:r>
            <a:br>
              <a:rPr lang="en-US" dirty="0"/>
            </a:br>
            <a:r>
              <a:rPr lang="en-US" dirty="0"/>
              <a:t>Header - your poster title - is bold, 46 points</a:t>
            </a:r>
            <a:br>
              <a:rPr lang="en-US" dirty="0"/>
            </a:br>
            <a:r>
              <a:rPr lang="en-US" dirty="0"/>
              <a:t>Subhead - authors, contributors - are 24 points </a:t>
            </a:r>
            <a:br>
              <a:rPr lang="en-US" dirty="0"/>
            </a:br>
            <a:r>
              <a:rPr lang="en-US" dirty="0"/>
              <a:t>Topic Headlines - Abstract, Methods, Results, etc - are bold, 24 points </a:t>
            </a:r>
            <a:br>
              <a:rPr lang="en-US" dirty="0"/>
            </a:br>
            <a:r>
              <a:rPr lang="en-US" dirty="0"/>
              <a:t>Abstract Content is 16 points </a:t>
            </a:r>
            <a:br>
              <a:rPr lang="en-US" dirty="0"/>
            </a:br>
            <a:r>
              <a:rPr lang="en-US" dirty="0"/>
              <a:t>Body Content is 14 points </a:t>
            </a:r>
            <a:br>
              <a:rPr lang="en-US" dirty="0"/>
            </a:br>
            <a:r>
              <a:rPr lang="en-US" dirty="0"/>
              <a:t>Captions - for figures and illustrations - are 12 points</a:t>
            </a:r>
            <a:br>
              <a:rPr lang="en-US" dirty="0"/>
            </a:br>
            <a:r>
              <a:rPr lang="en-US" dirty="0"/>
              <a:t>References are 10 points</a:t>
            </a:r>
            <a:br>
              <a:rPr lang="en-US" dirty="0"/>
            </a:br>
            <a:r>
              <a:rPr lang="en-US" dirty="0"/>
              <a:t>ONLY USE THE STANDARD FONTS THAT CAME WITH OFFICE. Those are the only ones our printer knows. The printer will substitute the unknown font with a TrueType fonts it knows. This usually causes a serious misprint.</a:t>
            </a:r>
          </a:p>
        </p:txBody>
      </p:sp>
      <p:sp>
        <p:nvSpPr>
          <p:cNvPr id="18" name="Text Placeholder 17"/>
          <p:cNvSpPr>
            <a:spLocks noGrp="1"/>
          </p:cNvSpPr>
          <p:nvPr>
            <p:ph type="body" sz="quarter" idx="15" hasCustomPrompt="1"/>
          </p:nvPr>
        </p:nvSpPr>
        <p:spPr>
          <a:xfrm>
            <a:off x="10037162" y="4303060"/>
            <a:ext cx="7429500" cy="12909177"/>
          </a:xfrm>
          <a:prstGeom prst="rect">
            <a:avLst/>
          </a:prstGeom>
        </p:spPr>
        <p:txBody>
          <a:bodyPr lIns="133772" tIns="66885" rIns="133772" bIns="66885"/>
          <a:lstStyle>
            <a:lvl1pPr>
              <a:buFontTx/>
              <a:buNone/>
              <a:defRPr sz="1167" baseline="0"/>
            </a:lvl1pPr>
          </a:lstStyle>
          <a:p>
            <a:pPr lvl="0"/>
            <a:r>
              <a:rPr lang="en-US" dirty="0"/>
              <a:t>Click here to edit this text</a:t>
            </a:r>
            <a:br>
              <a:rPr lang="en-US" dirty="0"/>
            </a:br>
            <a:r>
              <a:rPr lang="en-US" dirty="0"/>
              <a:t>IMAGES AND RESOLUTION</a:t>
            </a:r>
            <a:br>
              <a:rPr lang="en-US" dirty="0"/>
            </a:br>
            <a:r>
              <a:rPr lang="en-US" dirty="0"/>
              <a:t>Don’t use images taken from the web. They are usually small in size, have low resolution, won’t print well, and might have copyright issues. Using your own image is usually your best bet. If you are scanning images, set the resolution in the scanning program software to 300 dpi, set the size (like 3”x 5”) and save the image as a JPEG. If you are taking pictures with a digital camera go to the menu and set the resolution as high as possible before you start to shoot. Opening your image later in Photoshop and increasing the resolution to 300dpi does not improve its resolution. It only increases the file size. </a:t>
            </a:r>
            <a:br>
              <a:rPr lang="en-US" dirty="0"/>
            </a:br>
            <a:r>
              <a:rPr lang="en-US" dirty="0"/>
              <a:t>COLOR ACCURACY AND PAPER CHOICES : PURPLE ALERT</a:t>
            </a:r>
            <a:br>
              <a:rPr lang="en-US" dirty="0"/>
            </a:br>
            <a:r>
              <a:rPr lang="en-US" dirty="0"/>
              <a:t>PowerPoint colors print accurately from the six color printer on the high quality semi-gloss paper. Blues will print purple from the four color printer on standard matte paper. If this is an issue for you come in and see our color chart which shows this shift.</a:t>
            </a:r>
          </a:p>
          <a:p>
            <a:pPr lvl="0"/>
            <a:r>
              <a:rPr lang="en-US" dirty="0"/>
              <a:t>If your data is in a specialized program (such as </a:t>
            </a:r>
            <a:r>
              <a:rPr lang="en-US" dirty="0" err="1"/>
              <a:t>SigmaPlot</a:t>
            </a:r>
            <a:r>
              <a:rPr lang="en-US" dirty="0"/>
              <a:t>), you should export your chart or graph as a 300dpi JPEG before importing it into PowerPoint. While PowerPoint may DISPLAY raw images from a secondary program correctly on your monitor, it may not PRINT them correctly. Color may shift.</a:t>
            </a:r>
          </a:p>
        </p:txBody>
      </p:sp>
      <p:sp>
        <p:nvSpPr>
          <p:cNvPr id="20" name="Text Placeholder 19"/>
          <p:cNvSpPr>
            <a:spLocks noGrp="1"/>
          </p:cNvSpPr>
          <p:nvPr>
            <p:ph type="body" sz="quarter" idx="16" hasCustomPrompt="1"/>
          </p:nvPr>
        </p:nvSpPr>
        <p:spPr>
          <a:xfrm>
            <a:off x="18592487" y="4303061"/>
            <a:ext cx="7429500" cy="9502590"/>
          </a:xfrm>
          <a:prstGeom prst="rect">
            <a:avLst/>
          </a:prstGeom>
        </p:spPr>
        <p:txBody>
          <a:bodyPr lIns="133772" tIns="66885" rIns="133772" bIns="66885"/>
          <a:lstStyle>
            <a:lvl1pPr>
              <a:buFontTx/>
              <a:buNone/>
              <a:defRPr sz="1167"/>
            </a:lvl1pPr>
            <a:lvl2pPr>
              <a:defRPr sz="2000"/>
            </a:lvl2pPr>
            <a:lvl3pPr>
              <a:defRPr sz="2000"/>
            </a:lvl3pPr>
            <a:lvl4pPr>
              <a:defRPr sz="2000"/>
            </a:lvl4pPr>
            <a:lvl5pPr>
              <a:defRPr sz="2000"/>
            </a:lvl5pPr>
          </a:lstStyle>
          <a:p>
            <a:pPr lvl="0"/>
            <a:r>
              <a:rPr lang="en-US" dirty="0"/>
              <a:t>Click here to edit this text</a:t>
            </a:r>
          </a:p>
        </p:txBody>
      </p:sp>
      <p:sp>
        <p:nvSpPr>
          <p:cNvPr id="21" name="Title 20"/>
          <p:cNvSpPr>
            <a:spLocks noGrp="1"/>
          </p:cNvSpPr>
          <p:nvPr>
            <p:ph type="title" hasCustomPrompt="1"/>
          </p:nvPr>
        </p:nvSpPr>
        <p:spPr>
          <a:xfrm>
            <a:off x="4857755" y="717179"/>
            <a:ext cx="16001999" cy="1703295"/>
          </a:xfrm>
          <a:prstGeom prst="rect">
            <a:avLst/>
          </a:prstGeom>
          <a:ln>
            <a:solidFill>
              <a:schemeClr val="accent5"/>
            </a:solidFill>
          </a:ln>
        </p:spPr>
        <p:txBody>
          <a:bodyPr lIns="133772" tIns="66885" rIns="133772" bIns="66885"/>
          <a:lstStyle>
            <a:lvl1pPr>
              <a:defRPr sz="3723"/>
            </a:lvl1pPr>
          </a:lstStyle>
          <a:p>
            <a:pPr lvl="0"/>
            <a:r>
              <a:rPr lang="en-US" dirty="0"/>
              <a:t>Title of My Research Poster Goes Here</a:t>
            </a:r>
          </a:p>
        </p:txBody>
      </p:sp>
      <p:sp>
        <p:nvSpPr>
          <p:cNvPr id="23" name="Text Placeholder 22"/>
          <p:cNvSpPr>
            <a:spLocks noGrp="1"/>
          </p:cNvSpPr>
          <p:nvPr>
            <p:ph type="body" sz="quarter" idx="17" hasCustomPrompt="1"/>
          </p:nvPr>
        </p:nvSpPr>
        <p:spPr>
          <a:xfrm>
            <a:off x="21145500" y="717179"/>
            <a:ext cx="5334000" cy="1703295"/>
          </a:xfrm>
          <a:prstGeom prst="rect">
            <a:avLst/>
          </a:prstGeom>
          <a:ln>
            <a:solidFill>
              <a:schemeClr val="accent5"/>
            </a:solidFill>
          </a:ln>
        </p:spPr>
        <p:txBody>
          <a:bodyPr lIns="133772" tIns="66885" rIns="133772" bIns="66885"/>
          <a:lstStyle>
            <a:lvl1pPr>
              <a:buFontTx/>
              <a:buNone/>
              <a:defRPr sz="2000" baseline="0"/>
            </a:lvl1pPr>
          </a:lstStyle>
          <a:p>
            <a:pPr lvl="0"/>
            <a:r>
              <a:rPr lang="en-US" dirty="0"/>
              <a:t>Myself and others involved in the research </a:t>
            </a:r>
          </a:p>
        </p:txBody>
      </p:sp>
      <p:sp>
        <p:nvSpPr>
          <p:cNvPr id="26" name="Text Placeholder 24"/>
          <p:cNvSpPr>
            <a:spLocks noGrp="1"/>
          </p:cNvSpPr>
          <p:nvPr>
            <p:ph type="body" sz="quarter" idx="19" hasCustomPrompt="1"/>
          </p:nvPr>
        </p:nvSpPr>
        <p:spPr>
          <a:xfrm>
            <a:off x="10037162" y="3765178"/>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7" name="Text Placeholder 24"/>
          <p:cNvSpPr>
            <a:spLocks noGrp="1"/>
          </p:cNvSpPr>
          <p:nvPr>
            <p:ph type="body" sz="quarter" idx="20" hasCustomPrompt="1"/>
          </p:nvPr>
        </p:nvSpPr>
        <p:spPr>
          <a:xfrm>
            <a:off x="1370975" y="3765178"/>
            <a:ext cx="7429500" cy="537883"/>
          </a:xfrm>
          <a:prstGeom prst="rect">
            <a:avLst/>
          </a:prstGeom>
        </p:spPr>
        <p:txBody>
          <a:bodyPr lIns="133772" tIns="66885" rIns="133772" bIns="66885"/>
          <a:lstStyle>
            <a:lvl1pPr>
              <a:buFontTx/>
              <a:buNone/>
              <a:defRPr sz="2000" b="1" baseline="0"/>
            </a:lvl1pPr>
          </a:lstStyle>
          <a:p>
            <a:pPr lvl="0"/>
            <a:r>
              <a:rPr lang="en-US" dirty="0"/>
              <a:t>Topic Headline</a:t>
            </a:r>
          </a:p>
        </p:txBody>
      </p:sp>
      <p:sp>
        <p:nvSpPr>
          <p:cNvPr id="28" name="Text Placeholder 24"/>
          <p:cNvSpPr>
            <a:spLocks noGrp="1"/>
          </p:cNvSpPr>
          <p:nvPr>
            <p:ph type="body" sz="quarter" idx="21" hasCustomPrompt="1"/>
          </p:nvPr>
        </p:nvSpPr>
        <p:spPr>
          <a:xfrm>
            <a:off x="18592487" y="375237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9" name="Text Placeholder 24"/>
          <p:cNvSpPr>
            <a:spLocks noGrp="1"/>
          </p:cNvSpPr>
          <p:nvPr>
            <p:ph type="body" sz="quarter" idx="22" hasCustomPrompt="1"/>
          </p:nvPr>
        </p:nvSpPr>
        <p:spPr>
          <a:xfrm>
            <a:off x="18611225" y="14074591"/>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0" name="Text Placeholder 24"/>
          <p:cNvSpPr>
            <a:spLocks noGrp="1"/>
          </p:cNvSpPr>
          <p:nvPr>
            <p:ph type="body" sz="quarter" idx="23" hasCustomPrompt="1"/>
          </p:nvPr>
        </p:nvSpPr>
        <p:spPr>
          <a:xfrm>
            <a:off x="1370975" y="914400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1" name="Text Placeholder 15"/>
          <p:cNvSpPr>
            <a:spLocks noGrp="1"/>
          </p:cNvSpPr>
          <p:nvPr>
            <p:ph type="body" sz="quarter" idx="24" hasCustomPrompt="1"/>
          </p:nvPr>
        </p:nvSpPr>
        <p:spPr>
          <a:xfrm>
            <a:off x="1370975" y="4303062"/>
            <a:ext cx="7429500" cy="4661648"/>
          </a:xfrm>
          <a:prstGeom prst="rect">
            <a:avLst/>
          </a:prstGeom>
        </p:spPr>
        <p:txBody>
          <a:bodyPr lIns="133772" tIns="66885" rIns="133772" bIns="66885"/>
          <a:lstStyle>
            <a:lvl1pPr>
              <a:buNone/>
              <a:defRPr sz="1334" baseline="0"/>
            </a:lvl1pPr>
          </a:lstStyle>
          <a:p>
            <a:pPr lvl="0"/>
            <a:r>
              <a:rPr lang="en-US" dirty="0"/>
              <a:t>Click here to edit this text </a:t>
            </a:r>
            <a:br>
              <a:rPr lang="en-US" dirty="0"/>
            </a:br>
            <a:r>
              <a:rPr lang="en-US" dirty="0"/>
              <a:t>CHOOSE FROM FIVE LAYOUTS IN THIS TEMPLATE </a:t>
            </a:r>
            <a:br>
              <a:rPr lang="en-US" dirty="0"/>
            </a:br>
            <a:r>
              <a:rPr lang="en-US" dirty="0"/>
              <a:t>On WINDOWS: Click on the HOME TAB. See the Slides Group; chick on Layout to see the layout thumbnail choices. Click on each to apply different layout choices to your slide. </a:t>
            </a:r>
            <a:br>
              <a:rPr lang="en-US" dirty="0"/>
            </a:br>
            <a:r>
              <a:rPr lang="en-US" dirty="0"/>
              <a:t>On a MAC: Click on the SLIDES LAYOUT TAB to see the layout thumbnail choices. Click on each to apply the different layout choices to your slide. Click again on the SLIDES LAYOUT TAB to close it.  </a:t>
            </a:r>
          </a:p>
        </p:txBody>
      </p:sp>
      <p:sp>
        <p:nvSpPr>
          <p:cNvPr id="32" name="Text Placeholder 15"/>
          <p:cNvSpPr>
            <a:spLocks noGrp="1"/>
          </p:cNvSpPr>
          <p:nvPr>
            <p:ph type="body" sz="quarter" idx="25" hasCustomPrompt="1"/>
          </p:nvPr>
        </p:nvSpPr>
        <p:spPr>
          <a:xfrm>
            <a:off x="18611225" y="14612473"/>
            <a:ext cx="7429500" cy="2599765"/>
          </a:xfrm>
          <a:prstGeom prst="rect">
            <a:avLst/>
          </a:prstGeom>
        </p:spPr>
        <p:txBody>
          <a:bodyPr lIns="133772" tIns="66885" rIns="133772" bIns="66885"/>
          <a:lstStyle>
            <a:lvl1pPr>
              <a:buNone/>
              <a:defRPr sz="1167"/>
            </a:lvl1pPr>
          </a:lstStyle>
          <a:p>
            <a:pPr lvl="0"/>
            <a:r>
              <a:rPr lang="en-US" dirty="0"/>
              <a:t>Click here to edit this text </a:t>
            </a:r>
            <a:br>
              <a:rPr lang="en-US" dirty="0"/>
            </a:br>
            <a:r>
              <a:rPr lang="en-US" dirty="0"/>
              <a:t>Author, Name. 2002. Article Title, etc. Publication, book, website name, volume, issue, year, page number, according to format.</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890" y="1022518"/>
            <a:ext cx="3984119" cy="1091660"/>
          </a:xfrm>
          <a:prstGeom prst="rect">
            <a:avLst/>
          </a:prstGeom>
        </p:spPr>
      </p:pic>
    </p:spTree>
    <p:extLst>
      <p:ext uri="{BB962C8B-B14F-4D97-AF65-F5344CB8AC3E}">
        <p14:creationId xmlns:p14="http://schemas.microsoft.com/office/powerpoint/2010/main" val="990572382"/>
      </p:ext>
    </p:extLst>
  </p:cSld>
  <p:clrMapOvr>
    <a:masterClrMapping/>
  </p:clrMapOvr>
  <p:extLst>
    <p:ext uri="{DCECCB84-F9BA-43D5-87BE-67443E8EF086}">
      <p15:sldGuideLst xmlns:p15="http://schemas.microsoft.com/office/powerpoint/2012/main">
        <p15:guide id="1" orient="horz" pos="240">
          <p15:clr>
            <a:srgbClr val="FBAE40"/>
          </p15:clr>
        </p15:guide>
        <p15:guide id="2" pos="3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Blue">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5" y="2921001"/>
            <a:ext cx="27442585" cy="15367003"/>
          </a:xfrm>
          <a:prstGeom prst="rect">
            <a:avLst/>
          </a:prstGeom>
          <a:solidFill>
            <a:schemeClr val="accent6"/>
          </a:solidFill>
          <a:ln w="9525" algn="ctr">
            <a:noFill/>
            <a:round/>
            <a:headEnd/>
            <a:tailEnd/>
          </a:ln>
        </p:spPr>
        <p:txBody>
          <a:bodyPr lIns="36257" tIns="18127" rIns="36257" bIns="18127"/>
          <a:lstStyle/>
          <a:p>
            <a:pPr defTabSz="362550"/>
            <a:endParaRPr lang="en-US" sz="1056"/>
          </a:p>
        </p:txBody>
      </p:sp>
      <p:sp>
        <p:nvSpPr>
          <p:cNvPr id="34" name="Rectangle 33"/>
          <p:cNvSpPr/>
          <p:nvPr userDrawn="1"/>
        </p:nvSpPr>
        <p:spPr>
          <a:xfrm>
            <a:off x="98107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5" name="Rectangle 34"/>
          <p:cNvSpPr/>
          <p:nvPr userDrawn="1"/>
        </p:nvSpPr>
        <p:spPr>
          <a:xfrm>
            <a:off x="1838325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33" name="Rectangle 32"/>
          <p:cNvSpPr/>
          <p:nvPr userDrawn="1"/>
        </p:nvSpPr>
        <p:spPr>
          <a:xfrm>
            <a:off x="1143000" y="3406591"/>
            <a:ext cx="7905750" cy="14074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4318" tIns="37159" rIns="74318" bIns="37159" rtlCol="0" anchor="ctr"/>
          <a:lstStyle/>
          <a:p>
            <a:pPr algn="ctr"/>
            <a:endParaRPr lang="en-US" sz="2000"/>
          </a:p>
        </p:txBody>
      </p:sp>
      <p:sp>
        <p:nvSpPr>
          <p:cNvPr id="16" name="Text Placeholder 15"/>
          <p:cNvSpPr>
            <a:spLocks noGrp="1"/>
          </p:cNvSpPr>
          <p:nvPr>
            <p:ph type="body" sz="quarter" idx="14" hasCustomPrompt="1"/>
          </p:nvPr>
        </p:nvSpPr>
        <p:spPr>
          <a:xfrm>
            <a:off x="1370975" y="9681883"/>
            <a:ext cx="7429500" cy="7530354"/>
          </a:xfrm>
          <a:prstGeom prst="rect">
            <a:avLst/>
          </a:prstGeom>
        </p:spPr>
        <p:txBody>
          <a:bodyPr lIns="133772" tIns="66885" rIns="133772" bIns="66885"/>
          <a:lstStyle>
            <a:lvl1pPr>
              <a:lnSpc>
                <a:spcPct val="100000"/>
              </a:lnSpc>
              <a:buNone/>
              <a:defRPr sz="1167"/>
            </a:lvl1pPr>
          </a:lstStyle>
          <a:p>
            <a:pPr lvl="0"/>
            <a:r>
              <a:rPr lang="en-US" dirty="0"/>
              <a:t>Click here to edit this text</a:t>
            </a:r>
            <a:br>
              <a:rPr lang="en-US" dirty="0"/>
            </a:br>
            <a:r>
              <a:rPr lang="en-US" dirty="0"/>
              <a:t>TYPE SIZES </a:t>
            </a:r>
            <a:br>
              <a:rPr lang="en-US" dirty="0"/>
            </a:br>
            <a:r>
              <a:rPr lang="en-US" dirty="0"/>
              <a:t>Your poster was designed at half size to make it easier for you to manage.  You can adjust the point size up or down a few points as needed. </a:t>
            </a:r>
            <a:br>
              <a:rPr lang="en-US" dirty="0"/>
            </a:br>
            <a:r>
              <a:rPr lang="en-US" dirty="0"/>
              <a:t>Header - your poster title - is bold, 46 points</a:t>
            </a:r>
            <a:br>
              <a:rPr lang="en-US" dirty="0"/>
            </a:br>
            <a:r>
              <a:rPr lang="en-US" dirty="0"/>
              <a:t>Subhead - authors, contributors - are 24 points </a:t>
            </a:r>
            <a:br>
              <a:rPr lang="en-US" dirty="0"/>
            </a:br>
            <a:r>
              <a:rPr lang="en-US" dirty="0"/>
              <a:t>Topic Headlines - Abstract, Methods, Results, etc - are bold, 24 points </a:t>
            </a:r>
            <a:br>
              <a:rPr lang="en-US" dirty="0"/>
            </a:br>
            <a:r>
              <a:rPr lang="en-US" dirty="0"/>
              <a:t>Abstract Content is 16 points </a:t>
            </a:r>
            <a:br>
              <a:rPr lang="en-US" dirty="0"/>
            </a:br>
            <a:r>
              <a:rPr lang="en-US" dirty="0"/>
              <a:t>Body Content is 14 points </a:t>
            </a:r>
            <a:br>
              <a:rPr lang="en-US" dirty="0"/>
            </a:br>
            <a:r>
              <a:rPr lang="en-US" dirty="0"/>
              <a:t>Captions - for figures and illustrations - are 12 points</a:t>
            </a:r>
            <a:br>
              <a:rPr lang="en-US" dirty="0"/>
            </a:br>
            <a:r>
              <a:rPr lang="en-US" dirty="0"/>
              <a:t>References are 10 points</a:t>
            </a:r>
            <a:br>
              <a:rPr lang="en-US" dirty="0"/>
            </a:br>
            <a:r>
              <a:rPr lang="en-US" dirty="0"/>
              <a:t>ONLY USE THE STANDARD FONTS THAT CAME WITH OFFICE. Those are the only ones our printer knows. The printer will substitute the unknown font with a TrueType fonts it knows. This usually causes a serious misprint.</a:t>
            </a:r>
          </a:p>
        </p:txBody>
      </p:sp>
      <p:sp>
        <p:nvSpPr>
          <p:cNvPr id="18" name="Text Placeholder 17"/>
          <p:cNvSpPr>
            <a:spLocks noGrp="1"/>
          </p:cNvSpPr>
          <p:nvPr>
            <p:ph type="body" sz="quarter" idx="15" hasCustomPrompt="1"/>
          </p:nvPr>
        </p:nvSpPr>
        <p:spPr>
          <a:xfrm>
            <a:off x="10037162" y="4303060"/>
            <a:ext cx="7429500" cy="12909177"/>
          </a:xfrm>
          <a:prstGeom prst="rect">
            <a:avLst/>
          </a:prstGeom>
        </p:spPr>
        <p:txBody>
          <a:bodyPr lIns="133772" tIns="66885" rIns="133772" bIns="66885"/>
          <a:lstStyle>
            <a:lvl1pPr>
              <a:buFontTx/>
              <a:buNone/>
              <a:defRPr sz="1167" baseline="0"/>
            </a:lvl1pPr>
          </a:lstStyle>
          <a:p>
            <a:pPr lvl="0"/>
            <a:r>
              <a:rPr lang="en-US" dirty="0"/>
              <a:t>Click here to edit this text</a:t>
            </a:r>
            <a:br>
              <a:rPr lang="en-US" dirty="0"/>
            </a:br>
            <a:r>
              <a:rPr lang="en-US" dirty="0"/>
              <a:t>IMAGES AND RESOLUTION</a:t>
            </a:r>
            <a:br>
              <a:rPr lang="en-US" dirty="0"/>
            </a:br>
            <a:r>
              <a:rPr lang="en-US" dirty="0"/>
              <a:t>Don’t use images taken from the web. They are usually small in size, have low resolution, won’t print well, and might have copyright issues. Using your own image is usually your best bet. If you are scanning images, set the resolution in the scanning program software to 300 dpi, set the size (like 3”x 5”) and save the image as a JPEG. If you are taking pictures with a digital camera go to the menu and set the resolution as high as possible before you start to shoot. Opening your image later in Photoshop and increasing the resolution to 300dpi does not improve its resolution. It only increases the file size. </a:t>
            </a:r>
            <a:br>
              <a:rPr lang="en-US" dirty="0"/>
            </a:br>
            <a:r>
              <a:rPr lang="en-US" dirty="0"/>
              <a:t>COLOR ACCURACY AND PAPER CHOICES : PURPLE ALERT</a:t>
            </a:r>
            <a:br>
              <a:rPr lang="en-US" dirty="0"/>
            </a:br>
            <a:r>
              <a:rPr lang="en-US" dirty="0"/>
              <a:t>PowerPoint colors print accurately from the six color printer on the high quality semi-gloss paper. Blues will print purple from the four color printer on standard matte paper. If this is an issue for you come in and see our color chart which shows this shift.</a:t>
            </a:r>
          </a:p>
          <a:p>
            <a:pPr lvl="0"/>
            <a:r>
              <a:rPr lang="en-US" dirty="0"/>
              <a:t>If your data is in a specialized program (such as </a:t>
            </a:r>
            <a:r>
              <a:rPr lang="en-US" dirty="0" err="1"/>
              <a:t>SigmaPlot</a:t>
            </a:r>
            <a:r>
              <a:rPr lang="en-US" dirty="0"/>
              <a:t>), you should export your chart or graph as a 300dpi JPEG before importing it into PowerPoint. While PowerPoint may DISPLAY raw images from a secondary program correctly on your monitor, it may not PRINT them correctly. Color may shift.</a:t>
            </a:r>
          </a:p>
        </p:txBody>
      </p:sp>
      <p:sp>
        <p:nvSpPr>
          <p:cNvPr id="20" name="Text Placeholder 19"/>
          <p:cNvSpPr>
            <a:spLocks noGrp="1"/>
          </p:cNvSpPr>
          <p:nvPr>
            <p:ph type="body" sz="quarter" idx="16" hasCustomPrompt="1"/>
          </p:nvPr>
        </p:nvSpPr>
        <p:spPr>
          <a:xfrm>
            <a:off x="18592487" y="4303061"/>
            <a:ext cx="7429500" cy="9502590"/>
          </a:xfrm>
          <a:prstGeom prst="rect">
            <a:avLst/>
          </a:prstGeom>
        </p:spPr>
        <p:txBody>
          <a:bodyPr lIns="133772" tIns="66885" rIns="133772" bIns="66885"/>
          <a:lstStyle>
            <a:lvl1pPr>
              <a:buFontTx/>
              <a:buNone/>
              <a:defRPr sz="1167"/>
            </a:lvl1pPr>
            <a:lvl2pPr>
              <a:defRPr sz="2000"/>
            </a:lvl2pPr>
            <a:lvl3pPr>
              <a:defRPr sz="2000"/>
            </a:lvl3pPr>
            <a:lvl4pPr>
              <a:defRPr sz="2000"/>
            </a:lvl4pPr>
            <a:lvl5pPr>
              <a:defRPr sz="2000"/>
            </a:lvl5pPr>
          </a:lstStyle>
          <a:p>
            <a:pPr lvl="0"/>
            <a:r>
              <a:rPr lang="en-US" dirty="0"/>
              <a:t>Click here to edit this text</a:t>
            </a:r>
          </a:p>
        </p:txBody>
      </p:sp>
      <p:sp>
        <p:nvSpPr>
          <p:cNvPr id="21" name="Title 20"/>
          <p:cNvSpPr>
            <a:spLocks noGrp="1"/>
          </p:cNvSpPr>
          <p:nvPr>
            <p:ph type="title" hasCustomPrompt="1"/>
          </p:nvPr>
        </p:nvSpPr>
        <p:spPr>
          <a:xfrm>
            <a:off x="4857755" y="717179"/>
            <a:ext cx="16001999" cy="1703295"/>
          </a:xfrm>
          <a:prstGeom prst="rect">
            <a:avLst/>
          </a:prstGeom>
          <a:ln>
            <a:solidFill>
              <a:schemeClr val="accent6"/>
            </a:solidFill>
          </a:ln>
        </p:spPr>
        <p:txBody>
          <a:bodyPr lIns="133772" tIns="66885" rIns="133772" bIns="66885"/>
          <a:lstStyle>
            <a:lvl1pPr>
              <a:defRPr sz="3723"/>
            </a:lvl1pPr>
          </a:lstStyle>
          <a:p>
            <a:pPr lvl="0"/>
            <a:r>
              <a:rPr lang="en-US" dirty="0"/>
              <a:t>Title of My Research Poster Goes Here</a:t>
            </a:r>
          </a:p>
        </p:txBody>
      </p:sp>
      <p:sp>
        <p:nvSpPr>
          <p:cNvPr id="23" name="Text Placeholder 22"/>
          <p:cNvSpPr>
            <a:spLocks noGrp="1"/>
          </p:cNvSpPr>
          <p:nvPr>
            <p:ph type="body" sz="quarter" idx="17" hasCustomPrompt="1"/>
          </p:nvPr>
        </p:nvSpPr>
        <p:spPr>
          <a:xfrm>
            <a:off x="21145500" y="717179"/>
            <a:ext cx="5334000" cy="1703295"/>
          </a:xfrm>
          <a:prstGeom prst="rect">
            <a:avLst/>
          </a:prstGeom>
          <a:ln>
            <a:solidFill>
              <a:schemeClr val="accent6"/>
            </a:solidFill>
          </a:ln>
        </p:spPr>
        <p:txBody>
          <a:bodyPr lIns="133772" tIns="66885" rIns="133772" bIns="66885"/>
          <a:lstStyle>
            <a:lvl1pPr>
              <a:buFontTx/>
              <a:buNone/>
              <a:defRPr sz="2000" baseline="0"/>
            </a:lvl1pPr>
          </a:lstStyle>
          <a:p>
            <a:pPr lvl="0"/>
            <a:r>
              <a:rPr lang="en-US" dirty="0"/>
              <a:t>Myself and others involved in the research </a:t>
            </a:r>
          </a:p>
        </p:txBody>
      </p:sp>
      <p:sp>
        <p:nvSpPr>
          <p:cNvPr id="26" name="Text Placeholder 24"/>
          <p:cNvSpPr>
            <a:spLocks noGrp="1"/>
          </p:cNvSpPr>
          <p:nvPr>
            <p:ph type="body" sz="quarter" idx="19" hasCustomPrompt="1"/>
          </p:nvPr>
        </p:nvSpPr>
        <p:spPr>
          <a:xfrm>
            <a:off x="10037162" y="3765178"/>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7" name="Text Placeholder 24"/>
          <p:cNvSpPr>
            <a:spLocks noGrp="1"/>
          </p:cNvSpPr>
          <p:nvPr>
            <p:ph type="body" sz="quarter" idx="20" hasCustomPrompt="1"/>
          </p:nvPr>
        </p:nvSpPr>
        <p:spPr>
          <a:xfrm>
            <a:off x="1370975" y="3765178"/>
            <a:ext cx="7429500" cy="537883"/>
          </a:xfrm>
          <a:prstGeom prst="rect">
            <a:avLst/>
          </a:prstGeom>
        </p:spPr>
        <p:txBody>
          <a:bodyPr lIns="133772" tIns="66885" rIns="133772" bIns="66885"/>
          <a:lstStyle>
            <a:lvl1pPr>
              <a:buFontTx/>
              <a:buNone/>
              <a:defRPr sz="2000" b="1" baseline="0"/>
            </a:lvl1pPr>
          </a:lstStyle>
          <a:p>
            <a:pPr lvl="0"/>
            <a:r>
              <a:rPr lang="en-US" dirty="0"/>
              <a:t>Topic Headline</a:t>
            </a:r>
          </a:p>
        </p:txBody>
      </p:sp>
      <p:sp>
        <p:nvSpPr>
          <p:cNvPr id="28" name="Text Placeholder 24"/>
          <p:cNvSpPr>
            <a:spLocks noGrp="1"/>
          </p:cNvSpPr>
          <p:nvPr>
            <p:ph type="body" sz="quarter" idx="21" hasCustomPrompt="1"/>
          </p:nvPr>
        </p:nvSpPr>
        <p:spPr>
          <a:xfrm>
            <a:off x="18592487" y="375237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29" name="Text Placeholder 24"/>
          <p:cNvSpPr>
            <a:spLocks noGrp="1"/>
          </p:cNvSpPr>
          <p:nvPr>
            <p:ph type="body" sz="quarter" idx="22" hasCustomPrompt="1"/>
          </p:nvPr>
        </p:nvSpPr>
        <p:spPr>
          <a:xfrm>
            <a:off x="18611225" y="14074591"/>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0" name="Text Placeholder 24"/>
          <p:cNvSpPr>
            <a:spLocks noGrp="1"/>
          </p:cNvSpPr>
          <p:nvPr>
            <p:ph type="body" sz="quarter" idx="23" hasCustomPrompt="1"/>
          </p:nvPr>
        </p:nvSpPr>
        <p:spPr>
          <a:xfrm>
            <a:off x="1370975" y="9144002"/>
            <a:ext cx="7429500" cy="537883"/>
          </a:xfrm>
          <a:prstGeom prst="rect">
            <a:avLst/>
          </a:prstGeom>
        </p:spPr>
        <p:txBody>
          <a:bodyPr lIns="133772" tIns="66885" rIns="133772" bIns="66885"/>
          <a:lstStyle>
            <a:lvl1pPr>
              <a:buFontTx/>
              <a:buNone/>
              <a:defRPr sz="2000" b="1"/>
            </a:lvl1pPr>
          </a:lstStyle>
          <a:p>
            <a:pPr lvl="0"/>
            <a:r>
              <a:rPr lang="en-US" dirty="0"/>
              <a:t>Topic Headline</a:t>
            </a:r>
          </a:p>
        </p:txBody>
      </p:sp>
      <p:sp>
        <p:nvSpPr>
          <p:cNvPr id="31" name="Text Placeholder 15"/>
          <p:cNvSpPr>
            <a:spLocks noGrp="1"/>
          </p:cNvSpPr>
          <p:nvPr>
            <p:ph type="body" sz="quarter" idx="24" hasCustomPrompt="1"/>
          </p:nvPr>
        </p:nvSpPr>
        <p:spPr>
          <a:xfrm>
            <a:off x="1370975" y="4303062"/>
            <a:ext cx="7429500" cy="4661648"/>
          </a:xfrm>
          <a:prstGeom prst="rect">
            <a:avLst/>
          </a:prstGeom>
        </p:spPr>
        <p:txBody>
          <a:bodyPr lIns="133772" tIns="66885" rIns="133772" bIns="66885"/>
          <a:lstStyle>
            <a:lvl1pPr>
              <a:buNone/>
              <a:defRPr sz="1334" baseline="0"/>
            </a:lvl1pPr>
          </a:lstStyle>
          <a:p>
            <a:pPr lvl="0"/>
            <a:r>
              <a:rPr lang="en-US" dirty="0"/>
              <a:t>Click here to edit this text </a:t>
            </a:r>
            <a:br>
              <a:rPr lang="en-US" dirty="0"/>
            </a:br>
            <a:r>
              <a:rPr lang="en-US" dirty="0"/>
              <a:t>CHOOSE FROM FIVE LAYOUTS IN THIS TEMPLATE </a:t>
            </a:r>
            <a:br>
              <a:rPr lang="en-US" dirty="0"/>
            </a:br>
            <a:r>
              <a:rPr lang="en-US" dirty="0"/>
              <a:t>On WINDOWS: Click on the HOME TAB. See the Slides Group; chick on Layout to see the layout thumbnail choices. Click on each to apply different layout choices to your slide. </a:t>
            </a:r>
            <a:br>
              <a:rPr lang="en-US" dirty="0"/>
            </a:br>
            <a:r>
              <a:rPr lang="en-US" dirty="0"/>
              <a:t>On a MAC: Click on the SLIDES LAYOUT TAB to see the layout thumbnail choices. Click on each to apply the different layout choices to your slide. Click again on the SLIDES LAYOUT TAB to close it.  </a:t>
            </a:r>
          </a:p>
        </p:txBody>
      </p:sp>
      <p:sp>
        <p:nvSpPr>
          <p:cNvPr id="32" name="Text Placeholder 15"/>
          <p:cNvSpPr>
            <a:spLocks noGrp="1"/>
          </p:cNvSpPr>
          <p:nvPr>
            <p:ph type="body" sz="quarter" idx="25" hasCustomPrompt="1"/>
          </p:nvPr>
        </p:nvSpPr>
        <p:spPr>
          <a:xfrm>
            <a:off x="18611225" y="14612473"/>
            <a:ext cx="7429500" cy="2599765"/>
          </a:xfrm>
          <a:prstGeom prst="rect">
            <a:avLst/>
          </a:prstGeom>
        </p:spPr>
        <p:txBody>
          <a:bodyPr lIns="133772" tIns="66885" rIns="133772" bIns="66885"/>
          <a:lstStyle>
            <a:lvl1pPr>
              <a:buNone/>
              <a:defRPr sz="1167"/>
            </a:lvl1pPr>
          </a:lstStyle>
          <a:p>
            <a:pPr lvl="0"/>
            <a:r>
              <a:rPr lang="en-US" dirty="0"/>
              <a:t>Click here to edit this text </a:t>
            </a:r>
            <a:br>
              <a:rPr lang="en-US" dirty="0"/>
            </a:br>
            <a:r>
              <a:rPr lang="en-US" dirty="0"/>
              <a:t>Author, Name. 2002. Article Title, etc. Publication, book, website name, volume, issue, year, page number, according to format.</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7890" y="1022518"/>
            <a:ext cx="3984119" cy="1091660"/>
          </a:xfrm>
          <a:prstGeom prst="rect">
            <a:avLst/>
          </a:prstGeom>
        </p:spPr>
      </p:pic>
    </p:spTree>
    <p:extLst>
      <p:ext uri="{BB962C8B-B14F-4D97-AF65-F5344CB8AC3E}">
        <p14:creationId xmlns:p14="http://schemas.microsoft.com/office/powerpoint/2010/main" val="266261218"/>
      </p:ext>
    </p:extLst>
  </p:cSld>
  <p:clrMapOvr>
    <a:masterClrMapping/>
  </p:clrMapOvr>
  <p:extLst>
    <p:ext uri="{DCECCB84-F9BA-43D5-87BE-67443E8EF086}">
      <p15:sldGuideLst xmlns:p15="http://schemas.microsoft.com/office/powerpoint/2012/main">
        <p15:guide id="1" orient="horz" pos="240">
          <p15:clr>
            <a:srgbClr val="FBAE40"/>
          </p15:clr>
        </p15:guide>
        <p15:guide id="2" pos="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1737918" rtl="0" eaLnBrk="1" fontAlgn="base" hangingPunct="1">
        <a:spcBef>
          <a:spcPct val="0"/>
        </a:spcBef>
        <a:spcAft>
          <a:spcPct val="0"/>
        </a:spcAft>
        <a:defRPr sz="3723" b="1" kern="1200">
          <a:solidFill>
            <a:schemeClr val="tx1"/>
          </a:solidFill>
          <a:latin typeface="+mj-lt"/>
          <a:ea typeface="+mj-ea"/>
          <a:cs typeface="+mj-cs"/>
        </a:defRPr>
      </a:lvl1pPr>
      <a:lvl2pPr algn="ctr" defTabSz="1737918" rtl="0" eaLnBrk="1" fontAlgn="base" hangingPunct="1">
        <a:spcBef>
          <a:spcPct val="0"/>
        </a:spcBef>
        <a:spcAft>
          <a:spcPct val="0"/>
        </a:spcAft>
        <a:defRPr sz="8389">
          <a:solidFill>
            <a:schemeClr val="tx1"/>
          </a:solidFill>
          <a:latin typeface="Calibri" pitchFamily="34" charset="0"/>
        </a:defRPr>
      </a:lvl2pPr>
      <a:lvl3pPr algn="ctr" defTabSz="1737918" rtl="0" eaLnBrk="1" fontAlgn="base" hangingPunct="1">
        <a:spcBef>
          <a:spcPct val="0"/>
        </a:spcBef>
        <a:spcAft>
          <a:spcPct val="0"/>
        </a:spcAft>
        <a:defRPr sz="8389">
          <a:solidFill>
            <a:schemeClr val="tx1"/>
          </a:solidFill>
          <a:latin typeface="Calibri" pitchFamily="34" charset="0"/>
        </a:defRPr>
      </a:lvl3pPr>
      <a:lvl4pPr algn="ctr" defTabSz="1737918" rtl="0" eaLnBrk="1" fontAlgn="base" hangingPunct="1">
        <a:spcBef>
          <a:spcPct val="0"/>
        </a:spcBef>
        <a:spcAft>
          <a:spcPct val="0"/>
        </a:spcAft>
        <a:defRPr sz="8389">
          <a:solidFill>
            <a:schemeClr val="tx1"/>
          </a:solidFill>
          <a:latin typeface="Calibri" pitchFamily="34" charset="0"/>
        </a:defRPr>
      </a:lvl4pPr>
      <a:lvl5pPr algn="ctr" defTabSz="1737918" rtl="0" eaLnBrk="1" fontAlgn="base" hangingPunct="1">
        <a:spcBef>
          <a:spcPct val="0"/>
        </a:spcBef>
        <a:spcAft>
          <a:spcPct val="0"/>
        </a:spcAft>
        <a:defRPr sz="8389">
          <a:solidFill>
            <a:schemeClr val="tx1"/>
          </a:solidFill>
          <a:latin typeface="Calibri" pitchFamily="34" charset="0"/>
        </a:defRPr>
      </a:lvl5pPr>
      <a:lvl6pPr marL="371582" algn="ctr" defTabSz="1737918" rtl="0" eaLnBrk="1" fontAlgn="base" hangingPunct="1">
        <a:spcBef>
          <a:spcPct val="0"/>
        </a:spcBef>
        <a:spcAft>
          <a:spcPct val="0"/>
        </a:spcAft>
        <a:defRPr sz="8389">
          <a:solidFill>
            <a:schemeClr val="tx1"/>
          </a:solidFill>
          <a:latin typeface="Calibri" pitchFamily="34" charset="0"/>
        </a:defRPr>
      </a:lvl6pPr>
      <a:lvl7pPr marL="743165" algn="ctr" defTabSz="1737918" rtl="0" eaLnBrk="1" fontAlgn="base" hangingPunct="1">
        <a:spcBef>
          <a:spcPct val="0"/>
        </a:spcBef>
        <a:spcAft>
          <a:spcPct val="0"/>
        </a:spcAft>
        <a:defRPr sz="8389">
          <a:solidFill>
            <a:schemeClr val="tx1"/>
          </a:solidFill>
          <a:latin typeface="Calibri" pitchFamily="34" charset="0"/>
        </a:defRPr>
      </a:lvl7pPr>
      <a:lvl8pPr marL="1114746" algn="ctr" defTabSz="1737918" rtl="0" eaLnBrk="1" fontAlgn="base" hangingPunct="1">
        <a:spcBef>
          <a:spcPct val="0"/>
        </a:spcBef>
        <a:spcAft>
          <a:spcPct val="0"/>
        </a:spcAft>
        <a:defRPr sz="8389">
          <a:solidFill>
            <a:schemeClr val="tx1"/>
          </a:solidFill>
          <a:latin typeface="Calibri" pitchFamily="34" charset="0"/>
        </a:defRPr>
      </a:lvl8pPr>
      <a:lvl9pPr marL="1486327" algn="ctr" defTabSz="1737918" rtl="0" eaLnBrk="1" fontAlgn="base" hangingPunct="1">
        <a:spcBef>
          <a:spcPct val="0"/>
        </a:spcBef>
        <a:spcAft>
          <a:spcPct val="0"/>
        </a:spcAft>
        <a:defRPr sz="8389">
          <a:solidFill>
            <a:schemeClr val="tx1"/>
          </a:solidFill>
          <a:latin typeface="Calibri" pitchFamily="34" charset="0"/>
        </a:defRPr>
      </a:lvl9pPr>
    </p:titleStyle>
    <p:bodyStyle>
      <a:lvl1pPr marL="0" indent="0" algn="l" defTabSz="1737918" rtl="0" eaLnBrk="1" fontAlgn="base" hangingPunct="1">
        <a:spcBef>
          <a:spcPct val="20000"/>
        </a:spcBef>
        <a:spcAft>
          <a:spcPct val="0"/>
        </a:spcAft>
        <a:buFontTx/>
        <a:buNone/>
        <a:defRPr lang="en-US" sz="2000" kern="1200" dirty="0" smtClean="0">
          <a:solidFill>
            <a:schemeClr val="tx1"/>
          </a:solidFill>
          <a:latin typeface="+mn-lt"/>
          <a:ea typeface="+mn-ea"/>
          <a:cs typeface="+mn-cs"/>
        </a:defRPr>
      </a:lvl1pPr>
      <a:lvl2pPr marL="1412785" indent="-543180" algn="l" defTabSz="1737918" rtl="0" eaLnBrk="1" fontAlgn="base" hangingPunct="1">
        <a:spcBef>
          <a:spcPct val="20000"/>
        </a:spcBef>
        <a:spcAft>
          <a:spcPct val="0"/>
        </a:spcAft>
        <a:buFont typeface="Arial" charset="0"/>
        <a:buChar char="–"/>
        <a:defRPr sz="5333" kern="1200">
          <a:solidFill>
            <a:schemeClr val="tx1"/>
          </a:solidFill>
          <a:latin typeface="+mn-lt"/>
          <a:ea typeface="+mn-ea"/>
          <a:cs typeface="+mn-cs"/>
        </a:defRPr>
      </a:lvl2pPr>
      <a:lvl3pPr marL="2172719" indent="-434803" algn="l" defTabSz="1737918" rtl="0" eaLnBrk="1" fontAlgn="base" hangingPunct="1">
        <a:spcBef>
          <a:spcPct val="20000"/>
        </a:spcBef>
        <a:spcAft>
          <a:spcPct val="0"/>
        </a:spcAft>
        <a:buFont typeface="Arial" charset="0"/>
        <a:buChar char="•"/>
        <a:defRPr sz="4612" kern="1200">
          <a:solidFill>
            <a:schemeClr val="tx1"/>
          </a:solidFill>
          <a:latin typeface="+mn-lt"/>
          <a:ea typeface="+mn-ea"/>
          <a:cs typeface="+mn-cs"/>
        </a:defRPr>
      </a:lvl3pPr>
      <a:lvl4pPr marL="3042324" indent="-434803" algn="l" defTabSz="1737918" rtl="0" eaLnBrk="1" fontAlgn="base" hangingPunct="1">
        <a:spcBef>
          <a:spcPct val="20000"/>
        </a:spcBef>
        <a:spcAft>
          <a:spcPct val="0"/>
        </a:spcAft>
        <a:buFont typeface="Arial" charset="0"/>
        <a:buChar char="–"/>
        <a:defRPr sz="3833" kern="1200">
          <a:solidFill>
            <a:schemeClr val="tx1"/>
          </a:solidFill>
          <a:latin typeface="+mn-lt"/>
          <a:ea typeface="+mn-ea"/>
          <a:cs typeface="+mn-cs"/>
        </a:defRPr>
      </a:lvl4pPr>
      <a:lvl5pPr marL="3910637" indent="-434803" algn="l" defTabSz="1737918" rtl="0" eaLnBrk="1" fontAlgn="base" hangingPunct="1">
        <a:spcBef>
          <a:spcPct val="20000"/>
        </a:spcBef>
        <a:spcAft>
          <a:spcPct val="0"/>
        </a:spcAft>
        <a:buFont typeface="Arial" charset="0"/>
        <a:buChar char="»"/>
        <a:defRPr sz="3833" kern="1200">
          <a:solidFill>
            <a:schemeClr val="tx1"/>
          </a:solidFill>
          <a:latin typeface="+mn-lt"/>
          <a:ea typeface="+mn-ea"/>
          <a:cs typeface="+mn-cs"/>
        </a:defRPr>
      </a:lvl5pPr>
      <a:lvl6pPr marL="9795637" indent="-890508" algn="l" defTabSz="3562057" rtl="0" eaLnBrk="1" latinLnBrk="0" hangingPunct="1">
        <a:spcBef>
          <a:spcPct val="20000"/>
        </a:spcBef>
        <a:buFont typeface="Arial" pitchFamily="34" charset="0"/>
        <a:buChar char="•"/>
        <a:defRPr sz="7833" kern="1200">
          <a:solidFill>
            <a:schemeClr val="tx1"/>
          </a:solidFill>
          <a:latin typeface="+mn-lt"/>
          <a:ea typeface="+mn-ea"/>
          <a:cs typeface="+mn-cs"/>
        </a:defRPr>
      </a:lvl6pPr>
      <a:lvl7pPr marL="11576664" indent="-890508" algn="l" defTabSz="3562057" rtl="0" eaLnBrk="1" latinLnBrk="0" hangingPunct="1">
        <a:spcBef>
          <a:spcPct val="20000"/>
        </a:spcBef>
        <a:buFont typeface="Arial" pitchFamily="34" charset="0"/>
        <a:buChar char="•"/>
        <a:defRPr sz="7833" kern="1200">
          <a:solidFill>
            <a:schemeClr val="tx1"/>
          </a:solidFill>
          <a:latin typeface="+mn-lt"/>
          <a:ea typeface="+mn-ea"/>
          <a:cs typeface="+mn-cs"/>
        </a:defRPr>
      </a:lvl7pPr>
      <a:lvl8pPr marL="13357685" indent="-890508" algn="l" defTabSz="3562057" rtl="0" eaLnBrk="1" latinLnBrk="0" hangingPunct="1">
        <a:spcBef>
          <a:spcPct val="20000"/>
        </a:spcBef>
        <a:buFont typeface="Arial" pitchFamily="34" charset="0"/>
        <a:buChar char="•"/>
        <a:defRPr sz="7833" kern="1200">
          <a:solidFill>
            <a:schemeClr val="tx1"/>
          </a:solidFill>
          <a:latin typeface="+mn-lt"/>
          <a:ea typeface="+mn-ea"/>
          <a:cs typeface="+mn-cs"/>
        </a:defRPr>
      </a:lvl8pPr>
      <a:lvl9pPr marL="15138705" indent="-890508" algn="l" defTabSz="3562057" rtl="0" eaLnBrk="1" latinLnBrk="0" hangingPunct="1">
        <a:spcBef>
          <a:spcPct val="20000"/>
        </a:spcBef>
        <a:buFont typeface="Arial" pitchFamily="34" charset="0"/>
        <a:buChar char="•"/>
        <a:defRPr sz="7833" kern="1200">
          <a:solidFill>
            <a:schemeClr val="tx1"/>
          </a:solidFill>
          <a:latin typeface="+mn-lt"/>
          <a:ea typeface="+mn-ea"/>
          <a:cs typeface="+mn-cs"/>
        </a:defRPr>
      </a:lvl9pPr>
    </p:bodyStyle>
    <p:otherStyle>
      <a:defPPr>
        <a:defRPr lang="en-US"/>
      </a:defPPr>
      <a:lvl1pPr marL="0" algn="l" defTabSz="3562057" rtl="0" eaLnBrk="1" latinLnBrk="0" hangingPunct="1">
        <a:defRPr sz="7000" kern="1200">
          <a:solidFill>
            <a:schemeClr val="tx1"/>
          </a:solidFill>
          <a:latin typeface="+mn-lt"/>
          <a:ea typeface="+mn-ea"/>
          <a:cs typeface="+mn-cs"/>
        </a:defRPr>
      </a:lvl1pPr>
      <a:lvl2pPr marL="1781028" algn="l" defTabSz="3562057" rtl="0" eaLnBrk="1" latinLnBrk="0" hangingPunct="1">
        <a:defRPr sz="7000" kern="1200">
          <a:solidFill>
            <a:schemeClr val="tx1"/>
          </a:solidFill>
          <a:latin typeface="+mn-lt"/>
          <a:ea typeface="+mn-ea"/>
          <a:cs typeface="+mn-cs"/>
        </a:defRPr>
      </a:lvl2pPr>
      <a:lvl3pPr marL="3562057" algn="l" defTabSz="3562057" rtl="0" eaLnBrk="1" latinLnBrk="0" hangingPunct="1">
        <a:defRPr sz="7000" kern="1200">
          <a:solidFill>
            <a:schemeClr val="tx1"/>
          </a:solidFill>
          <a:latin typeface="+mn-lt"/>
          <a:ea typeface="+mn-ea"/>
          <a:cs typeface="+mn-cs"/>
        </a:defRPr>
      </a:lvl3pPr>
      <a:lvl4pPr marL="5343084" algn="l" defTabSz="3562057" rtl="0" eaLnBrk="1" latinLnBrk="0" hangingPunct="1">
        <a:defRPr sz="7000" kern="1200">
          <a:solidFill>
            <a:schemeClr val="tx1"/>
          </a:solidFill>
          <a:latin typeface="+mn-lt"/>
          <a:ea typeface="+mn-ea"/>
          <a:cs typeface="+mn-cs"/>
        </a:defRPr>
      </a:lvl4pPr>
      <a:lvl5pPr marL="7124104" algn="l" defTabSz="3562057" rtl="0" eaLnBrk="1" latinLnBrk="0" hangingPunct="1">
        <a:defRPr sz="7000" kern="1200">
          <a:solidFill>
            <a:schemeClr val="tx1"/>
          </a:solidFill>
          <a:latin typeface="+mn-lt"/>
          <a:ea typeface="+mn-ea"/>
          <a:cs typeface="+mn-cs"/>
        </a:defRPr>
      </a:lvl5pPr>
      <a:lvl6pPr marL="8905125" algn="l" defTabSz="3562057" rtl="0" eaLnBrk="1" latinLnBrk="0" hangingPunct="1">
        <a:defRPr sz="7000" kern="1200">
          <a:solidFill>
            <a:schemeClr val="tx1"/>
          </a:solidFill>
          <a:latin typeface="+mn-lt"/>
          <a:ea typeface="+mn-ea"/>
          <a:cs typeface="+mn-cs"/>
        </a:defRPr>
      </a:lvl6pPr>
      <a:lvl7pPr marL="10686141" algn="l" defTabSz="3562057" rtl="0" eaLnBrk="1" latinLnBrk="0" hangingPunct="1">
        <a:defRPr sz="7000" kern="1200">
          <a:solidFill>
            <a:schemeClr val="tx1"/>
          </a:solidFill>
          <a:latin typeface="+mn-lt"/>
          <a:ea typeface="+mn-ea"/>
          <a:cs typeface="+mn-cs"/>
        </a:defRPr>
      </a:lvl7pPr>
      <a:lvl8pPr marL="12467168" algn="l" defTabSz="3562057" rtl="0" eaLnBrk="1" latinLnBrk="0" hangingPunct="1">
        <a:defRPr sz="7000" kern="1200">
          <a:solidFill>
            <a:schemeClr val="tx1"/>
          </a:solidFill>
          <a:latin typeface="+mn-lt"/>
          <a:ea typeface="+mn-ea"/>
          <a:cs typeface="+mn-cs"/>
        </a:defRPr>
      </a:lvl8pPr>
      <a:lvl9pPr marL="14248192" algn="l" defTabSz="3562057"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10;&#10;Description automatically generated">
            <a:extLst>
              <a:ext uri="{FF2B5EF4-FFF2-40B4-BE49-F238E27FC236}">
                <a16:creationId xmlns:a16="http://schemas.microsoft.com/office/drawing/2014/main" id="{ED4C165B-A83E-4EB5-BF88-7023E26A9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5825" y="3505200"/>
            <a:ext cx="7429500" cy="4271679"/>
          </a:xfrm>
          <a:prstGeom prst="rect">
            <a:avLst/>
          </a:prstGeom>
        </p:spPr>
      </p:pic>
      <p:sp>
        <p:nvSpPr>
          <p:cNvPr id="14" name="Text Placeholder 13">
            <a:extLst>
              <a:ext uri="{FF2B5EF4-FFF2-40B4-BE49-F238E27FC236}">
                <a16:creationId xmlns:a16="http://schemas.microsoft.com/office/drawing/2014/main" id="{EF1CF223-ADB8-4930-8DFA-39B7F8AC0C36}"/>
              </a:ext>
            </a:extLst>
          </p:cNvPr>
          <p:cNvSpPr>
            <a:spLocks noGrp="1"/>
          </p:cNvSpPr>
          <p:nvPr>
            <p:ph type="body" sz="quarter" idx="14"/>
          </p:nvPr>
        </p:nvSpPr>
        <p:spPr/>
        <p:txBody>
          <a:bodyPr/>
          <a:lstStyle/>
          <a:p>
            <a:pPr marL="457200" indent="-457200">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rPr>
              <a:t>The </a:t>
            </a:r>
            <a:r>
              <a:rPr lang="en-US" sz="1800" dirty="0">
                <a:latin typeface="Calibri" panose="020F0502020204030204" pitchFamily="34" charset="0"/>
                <a:ea typeface="Calibri" panose="020F0502020204030204" pitchFamily="34" charset="0"/>
              </a:rPr>
              <a:t>data is from </a:t>
            </a:r>
            <a:r>
              <a:rPr lang="en-US" sz="1800" dirty="0">
                <a:solidFill>
                  <a:schemeClr val="tx1"/>
                </a:solidFill>
                <a:effectLst/>
                <a:latin typeface="Calibri" panose="020F0502020204030204" pitchFamily="34" charset="0"/>
                <a:ea typeface="Calibri" panose="020F0502020204030204" pitchFamily="34" charset="0"/>
              </a:rPr>
              <a:t>The Cancer Genome Atlas. </a:t>
            </a:r>
            <a:r>
              <a:rPr lang="en-US" sz="1800" dirty="0">
                <a:latin typeface="Calibri" panose="020F0502020204030204" pitchFamily="34" charset="0"/>
                <a:ea typeface="Calibri" panose="020F0502020204030204" pitchFamily="34" charset="0"/>
              </a:rPr>
              <a:t>The samples retrieved contained both methylation data and mutational data.</a:t>
            </a:r>
            <a:endParaRPr lang="en-US" sz="1800" dirty="0">
              <a:solidFill>
                <a:schemeClr val="tx1"/>
              </a:solidFill>
              <a:effectLst/>
              <a:latin typeface="Calibri" panose="020F0502020204030204" pitchFamily="34" charset="0"/>
              <a:ea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b="1" u="sng" dirty="0">
              <a:latin typeface="Calibri" panose="020F0502020204030204" pitchFamily="34" charset="0"/>
              <a:ea typeface="Calibri" panose="020F0502020204030204" pitchFamily="34" charset="0"/>
              <a:cs typeface="Calibri" panose="020F0502020204030204" pitchFamily="34" charset="0"/>
            </a:endParaRPr>
          </a:p>
          <a:p>
            <a:r>
              <a:rPr lang="en-US" sz="1800" b="1" u="sng" dirty="0">
                <a:solidFill>
                  <a:schemeClr val="tx1"/>
                </a:solidFill>
                <a:effectLst/>
                <a:latin typeface="Calibri" panose="020F0502020204030204" pitchFamily="34" charset="0"/>
                <a:ea typeface="Calibri" panose="020F0502020204030204" pitchFamily="34" charset="0"/>
              </a:rPr>
              <a:t>Figure 2. The data consists of X unique samples: 108 CIMP+, 142 CIMP-, and X CIMPi. </a:t>
            </a:r>
            <a:r>
              <a:rPr lang="en-US" sz="1800" dirty="0">
                <a:solidFill>
                  <a:schemeClr val="tx1"/>
                </a:solidFill>
                <a:effectLst/>
                <a:latin typeface="Calibri" panose="020F0502020204030204" pitchFamily="34" charset="0"/>
                <a:ea typeface="Calibri" panose="020F0502020204030204" pitchFamily="34" charset="0"/>
              </a:rPr>
              <a:t>There are </a:t>
            </a:r>
            <a:r>
              <a:rPr lang="en-US" sz="1800" b="1" u="sng" dirty="0">
                <a:solidFill>
                  <a:schemeClr val="tx1"/>
                </a:solidFill>
                <a:effectLst/>
                <a:latin typeface="Calibri" panose="020F0502020204030204" pitchFamily="34" charset="0"/>
                <a:ea typeface="Calibri" panose="020F0502020204030204" pitchFamily="34" charset="0"/>
              </a:rPr>
              <a:t>8085 total mutations</a:t>
            </a:r>
            <a:r>
              <a:rPr lang="en-US" sz="1800" dirty="0">
                <a:solidFill>
                  <a:schemeClr val="tx1"/>
                </a:solidFill>
                <a:effectLst/>
                <a:latin typeface="Calibri" panose="020F0502020204030204" pitchFamily="34" charset="0"/>
                <a:ea typeface="Calibri" panose="020F0502020204030204" pitchFamily="34" charset="0"/>
              </a:rPr>
              <a:t>. Of the 8085 mutations,</a:t>
            </a:r>
            <a:r>
              <a:rPr lang="en-US" sz="1800" b="1" dirty="0">
                <a:solidFill>
                  <a:schemeClr val="tx1"/>
                </a:solidFill>
                <a:effectLst/>
                <a:latin typeface="Calibri" panose="020F0502020204030204" pitchFamily="34" charset="0"/>
                <a:ea typeface="Calibri" panose="020F0502020204030204" pitchFamily="34" charset="0"/>
              </a:rPr>
              <a:t> </a:t>
            </a:r>
            <a:r>
              <a:rPr lang="en-US" sz="1800" b="1" u="sng" dirty="0">
                <a:solidFill>
                  <a:schemeClr val="tx1"/>
                </a:solidFill>
                <a:effectLst/>
                <a:latin typeface="Calibri" panose="020F0502020204030204" pitchFamily="34" charset="0"/>
                <a:ea typeface="Calibri" panose="020F0502020204030204" pitchFamily="34" charset="0"/>
              </a:rPr>
              <a:t>149 demonstrated a strong correlation to either the CIMP+ or the CIMP- grouping</a:t>
            </a:r>
            <a:r>
              <a:rPr lang="en-US" sz="1800" b="1" dirty="0">
                <a:solidFill>
                  <a:schemeClr val="tx1"/>
                </a:solidFill>
                <a:effectLst/>
                <a:latin typeface="Calibri" panose="020F0502020204030204" pitchFamily="34" charset="0"/>
                <a:ea typeface="Calibri" panose="020F0502020204030204" pitchFamily="34" charset="0"/>
              </a:rPr>
              <a:t>.</a:t>
            </a:r>
          </a:p>
          <a:p>
            <a:endParaRPr lang="en-US" sz="1800" b="1" u="sng"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1800" b="1" u="sng" dirty="0">
                <a:latin typeface="Calibri" panose="020F0502020204030204" pitchFamily="34" charset="0"/>
                <a:ea typeface="Calibri" panose="020F0502020204030204" pitchFamily="34" charset="0"/>
                <a:cs typeface="Calibri" panose="020F0502020204030204" pitchFamily="34" charset="0"/>
              </a:rPr>
              <a:t>O</a:t>
            </a:r>
            <a:r>
              <a:rPr lang="en-US" sz="1800" b="1" u="sng" dirty="0">
                <a:latin typeface="Calibri" panose="020F0502020204030204" pitchFamily="34" charset="0"/>
                <a:ea typeface="Open Sans" panose="020B0606030504020204" pitchFamily="34" charset="0"/>
                <a:cs typeface="Calibri" panose="020F0502020204030204" pitchFamily="34" charset="0"/>
              </a:rPr>
              <a:t>ur goal is to correctly classify tumors as CIMP+ or CIMP-</a:t>
            </a:r>
            <a:r>
              <a:rPr lang="en-US" sz="1800" dirty="0">
                <a:latin typeface="Calibri" panose="020F0502020204030204" pitchFamily="34" charset="0"/>
                <a:ea typeface="Open Sans" panose="020B0606030504020204" pitchFamily="34" charset="0"/>
                <a:cs typeface="Calibri" panose="020F0502020204030204" pitchFamily="34" charset="0"/>
              </a:rPr>
              <a:t> by building a random forest classifier.</a:t>
            </a:r>
            <a:endParaRPr lang="en-US" sz="1800" b="1" u="sng" dirty="0">
              <a:latin typeface="Calibri" panose="020F0502020204030204" pitchFamily="34" charset="0"/>
              <a:ea typeface="Open Sans" panose="020B0606030504020204" pitchFamily="34" charset="0"/>
              <a:cs typeface="Calibri" panose="020F0502020204030204" pitchFamily="34" charset="0"/>
            </a:endParaRPr>
          </a:p>
          <a:p>
            <a:endParaRPr lang="en-US" dirty="0"/>
          </a:p>
        </p:txBody>
      </p:sp>
      <p:sp>
        <p:nvSpPr>
          <p:cNvPr id="15" name="Text Placeholder 14">
            <a:extLst>
              <a:ext uri="{FF2B5EF4-FFF2-40B4-BE49-F238E27FC236}">
                <a16:creationId xmlns:a16="http://schemas.microsoft.com/office/drawing/2014/main" id="{35B23F20-B9B7-40E0-84CE-BC758E4990A1}"/>
              </a:ext>
            </a:extLst>
          </p:cNvPr>
          <p:cNvSpPr>
            <a:spLocks noGrp="1"/>
          </p:cNvSpPr>
          <p:nvPr>
            <p:ph type="body" sz="quarter" idx="15"/>
          </p:nvPr>
        </p:nvSpPr>
        <p:spPr>
          <a:xfrm>
            <a:off x="10037162" y="4303060"/>
            <a:ext cx="7429500" cy="13146740"/>
          </a:xfrm>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1800" dirty="0"/>
          </a:p>
          <a:p>
            <a:r>
              <a:rPr lang="en-US" sz="1800" dirty="0"/>
              <a:t>Figure 3. </a:t>
            </a:r>
            <a:r>
              <a:rPr lang="en-US" sz="1800" dirty="0">
                <a:effectLst/>
                <a:latin typeface="Calibri" panose="020F0502020204030204" pitchFamily="34" charset="0"/>
                <a:ea typeface="Calibri" panose="020F0502020204030204" pitchFamily="34" charset="0"/>
                <a:cs typeface="Times New Roman" panose="02020603050405020304" pitchFamily="18" charset="0"/>
              </a:rPr>
              <a:t>Using only these mutations we can classify samples with an accuracy between 100 and 70 precent</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dirty="0">
                <a:latin typeface="Calibri" panose="020F0502020204030204" pitchFamily="34" charset="0"/>
                <a:ea typeface="Calibri" panose="020F0502020204030204" pitchFamily="34" charset="0"/>
                <a:cs typeface="Times New Roman" panose="02020603050405020304" pitchFamily="18" charset="0"/>
              </a:rPr>
              <a:t>W</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e can </a:t>
            </a:r>
            <a:r>
              <a:rPr lang="en-US" sz="1800" b="1" u="sng" dirty="0">
                <a:latin typeface="Calibri" panose="020F0502020204030204" pitchFamily="34" charset="0"/>
                <a:ea typeface="Calibri" panose="020F0502020204030204" pitchFamily="34" charset="0"/>
                <a:cs typeface="Times New Roman" panose="02020603050405020304" pitchFamily="18" charset="0"/>
              </a:rPr>
              <a:t>predict a</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 sample’s CIMP status with up to </a:t>
            </a:r>
            <a:r>
              <a:rPr lang="en-US" sz="1800" b="1" u="sng" dirty="0">
                <a:latin typeface="Calibri" panose="020F0502020204030204" pitchFamily="34" charset="0"/>
                <a:ea typeface="Calibri" panose="020F0502020204030204" pitchFamily="34" charset="0"/>
                <a:cs typeface="Times New Roman" panose="02020603050405020304" pitchFamily="18" charset="0"/>
              </a:rPr>
              <a:t>90</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 accuracy</a:t>
            </a:r>
            <a:r>
              <a:rPr lang="en-US" sz="1800" b="1" u="sng" dirty="0">
                <a:latin typeface="Calibri" panose="020F0502020204030204" pitchFamily="34" charset="0"/>
                <a:ea typeface="Calibri" panose="020F0502020204030204" pitchFamily="34" charset="0"/>
              </a:rPr>
              <a:t>.</a:t>
            </a:r>
            <a:endParaRPr lang="en-US" sz="1800" dirty="0">
              <a:solidFill>
                <a:schemeClr val="tx1"/>
              </a:solidFill>
              <a:effectLst/>
              <a:latin typeface="Calibri" panose="020F0502020204030204" pitchFamily="34" charset="0"/>
              <a:ea typeface="Calibri" panose="020F0502020204030204" pitchFamily="34" charset="0"/>
            </a:endParaRPr>
          </a:p>
          <a:p>
            <a:endParaRPr lang="en-US" sz="1800" dirty="0"/>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pPr marL="285750" indent="-285750">
              <a:buFont typeface="Arial" panose="020B0604020202020204" pitchFamily="34" charset="0"/>
              <a:buChar char="•"/>
            </a:pPr>
            <a:endParaRPr lang="en-US" sz="1800" dirty="0">
              <a:ea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pPr marL="285750" indent="-285750">
              <a:buFont typeface="Arial" panose="020B0604020202020204" pitchFamily="34" charset="0"/>
              <a:buChar char="•"/>
            </a:pPr>
            <a:endParaRPr lang="en-US" sz="1800" dirty="0">
              <a:ea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pPr marL="285750" indent="-285750">
              <a:buFont typeface="Arial" panose="020B0604020202020204" pitchFamily="34" charset="0"/>
              <a:buChar char="•"/>
            </a:pPr>
            <a:endParaRPr lang="en-US" sz="1800" dirty="0">
              <a:ea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pPr marL="285750" indent="-285750">
              <a:buFont typeface="Arial" panose="020B0604020202020204" pitchFamily="34" charset="0"/>
              <a:buChar char="•"/>
            </a:pPr>
            <a:endParaRPr lang="en-US" sz="1800" dirty="0">
              <a:ea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pPr marL="285750" indent="-285750">
              <a:buFont typeface="Arial" panose="020B0604020202020204" pitchFamily="34" charset="0"/>
              <a:buChar char="•"/>
            </a:pPr>
            <a:endParaRPr lang="en-US" sz="1800" dirty="0">
              <a:ea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pPr marL="285750" indent="-285750">
              <a:buFont typeface="Arial" panose="020B0604020202020204" pitchFamily="34" charset="0"/>
              <a:buChar char="•"/>
            </a:pPr>
            <a:endParaRPr lang="en-US" sz="1800" dirty="0">
              <a:ea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pPr marL="285750" indent="-285750">
              <a:buFont typeface="Arial" panose="020B0604020202020204" pitchFamily="34" charset="0"/>
              <a:buChar char="•"/>
            </a:pPr>
            <a:endParaRPr lang="en-US" sz="1800" dirty="0">
              <a:ea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a:p>
            <a:endParaRPr lang="en-US" sz="1800" dirty="0">
              <a:solidFill>
                <a:schemeClr val="tx1"/>
              </a:solidFill>
              <a:effectLst/>
              <a:ea typeface="Calibri" panose="020F0502020204030204" pitchFamily="34" charset="0"/>
            </a:endParaRPr>
          </a:p>
          <a:p>
            <a:r>
              <a:rPr lang="en-US" sz="1800" b="1" dirty="0">
                <a:ea typeface="Calibri" panose="020F0502020204030204" pitchFamily="34" charset="0"/>
              </a:rPr>
              <a:t>Figure 4. </a:t>
            </a:r>
            <a:r>
              <a:rPr lang="en-US" sz="1800" dirty="0">
                <a:solidFill>
                  <a:schemeClr val="tx1"/>
                </a:solidFill>
                <a:effectLst/>
                <a:ea typeface="Calibri" panose="020F0502020204030204" pitchFamily="34" charset="0"/>
              </a:rPr>
              <a:t>A validation test was performed on</a:t>
            </a:r>
            <a:r>
              <a:rPr lang="en-US" sz="1800" dirty="0">
                <a:ea typeface="Calibri" panose="020F0502020204030204" pitchFamily="34" charset="0"/>
              </a:rPr>
              <a:t> </a:t>
            </a:r>
            <a:r>
              <a:rPr lang="en-US" sz="1800" b="1" dirty="0">
                <a:ea typeface="Calibri" panose="020F0502020204030204" pitchFamily="34" charset="0"/>
              </a:rPr>
              <a:t>two uterine datasets, colorectal tumors, and gastric tumors.</a:t>
            </a:r>
            <a:r>
              <a:rPr lang="en-US" sz="1800" dirty="0">
                <a:ea typeface="Calibri" panose="020F0502020204030204" pitchFamily="34" charset="0"/>
              </a:rPr>
              <a:t> We saw </a:t>
            </a:r>
            <a:r>
              <a:rPr lang="en-US" sz="1800" b="1" dirty="0">
                <a:ea typeface="Calibri" panose="020F0502020204030204" pitchFamily="34" charset="0"/>
              </a:rPr>
              <a:t>accuracies of 80%</a:t>
            </a:r>
            <a:r>
              <a:rPr lang="en-US" sz="1800" dirty="0">
                <a:ea typeface="Calibri" panose="020F0502020204030204" pitchFamily="34" charset="0"/>
              </a:rPr>
              <a:t>.</a:t>
            </a:r>
            <a:endParaRPr lang="en-US" sz="2000" dirty="0"/>
          </a:p>
          <a:p>
            <a:pPr marL="285750" indent="-285750">
              <a:buFont typeface="Arial" panose="020B0604020202020204" pitchFamily="34" charset="0"/>
              <a:buChar char="•"/>
            </a:pPr>
            <a:endParaRPr lang="en-US" sz="1800" dirty="0">
              <a:solidFill>
                <a:schemeClr val="tx1"/>
              </a:solidFill>
              <a:effectLst/>
              <a:ea typeface="Calibri" panose="020F0502020204030204" pitchFamily="34" charset="0"/>
            </a:endParaRPr>
          </a:p>
        </p:txBody>
      </p:sp>
      <p:sp>
        <p:nvSpPr>
          <p:cNvPr id="16" name="Text Placeholder 15">
            <a:extLst>
              <a:ext uri="{FF2B5EF4-FFF2-40B4-BE49-F238E27FC236}">
                <a16:creationId xmlns:a16="http://schemas.microsoft.com/office/drawing/2014/main" id="{CF4D96C1-AF3B-44D2-9260-AC0AC97CB8CB}"/>
              </a:ext>
            </a:extLst>
          </p:cNvPr>
          <p:cNvSpPr>
            <a:spLocks noGrp="1"/>
          </p:cNvSpPr>
          <p:nvPr>
            <p:ph type="body" sz="quarter" idx="16"/>
          </p:nvPr>
        </p:nvSpPr>
        <p:spPr>
          <a:xfrm>
            <a:off x="18592487" y="4087293"/>
            <a:ext cx="7429500" cy="9718358"/>
          </a:xfrm>
        </p:spPr>
        <p:txBody>
          <a:bodyPr/>
          <a:lstStyle/>
          <a:p>
            <a:pPr marL="742950" lvl="1" indent="-285750">
              <a:buFont typeface="Arial" panose="020B0604020202020204" pitchFamily="34" charset="0"/>
              <a:buChar char="•"/>
            </a:pPr>
            <a:endParaRPr lang="en-US" sz="1800" b="1" dirty="0">
              <a:effectLst/>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ffectLst/>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ffectLst/>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ffectLst/>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ffectLst/>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800" b="1" dirty="0">
              <a:ea typeface="Calibri" panose="020F0502020204030204" pitchFamily="34" charset="0"/>
              <a:cs typeface="Calibri" panose="020F0502020204030204" pitchFamily="34" charset="0"/>
            </a:endParaRPr>
          </a:p>
          <a:p>
            <a:pPr marL="457200" lvl="1" indent="0">
              <a:buNone/>
            </a:pPr>
            <a:endParaRPr lang="en-US" sz="1800" b="1" dirty="0">
              <a:ea typeface="Calibri" panose="020F0502020204030204" pitchFamily="34" charset="0"/>
              <a:cs typeface="Calibri" panose="020F0502020204030204" pitchFamily="34" charset="0"/>
            </a:endParaRPr>
          </a:p>
          <a:p>
            <a:pPr marL="457200" lvl="1" indent="0">
              <a:buNone/>
            </a:pPr>
            <a:r>
              <a:rPr lang="en-US" sz="1800" b="1" dirty="0">
                <a:ea typeface="Calibri" panose="020F0502020204030204" pitchFamily="34" charset="0"/>
                <a:cs typeface="Calibri" panose="020F0502020204030204" pitchFamily="34" charset="0"/>
              </a:rPr>
              <a:t>Figure 5. </a:t>
            </a:r>
            <a:r>
              <a:rPr lang="en-US" sz="1800" dirty="0">
                <a:ea typeface="Calibri" panose="020F0502020204030204" pitchFamily="34" charset="0"/>
                <a:cs typeface="Calibri" panose="020F0502020204030204" pitchFamily="34" charset="0"/>
              </a:rPr>
              <a:t>A Venn Diagram that shows three mutational selectors and their intersection. The mutations in </a:t>
            </a:r>
            <a:r>
              <a:rPr lang="en-US" sz="1800" b="1" dirty="0">
                <a:ea typeface="Calibri" panose="020F0502020204030204" pitchFamily="34" charset="0"/>
                <a:cs typeface="Calibri" panose="020F0502020204030204" pitchFamily="34" charset="0"/>
              </a:rPr>
              <a:t>red have an existing relationship to cancer.</a:t>
            </a:r>
          </a:p>
          <a:p>
            <a:pPr marL="457200" lvl="1" indent="0">
              <a:buNone/>
            </a:pPr>
            <a:endParaRPr lang="en-US" sz="1800" b="1" dirty="0">
              <a:ea typeface="Calibri" panose="020F0502020204030204" pitchFamily="34" charset="0"/>
              <a:cs typeface="Calibri" panose="020F0502020204030204" pitchFamily="34" charset="0"/>
            </a:endParaRPr>
          </a:p>
          <a:p>
            <a:pPr marL="457200" lvl="1" indent="0">
              <a:buNone/>
            </a:pPr>
            <a:r>
              <a:rPr lang="en-US" sz="1800" b="1" dirty="0">
                <a:effectLst/>
                <a:ea typeface="Calibri" panose="020F0502020204030204" pitchFamily="34" charset="0"/>
                <a:cs typeface="Calibri" panose="020F0502020204030204" pitchFamily="34" charset="0"/>
              </a:rPr>
              <a:t>Conclusions:</a:t>
            </a:r>
          </a:p>
          <a:p>
            <a:pPr lvl="1">
              <a:buFont typeface="Arial" panose="020B0604020202020204" pitchFamily="34" charset="0"/>
              <a:buChar char="•"/>
            </a:pPr>
            <a:r>
              <a:rPr lang="en-US" sz="1800" dirty="0">
                <a:effectLst/>
                <a:ea typeface="Arial" panose="020B0604020202020204" pitchFamily="34" charset="0"/>
                <a:cs typeface="Times New Roman" panose="02020603050405020304" pitchFamily="18" charset="0"/>
              </a:rPr>
              <a:t>The results from the previous three aims show a strong connection between CIMP and mutations.</a:t>
            </a:r>
          </a:p>
          <a:p>
            <a:pPr lvl="1">
              <a:buFont typeface="Arial" panose="020B0604020202020204" pitchFamily="34" charset="0"/>
              <a:buChar char="•"/>
            </a:pPr>
            <a:r>
              <a:rPr lang="en-US" sz="1800" dirty="0">
                <a:effectLst/>
                <a:ea typeface="Arial" panose="020B0604020202020204" pitchFamily="34" charset="0"/>
                <a:cs typeface="Times New Roman" panose="02020603050405020304" pitchFamily="18" charset="0"/>
              </a:rPr>
              <a:t>We have found a distinct selection of mutations that can accurately separate the CIMP+ cancer samples from the CIMP- samples.</a:t>
            </a:r>
            <a:endParaRPr lang="en-US" sz="1800" dirty="0">
              <a:ea typeface="Open Sans" panose="020B0606030504020204" pitchFamily="34" charset="0"/>
              <a:cs typeface="Times New Roman" panose="02020603050405020304" pitchFamily="18" charset="0"/>
            </a:endParaRPr>
          </a:p>
          <a:p>
            <a:pPr lvl="1">
              <a:buFont typeface="Arial" panose="020B0604020202020204" pitchFamily="34" charset="0"/>
              <a:buChar char="•"/>
            </a:pPr>
            <a:r>
              <a:rPr lang="en-US" sz="1800" dirty="0">
                <a:ea typeface="Open Sans" panose="020B0606030504020204" pitchFamily="34" charset="0"/>
                <a:cs typeface="Times New Roman" panose="02020603050405020304" pitchFamily="18" charset="0"/>
              </a:rPr>
              <a:t>This breakthrough in technology could give us the ability to classify unknown samples, which could lead to improved diagnostics and therapeutics.</a:t>
            </a:r>
            <a:endParaRPr lang="en-US" sz="1800" b="1" dirty="0">
              <a:ea typeface="Calibri" panose="020F0502020204030204" pitchFamily="34" charset="0"/>
              <a:cs typeface="Calibri" panose="020F0502020204030204" pitchFamily="34" charset="0"/>
            </a:endParaRPr>
          </a:p>
          <a:p>
            <a:pPr marL="457200" lvl="1" indent="0">
              <a:buNone/>
            </a:pPr>
            <a:r>
              <a:rPr lang="en-US" sz="1800" b="1" dirty="0">
                <a:ea typeface="Calibri" panose="020F0502020204030204" pitchFamily="34" charset="0"/>
                <a:cs typeface="Calibri" panose="020F0502020204030204" pitchFamily="34" charset="0"/>
              </a:rPr>
              <a:t>Next Steps:</a:t>
            </a:r>
          </a:p>
          <a:p>
            <a:pPr lvl="1">
              <a:buFont typeface="Arial" panose="020B0604020202020204" pitchFamily="34" charset="0"/>
              <a:buChar char="•"/>
            </a:pPr>
            <a:r>
              <a:rPr lang="en-US" sz="1800" dirty="0">
                <a:ea typeface="Arial" panose="020B0604020202020204" pitchFamily="34" charset="0"/>
                <a:cs typeface="Times New Roman" panose="02020603050405020304" pitchFamily="18" charset="0"/>
              </a:rPr>
              <a:t>B</a:t>
            </a:r>
            <a:r>
              <a:rPr lang="en-US" sz="1800" dirty="0">
                <a:effectLst/>
                <a:ea typeface="Arial" panose="020B0604020202020204" pitchFamily="34" charset="0"/>
                <a:cs typeface="Times New Roman" panose="02020603050405020304" pitchFamily="18" charset="0"/>
              </a:rPr>
              <a:t>uilding classification models that would be able to study CIMP on a pan-cancer scale.</a:t>
            </a:r>
          </a:p>
          <a:p>
            <a:pPr lvl="1">
              <a:buFont typeface="Arial" panose="020B0604020202020204" pitchFamily="34" charset="0"/>
              <a:buChar char="•"/>
            </a:pPr>
            <a:r>
              <a:rPr lang="en-US" sz="1800" dirty="0">
                <a:ea typeface="Arial" panose="020B0604020202020204" pitchFamily="34" charset="0"/>
                <a:cs typeface="Times New Roman" panose="02020603050405020304" pitchFamily="18" charset="0"/>
              </a:rPr>
              <a:t>A</a:t>
            </a:r>
            <a:r>
              <a:rPr lang="en-US" sz="1800" dirty="0">
                <a:effectLst/>
                <a:ea typeface="Arial" panose="020B0604020202020204" pitchFamily="34" charset="0"/>
                <a:cs typeface="Times New Roman" panose="02020603050405020304" pitchFamily="18" charset="0"/>
              </a:rPr>
              <a:t>nalyzing the most important mutations identified by the classification model </a:t>
            </a:r>
            <a:r>
              <a:rPr lang="en-US" sz="1800" dirty="0">
                <a:cs typeface="Times New Roman" panose="02020603050405020304" pitchFamily="18" charset="0"/>
              </a:rPr>
              <a:t>by research into the relationships between CIMP related mutations and biological pathways.</a:t>
            </a:r>
          </a:p>
          <a:p>
            <a:pPr lvl="1">
              <a:buFont typeface="Arial" panose="020B0604020202020204" pitchFamily="34" charset="0"/>
              <a:buChar char="•"/>
            </a:pPr>
            <a:r>
              <a:rPr lang="en-US" sz="1800" dirty="0">
                <a:cs typeface="Times New Roman" panose="02020603050405020304" pitchFamily="18" charset="0"/>
              </a:rPr>
              <a:t>Generating hypotheses for future experiments.</a:t>
            </a:r>
          </a:p>
          <a:p>
            <a:endParaRPr lang="en-US" dirty="0"/>
          </a:p>
        </p:txBody>
      </p:sp>
      <p:sp>
        <p:nvSpPr>
          <p:cNvPr id="5" name="Title 4"/>
          <p:cNvSpPr>
            <a:spLocks noGrp="1"/>
          </p:cNvSpPr>
          <p:nvPr>
            <p:ph type="title"/>
          </p:nvPr>
        </p:nvSpPr>
        <p:spPr/>
        <p:txBody>
          <a:bodyPr/>
          <a:lstStyle/>
          <a:p>
            <a:r>
              <a:rPr kumimoji="0" lang="en-US" altLang="en-US" sz="40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Use of Somatic Mutations for Classification of Endometrial Carcinomas with CpG Island Methylator Phenotype</a:t>
            </a:r>
            <a:br>
              <a:rPr kumimoji="0" lang="en-US" altLang="en-US" sz="5400" b="0" i="0" u="none" strike="noStrike" cap="none" normalizeH="0" baseline="0" dirty="0">
                <a:ln>
                  <a:noFill/>
                </a:ln>
                <a:solidFill>
                  <a:schemeClr val="tx1"/>
                </a:solidFill>
                <a:effectLst/>
                <a:latin typeface="Arial" panose="020B0604020202020204" pitchFamily="34" charset="0"/>
              </a:rPr>
            </a:br>
            <a:endParaRPr lang="en-US" dirty="0"/>
          </a:p>
        </p:txBody>
      </p:sp>
      <p:sp>
        <p:nvSpPr>
          <p:cNvPr id="6" name="Text Placeholder 5"/>
          <p:cNvSpPr>
            <a:spLocks noGrp="1"/>
          </p:cNvSpPr>
          <p:nvPr>
            <p:ph type="body" sz="quarter" idx="17"/>
          </p:nvPr>
        </p:nvSpPr>
        <p:spPr>
          <a:xfrm>
            <a:off x="6895010" y="2019949"/>
            <a:ext cx="11927488" cy="867782"/>
          </a:xfrm>
        </p:spPr>
        <p:txBody>
          <a:bodyPr/>
          <a:lstStyle/>
          <a:p>
            <a:pPr algn="ctr"/>
            <a:r>
              <a:rPr lang="en-US" dirty="0"/>
              <a:t>Jonathan R. Feige, Lonnie R. Welch </a:t>
            </a:r>
          </a:p>
          <a:p>
            <a:pPr algn="ctr"/>
            <a:r>
              <a:rPr lang="en-US" dirty="0"/>
              <a:t>Laura Elnitski – National Human Genome Research Institute</a:t>
            </a:r>
          </a:p>
        </p:txBody>
      </p:sp>
      <p:sp>
        <p:nvSpPr>
          <p:cNvPr id="17" name="Text Placeholder 16">
            <a:extLst>
              <a:ext uri="{FF2B5EF4-FFF2-40B4-BE49-F238E27FC236}">
                <a16:creationId xmlns:a16="http://schemas.microsoft.com/office/drawing/2014/main" id="{A4D3ED16-553F-4903-AEA2-E31309A779B8}"/>
              </a:ext>
            </a:extLst>
          </p:cNvPr>
          <p:cNvSpPr>
            <a:spLocks noGrp="1"/>
          </p:cNvSpPr>
          <p:nvPr>
            <p:ph type="body" sz="quarter" idx="19"/>
          </p:nvPr>
        </p:nvSpPr>
        <p:spPr>
          <a:xfrm>
            <a:off x="10037162" y="3623553"/>
            <a:ext cx="7429500" cy="537883"/>
          </a:xfrm>
        </p:spPr>
        <p:txBody>
          <a:bodyPr/>
          <a:lstStyle/>
          <a:p>
            <a:r>
              <a:rPr lang="en-US" sz="2400" dirty="0"/>
              <a:t>Results</a:t>
            </a:r>
          </a:p>
        </p:txBody>
      </p:sp>
      <p:sp>
        <p:nvSpPr>
          <p:cNvPr id="18" name="Text Placeholder 17">
            <a:extLst>
              <a:ext uri="{FF2B5EF4-FFF2-40B4-BE49-F238E27FC236}">
                <a16:creationId xmlns:a16="http://schemas.microsoft.com/office/drawing/2014/main" id="{E87097F7-EA5A-40AC-9490-40C3F62F93D3}"/>
              </a:ext>
            </a:extLst>
          </p:cNvPr>
          <p:cNvSpPr>
            <a:spLocks noGrp="1"/>
          </p:cNvSpPr>
          <p:nvPr>
            <p:ph type="body" sz="quarter" idx="20"/>
          </p:nvPr>
        </p:nvSpPr>
        <p:spPr>
          <a:xfrm>
            <a:off x="1391276" y="3652618"/>
            <a:ext cx="7429500" cy="537883"/>
          </a:xfrm>
        </p:spPr>
        <p:txBody>
          <a:bodyPr/>
          <a:lstStyle/>
          <a:p>
            <a:r>
              <a:rPr lang="en-US" sz="2400" dirty="0"/>
              <a:t>Abstract and Introduction</a:t>
            </a:r>
          </a:p>
        </p:txBody>
      </p:sp>
      <p:sp>
        <p:nvSpPr>
          <p:cNvPr id="20" name="Text Placeholder 19">
            <a:extLst>
              <a:ext uri="{FF2B5EF4-FFF2-40B4-BE49-F238E27FC236}">
                <a16:creationId xmlns:a16="http://schemas.microsoft.com/office/drawing/2014/main" id="{FE14D92E-5826-4822-B753-9C8F13034D13}"/>
              </a:ext>
            </a:extLst>
          </p:cNvPr>
          <p:cNvSpPr>
            <a:spLocks noGrp="1"/>
          </p:cNvSpPr>
          <p:nvPr>
            <p:ph type="body" sz="quarter" idx="22"/>
          </p:nvPr>
        </p:nvSpPr>
        <p:spPr/>
        <p:txBody>
          <a:bodyPr/>
          <a:lstStyle/>
          <a:p>
            <a:r>
              <a:rPr lang="en-US" dirty="0"/>
              <a:t>References</a:t>
            </a:r>
          </a:p>
        </p:txBody>
      </p:sp>
      <p:sp>
        <p:nvSpPr>
          <p:cNvPr id="21" name="Text Placeholder 20">
            <a:extLst>
              <a:ext uri="{FF2B5EF4-FFF2-40B4-BE49-F238E27FC236}">
                <a16:creationId xmlns:a16="http://schemas.microsoft.com/office/drawing/2014/main" id="{FA3022CF-E8CE-4837-9F7A-2E12D80147E6}"/>
              </a:ext>
            </a:extLst>
          </p:cNvPr>
          <p:cNvSpPr>
            <a:spLocks noGrp="1"/>
          </p:cNvSpPr>
          <p:nvPr>
            <p:ph type="body" sz="quarter" idx="23"/>
          </p:nvPr>
        </p:nvSpPr>
        <p:spPr/>
        <p:txBody>
          <a:bodyPr/>
          <a:lstStyle/>
          <a:p>
            <a:r>
              <a:rPr lang="en-US" sz="2400" dirty="0"/>
              <a:t>Materials and Methodology</a:t>
            </a:r>
          </a:p>
        </p:txBody>
      </p:sp>
      <p:sp>
        <p:nvSpPr>
          <p:cNvPr id="22" name="Text Placeholder 21">
            <a:extLst>
              <a:ext uri="{FF2B5EF4-FFF2-40B4-BE49-F238E27FC236}">
                <a16:creationId xmlns:a16="http://schemas.microsoft.com/office/drawing/2014/main" id="{B6B36BBA-427C-4001-908F-B06CB214C2DE}"/>
              </a:ext>
            </a:extLst>
          </p:cNvPr>
          <p:cNvSpPr>
            <a:spLocks noGrp="1"/>
          </p:cNvSpPr>
          <p:nvPr>
            <p:ph type="body" sz="quarter" idx="24"/>
          </p:nvPr>
        </p:nvSpPr>
        <p:spPr>
          <a:xfrm>
            <a:off x="1370975" y="4112107"/>
            <a:ext cx="7429500" cy="4661648"/>
          </a:xfrm>
        </p:spPr>
        <p:txBody>
          <a:bodyPr/>
          <a:lstStyle/>
          <a:p>
            <a:pPr marL="571500" indent="-571500">
              <a:buFont typeface="Arial" panose="020B0604020202020204" pitchFamily="34" charset="0"/>
              <a:buChar char="•"/>
            </a:pPr>
            <a:r>
              <a:rPr lang="en-US"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Our working hypothesis is that DNA mutations in endometrial tumors can be used to predict CIMP</a:t>
            </a:r>
            <a:r>
              <a:rPr lang="en-US" sz="1800" b="1" u="sng" dirty="0">
                <a:latin typeface="Calibri" panose="020F0502020204030204" pitchFamily="34" charset="0"/>
                <a:ea typeface="Calibri" panose="020F0502020204030204" pitchFamily="34" charset="0"/>
                <a:cs typeface="Calibri" panose="020F0502020204030204" pitchFamily="34" charset="0"/>
              </a:rPr>
              <a:t>.</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This capability</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will be useful when DNA methylation data is not available for analysis. Being able to quickly and accurately classify CIMP </a:t>
            </a:r>
            <a:r>
              <a:rPr lang="en-US" sz="1800" dirty="0">
                <a:latin typeface="Calibri" panose="020F0502020204030204" pitchFamily="34" charset="0"/>
                <a:ea typeface="Open Sans" panose="020B0606030504020204" pitchFamily="34" charset="0"/>
                <a:cs typeface="Calibri" panose="020F0502020204030204" pitchFamily="34" charset="0"/>
              </a:rPr>
              <a:t>patients will lead to better diagnostics and therapies.</a:t>
            </a:r>
          </a:p>
          <a:p>
            <a:pPr marL="571500" indent="-571500">
              <a:buFont typeface="Arial" panose="020B0604020202020204" pitchFamily="34" charset="0"/>
              <a:buChar char="•"/>
            </a:pPr>
            <a:endPar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r>
              <a:rPr lang="en-US" sz="1800" b="1" dirty="0">
                <a:latin typeface="Calibri" panose="020F0502020204030204" pitchFamily="34" charset="0"/>
                <a:ea typeface="Calibri" panose="020F0502020204030204" pitchFamily="34" charset="0"/>
                <a:cs typeface="Times New Roman" panose="02020603050405020304" pitchFamily="18" charset="0"/>
              </a:rPr>
              <a:t>Figure 1: </a:t>
            </a:r>
            <a:r>
              <a:rPr lang="en-US" sz="1800" dirty="0">
                <a:latin typeface="Calibri" panose="020F0502020204030204" pitchFamily="34" charset="0"/>
                <a:ea typeface="Calibri" panose="020F0502020204030204" pitchFamily="34" charset="0"/>
                <a:cs typeface="Times New Roman" panose="02020603050405020304" pitchFamily="18" charset="0"/>
              </a:rPr>
              <a:t>Some cancers can have </a:t>
            </a:r>
            <a:r>
              <a:rPr lang="en-US" sz="1800" b="1" u="sng" dirty="0">
                <a:latin typeface="Calibri" panose="020F0502020204030204" pitchFamily="34" charset="0"/>
                <a:ea typeface="Calibri" panose="020F0502020204030204" pitchFamily="34" charset="0"/>
                <a:cs typeface="Times New Roman" panose="02020603050405020304" pitchFamily="18" charset="0"/>
              </a:rPr>
              <a:t>e</a:t>
            </a:r>
            <a:r>
              <a:rPr lang="en-US"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xtensive gain of DNA methylation</a:t>
            </a:r>
            <a:r>
              <a:rPr lang="en-US" sz="1800" b="1" u="sng" dirty="0">
                <a:latin typeface="Calibri" panose="020F0502020204030204" pitchFamily="34" charset="0"/>
                <a:ea typeface="Calibri" panose="020F0502020204030204" pitchFamily="34" charset="0"/>
                <a:cs typeface="Times New Roman" panose="02020603050405020304" pitchFamily="18" charset="0"/>
              </a:rPr>
              <a:t> </a:t>
            </a:r>
            <a:r>
              <a:rPr lang="en-US"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resulting in CIMP.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There are three subtypes of CIMP: </a:t>
            </a:r>
            <a:r>
              <a:rPr lang="en-US" sz="1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CIMP+, CIMP-,  and CIMP intermediate.</a:t>
            </a:r>
          </a:p>
          <a:p>
            <a:endParaRPr lang="en-US" dirty="0"/>
          </a:p>
        </p:txBody>
      </p:sp>
      <p:sp>
        <p:nvSpPr>
          <p:cNvPr id="23" name="Text Placeholder 22">
            <a:extLst>
              <a:ext uri="{FF2B5EF4-FFF2-40B4-BE49-F238E27FC236}">
                <a16:creationId xmlns:a16="http://schemas.microsoft.com/office/drawing/2014/main" id="{27262AA6-1E0A-4F8F-91E3-D848AD37D107}"/>
              </a:ext>
            </a:extLst>
          </p:cNvPr>
          <p:cNvSpPr>
            <a:spLocks noGrp="1"/>
          </p:cNvSpPr>
          <p:nvPr>
            <p:ph type="body" sz="quarter" idx="25"/>
          </p:nvPr>
        </p:nvSpPr>
        <p:spPr/>
        <p:txBody>
          <a:bodyPr/>
          <a:lstStyle/>
          <a:p>
            <a:pPr marL="171450" indent="-171450">
              <a:buFont typeface="Arial" panose="020B0604020202020204" pitchFamily="34" charset="0"/>
              <a:buChar char="•"/>
            </a:pPr>
            <a:r>
              <a:rPr lang="en-US" sz="1300" i="1" dirty="0">
                <a:effectLst/>
                <a:latin typeface="Calibri" panose="020F0502020204030204" pitchFamily="34" charset="0"/>
                <a:ea typeface="Calibri" panose="020F0502020204030204" pitchFamily="34" charset="0"/>
                <a:cs typeface="Calibri" panose="020F0502020204030204" pitchFamily="34" charset="0"/>
              </a:rPr>
              <a:t>The cancer genome atlas program</a:t>
            </a:r>
            <a:r>
              <a:rPr lang="en-US" sz="1300" dirty="0">
                <a:effectLst/>
                <a:latin typeface="Calibri" panose="020F0502020204030204" pitchFamily="34" charset="0"/>
                <a:ea typeface="Calibri" panose="020F0502020204030204" pitchFamily="34" charset="0"/>
                <a:cs typeface="Calibri" panose="020F0502020204030204" pitchFamily="34" charset="0"/>
              </a:rPr>
              <a:t>. National Cancer Institute. (n.d.). Retrieved March 15, 2022, from https://www.cancer.gov/about-nci/organization/ccg/research/structural-genomics/tcga </a:t>
            </a:r>
          </a:p>
          <a:p>
            <a:pPr marL="171450" indent="-171450">
              <a:buFont typeface="Arial" panose="020B0604020202020204" pitchFamily="34" charset="0"/>
              <a:buChar char="•"/>
            </a:pPr>
            <a:r>
              <a:rPr lang="en-US" sz="1300" dirty="0">
                <a:effectLst/>
                <a:latin typeface="Calibri" panose="020F0502020204030204" pitchFamily="34" charset="0"/>
                <a:ea typeface="Calibri" panose="020F0502020204030204" pitchFamily="34" charset="0"/>
                <a:cs typeface="Calibri" panose="020F0502020204030204" pitchFamily="34" charset="0"/>
              </a:rPr>
              <a:t>Sánchez-Vega, Francisco, et al. “Pan-Cancer Stratification of Solid HUMAN Epithelial Tumors and Cancer Cell Lines REVEALS Commonalities and Tissue-Specific Features of the CPG ISLAND METHYLATOR PHENOTYPE.” Epigenetics &amp; Chromatin, vol. 8, no. 1, 2015, doi:10.1186/s13072-015-0007-7., https://pubmed.ncbi.nlm.nih.gov/25960768/</a:t>
            </a:r>
          </a:p>
          <a:p>
            <a:pPr marL="171450" indent="-171450">
              <a:buFont typeface="Arial" panose="020B0604020202020204" pitchFamily="34" charset="0"/>
              <a:buChar char="•"/>
            </a:pPr>
            <a:r>
              <a:rPr lang="en-US" sz="1300" dirty="0">
                <a:effectLst/>
                <a:latin typeface="Calibri" panose="020F0502020204030204" pitchFamily="34" charset="0"/>
                <a:ea typeface="Calibri" panose="020F0502020204030204" pitchFamily="34" charset="0"/>
                <a:cs typeface="Calibri" panose="020F0502020204030204" pitchFamily="34" charset="0"/>
              </a:rPr>
              <a:t>Miller, Brendan, et al. (2016) "The Emergence of Pan-Cancer CIMP and Its Elusive Interpretation." Biomolecules, vol. 6, no. 4, 2016, p. 45., doi:10.3390/biom6040045., https://pubmed.ncbi.nlm.nih.gov/27879658/ </a:t>
            </a:r>
          </a:p>
          <a:p>
            <a:pPr marL="171450" indent="-171450">
              <a:buFont typeface="Arial" panose="020B0604020202020204" pitchFamily="34" charset="0"/>
              <a:buChar char="•"/>
            </a:pPr>
            <a:r>
              <a:rPr lang="en-US" sz="1300" dirty="0">
                <a:effectLst/>
                <a:latin typeface="Calibri" panose="020F0502020204030204" pitchFamily="34" charset="0"/>
                <a:ea typeface="Calibri" panose="020F0502020204030204" pitchFamily="34" charset="0"/>
                <a:cs typeface="Calibri" panose="020F0502020204030204" pitchFamily="34" charset="0"/>
              </a:rPr>
              <a:t>Kunitomi, Haruko, et al. “New Use of Microsatellite Instability Analysis in Endometrial Cancer.” Oncology Letters, vol. 14, no. 3, 20 July 2017, 10.3892/ol.2017.6640. Accessed 24 Nov. 2020., https://www.ncbi.nlm.nih.gov/pmc/articles/PMC5587995/</a:t>
            </a:r>
          </a:p>
          <a:p>
            <a:endParaRPr lang="en-US" dirty="0"/>
          </a:p>
        </p:txBody>
      </p:sp>
      <p:pic>
        <p:nvPicPr>
          <p:cNvPr id="27" name="Picture 26" descr="Diagram&#10;&#10;Description automatically generated">
            <a:extLst>
              <a:ext uri="{FF2B5EF4-FFF2-40B4-BE49-F238E27FC236}">
                <a16:creationId xmlns:a16="http://schemas.microsoft.com/office/drawing/2014/main" id="{97452977-18D2-4214-8FBF-75B6D0DC4689}"/>
              </a:ext>
            </a:extLst>
          </p:cNvPr>
          <p:cNvPicPr>
            <a:picLocks noChangeAspect="1"/>
          </p:cNvPicPr>
          <p:nvPr/>
        </p:nvPicPr>
        <p:blipFill rotWithShape="1">
          <a:blip r:embed="rId4">
            <a:extLst>
              <a:ext uri="{28A0092B-C50C-407E-A947-70E740481C1C}">
                <a14:useLocalDpi xmlns:a14="http://schemas.microsoft.com/office/drawing/2010/main" val="0"/>
              </a:ext>
            </a:extLst>
          </a:blip>
          <a:srcRect l="7003" t="13531" r="2391"/>
          <a:stretch/>
        </p:blipFill>
        <p:spPr>
          <a:xfrm>
            <a:off x="3133990" y="5316979"/>
            <a:ext cx="5366885" cy="2682049"/>
          </a:xfrm>
          <a:prstGeom prst="rect">
            <a:avLst/>
          </a:prstGeom>
        </p:spPr>
      </p:pic>
      <p:sp>
        <p:nvSpPr>
          <p:cNvPr id="29" name="TextBox 28">
            <a:extLst>
              <a:ext uri="{FF2B5EF4-FFF2-40B4-BE49-F238E27FC236}">
                <a16:creationId xmlns:a16="http://schemas.microsoft.com/office/drawing/2014/main" id="{722531CC-D2E6-4A4E-AAAD-C48B3A45791B}"/>
              </a:ext>
            </a:extLst>
          </p:cNvPr>
          <p:cNvSpPr txBox="1"/>
          <p:nvPr/>
        </p:nvSpPr>
        <p:spPr>
          <a:xfrm>
            <a:off x="6144325" y="12871106"/>
            <a:ext cx="2219950" cy="369332"/>
          </a:xfrm>
          <a:prstGeom prst="rect">
            <a:avLst/>
          </a:prstGeom>
          <a:noFill/>
        </p:spPr>
        <p:txBody>
          <a:bodyPr wrap="square" rtlCol="0">
            <a:spAutoFit/>
          </a:bodyPr>
          <a:lstStyle/>
          <a:p>
            <a:r>
              <a:rPr lang="en-US" sz="1800" dirty="0">
                <a:latin typeface="+mn-lt"/>
              </a:rPr>
              <a:t>Sample distribution</a:t>
            </a:r>
          </a:p>
        </p:txBody>
      </p:sp>
      <p:pic>
        <p:nvPicPr>
          <p:cNvPr id="30" name="Content Placeholder 10" descr="Diagram, table&#10;&#10;Description automatically generated">
            <a:extLst>
              <a:ext uri="{FF2B5EF4-FFF2-40B4-BE49-F238E27FC236}">
                <a16:creationId xmlns:a16="http://schemas.microsoft.com/office/drawing/2014/main" id="{4010AD8E-0B49-481D-A1D2-69934B500C41}"/>
              </a:ext>
            </a:extLst>
          </p:cNvPr>
          <p:cNvPicPr>
            <a:picLocks noChangeAspect="1"/>
          </p:cNvPicPr>
          <p:nvPr/>
        </p:nvPicPr>
        <p:blipFill>
          <a:blip r:embed="rId5"/>
          <a:stretch>
            <a:fillRect/>
          </a:stretch>
        </p:blipFill>
        <p:spPr>
          <a:xfrm>
            <a:off x="1446452" y="10312468"/>
            <a:ext cx="4495966" cy="4267200"/>
          </a:xfrm>
          <a:prstGeom prst="rect">
            <a:avLst/>
          </a:prstGeom>
        </p:spPr>
      </p:pic>
      <p:pic>
        <p:nvPicPr>
          <p:cNvPr id="24" name="Picture 23" descr="Logo, company name&#10;&#10;Description automatically generated">
            <a:extLst>
              <a:ext uri="{FF2B5EF4-FFF2-40B4-BE49-F238E27FC236}">
                <a16:creationId xmlns:a16="http://schemas.microsoft.com/office/drawing/2014/main" id="{64007C2D-23E4-41CC-B9B1-791C72D34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79200" y="516540"/>
            <a:ext cx="2209800" cy="2104572"/>
          </a:xfrm>
          <a:prstGeom prst="rect">
            <a:avLst/>
          </a:prstGeom>
        </p:spPr>
      </p:pic>
      <p:sp>
        <p:nvSpPr>
          <p:cNvPr id="3" name="Text Placeholder 2">
            <a:extLst>
              <a:ext uri="{FF2B5EF4-FFF2-40B4-BE49-F238E27FC236}">
                <a16:creationId xmlns:a16="http://schemas.microsoft.com/office/drawing/2014/main" id="{235DEADD-AE42-4718-B00D-032EECB6CA9C}"/>
              </a:ext>
            </a:extLst>
          </p:cNvPr>
          <p:cNvSpPr>
            <a:spLocks noGrp="1"/>
          </p:cNvSpPr>
          <p:nvPr>
            <p:ph type="body" sz="quarter" idx="21"/>
          </p:nvPr>
        </p:nvSpPr>
        <p:spPr>
          <a:xfrm>
            <a:off x="18611225" y="3620036"/>
            <a:ext cx="7429500" cy="537883"/>
          </a:xfrm>
        </p:spPr>
        <p:txBody>
          <a:bodyPr/>
          <a:lstStyle/>
          <a:p>
            <a:r>
              <a:rPr lang="en-US" sz="2400" dirty="0"/>
              <a:t>Important Mutations </a:t>
            </a:r>
          </a:p>
        </p:txBody>
      </p:sp>
      <p:pic>
        <p:nvPicPr>
          <p:cNvPr id="7" name="Picture 6" descr="Chart, pie chart&#10;&#10;Description automatically generated">
            <a:extLst>
              <a:ext uri="{FF2B5EF4-FFF2-40B4-BE49-F238E27FC236}">
                <a16:creationId xmlns:a16="http://schemas.microsoft.com/office/drawing/2014/main" id="{F6347983-DEBB-4B9C-B9E5-91BA80C1728D}"/>
              </a:ext>
            </a:extLst>
          </p:cNvPr>
          <p:cNvPicPr>
            <a:picLocks noChangeAspect="1"/>
          </p:cNvPicPr>
          <p:nvPr/>
        </p:nvPicPr>
        <p:blipFill rotWithShape="1">
          <a:blip r:embed="rId7">
            <a:extLst>
              <a:ext uri="{28A0092B-C50C-407E-A947-70E740481C1C}">
                <a14:useLocalDpi xmlns:a14="http://schemas.microsoft.com/office/drawing/2010/main" val="0"/>
              </a:ext>
            </a:extLst>
          </a:blip>
          <a:srcRect l="34676"/>
          <a:stretch/>
        </p:blipFill>
        <p:spPr>
          <a:xfrm>
            <a:off x="6146726" y="10576947"/>
            <a:ext cx="2482981" cy="3238952"/>
          </a:xfrm>
          <a:prstGeom prst="rect">
            <a:avLst/>
          </a:prstGeom>
        </p:spPr>
      </p:pic>
      <p:pic>
        <p:nvPicPr>
          <p:cNvPr id="9" name="Picture 8" descr="Chart, bar chart&#10;&#10;Description automatically generated">
            <a:extLst>
              <a:ext uri="{FF2B5EF4-FFF2-40B4-BE49-F238E27FC236}">
                <a16:creationId xmlns:a16="http://schemas.microsoft.com/office/drawing/2014/main" id="{26C97FE4-3018-492E-B274-6E11A85B75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93642" y="10969091"/>
            <a:ext cx="7573019" cy="5082707"/>
          </a:xfrm>
          <a:prstGeom prst="rect">
            <a:avLst/>
          </a:prstGeom>
        </p:spPr>
      </p:pic>
      <p:pic>
        <p:nvPicPr>
          <p:cNvPr id="11" name="Picture 10" descr="Chart, bar chart&#10;&#10;Description automatically generated">
            <a:extLst>
              <a:ext uri="{FF2B5EF4-FFF2-40B4-BE49-F238E27FC236}">
                <a16:creationId xmlns:a16="http://schemas.microsoft.com/office/drawing/2014/main" id="{62A55D62-9D29-460D-9749-6A337881BB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60851" y="4208644"/>
            <a:ext cx="7649643" cy="5439534"/>
          </a:xfrm>
          <a:prstGeom prst="rect">
            <a:avLst/>
          </a:prstGeom>
        </p:spPr>
      </p:pic>
    </p:spTree>
  </p:cSld>
  <p:clrMapOvr>
    <a:masterClrMapping/>
  </p:clrMapOvr>
</p:sld>
</file>

<file path=ppt/theme/theme1.xml><?xml version="1.0" encoding="utf-8"?>
<a:theme xmlns:a="http://schemas.openxmlformats.org/drawingml/2006/main" name="36x48_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5E70B659034D44AB9FB995C86F1F4E" ma:contentTypeVersion="0" ma:contentTypeDescription="Create a new document." ma:contentTypeScope="" ma:versionID="8c466a9f129f4fb1c7b55f1f9284dfc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946F3C-9E81-4989-98B7-8E11259A4F51}">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FADE7DB6-8BFF-49D2-AC12-128A804C3BD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60254C0-CBF5-458D-98EF-E637ABD6DF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36x48_BLUE</Template>
  <TotalTime>108</TotalTime>
  <Words>633</Words>
  <Application>Microsoft Office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36x48_BLUE</vt:lpstr>
      <vt:lpstr>Use of Somatic Mutations for Classification of Endometrial Carcinomas with CpG Island Methylator Phenotype </vt:lpstr>
    </vt:vector>
  </TitlesOfParts>
  <Company>Ohio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Frogale, Christopher</dc:creator>
  <cp:lastModifiedBy>Jon Feige</cp:lastModifiedBy>
  <cp:revision>16</cp:revision>
  <cp:lastPrinted>2008-03-12T16:04:08Z</cp:lastPrinted>
  <dcterms:created xsi:type="dcterms:W3CDTF">2014-09-24T17:47:45Z</dcterms:created>
  <dcterms:modified xsi:type="dcterms:W3CDTF">2022-03-30T18:39:18Z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0x0101004C5E70B659034D44AB9FB995C86F1F4E</vt:lpwstr>
  </property>
</Properties>
</file>