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31954788" cy="5014912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ibre Baskerville" panose="02000000000000000000" pitchFamily="2" charset="0"/>
      <p:regular r:id="rId9"/>
      <p:bold r:id="rId10"/>
      <p:italic r:id="rId11"/>
    </p:embeddedFont>
    <p:embeddedFont>
      <p:font typeface="Montserrat Light" panose="00000400000000000000" pitchFamily="2" charset="0"/>
      <p:regular r:id="rId12"/>
      <p:italic r:id="rId13"/>
    </p:embeddedFont>
  </p:embeddedFontLst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8">
          <p15:clr>
            <a:srgbClr val="A4A3A4"/>
          </p15:clr>
        </p15:guide>
        <p15:guide id="2" orient="horz" pos="5632">
          <p15:clr>
            <a:srgbClr val="A4A3A4"/>
          </p15:clr>
        </p15:guide>
        <p15:guide id="3" orient="horz" pos="3533">
          <p15:clr>
            <a:srgbClr val="A4A3A4"/>
          </p15:clr>
        </p15:guide>
        <p15:guide id="4" orient="horz" pos="6246">
          <p15:clr>
            <a:srgbClr val="A4A3A4"/>
          </p15:clr>
        </p15:guide>
        <p15:guide id="5" pos="720">
          <p15:clr>
            <a:srgbClr val="A4A3A4"/>
          </p15:clr>
        </p15:guide>
        <p15:guide id="6" pos="6912">
          <p15:clr>
            <a:srgbClr val="A4A3A4"/>
          </p15:clr>
        </p15:guide>
        <p15:guide id="7" pos="7392">
          <p15:clr>
            <a:srgbClr val="A4A3A4"/>
          </p15:clr>
        </p15:guide>
        <p15:guide id="8" pos="13584">
          <p15:clr>
            <a:srgbClr val="A4A3A4"/>
          </p15:clr>
        </p15:guide>
        <p15:guide id="9" pos="14064">
          <p15:clr>
            <a:srgbClr val="A4A3A4"/>
          </p15:clr>
        </p15:guide>
        <p15:guide id="10" pos="20256">
          <p15:clr>
            <a:srgbClr val="A4A3A4"/>
          </p15:clr>
        </p15:guide>
        <p15:guide id="11" pos="20736">
          <p15:clr>
            <a:srgbClr val="A4A3A4"/>
          </p15:clr>
        </p15:guide>
        <p15:guide id="12" pos="2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5"/>
    <a:srgbClr val="DCE1C8"/>
    <a:srgbClr val="235078"/>
    <a:srgbClr val="EAEAEA"/>
    <a:srgbClr val="EEEEEE"/>
    <a:srgbClr val="006699"/>
    <a:srgbClr val="CC3300"/>
    <a:srgbClr val="006600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77D97-244F-4595-9A61-04DAF7E33E2D}" v="18" dt="2022-03-15T03:26:38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23" d="100"/>
          <a:sy n="23" d="100"/>
        </p:scale>
        <p:origin x="2178" y="102"/>
      </p:cViewPr>
      <p:guideLst>
        <p:guide orient="horz" pos="19968"/>
        <p:guide orient="horz" pos="5632"/>
        <p:guide orient="horz" pos="3533"/>
        <p:guide orient="horz" pos="6246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6" d="100"/>
          <a:sy n="16" d="100"/>
        </p:scale>
        <p:origin x="4140" y="102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19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Feige" userId="e986bcac-4d58-45c3-8a7c-ace8663e7a09" providerId="ADAL" clId="{ED177D97-244F-4595-9A61-04DAF7E33E2D}"/>
    <pc:docChg chg="undo custSel modSld">
      <pc:chgData name="Jonathan Feige" userId="e986bcac-4d58-45c3-8a7c-ace8663e7a09" providerId="ADAL" clId="{ED177D97-244F-4595-9A61-04DAF7E33E2D}" dt="2022-03-15T03:27:51.982" v="359" actId="14100"/>
      <pc:docMkLst>
        <pc:docMk/>
      </pc:docMkLst>
      <pc:sldChg chg="addSp delSp modSp mod">
        <pc:chgData name="Jonathan Feige" userId="e986bcac-4d58-45c3-8a7c-ace8663e7a09" providerId="ADAL" clId="{ED177D97-244F-4595-9A61-04DAF7E33E2D}" dt="2022-03-15T03:27:51.982" v="359" actId="14100"/>
        <pc:sldMkLst>
          <pc:docMk/>
          <pc:sldMk cId="0" sldId="263"/>
        </pc:sldMkLst>
        <pc:spChg chg="add mod">
          <ac:chgData name="Jonathan Feige" userId="e986bcac-4d58-45c3-8a7c-ace8663e7a09" providerId="ADAL" clId="{ED177D97-244F-4595-9A61-04DAF7E33E2D}" dt="2022-03-15T03:26:56.813" v="347" actId="114"/>
          <ac:spMkLst>
            <pc:docMk/>
            <pc:sldMk cId="0" sldId="263"/>
            <ac:spMk id="39" creationId="{6F28387C-465A-4B43-BE2B-FBBDC9D2D695}"/>
          </ac:spMkLst>
        </pc:spChg>
        <pc:spChg chg="mod">
          <ac:chgData name="Jonathan Feige" userId="e986bcac-4d58-45c3-8a7c-ace8663e7a09" providerId="ADAL" clId="{ED177D97-244F-4595-9A61-04DAF7E33E2D}" dt="2022-03-15T03:20:39.151" v="35" actId="1076"/>
          <ac:spMkLst>
            <pc:docMk/>
            <pc:sldMk cId="0" sldId="263"/>
            <ac:spMk id="47" creationId="{B9C39BF6-8B9A-45D3-A730-4CDDF5EAA7F1}"/>
          </ac:spMkLst>
        </pc:spChg>
        <pc:spChg chg="mod">
          <ac:chgData name="Jonathan Feige" userId="e986bcac-4d58-45c3-8a7c-ace8663e7a09" providerId="ADAL" clId="{ED177D97-244F-4595-9A61-04DAF7E33E2D}" dt="2022-03-15T03:26:29.520" v="339" actId="115"/>
          <ac:spMkLst>
            <pc:docMk/>
            <pc:sldMk cId="0" sldId="263"/>
            <ac:spMk id="58" creationId="{E3DA8D0E-1298-4193-913A-0FE766B77D13}"/>
          </ac:spMkLst>
        </pc:spChg>
        <pc:spChg chg="mod">
          <ac:chgData name="Jonathan Feige" userId="e986bcac-4d58-45c3-8a7c-ace8663e7a09" providerId="ADAL" clId="{ED177D97-244F-4595-9A61-04DAF7E33E2D}" dt="2022-03-15T03:26:48.674" v="345" actId="114"/>
          <ac:spMkLst>
            <pc:docMk/>
            <pc:sldMk cId="0" sldId="263"/>
            <ac:spMk id="60" creationId="{22B0201C-B275-4172-AE5F-42B6EA405F41}"/>
          </ac:spMkLst>
        </pc:spChg>
        <pc:spChg chg="mod">
          <ac:chgData name="Jonathan Feige" userId="e986bcac-4d58-45c3-8a7c-ace8663e7a09" providerId="ADAL" clId="{ED177D97-244F-4595-9A61-04DAF7E33E2D}" dt="2022-03-15T03:18:06.764" v="8" actId="1076"/>
          <ac:spMkLst>
            <pc:docMk/>
            <pc:sldMk cId="0" sldId="263"/>
            <ac:spMk id="64" creationId="{499918C8-D8D3-4947-B7FD-9341EAE5F7F2}"/>
          </ac:spMkLst>
        </pc:spChg>
        <pc:graphicFrameChg chg="add mod">
          <ac:chgData name="Jonathan Feige" userId="e986bcac-4d58-45c3-8a7c-ace8663e7a09" providerId="ADAL" clId="{ED177D97-244F-4595-9A61-04DAF7E33E2D}" dt="2022-03-15T03:22:43.500" v="292" actId="14100"/>
          <ac:graphicFrameMkLst>
            <pc:docMk/>
            <pc:sldMk cId="0" sldId="263"/>
            <ac:graphicFrameMk id="37" creationId="{476BA1A9-FD6A-4C2E-85E9-0938D1220B3E}"/>
          </ac:graphicFrameMkLst>
        </pc:graphicFrameChg>
        <pc:picChg chg="del">
          <ac:chgData name="Jonathan Feige" userId="e986bcac-4d58-45c3-8a7c-ace8663e7a09" providerId="ADAL" clId="{ED177D97-244F-4595-9A61-04DAF7E33E2D}" dt="2022-03-15T03:18:15.446" v="9" actId="478"/>
          <ac:picMkLst>
            <pc:docMk/>
            <pc:sldMk cId="0" sldId="263"/>
            <ac:picMk id="3" creationId="{EEE1B4D4-C263-4ADB-87B3-783F7D6609F1}"/>
          </ac:picMkLst>
        </pc:picChg>
        <pc:picChg chg="del">
          <ac:chgData name="Jonathan Feige" userId="e986bcac-4d58-45c3-8a7c-ace8663e7a09" providerId="ADAL" clId="{ED177D97-244F-4595-9A61-04DAF7E33E2D}" dt="2022-03-15T03:19:26.207" v="18" actId="478"/>
          <ac:picMkLst>
            <pc:docMk/>
            <pc:sldMk cId="0" sldId="263"/>
            <ac:picMk id="6" creationId="{D6929C65-6115-48F0-9508-AF2D927675F6}"/>
          </ac:picMkLst>
        </pc:picChg>
        <pc:picChg chg="del">
          <ac:chgData name="Jonathan Feige" userId="e986bcac-4d58-45c3-8a7c-ace8663e7a09" providerId="ADAL" clId="{ED177D97-244F-4595-9A61-04DAF7E33E2D}" dt="2022-03-15T03:18:57.587" v="16" actId="478"/>
          <ac:picMkLst>
            <pc:docMk/>
            <pc:sldMk cId="0" sldId="263"/>
            <ac:picMk id="15" creationId="{D297F50C-318D-410D-964B-A246C5B68413}"/>
          </ac:picMkLst>
        </pc:picChg>
        <pc:picChg chg="del">
          <ac:chgData name="Jonathan Feige" userId="e986bcac-4d58-45c3-8a7c-ace8663e7a09" providerId="ADAL" clId="{ED177D97-244F-4595-9A61-04DAF7E33E2D}" dt="2022-03-15T03:17:35.524" v="1" actId="478"/>
          <ac:picMkLst>
            <pc:docMk/>
            <pc:sldMk cId="0" sldId="263"/>
            <ac:picMk id="17" creationId="{40C8D57F-0B09-457A-99AA-3F6BA22E5980}"/>
          </ac:picMkLst>
        </pc:picChg>
        <pc:picChg chg="add mod modCrop">
          <ac:chgData name="Jonathan Feige" userId="e986bcac-4d58-45c3-8a7c-ace8663e7a09" providerId="ADAL" clId="{ED177D97-244F-4595-9A61-04DAF7E33E2D}" dt="2022-03-15T03:27:51.982" v="359" actId="14100"/>
          <ac:picMkLst>
            <pc:docMk/>
            <pc:sldMk cId="0" sldId="263"/>
            <ac:picMk id="35" creationId="{7706482F-E87D-4480-B81C-74F7CD9C27A0}"/>
          </ac:picMkLst>
        </pc:picChg>
        <pc:picChg chg="add mod">
          <ac:chgData name="Jonathan Feige" userId="e986bcac-4d58-45c3-8a7c-ace8663e7a09" providerId="ADAL" clId="{ED177D97-244F-4595-9A61-04DAF7E33E2D}" dt="2022-03-15T03:18:41.239" v="15" actId="14100"/>
          <ac:picMkLst>
            <pc:docMk/>
            <pc:sldMk cId="0" sldId="263"/>
            <ac:picMk id="36" creationId="{DC554D5E-E750-48E8-969A-1A8B6A630AE4}"/>
          </ac:picMkLst>
        </pc:picChg>
        <pc:picChg chg="add mod">
          <ac:chgData name="Jonathan Feige" userId="e986bcac-4d58-45c3-8a7c-ace8663e7a09" providerId="ADAL" clId="{ED177D97-244F-4595-9A61-04DAF7E33E2D}" dt="2022-03-15T03:22:49.479" v="293" actId="14100"/>
          <ac:picMkLst>
            <pc:docMk/>
            <pc:sldMk cId="0" sldId="263"/>
            <ac:picMk id="38" creationId="{CCB903FC-C0A5-4CB3-9188-220EF325D44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Fe\Documents\Research\CIMP\Classification\RF\total_me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Results for Random Forests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total_mean!$B$18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total_mean!$A$19:$A$30</c:f>
              <c:strCache>
                <c:ptCount val="12"/>
                <c:pt idx="0">
                  <c:v>FP=0</c:v>
                </c:pt>
                <c:pt idx="1">
                  <c:v>TP4_FP0</c:v>
                </c:pt>
                <c:pt idx="2">
                  <c:v>All</c:v>
                </c:pt>
                <c:pt idx="3">
                  <c:v>TP-2FP&gt;3</c:v>
                </c:pt>
                <c:pt idx="4">
                  <c:v>TP-2FP&gt;4</c:v>
                </c:pt>
                <c:pt idx="5">
                  <c:v>TP3_FP0</c:v>
                </c:pt>
                <c:pt idx="6">
                  <c:v>Chi&gt;7.68</c:v>
                </c:pt>
                <c:pt idx="7">
                  <c:v>Chi&gt;15.36</c:v>
                </c:pt>
                <c:pt idx="8">
                  <c:v>TP-2FP&gt;2</c:v>
                </c:pt>
                <c:pt idx="9">
                  <c:v>Pval&lt;0.005</c:v>
                </c:pt>
                <c:pt idx="10">
                  <c:v>Chi&gt;3.84</c:v>
                </c:pt>
                <c:pt idx="11">
                  <c:v>Pval&lt;0.01</c:v>
                </c:pt>
              </c:strCache>
            </c:strRef>
          </c:cat>
          <c:val>
            <c:numRef>
              <c:f>total_mean!$B$19:$B$30</c:f>
              <c:numCache>
                <c:formatCode>General</c:formatCode>
                <c:ptCount val="12"/>
                <c:pt idx="0">
                  <c:v>0.90800000000000003</c:v>
                </c:pt>
                <c:pt idx="1">
                  <c:v>0.88800000000000001</c:v>
                </c:pt>
                <c:pt idx="2">
                  <c:v>0.88800000000000001</c:v>
                </c:pt>
                <c:pt idx="3">
                  <c:v>0.79600000000000004</c:v>
                </c:pt>
                <c:pt idx="4">
                  <c:v>0.83599999999999997</c:v>
                </c:pt>
                <c:pt idx="5">
                  <c:v>0.84</c:v>
                </c:pt>
                <c:pt idx="6">
                  <c:v>0.77200000000000002</c:v>
                </c:pt>
                <c:pt idx="7">
                  <c:v>0.79200000000000004</c:v>
                </c:pt>
                <c:pt idx="8">
                  <c:v>0.73199999999999998</c:v>
                </c:pt>
                <c:pt idx="9">
                  <c:v>0.67600000000000005</c:v>
                </c:pt>
                <c:pt idx="10">
                  <c:v>0.73199999999999998</c:v>
                </c:pt>
                <c:pt idx="11">
                  <c:v>0.82799999999999996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3B-422C-9017-652751CE4756}"/>
            </c:ext>
          </c:extLst>
        </c:ser>
        <c:ser>
          <c:idx val="1"/>
          <c:order val="1"/>
          <c:tx>
            <c:strRef>
              <c:f>total_mean!$C$18</c:f>
              <c:strCache>
                <c:ptCount val="1"/>
                <c:pt idx="0">
                  <c:v>Sensitivity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total_mean!$A$19:$A$30</c:f>
              <c:strCache>
                <c:ptCount val="12"/>
                <c:pt idx="0">
                  <c:v>FP=0</c:v>
                </c:pt>
                <c:pt idx="1">
                  <c:v>TP4_FP0</c:v>
                </c:pt>
                <c:pt idx="2">
                  <c:v>All</c:v>
                </c:pt>
                <c:pt idx="3">
                  <c:v>TP-2FP&gt;3</c:v>
                </c:pt>
                <c:pt idx="4">
                  <c:v>TP-2FP&gt;4</c:v>
                </c:pt>
                <c:pt idx="5">
                  <c:v>TP3_FP0</c:v>
                </c:pt>
                <c:pt idx="6">
                  <c:v>Chi&gt;7.68</c:v>
                </c:pt>
                <c:pt idx="7">
                  <c:v>Chi&gt;15.36</c:v>
                </c:pt>
                <c:pt idx="8">
                  <c:v>TP-2FP&gt;2</c:v>
                </c:pt>
                <c:pt idx="9">
                  <c:v>Pval&lt;0.005</c:v>
                </c:pt>
                <c:pt idx="10">
                  <c:v>Chi&gt;3.84</c:v>
                </c:pt>
                <c:pt idx="11">
                  <c:v>Pval&lt;0.01</c:v>
                </c:pt>
              </c:strCache>
            </c:strRef>
          </c:cat>
          <c:val>
            <c:numRef>
              <c:f>total_mean!$C$19:$C$30</c:f>
              <c:numCache>
                <c:formatCode>General</c:formatCode>
                <c:ptCount val="12"/>
                <c:pt idx="0">
                  <c:v>0.82882882899999999</c:v>
                </c:pt>
                <c:pt idx="1">
                  <c:v>0.75789473699999999</c:v>
                </c:pt>
                <c:pt idx="2">
                  <c:v>0.78260869600000005</c:v>
                </c:pt>
                <c:pt idx="3">
                  <c:v>0.65600000000000003</c:v>
                </c:pt>
                <c:pt idx="4">
                  <c:v>0.65714285699999997</c:v>
                </c:pt>
                <c:pt idx="5">
                  <c:v>0.663265306</c:v>
                </c:pt>
                <c:pt idx="6">
                  <c:v>0.52136752099999994</c:v>
                </c:pt>
                <c:pt idx="7">
                  <c:v>0.55172413799999998</c:v>
                </c:pt>
                <c:pt idx="8">
                  <c:v>0.412280702</c:v>
                </c:pt>
                <c:pt idx="9">
                  <c:v>0.242990654</c:v>
                </c:pt>
                <c:pt idx="10">
                  <c:v>0.36792452799999997</c:v>
                </c:pt>
                <c:pt idx="11">
                  <c:v>0.67647058800000004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3B-422C-9017-652751CE4756}"/>
            </c:ext>
          </c:extLst>
        </c:ser>
        <c:ser>
          <c:idx val="2"/>
          <c:order val="2"/>
          <c:tx>
            <c:strRef>
              <c:f>total_mean!$D$18</c:f>
              <c:strCache>
                <c:ptCount val="1"/>
                <c:pt idx="0">
                  <c:v>Specificity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total_mean!$A$19:$A$30</c:f>
              <c:strCache>
                <c:ptCount val="12"/>
                <c:pt idx="0">
                  <c:v>FP=0</c:v>
                </c:pt>
                <c:pt idx="1">
                  <c:v>TP4_FP0</c:v>
                </c:pt>
                <c:pt idx="2">
                  <c:v>All</c:v>
                </c:pt>
                <c:pt idx="3">
                  <c:v>TP-2FP&gt;3</c:v>
                </c:pt>
                <c:pt idx="4">
                  <c:v>TP-2FP&gt;4</c:v>
                </c:pt>
                <c:pt idx="5">
                  <c:v>TP3_FP0</c:v>
                </c:pt>
                <c:pt idx="6">
                  <c:v>Chi&gt;7.68</c:v>
                </c:pt>
                <c:pt idx="7">
                  <c:v>Chi&gt;15.36</c:v>
                </c:pt>
                <c:pt idx="8">
                  <c:v>TP-2FP&gt;2</c:v>
                </c:pt>
                <c:pt idx="9">
                  <c:v>Pval&lt;0.005</c:v>
                </c:pt>
                <c:pt idx="10">
                  <c:v>Chi&gt;3.84</c:v>
                </c:pt>
                <c:pt idx="11">
                  <c:v>Pval&lt;0.01</c:v>
                </c:pt>
              </c:strCache>
            </c:strRef>
          </c:cat>
          <c:val>
            <c:numRef>
              <c:f>total_mean!$D$19:$D$30</c:f>
              <c:numCache>
                <c:formatCode>General</c:formatCode>
                <c:ptCount val="12"/>
                <c:pt idx="0">
                  <c:v>0.97122302199999999</c:v>
                </c:pt>
                <c:pt idx="1">
                  <c:v>0.96774193500000005</c:v>
                </c:pt>
                <c:pt idx="2">
                  <c:v>0.97777777799999999</c:v>
                </c:pt>
                <c:pt idx="3">
                  <c:v>0.93600000000000005</c:v>
                </c:pt>
                <c:pt idx="4">
                  <c:v>0.96551724100000003</c:v>
                </c:pt>
                <c:pt idx="5">
                  <c:v>0.95394736800000002</c:v>
                </c:pt>
                <c:pt idx="6">
                  <c:v>0.99248120299999998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0.93243243200000003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3B-422C-9017-652751CE4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151328"/>
        <c:axId val="196148832"/>
      </c:barChart>
      <c:catAx>
        <c:axId val="19615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148832"/>
        <c:crosses val="autoZero"/>
        <c:auto val="1"/>
        <c:lblAlgn val="ctr"/>
        <c:lblOffset val="100"/>
        <c:noMultiLvlLbl val="0"/>
      </c:catAx>
      <c:valAx>
        <c:axId val="1961488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1513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78200" y="3757613"/>
            <a:ext cx="249967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1635" y="2925763"/>
            <a:ext cx="9326033" cy="263350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4" y="2925763"/>
            <a:ext cx="27842635" cy="263350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4" y="9509126"/>
            <a:ext cx="18584332" cy="1975167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9509126"/>
            <a:ext cx="18584332" cy="1975167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0"/>
            <a:ext cx="1940136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8"/>
            <a:ext cx="26334157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267200">
              <a:defRPr sz="6500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685800" y="18464271"/>
            <a:ext cx="10058400" cy="13768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22326600" y="8077200"/>
            <a:ext cx="10058400" cy="244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 dirty="0"/>
          </a:p>
        </p:txBody>
      </p:sp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2781300" y="1558714"/>
            <a:ext cx="383286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Performance of somatic mutations in classification of endometrial carcinomas with CpG island methylator phenotype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3657600" y="4528006"/>
            <a:ext cx="36576000" cy="2468368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Jonathan Feige </a:t>
            </a:r>
            <a:r>
              <a:rPr lang="en-US" sz="5600" baseline="30000" dirty="0">
                <a:solidFill>
                  <a:srgbClr val="1482A5"/>
                </a:solidFill>
                <a:latin typeface="Montserrat Light" panose="00000400000000000000" pitchFamily="50" charset="0"/>
              </a:rPr>
              <a:t>1,2</a:t>
            </a:r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, Dr. Lonnie Welch </a:t>
            </a:r>
            <a:r>
              <a:rPr lang="en-US" sz="5600" baseline="30000" dirty="0">
                <a:solidFill>
                  <a:srgbClr val="1482A5"/>
                </a:solidFill>
                <a:latin typeface="Montserrat Light" panose="00000400000000000000" pitchFamily="50" charset="0"/>
              </a:rPr>
              <a:t>1</a:t>
            </a:r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,</a:t>
            </a:r>
            <a:r>
              <a:rPr lang="en-US" sz="5600" baseline="30000" dirty="0">
                <a:solidFill>
                  <a:srgbClr val="1482A5"/>
                </a:solidFill>
                <a:latin typeface="Montserrat Light" panose="00000400000000000000" pitchFamily="50" charset="0"/>
              </a:rPr>
              <a:t> </a:t>
            </a:r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Dr. Laura Elnitski </a:t>
            </a:r>
            <a:r>
              <a:rPr lang="en-US" sz="5600" baseline="30000" dirty="0">
                <a:solidFill>
                  <a:srgbClr val="1482A5"/>
                </a:solidFill>
                <a:latin typeface="Montserrat Light" panose="00000400000000000000" pitchFamily="50" charset="0"/>
              </a:rPr>
              <a:t>2</a:t>
            </a:r>
          </a:p>
          <a:p>
            <a:pPr algn="ctr"/>
            <a:r>
              <a:rPr lang="en-US" sz="4000" dirty="0">
                <a:solidFill>
                  <a:srgbClr val="1482A5"/>
                </a:solidFill>
                <a:latin typeface="Montserrat Light" panose="00000400000000000000" pitchFamily="50" charset="0"/>
              </a:rPr>
              <a:t>1 - School of Electrical Engineering and Computer Science, Ohio University  </a:t>
            </a:r>
          </a:p>
          <a:p>
            <a:pPr algn="ctr"/>
            <a:r>
              <a:rPr lang="en-US" sz="4000" dirty="0">
                <a:solidFill>
                  <a:srgbClr val="1482A5"/>
                </a:solidFill>
                <a:latin typeface="Montserrat Light" panose="00000400000000000000" pitchFamily="50" charset="0"/>
              </a:rPr>
              <a:t>2 - Translational and Functional Genomics Branch, National Human Genome Research Institute, National Institutes of Health</a:t>
            </a:r>
            <a:endParaRPr lang="en-US" sz="4000" baseline="-25000" dirty="0">
              <a:solidFill>
                <a:srgbClr val="1482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685800" y="7745166"/>
            <a:ext cx="10058400" cy="10074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33127950" y="7745166"/>
            <a:ext cx="10058400" cy="924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11506200" y="16669406"/>
            <a:ext cx="10058400" cy="15563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801B80-E24E-4773-AC4E-37DC17B0424E}"/>
              </a:ext>
            </a:extLst>
          </p:cNvPr>
          <p:cNvSpPr/>
          <p:nvPr/>
        </p:nvSpPr>
        <p:spPr>
          <a:xfrm>
            <a:off x="11506200" y="7766748"/>
            <a:ext cx="10058400" cy="8217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33147000" y="17819644"/>
            <a:ext cx="10058400" cy="10069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914400" y="8745118"/>
            <a:ext cx="960120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Endometrial carcinoma is a type of uterine cancer that begins in the endometrium lining within the uterus. A subset of these tumors show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genome hypermethylation, resulting in down-regulation of tumor suppressor genes. This is commonly referred to as CpG island methylator phenotype (CIMP).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working hypothesis is that DNA mutations in endometrial tumors can be used to predict CIMP</a:t>
            </a:r>
            <a:r>
              <a:rPr lang="en-US" sz="3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capability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be useful when DNA methylation data is not available for analysis. Being able to quickly and accurately classify CIMP </a:t>
            </a: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patients will lead to better diagnostics and therapies.</a:t>
            </a:r>
            <a:endParaRPr lang="en-US" sz="3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914400" y="8077206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33147000" y="28576718"/>
            <a:ext cx="10058400" cy="3655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33375600" y="2889322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Acknowledgements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33375600" y="8745112"/>
            <a:ext cx="9601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results show a strong connection between CIMP and mutations.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found that it is possible to correctly </a:t>
            </a:r>
            <a:r>
              <a:rPr lang="en-US" sz="4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 samples as CIMP with high accuracy of up to 90% </a:t>
            </a:r>
            <a:r>
              <a:rPr lang="en-US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classification using </a:t>
            </a:r>
            <a:r>
              <a:rPr lang="en-US" sz="4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mutational data.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breakthrough in technology could give us the ability to classify unknown samples, which could lead to improved diagnostics and therapeutics.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333756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33375600" y="18798732"/>
            <a:ext cx="96012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uilding classification models that would be able to classify </a:t>
            </a:r>
            <a:r>
              <a:rPr lang="en-US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CIMP on a pan-cancer scale.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nalyze the </a:t>
            </a:r>
            <a:r>
              <a:rPr lang="en-US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important mutations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identified by the classification model </a:t>
            </a:r>
            <a:r>
              <a:rPr lang="en-US" sz="4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 biological perspective.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 research into the </a:t>
            </a:r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 between CIMP related mutations and their corresponding mutational pathways</a:t>
            </a:r>
            <a:r>
              <a:rPr lang="en-US" sz="4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33375600" y="1813081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Next Steps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914400" y="18739137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117348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Materials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11734800" y="169926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A0BB3C-427E-42CA-963C-DA612C8F2B9C}"/>
              </a:ext>
            </a:extLst>
          </p:cNvPr>
          <p:cNvSpPr txBox="1"/>
          <p:nvPr/>
        </p:nvSpPr>
        <p:spPr>
          <a:xfrm>
            <a:off x="22555200" y="807720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A3B6C6-95A1-4263-8846-E9EE6032B854}"/>
              </a:ext>
            </a:extLst>
          </p:cNvPr>
          <p:cNvSpPr txBox="1"/>
          <p:nvPr/>
        </p:nvSpPr>
        <p:spPr>
          <a:xfrm>
            <a:off x="33337500" y="29539553"/>
            <a:ext cx="9601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would like to thank Catherine Baugher (NHGRI) and Derek Petrosian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NHGRI) for their contribution to the refinement of the project.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8688666-D87B-4937-A5A0-19FFE3EF1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85171"/>
            <a:ext cx="4267200" cy="40640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8DA07D8-8156-429F-824D-7A9122D39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700" y="2932181"/>
            <a:ext cx="4267200" cy="408335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7F717BC-0897-4243-A282-98EF911708EA}"/>
              </a:ext>
            </a:extLst>
          </p:cNvPr>
          <p:cNvSpPr txBox="1"/>
          <p:nvPr/>
        </p:nvSpPr>
        <p:spPr>
          <a:xfrm>
            <a:off x="22517100" y="8804254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0" indent="0">
              <a:buNone/>
            </a:pP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only these mutations we can classify samples with an accuracy between 100 and 70 precent</a:t>
            </a:r>
            <a:r>
              <a:rPr lang="en-US" sz="3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On average, we can classify samples with 87% accuracy,</a:t>
            </a:r>
            <a:r>
              <a:rPr lang="en-US" sz="3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</a:t>
            </a:r>
            <a:r>
              <a:rPr lang="en-US" sz="3800" b="1" u="sng" dirty="0">
                <a:latin typeface="Calibri" panose="020F0502020204030204" pitchFamily="34" charset="0"/>
                <a:ea typeface="Calibri" panose="020F0502020204030204" pitchFamily="34" charset="0"/>
              </a:rPr>
              <a:t>159 mutations.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B814652-8981-4828-BDA6-05A7E03187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3" t="13531" r="2391"/>
          <a:stretch/>
        </p:blipFill>
        <p:spPr>
          <a:xfrm>
            <a:off x="685800" y="26056087"/>
            <a:ext cx="10058400" cy="615048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647700" y="19407050"/>
            <a:ext cx="9867900" cy="662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Endometrial carcinoma 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type of uterine cancer. Approximately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66,000 cases per year </a:t>
            </a:r>
            <a:r>
              <a:rPr lang="en-US" sz="3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fatality rate of ~20% (13,000). 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previously found that cancers can have different DNA methylation patterns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cancers can have </a:t>
            </a:r>
            <a:r>
              <a:rPr lang="en-US" sz="3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xtensive gain of DNA methylation</a:t>
            </a:r>
            <a:r>
              <a:rPr lang="en-US" sz="3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resulting in CIMP. 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three subtypes of CIMP: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CIMP positive, CIMP negative, and CIMP intermediate.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Tumor suppressor and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DNA repair genes are frequently silenced in CIMP+ cases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918C8-D8D3-4947-B7FD-9341EAE5F7F2}"/>
              </a:ext>
            </a:extLst>
          </p:cNvPr>
          <p:cNvSpPr txBox="1"/>
          <p:nvPr/>
        </p:nvSpPr>
        <p:spPr>
          <a:xfrm>
            <a:off x="11487150" y="8853368"/>
            <a:ext cx="96012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</a:t>
            </a: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</a:rPr>
              <a:t>data is from 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Cancer Genome Atlas. </a:t>
            </a: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</a:rPr>
              <a:t>The samples retrieved contains both methylation data and mutational data.</a:t>
            </a:r>
            <a:endParaRPr lang="en-US" sz="3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data consists </a:t>
            </a:r>
          </a:p>
          <a:p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250 unique samples: </a:t>
            </a:r>
          </a:p>
          <a:p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108 CIMP+,142 CIMP-. </a:t>
            </a:r>
          </a:p>
          <a:p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There are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8085 total</a:t>
            </a:r>
          </a:p>
          <a:p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mutations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Of the 8085 </a:t>
            </a:r>
          </a:p>
          <a:p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mutations,</a:t>
            </a:r>
            <a:r>
              <a:rPr lang="en-US" sz="3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739 demonstrated </a:t>
            </a:r>
          </a:p>
          <a:p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strong correlation to either the </a:t>
            </a:r>
          </a:p>
          <a:p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CIMP+ or the CIMP- grouping</a:t>
            </a:r>
            <a:r>
              <a:rPr lang="en-US" sz="3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11734800" y="17660513"/>
            <a:ext cx="96012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800" b="1" u="sng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Our goal is to correctly classify tumors as CIMP+ or CIMP-</a:t>
            </a: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by building a random forest classifier.</a:t>
            </a:r>
            <a:endParaRPr lang="en-US" sz="3800" b="1" u="sng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used the following approaches for mutation 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Fishers exact p value threshold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Chi </a:t>
            </a:r>
            <a:r>
              <a:rPr lang="en-US" sz="380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Squared significance test</a:t>
            </a:r>
            <a:endParaRPr lang="en-US" sz="3800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The group of mutations that only exist in CIMP+ (i.e., False Positive (FP) = 0)</a:t>
            </a:r>
          </a:p>
          <a:p>
            <a:endParaRPr lang="en-US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5" name="Picture 34" descr="Chart, pie chart&#10;&#10;Description automatically generated">
            <a:extLst>
              <a:ext uri="{FF2B5EF4-FFF2-40B4-BE49-F238E27FC236}">
                <a16:creationId xmlns:a16="http://schemas.microsoft.com/office/drawing/2014/main" id="{7706482F-E87D-4480-B81C-74F7CD9C27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85" t="1913" r="12703" b="8269"/>
          <a:stretch/>
        </p:blipFill>
        <p:spPr>
          <a:xfrm>
            <a:off x="16916400" y="10515600"/>
            <a:ext cx="4648200" cy="3138543"/>
          </a:xfrm>
          <a:prstGeom prst="rect">
            <a:avLst/>
          </a:prstGeom>
        </p:spPr>
      </p:pic>
      <p:pic>
        <p:nvPicPr>
          <p:cNvPr id="36" name="Content Placeholder 10" descr="Diagram, table&#10;&#10;Description automatically generated">
            <a:extLst>
              <a:ext uri="{FF2B5EF4-FFF2-40B4-BE49-F238E27FC236}">
                <a16:creationId xmlns:a16="http://schemas.microsoft.com/office/drawing/2014/main" id="{DC554D5E-E750-48E8-969A-1A8B6A630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6922" y="22936200"/>
            <a:ext cx="9579077" cy="8915400"/>
          </a:xfrm>
          <a:prstGeom prst="rect">
            <a:avLst/>
          </a:prstGeom>
        </p:spPr>
      </p:pic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476BA1A9-FD6A-4C2E-85E9-0938D1220B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380377"/>
              </p:ext>
            </p:extLst>
          </p:nvPr>
        </p:nvGraphicFramePr>
        <p:xfrm>
          <a:off x="22517100" y="11699663"/>
          <a:ext cx="9639300" cy="8787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CCB903FC-C0A5-4CB3-9188-220EF325D4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100" y="24815369"/>
            <a:ext cx="9841088" cy="739119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F28387C-465A-4B43-BE2B-FBBDC9D2D695}"/>
              </a:ext>
            </a:extLst>
          </p:cNvPr>
          <p:cNvSpPr txBox="1"/>
          <p:nvPr/>
        </p:nvSpPr>
        <p:spPr>
          <a:xfrm>
            <a:off x="22637044" y="21214383"/>
            <a:ext cx="9601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000" dirty="0"/>
              <a:t>ROC_AUC shows how strong a classifier is. The classifier shown below is the FP = 0 mutational selector that had an </a:t>
            </a:r>
            <a:r>
              <a:rPr lang="en-US" sz="4000" b="1" i="1" dirty="0"/>
              <a:t>AUC value of 93.3 %. </a:t>
            </a:r>
            <a:r>
              <a:rPr lang="en-US" sz="4000" dirty="0"/>
              <a:t>This metric shows how strong the performance of the classifier truly is.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ersuadingsapphire|09-2018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4822</TotalTime>
  <Words>584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Times New Roman</vt:lpstr>
      <vt:lpstr>Libre Baskerville</vt:lpstr>
      <vt:lpstr>Montserrat Light</vt:lpstr>
      <vt:lpstr>Calibri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Jon Feige</cp:lastModifiedBy>
  <cp:revision>351</cp:revision>
  <cp:lastPrinted>2006-11-15T16:04:57Z</cp:lastPrinted>
  <dcterms:modified xsi:type="dcterms:W3CDTF">2022-03-24T15:14:03Z</dcterms:modified>
  <cp:category>templates for scientific poster</cp:category>
</cp:coreProperties>
</file>