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32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36B78-CC23-4B41-AAFD-37E601466D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38B64D-FDA7-4F55-BB58-E6A9CFB75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CFCF7-68C5-44CB-AB03-7CE8A84ED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31E-F6A7-487B-A286-0EA1CDDB2CC7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89F53-A95D-42A3-8D0E-9EF87F9FC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A89E7-FFF4-4452-86B9-0818461F7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803D-5956-487D-97D6-36B74F833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18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A68E-31C5-406B-9954-106399CAE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6CFC8F-A86C-4C14-A1C3-FB8F6AF98C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49620-0B45-45B6-B112-F214E2A83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31E-F6A7-487B-A286-0EA1CDDB2CC7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61F43-31E6-4C12-943C-797566D29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5815E-A76C-44CD-A0B8-C33CD8A35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803D-5956-487D-97D6-36B74F833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70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825F51-DABF-43BD-B0C6-46CFB3F67A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C658D0-2B31-4F45-946B-595AA2BF34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DC710-BA54-4600-BDAB-D0CF7B6F8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31E-F6A7-487B-A286-0EA1CDDB2CC7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F9C94-ECC3-42A4-AFF0-9F0AD29BF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0D4E7-D3F9-4240-9614-FC98991A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803D-5956-487D-97D6-36B74F833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944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5FADB-75F6-43D2-B8B1-EDE4EC62C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2FBC3-F27A-4E48-B708-23FF1C908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690F5-039D-4542-816B-9DE91A335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31E-F6A7-487B-A286-0EA1CDDB2CC7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025EA-BAD6-45E3-8650-17140B013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48E62-4F29-49C4-8E9E-7EE1EE4F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803D-5956-487D-97D6-36B74F833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54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CE1BD-2DE7-450B-9A35-82C62C9EC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AC24B-97D6-4D4B-B163-23124BDD5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A48C0-0985-4516-94D2-7547AF0D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31E-F6A7-487B-A286-0EA1CDDB2CC7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92518-10CC-4789-94FA-06116F648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15426-6B85-4624-AFB3-66EAD4436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803D-5956-487D-97D6-36B74F833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41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FF8A5-541D-41BB-B52A-17D38AA6C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75FAA-A091-4F05-BB86-486574A29C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F23C44-3F09-4BA3-9969-77CDA7DDC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96C662-1DDF-4BE5-A300-B8CD1BB62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31E-F6A7-487B-A286-0EA1CDDB2CC7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D781C-63FA-4349-96A5-9452A4274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0E1A18-6891-4D2A-88FA-5B0BBD62F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803D-5956-487D-97D6-36B74F833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92353-44DC-4AE8-8F2A-C3E5ECF48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76105-259B-43FA-A4C6-27835ACE7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DEBD9A-02A9-4062-9906-28D754C4AE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27EA7F-6216-4D48-A339-1A47981DDB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B96115-FE0D-401A-962A-C6D3C9F749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977924-33D2-4DF5-8A59-3B1A8ADDE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31E-F6A7-487B-A286-0EA1CDDB2CC7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2980ED-BFFF-42AE-B92F-4B261B460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88D4E9-8ADF-4549-80D9-989266059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803D-5956-487D-97D6-36B74F833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688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51555-631E-4DD3-AC6A-134D4D8C4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8B4525-C9E2-4E1A-B33E-5D989A7EC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31E-F6A7-487B-A286-0EA1CDDB2CC7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7AA73B-C182-4F97-A308-D0007737C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6537BE-200C-430A-B64C-44E644A1A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803D-5956-487D-97D6-36B74F833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478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485696-F667-4DA5-BBBE-1BEF11A8D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31E-F6A7-487B-A286-0EA1CDDB2CC7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C8C97E-97B1-4618-8CC5-470253EDE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F92AF9-0F9A-4E4C-A451-2236D6F02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803D-5956-487D-97D6-36B74F833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362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F3763-26D4-48DE-A1FC-19C70C17A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4DA7E-E8A3-41FF-B936-BA862A190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D526E1-8941-4C56-8F60-7A8E8B7413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A82EC7-F8A5-4400-9C76-94DF7F6E9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31E-F6A7-487B-A286-0EA1CDDB2CC7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F94FE7-9C2A-40EF-A1FA-5887CFD3B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1467B-15A5-4571-AAEF-83DF27182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803D-5956-487D-97D6-36B74F833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12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C2C17-E8F5-4D37-858F-7DD8E2049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27D218-4258-40F3-BEDF-72F2C1C276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AD8227-2080-4AC3-91A6-65A518AE43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B9E89-4DCA-412E-9879-67DD5169E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31E-F6A7-487B-A286-0EA1CDDB2CC7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3484A8-ED5E-41A3-8A0D-E381F9462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D51BF9-8BFA-4504-B083-188D5CACE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803D-5956-487D-97D6-36B74F833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24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7D2E35-EE6B-4A38-8416-8A1FAF3E2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0D274-ED50-4A6D-B297-9B1D1E8C3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99858-F940-496F-B055-CFA7627719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6031E-F6A7-487B-A286-0EA1CDDB2CC7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EEFF9-9336-4F47-827A-AABCE95179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F869F-09A0-4449-AD0D-AE8343452D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A803D-5956-487D-97D6-36B74F833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364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7EB00-CED6-42A1-9BA2-081E38C18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Research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12B43-1CD1-4689-9B93-745D6A487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3330"/>
            <a:ext cx="12192000" cy="5604669"/>
          </a:xfrm>
        </p:spPr>
        <p:txBody>
          <a:bodyPr/>
          <a:lstStyle/>
          <a:p>
            <a:r>
              <a:rPr lang="en-US" dirty="0"/>
              <a:t>Deep classification analysis &amp; Feature selection</a:t>
            </a:r>
          </a:p>
          <a:p>
            <a:r>
              <a:rPr lang="en-US" dirty="0"/>
              <a:t>Build a full and complete decision tree.</a:t>
            </a:r>
          </a:p>
          <a:p>
            <a:r>
              <a:rPr lang="en-US" dirty="0"/>
              <a:t>Find the most prevalent mutations in the random forest</a:t>
            </a:r>
          </a:p>
        </p:txBody>
      </p:sp>
    </p:spTree>
    <p:extLst>
      <p:ext uri="{BB962C8B-B14F-4D97-AF65-F5344CB8AC3E}">
        <p14:creationId xmlns:p14="http://schemas.microsoft.com/office/powerpoint/2010/main" val="2582863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4B920-585C-4028-ACE4-DC2F37FE4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Key 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1110D-99A9-4995-ABC6-A692156EA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3496"/>
            <a:ext cx="12192000" cy="5734504"/>
          </a:xfrm>
        </p:spPr>
        <p:txBody>
          <a:bodyPr/>
          <a:lstStyle/>
          <a:p>
            <a:r>
              <a:rPr lang="en-US" dirty="0"/>
              <a:t>2 Classification types:</a:t>
            </a:r>
          </a:p>
          <a:p>
            <a:pPr lvl="1"/>
            <a:r>
              <a:rPr lang="en-US" dirty="0"/>
              <a:t>All mutations where the mutation exists in 6 or more samples</a:t>
            </a:r>
          </a:p>
          <a:p>
            <a:pPr lvl="2"/>
            <a:r>
              <a:rPr lang="en-US" dirty="0"/>
              <a:t>Remaining mutations: 1010</a:t>
            </a:r>
          </a:p>
          <a:p>
            <a:pPr lvl="2"/>
            <a:r>
              <a:rPr lang="en-US" dirty="0"/>
              <a:t>Accuracy: ~72 – 82 %</a:t>
            </a:r>
          </a:p>
          <a:p>
            <a:pPr lvl="2"/>
            <a:r>
              <a:rPr lang="en-US" dirty="0"/>
              <a:t>103 of 126 (82%) test samples were correct</a:t>
            </a:r>
          </a:p>
          <a:p>
            <a:pPr lvl="3"/>
            <a:r>
              <a:rPr lang="en-US" dirty="0"/>
              <a:t>20 of 30 (66%) cancer samples were correctly identified</a:t>
            </a:r>
          </a:p>
          <a:p>
            <a:pPr lvl="1"/>
            <a:r>
              <a:rPr lang="en-US" dirty="0"/>
              <a:t>All mutations that exist in TP Cancer samples and FP Non-Cancer samples where TP – 2*FP is greater than or equal to 2</a:t>
            </a:r>
          </a:p>
          <a:p>
            <a:pPr lvl="2"/>
            <a:r>
              <a:rPr lang="en-US" dirty="0"/>
              <a:t>Remaining mutations: 781</a:t>
            </a:r>
          </a:p>
          <a:p>
            <a:pPr lvl="2"/>
            <a:r>
              <a:rPr lang="en-US" dirty="0"/>
              <a:t>Accuracy ~80 – 87.5%</a:t>
            </a:r>
          </a:p>
          <a:p>
            <a:pPr lvl="2"/>
            <a:r>
              <a:rPr lang="en-US" dirty="0"/>
              <a:t>105 of 126 (83%) test samples were correct</a:t>
            </a:r>
          </a:p>
          <a:p>
            <a:pPr lvl="3"/>
            <a:r>
              <a:rPr lang="en-US" dirty="0"/>
              <a:t>13 of 30 (43%) cancer samples were correctly identified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629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1C4FF-0E32-4175-A8A7-185A3882B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Summery of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B0C23-428C-4194-95FA-461000D84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3330"/>
            <a:ext cx="12192000" cy="5604669"/>
          </a:xfrm>
        </p:spPr>
        <p:txBody>
          <a:bodyPr>
            <a:normAutofit/>
          </a:bodyPr>
          <a:lstStyle/>
          <a:p>
            <a:r>
              <a:rPr lang="en-US" dirty="0"/>
              <a:t>Using Pandas and </a:t>
            </a:r>
            <a:r>
              <a:rPr lang="en-US" dirty="0" err="1"/>
              <a:t>sklearn</a:t>
            </a:r>
            <a:r>
              <a:rPr lang="en-US" dirty="0"/>
              <a:t> libraries to build data and tree.</a:t>
            </a:r>
          </a:p>
          <a:p>
            <a:r>
              <a:rPr lang="en-US" dirty="0"/>
              <a:t>First separate data by either samples &gt;= 5 or TP – 2*FP.</a:t>
            </a:r>
          </a:p>
          <a:p>
            <a:r>
              <a:rPr lang="en-US" dirty="0"/>
              <a:t>Use the </a:t>
            </a:r>
            <a:r>
              <a:rPr lang="en-US" dirty="0" err="1"/>
              <a:t>train_test_split</a:t>
            </a:r>
            <a:r>
              <a:rPr lang="en-US" dirty="0"/>
              <a:t> </a:t>
            </a:r>
            <a:r>
              <a:rPr lang="en-US" dirty="0" err="1"/>
              <a:t>fuction</a:t>
            </a:r>
            <a:r>
              <a:rPr lang="en-US" dirty="0"/>
              <a:t> with test size 0.33% of total dataset</a:t>
            </a:r>
          </a:p>
          <a:p>
            <a:r>
              <a:rPr lang="en-US" dirty="0"/>
              <a:t>When the training set is built it is passed to the </a:t>
            </a:r>
            <a:r>
              <a:rPr lang="en-US" dirty="0" err="1"/>
              <a:t>RandomforestClassifier</a:t>
            </a:r>
            <a:r>
              <a:rPr lang="en-US" dirty="0"/>
              <a:t> function.</a:t>
            </a:r>
          </a:p>
          <a:p>
            <a:pPr lvl="1"/>
            <a:r>
              <a:rPr lang="en-US" dirty="0"/>
              <a:t>The parameters are: trees = 50,000 and split nodes by entropy</a:t>
            </a:r>
          </a:p>
          <a:p>
            <a:r>
              <a:rPr lang="en-US" dirty="0"/>
              <a:t>The data is fit to the tree then the corresponding statistics are output to a file.</a:t>
            </a:r>
          </a:p>
          <a:p>
            <a:pPr lvl="1"/>
            <a:r>
              <a:rPr lang="en-US" dirty="0"/>
              <a:t>Each </a:t>
            </a:r>
            <a:r>
              <a:rPr lang="en-US" dirty="0" err="1"/>
              <a:t>entriy</a:t>
            </a:r>
            <a:r>
              <a:rPr lang="en-US" dirty="0"/>
              <a:t> has the sample name, original classification, predicted classification, probability of both NC and C, and lastly if the original classification matches the predicted classification.</a:t>
            </a:r>
          </a:p>
          <a:p>
            <a:r>
              <a:rPr lang="en-US" dirty="0"/>
              <a:t>Another file is produced showing the important mutations in the classifier compared to the mean performance “Entropy” of features.</a:t>
            </a:r>
          </a:p>
          <a:p>
            <a:pPr lvl="1"/>
            <a:r>
              <a:rPr lang="en-US" dirty="0"/>
              <a:t>If the feature ranks higher than the mean, then it is considered important.</a:t>
            </a:r>
          </a:p>
        </p:txBody>
      </p:sp>
    </p:spTree>
    <p:extLst>
      <p:ext uri="{BB962C8B-B14F-4D97-AF65-F5344CB8AC3E}">
        <p14:creationId xmlns:p14="http://schemas.microsoft.com/office/powerpoint/2010/main" val="2886534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3F64E-E517-4017-B9EA-842677284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Key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2D5F0-345D-4ADF-B4A2-F3EA27A64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3331"/>
            <a:ext cx="12192000" cy="5604670"/>
          </a:xfrm>
        </p:spPr>
        <p:txBody>
          <a:bodyPr/>
          <a:lstStyle/>
          <a:p>
            <a:r>
              <a:rPr lang="en-US" dirty="0"/>
              <a:t>Tables attached in emails</a:t>
            </a:r>
          </a:p>
          <a:p>
            <a:r>
              <a:rPr lang="en-US" dirty="0"/>
              <a:t>Some of the 200+ important features: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792D9CD-0E49-4D63-A42E-6B5F500A3B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806832"/>
              </p:ext>
            </p:extLst>
          </p:nvPr>
        </p:nvGraphicFramePr>
        <p:xfrm>
          <a:off x="0" y="2270879"/>
          <a:ext cx="12192000" cy="45688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573384028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112753670"/>
                    </a:ext>
                  </a:extLst>
                </a:gridCol>
              </a:tblGrid>
              <a:tr h="415351">
                <a:tc>
                  <a:txBody>
                    <a:bodyPr/>
                    <a:lstStyle/>
                    <a:p>
                      <a:r>
                        <a:rPr lang="en-US" dirty="0"/>
                        <a:t>TP + FP &gt;=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TP – 2*FP &gt;=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74071"/>
                  </a:ext>
                </a:extLst>
              </a:tr>
              <a:tr h="415351">
                <a:tc>
                  <a:txBody>
                    <a:bodyPr/>
                    <a:lstStyle/>
                    <a:p>
                      <a:r>
                        <a:rPr lang="en-US" dirty="0"/>
                        <a:t>RNF43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MTMR11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28835"/>
                  </a:ext>
                </a:extLst>
              </a:tr>
              <a:tr h="415351">
                <a:tc>
                  <a:txBody>
                    <a:bodyPr/>
                    <a:lstStyle/>
                    <a:p>
                      <a:r>
                        <a:rPr lang="en-US" dirty="0"/>
                        <a:t>ARID1A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SHCBP1l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761910"/>
                  </a:ext>
                </a:extLst>
              </a:tr>
              <a:tr h="415351">
                <a:tc>
                  <a:txBody>
                    <a:bodyPr/>
                    <a:lstStyle/>
                    <a:p>
                      <a:r>
                        <a:rPr lang="en-US" dirty="0"/>
                        <a:t>DOCK10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USH2A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954150"/>
                  </a:ext>
                </a:extLst>
              </a:tr>
              <a:tr h="415351">
                <a:tc>
                  <a:txBody>
                    <a:bodyPr/>
                    <a:lstStyle/>
                    <a:p>
                      <a:r>
                        <a:rPr lang="en-US" dirty="0"/>
                        <a:t>FGFR2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293461"/>
                  </a:ext>
                </a:extLst>
              </a:tr>
              <a:tr h="415351">
                <a:tc>
                  <a:txBody>
                    <a:bodyPr/>
                    <a:lstStyle/>
                    <a:p>
                      <a:r>
                        <a:rPr lang="en-US" dirty="0"/>
                        <a:t>KRAS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PACRG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612762"/>
                  </a:ext>
                </a:extLst>
              </a:tr>
              <a:tr h="415351">
                <a:tc>
                  <a:txBody>
                    <a:bodyPr/>
                    <a:lstStyle/>
                    <a:p>
                      <a:r>
                        <a:rPr lang="en-US" dirty="0"/>
                        <a:t>PTEN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DLGAP2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85443"/>
                  </a:ext>
                </a:extLst>
              </a:tr>
              <a:tr h="415351">
                <a:tc>
                  <a:txBody>
                    <a:bodyPr/>
                    <a:lstStyle/>
                    <a:p>
                      <a:r>
                        <a:rPr lang="en-US" dirty="0"/>
                        <a:t>SPATA6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VPS13A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578543"/>
                  </a:ext>
                </a:extLst>
              </a:tr>
              <a:tr h="415351">
                <a:tc>
                  <a:txBody>
                    <a:bodyPr/>
                    <a:lstStyle/>
                    <a:p>
                      <a:r>
                        <a:rPr lang="en-US" dirty="0"/>
                        <a:t>PPP2R1A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B4GALNT4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13385"/>
                  </a:ext>
                </a:extLst>
              </a:tr>
              <a:tr h="415351">
                <a:tc>
                  <a:txBody>
                    <a:bodyPr/>
                    <a:lstStyle/>
                    <a:p>
                      <a:r>
                        <a:rPr lang="en-US" dirty="0"/>
                        <a:t>PTEN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SETD1B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857616"/>
                  </a:ext>
                </a:extLst>
              </a:tr>
              <a:tr h="415351">
                <a:tc>
                  <a:txBody>
                    <a:bodyPr/>
                    <a:lstStyle/>
                    <a:p>
                      <a:r>
                        <a:rPr lang="en-US" dirty="0"/>
                        <a:t>PIK3CA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PCDH9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645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3213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13838-5BDA-4B25-9A4B-2C1979748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66459-A981-47D1-BDCD-91B7CAE98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3330"/>
            <a:ext cx="12192000" cy="5604669"/>
          </a:xfrm>
        </p:spPr>
        <p:txBody>
          <a:bodyPr/>
          <a:lstStyle/>
          <a:p>
            <a:r>
              <a:rPr lang="en-US" dirty="0"/>
              <a:t>In this particular case the two possible classifiers preformed similar.</a:t>
            </a:r>
          </a:p>
          <a:p>
            <a:r>
              <a:rPr lang="en-US" dirty="0"/>
              <a:t>On average the mutation exists in 6 or more samples has a lower accuracy and a higher C identification accuracy.</a:t>
            </a:r>
          </a:p>
          <a:p>
            <a:r>
              <a:rPr lang="en-US" dirty="0"/>
              <a:t>This is the opposite for the TP – 2FP classifier. It traditionally has a higher accuracy, but it had a harder time classifying the C samples.</a:t>
            </a:r>
          </a:p>
        </p:txBody>
      </p:sp>
    </p:spTree>
    <p:extLst>
      <p:ext uri="{BB962C8B-B14F-4D97-AF65-F5344CB8AC3E}">
        <p14:creationId xmlns:p14="http://schemas.microsoft.com/office/powerpoint/2010/main" val="3029412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394</Words>
  <Application>Microsoft Office PowerPoint</Application>
  <PresentationFormat>Widescreen</PresentationFormat>
  <Paragraphs>55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Research objectives</vt:lpstr>
      <vt:lpstr>Key Results </vt:lpstr>
      <vt:lpstr>Summery of Methods</vt:lpstr>
      <vt:lpstr>Key Results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Feige</dc:creator>
  <cp:lastModifiedBy>Jon Feige</cp:lastModifiedBy>
  <cp:revision>11</cp:revision>
  <dcterms:created xsi:type="dcterms:W3CDTF">2020-11-02T22:24:21Z</dcterms:created>
  <dcterms:modified xsi:type="dcterms:W3CDTF">2020-11-02T23:38:23Z</dcterms:modified>
</cp:coreProperties>
</file>