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0" r:id="rId3"/>
    <p:sldId id="261" r:id="rId4"/>
    <p:sldId id="270" r:id="rId5"/>
    <p:sldId id="262" r:id="rId6"/>
    <p:sldId id="267" r:id="rId7"/>
    <p:sldId id="268" r:id="rId8"/>
    <p:sldId id="263" r:id="rId9"/>
    <p:sldId id="271" r:id="rId10"/>
    <p:sldId id="259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67" autoAdjust="0"/>
  </p:normalViewPr>
  <p:slideViewPr>
    <p:cSldViewPr snapToGrid="0">
      <p:cViewPr varScale="1">
        <p:scale>
          <a:sx n="99" d="100"/>
          <a:sy n="99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C751A-412A-4A5F-A740-9CF35E4EB92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D212A-04C5-4FF9-B4AE-BC0C173E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3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Using a set of </a:t>
            </a:r>
            <a:r>
              <a:rPr lang="en-US" sz="1800" dirty="0">
                <a:effectLst/>
              </a:rPr>
              <a:t>739</a:t>
            </a:r>
            <a:r>
              <a:rPr lang="en-US" sz="1800" dirty="0"/>
              <a:t> mutations, we can classify Endometrial Carcinoma CIMP samples with 90% accuracy.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Does the model overfit the data?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No, from cross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Validation datasets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D212A-04C5-4FF9-B4AE-BC0C173EAC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4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bar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D212A-04C5-4FF9-B4AE-BC0C173EAC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309A-AA2C-4229-AEAE-406040C35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5594D-176D-4E35-A13E-09520071A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60DA7-2599-434C-A37C-EB1386F5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CE0-F0EA-4A30-8F5F-AAEF88D544B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AC414-53F8-44A0-A1D7-76BC947B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3CE53-EB1D-4A1F-85CF-678628BA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3A7-B0AD-4D70-A396-2585EAB3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6605-AA2B-4878-AD16-C8094BE7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B5C37-CCA3-4C88-ABFF-57989C256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BE9BE-F906-4314-91A3-8FEF2001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CE0-F0EA-4A30-8F5F-AAEF88D544B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C440-83B6-4C45-AA61-3E270922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177D-44A5-4BA0-8646-E0ABFC07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3A7-B0AD-4D70-A396-2585EAB3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97E76-0B6B-4B99-B99E-27F375A1D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C3DF0-7D85-4BE9-A842-CB983BE39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A71F-599A-4AD7-A9D6-85F4936D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CE0-F0EA-4A30-8F5F-AAEF88D544B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13A1-4E5C-430D-AB6F-E99E17FF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0A83-7049-4B55-9CEA-C28BCECD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3A7-B0AD-4D70-A396-2585EAB3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AE6E-0D20-454A-9601-26BB1DC7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5114-1221-4951-A151-D025B2F2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9A50D-B34A-4152-B03E-40DED7D3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CE0-F0EA-4A30-8F5F-AAEF88D544B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72E0-C2C5-4BB0-BE2B-5CE73F85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BF77-3C1C-48B1-B49D-2FB0F20A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3A7-B0AD-4D70-A396-2585EAB3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2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0F1B-BB98-4536-82DC-A155D02E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B48B0-7E04-42B5-9862-800F0C48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94E0A-6C80-4092-BA9A-5BC4D126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CE0-F0EA-4A30-8F5F-AAEF88D544B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C2470-2E83-4D5E-87E0-8A2E70FF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0F6F-A096-4AA9-B539-5534317C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3A7-B0AD-4D70-A396-2585EAB3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2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7CC1-2AB0-4D93-A6EC-84ED5F11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7BA7-143D-4AF8-92AC-BA0B33EEB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09D68-BFC4-4D26-9D81-C06ECF7C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56E0D-4112-45DE-A099-50436540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CE0-F0EA-4A30-8F5F-AAEF88D544B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9CE09-0747-45BE-9862-8B1B395E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AB93F-E648-4816-8EE3-C5E9FC39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3A7-B0AD-4D70-A396-2585EAB3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1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8B1A-FA7A-492F-85D6-EFBFE8D6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D389C-7269-4EBD-9F2E-AE3195456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65D9F-B1C1-47A1-A6CA-EB2263422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CE53-7F53-4871-9433-55AF7F8B9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3CF76-4984-45B2-81D3-D3FFDF7F4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369F5-E680-4F99-968E-7D6F37C4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CE0-F0EA-4A30-8F5F-AAEF88D544B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187B6-66B8-413D-94C7-1117F1C7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C0260-E9E2-4445-ADCB-C7DA26DF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3A7-B0AD-4D70-A396-2585EAB3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DA2A-4D45-44A6-A3A0-E005A858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BBB1D-FEDA-4DCF-ABB6-DB3AA4F0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CE0-F0EA-4A30-8F5F-AAEF88D544B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F8D4B-388E-474F-B695-11DD3EBB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98C2F-63F2-47D1-B907-5BCBEEF2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3A7-B0AD-4D70-A396-2585EAB3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3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ECE25-E55B-4467-8B51-D4ABE2B4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CE0-F0EA-4A30-8F5F-AAEF88D544B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F4387-7985-473E-9B62-3AB3392B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E1C5B-096D-4A85-87C6-B41FF418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3A7-B0AD-4D70-A396-2585EAB3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25C6-1CD7-445F-B61D-BE352DBC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906B-CBD8-4E01-8F8D-FDDF55C61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83D2D-61BF-4D69-BD37-B715CEE46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8FBAA-4F53-4717-8D57-99366FE0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CE0-F0EA-4A30-8F5F-AAEF88D544B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AD015-63AA-4828-85B9-722A4F07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ED54C-1CC7-4C99-BF44-FF21F5F9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3A7-B0AD-4D70-A396-2585EAB3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8A32-5E9F-44C0-919A-ABBD1968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CF56A-4470-41BD-947C-11BEBCE1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DC3D6-7566-4C35-83EE-318F6814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3FE8C-8E76-4A08-8831-950EC9BC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CE0-F0EA-4A30-8F5F-AAEF88D544B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0A249-281B-4CFC-9AAF-28646777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2273D-433F-45A1-A5D4-79988CE9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F3A7-B0AD-4D70-A396-2585EAB3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18157-B12F-428B-B935-E63A802F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BDC95-E3FD-47DE-A1EA-B20F28E2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5AEFF-4165-42AC-A630-48A81378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55CE0-F0EA-4A30-8F5F-AAEF88D544B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AF2AB-E519-4986-8153-667E4238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1CEEB-970C-4CC3-A321-1B1CC8F2B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F3A7-B0AD-4D70-A396-2585EAB3E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6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5AB0-4A53-41FB-A799-0F4BDF6D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08759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possible to correctly classify unknown CIMP samples with just mutations?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DAFC-16B7-40D0-B324-F8B1A3E2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28"/>
            <a:ext cx="11710182" cy="5563771"/>
          </a:xfrm>
        </p:spPr>
        <p:txBody>
          <a:bodyPr>
            <a:normAutofit fontScale="92500" lnSpcReduction="10000"/>
          </a:bodyPr>
          <a:lstStyle/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Mutation Selection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classification benefits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RF, MLP, KNN, SVM Results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using mutations to classify CIMP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90% accuracy in classification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Strongest Mutations For classification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Via Venn Diagram of strongest mutations from classification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149 Most prevalent mutations in EC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Uterine Carcinoma Mutations to Classify Other Cancer Types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Uterine Sets (Validation)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Non-Uterine Sets (Pan-Cancer)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80% accuracy in validation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35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99E6-3C78-4674-9BC0-44B1E134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511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we use mutations in order to uncover new discoveries about the CIMP (Genotype and Phenotype)?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9BDB-EC2D-441D-9601-B2526A52C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Association Rule mining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CIMP is not contributed to one mutation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 relationships to cancer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 between CIMP, mutations, and various cancers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Pathway analysis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 between CIMP, mutations, and pathway analysis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3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4D6F-1438-40DE-A29B-5A706003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Association Rule mining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A751B44-1708-4FE1-B13E-654DEE6C0D8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8106" y="1808986"/>
              <a:ext cx="10435787" cy="43950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65477">
                      <a:extLst>
                        <a:ext uri="{9D8B030D-6E8A-4147-A177-3AD203B41FA5}">
                          <a16:colId xmlns:a16="http://schemas.microsoft.com/office/drawing/2014/main" val="4193526241"/>
                        </a:ext>
                      </a:extLst>
                    </a:gridCol>
                    <a:gridCol w="1417463">
                      <a:extLst>
                        <a:ext uri="{9D8B030D-6E8A-4147-A177-3AD203B41FA5}">
                          <a16:colId xmlns:a16="http://schemas.microsoft.com/office/drawing/2014/main" val="801511995"/>
                        </a:ext>
                      </a:extLst>
                    </a:gridCol>
                    <a:gridCol w="1680499">
                      <a:extLst>
                        <a:ext uri="{9D8B030D-6E8A-4147-A177-3AD203B41FA5}">
                          <a16:colId xmlns:a16="http://schemas.microsoft.com/office/drawing/2014/main" val="3882887248"/>
                        </a:ext>
                      </a:extLst>
                    </a:gridCol>
                    <a:gridCol w="1463390">
                      <a:extLst>
                        <a:ext uri="{9D8B030D-6E8A-4147-A177-3AD203B41FA5}">
                          <a16:colId xmlns:a16="http://schemas.microsoft.com/office/drawing/2014/main" val="3030810372"/>
                        </a:ext>
                      </a:extLst>
                    </a:gridCol>
                    <a:gridCol w="1394500">
                      <a:extLst>
                        <a:ext uri="{9D8B030D-6E8A-4147-A177-3AD203B41FA5}">
                          <a16:colId xmlns:a16="http://schemas.microsoft.com/office/drawing/2014/main" val="166931903"/>
                        </a:ext>
                      </a:extLst>
                    </a:gridCol>
                    <a:gridCol w="1663797">
                      <a:extLst>
                        <a:ext uri="{9D8B030D-6E8A-4147-A177-3AD203B41FA5}">
                          <a16:colId xmlns:a16="http://schemas.microsoft.com/office/drawing/2014/main" val="1787468755"/>
                        </a:ext>
                      </a:extLst>
                    </a:gridCol>
                    <a:gridCol w="1350661">
                      <a:extLst>
                        <a:ext uri="{9D8B030D-6E8A-4147-A177-3AD203B41FA5}">
                          <a16:colId xmlns:a16="http://schemas.microsoft.com/office/drawing/2014/main" val="4080665685"/>
                        </a:ext>
                      </a:extLst>
                    </a:gridCol>
                  </a:tblGrid>
                  <a:tr h="92762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Support(A)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𝒔𝒖𝒑𝒑𝒐𝒓𝒕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 ∩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Support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Confidence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Supp * Conf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3697007205"/>
                      </a:ext>
                    </a:extLst>
                  </a:tr>
                  <a:tr h="3112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ANKH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9 (8+, 1-)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0.023747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0.818182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0.019429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725424774"/>
                      </a:ext>
                    </a:extLst>
                  </a:tr>
                  <a:tr h="3112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ANKH, RPL22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 (5+, 1-)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0.015831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0.015831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2770690064"/>
                      </a:ext>
                    </a:extLst>
                  </a:tr>
                  <a:tr h="3112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CLVS1, RNF43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RPL22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 (4+, 2-)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0.015831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0.857143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0.01357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3238249595"/>
                      </a:ext>
                    </a:extLst>
                  </a:tr>
                  <a:tr h="3112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 BTBD7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RPL22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 (6+, 0-)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0.015831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0.857143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0.01357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2977382658"/>
                      </a:ext>
                    </a:extLst>
                  </a:tr>
                  <a:tr h="3112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COBLL1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RNF43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 (5+, 1-)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0.015831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0.857143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0.01357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922474399"/>
                      </a:ext>
                    </a:extLst>
                  </a:tr>
                  <a:tr h="3112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RNF2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RPL22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 (5+, 1-)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0.015831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0.857143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0.01357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1632777121"/>
                      </a:ext>
                    </a:extLst>
                  </a:tr>
                  <a:tr h="3112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NFIA, BCL7A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RPL22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 (5+, 0-)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2345993425"/>
                      </a:ext>
                    </a:extLst>
                  </a:tr>
                  <a:tr h="3112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 NFIA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 (4+, 1-)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2985289765"/>
                      </a:ext>
                    </a:extLst>
                  </a:tr>
                  <a:tr h="3112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 DZIP1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 (4+, 1-)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817879020"/>
                      </a:ext>
                    </a:extLst>
                  </a:tr>
                  <a:tr h="3112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 CLVS1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RPL22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 (4+, 1-)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1241811685"/>
                      </a:ext>
                    </a:extLst>
                  </a:tr>
                  <a:tr h="3112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 JAK1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 (5+, 0-)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0.013193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2750235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A751B44-1708-4FE1-B13E-654DEE6C0D8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8106" y="1808986"/>
              <a:ext cx="10435787" cy="43950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65477">
                      <a:extLst>
                        <a:ext uri="{9D8B030D-6E8A-4147-A177-3AD203B41FA5}">
                          <a16:colId xmlns:a16="http://schemas.microsoft.com/office/drawing/2014/main" val="4193526241"/>
                        </a:ext>
                      </a:extLst>
                    </a:gridCol>
                    <a:gridCol w="1417463">
                      <a:extLst>
                        <a:ext uri="{9D8B030D-6E8A-4147-A177-3AD203B41FA5}">
                          <a16:colId xmlns:a16="http://schemas.microsoft.com/office/drawing/2014/main" val="801511995"/>
                        </a:ext>
                      </a:extLst>
                    </a:gridCol>
                    <a:gridCol w="1680499">
                      <a:extLst>
                        <a:ext uri="{9D8B030D-6E8A-4147-A177-3AD203B41FA5}">
                          <a16:colId xmlns:a16="http://schemas.microsoft.com/office/drawing/2014/main" val="3882887248"/>
                        </a:ext>
                      </a:extLst>
                    </a:gridCol>
                    <a:gridCol w="1463390">
                      <a:extLst>
                        <a:ext uri="{9D8B030D-6E8A-4147-A177-3AD203B41FA5}">
                          <a16:colId xmlns:a16="http://schemas.microsoft.com/office/drawing/2014/main" val="3030810372"/>
                        </a:ext>
                      </a:extLst>
                    </a:gridCol>
                    <a:gridCol w="1394500">
                      <a:extLst>
                        <a:ext uri="{9D8B030D-6E8A-4147-A177-3AD203B41FA5}">
                          <a16:colId xmlns:a16="http://schemas.microsoft.com/office/drawing/2014/main" val="166931903"/>
                        </a:ext>
                      </a:extLst>
                    </a:gridCol>
                    <a:gridCol w="1663797">
                      <a:extLst>
                        <a:ext uri="{9D8B030D-6E8A-4147-A177-3AD203B41FA5}">
                          <a16:colId xmlns:a16="http://schemas.microsoft.com/office/drawing/2014/main" val="1787468755"/>
                        </a:ext>
                      </a:extLst>
                    </a:gridCol>
                    <a:gridCol w="1350661">
                      <a:extLst>
                        <a:ext uri="{9D8B030D-6E8A-4147-A177-3AD203B41FA5}">
                          <a16:colId xmlns:a16="http://schemas.microsoft.com/office/drawing/2014/main" val="4080665685"/>
                        </a:ext>
                      </a:extLst>
                    </a:gridCol>
                  </a:tblGrid>
                  <a:tr h="934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Support(A)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059" marR="68059" marT="0" marB="0" anchor="ctr">
                        <a:blipFill>
                          <a:blip r:embed="rId2"/>
                          <a:stretch>
                            <a:fillRect l="-312500" t="-649" r="-303333" b="-3792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Support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Confidence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Supp * Conf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3697007205"/>
                      </a:ext>
                    </a:extLst>
                  </a:tr>
                  <a:tr h="314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ANKH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9 (8+, 1-)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0.023747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0.818182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0.019429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725424774"/>
                      </a:ext>
                    </a:extLst>
                  </a:tr>
                  <a:tr h="314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ANKH, RPL22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 (5+, 1-)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0.015831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0.015831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2770690064"/>
                      </a:ext>
                    </a:extLst>
                  </a:tr>
                  <a:tr h="314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CLVS1, RNF43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RPL22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 (4+, 2-)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0.015831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0.857143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0.01357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3238249595"/>
                      </a:ext>
                    </a:extLst>
                  </a:tr>
                  <a:tr h="314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 BTBD7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RPL22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 (6+, 0-)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0.015831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0.857143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0.01357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2977382658"/>
                      </a:ext>
                    </a:extLst>
                  </a:tr>
                  <a:tr h="314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COBLL1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RNF43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 (5+, 1-)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0.015831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0.857143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0.01357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922474399"/>
                      </a:ext>
                    </a:extLst>
                  </a:tr>
                  <a:tr h="314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RNF2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RPL22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 (5+, 1-)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0.015831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0.857143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0.01357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1632777121"/>
                      </a:ext>
                    </a:extLst>
                  </a:tr>
                  <a:tr h="314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NFIA, BCL7A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RPL22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 (5+, 0-)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2345993425"/>
                      </a:ext>
                    </a:extLst>
                  </a:tr>
                  <a:tr h="314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 NFIA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 (4+, 1-)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2985289765"/>
                      </a:ext>
                    </a:extLst>
                  </a:tr>
                  <a:tr h="314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 DZIP1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 (4+, 1-)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817879020"/>
                      </a:ext>
                    </a:extLst>
                  </a:tr>
                  <a:tr h="314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 CLVS1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RPL22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 (4+, 1-)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1241811685"/>
                      </a:ext>
                    </a:extLst>
                  </a:tr>
                  <a:tr h="3145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 JAK1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DRD5</a:t>
                          </a:r>
                          <a:r>
                            <a:rPr lang="en-US" sz="1200" baseline="-250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5 (5+, 0-)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0.013193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0.013193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059" marR="68059" marT="0" marB="0" anchor="ctr"/>
                    </a:tc>
                    <a:extLst>
                      <a:ext uri="{0D108BD9-81ED-4DB2-BD59-A6C34878D82A}">
                        <a16:rowId xmlns:a16="http://schemas.microsoft.com/office/drawing/2014/main" val="27502350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38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5FF1-B1AC-406F-9D56-00CF3092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 relationships to cancer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564AF94-FE28-48D6-A946-10989D0B0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257063"/>
            <a:ext cx="6088283" cy="4235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4A476C8-38BA-4C7B-BA1C-345E96A49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627" y="2257062"/>
            <a:ext cx="5845278" cy="4235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85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E3A6-E411-488E-BD68-9E9D1341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Pathway analysis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9A021A1-5940-42A7-9CBE-2891147D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96" y="1690688"/>
            <a:ext cx="8256608" cy="47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4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0185-08FB-454E-85D0-4A40CD93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Mutation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3A02-A475-4AA7-B49A-D3C09AABA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9439" cy="4351338"/>
          </a:xfrm>
        </p:spPr>
        <p:txBody>
          <a:bodyPr/>
          <a:lstStyle/>
          <a:p>
            <a:r>
              <a:rPr lang="en-US" dirty="0"/>
              <a:t>Used in for the benefit of classification accuracy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61CC97-B99A-484C-9550-C6F35C620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08906"/>
              </p:ext>
            </p:extLst>
          </p:nvPr>
        </p:nvGraphicFramePr>
        <p:xfrm>
          <a:off x="5798916" y="821803"/>
          <a:ext cx="5507656" cy="5388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7132">
                  <a:extLst>
                    <a:ext uri="{9D8B030D-6E8A-4147-A177-3AD203B41FA5}">
                      <a16:colId xmlns:a16="http://schemas.microsoft.com/office/drawing/2014/main" val="1296856605"/>
                    </a:ext>
                  </a:extLst>
                </a:gridCol>
                <a:gridCol w="2750524">
                  <a:extLst>
                    <a:ext uri="{9D8B030D-6E8A-4147-A177-3AD203B41FA5}">
                      <a16:colId xmlns:a16="http://schemas.microsoft.com/office/drawing/2014/main" val="1761002948"/>
                    </a:ext>
                  </a:extLst>
                </a:gridCol>
              </a:tblGrid>
              <a:tr h="38487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Mutational Separator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mutations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extLst>
                  <a:ext uri="{0D108BD9-81ED-4DB2-BD59-A6C34878D82A}">
                    <a16:rowId xmlns:a16="http://schemas.microsoft.com/office/drawing/2014/main" val="3868149634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Fishers Exact P value &gt; 0.05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extLst>
                  <a:ext uri="{0D108BD9-81ED-4DB2-BD59-A6C34878D82A}">
                    <a16:rowId xmlns:a16="http://schemas.microsoft.com/office/drawing/2014/main" val="2560776783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Fishers Exact P value &gt; 0.01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extLst>
                  <a:ext uri="{0D108BD9-81ED-4DB2-BD59-A6C34878D82A}">
                    <a16:rowId xmlns:a16="http://schemas.microsoft.com/office/drawing/2014/main" val="1735993341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Fishers Exact P value &gt; 0.005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extLst>
                  <a:ext uri="{0D108BD9-81ED-4DB2-BD59-A6C34878D82A}">
                    <a16:rowId xmlns:a16="http://schemas.microsoft.com/office/drawing/2014/main" val="3105083090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 Squared &gt; 3.84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extLst>
                  <a:ext uri="{0D108BD9-81ED-4DB2-BD59-A6C34878D82A}">
                    <a16:rowId xmlns:a16="http://schemas.microsoft.com/office/drawing/2014/main" val="3167630502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 Squared &gt; 7.68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383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extLst>
                  <a:ext uri="{0D108BD9-81ED-4DB2-BD59-A6C34878D82A}">
                    <a16:rowId xmlns:a16="http://schemas.microsoft.com/office/drawing/2014/main" val="4008812123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 Squared &gt; 15.36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extLst>
                  <a:ext uri="{0D108BD9-81ED-4DB2-BD59-A6C34878D82A}">
                    <a16:rowId xmlns:a16="http://schemas.microsoft.com/office/drawing/2014/main" val="1721585182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 = 0, TP &gt;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extLst>
                  <a:ext uri="{0D108BD9-81ED-4DB2-BD59-A6C34878D82A}">
                    <a16:rowId xmlns:a16="http://schemas.microsoft.com/office/drawing/2014/main" val="958116654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 = 0, TP &gt;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extLst>
                  <a:ext uri="{0D108BD9-81ED-4DB2-BD59-A6C34878D82A}">
                    <a16:rowId xmlns:a16="http://schemas.microsoft.com/office/drawing/2014/main" val="599682978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 = 0, TP &gt;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extLst>
                  <a:ext uri="{0D108BD9-81ED-4DB2-BD59-A6C34878D82A}">
                    <a16:rowId xmlns:a16="http://schemas.microsoft.com/office/drawing/2014/main" val="89649784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TP – 2 * FP &gt;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extLst>
                  <a:ext uri="{0D108BD9-81ED-4DB2-BD59-A6C34878D82A}">
                    <a16:rowId xmlns:a16="http://schemas.microsoft.com/office/drawing/2014/main" val="1677466955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TP – 2 * FP &gt;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extLst>
                  <a:ext uri="{0D108BD9-81ED-4DB2-BD59-A6C34878D82A}">
                    <a16:rowId xmlns:a16="http://schemas.microsoft.com/office/drawing/2014/main" val="2692018486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TP – 2 * FP &gt; 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extLst>
                  <a:ext uri="{0D108BD9-81ED-4DB2-BD59-A6C34878D82A}">
                    <a16:rowId xmlns:a16="http://schemas.microsoft.com/office/drawing/2014/main" val="2985843605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All mutations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8085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4" marR="67964" marT="0" marB="0"/>
                </a:tc>
                <a:extLst>
                  <a:ext uri="{0D108BD9-81ED-4DB2-BD59-A6C34878D82A}">
                    <a16:rowId xmlns:a16="http://schemas.microsoft.com/office/drawing/2014/main" val="2878787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12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4A73-FB5B-4C86-AE26-E0AAF3FC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RF, MLP, KNN, SVM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C1FF-F3E1-4788-BA5A-192B5741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81446" cy="4351338"/>
          </a:xfrm>
        </p:spPr>
        <p:txBody>
          <a:bodyPr/>
          <a:lstStyle/>
          <a:p>
            <a:r>
              <a:rPr lang="en-US" dirty="0"/>
              <a:t>Up to 90% accuracies found in classification of CIMP tumors using only mutational data.</a:t>
            </a:r>
          </a:p>
        </p:txBody>
      </p:sp>
      <p:pic>
        <p:nvPicPr>
          <p:cNvPr id="4" name="Picture 3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8D83A25D-DE72-4D96-ADF0-063B1BF8F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46" y="1543050"/>
            <a:ext cx="8194876" cy="496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13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711A-A3EE-4ADA-9A8B-85A14721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mutational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25B0-2870-4D9D-B26A-6BBF08C4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mutational selectors chosen for the following slides were selected based on the criteria of accuracy and number of mutations.</a:t>
            </a:r>
          </a:p>
          <a:p>
            <a:r>
              <a:rPr lang="en-US" dirty="0"/>
              <a:t>They are also of unique statistical relevance for each mutational selector.</a:t>
            </a:r>
          </a:p>
          <a:p>
            <a:r>
              <a:rPr lang="en-US" dirty="0"/>
              <a:t>CHI &gt; 15.36 has 196 mutations and preforms at 88% in RF</a:t>
            </a:r>
          </a:p>
          <a:p>
            <a:r>
              <a:rPr lang="en-US" dirty="0"/>
              <a:t>P Value &gt; 0.005 has 174 mutations and preformed 89% in RF</a:t>
            </a:r>
          </a:p>
          <a:p>
            <a:r>
              <a:rPr lang="en-US" dirty="0"/>
              <a:t>TP &gt; 3, FP = 0 has 159 mutations and preformed 88% in SVM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0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771E-08F2-4746-AE2D-91EB74FD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Strongest Mutations For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6868-3ABC-4E45-9BE8-59ED9A89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61852" cy="4351338"/>
          </a:xfrm>
        </p:spPr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149 most prevalent mutations selected from classification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4814F0F-DEC7-452B-889E-94D24BA6F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31" y="1768475"/>
            <a:ext cx="6603724" cy="381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B6109CF-C719-4E59-B53B-39FC4D7B8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925"/>
            <a:ext cx="5376835" cy="369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7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F9AD-471B-4756-99BB-FDDCD5CF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34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49ECAFB-C272-4B70-AA36-64BEAA7BD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97" y="1799924"/>
            <a:ext cx="9118068" cy="3872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8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94C8-D2EE-4B19-99BC-EB1A635C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90</a:t>
            </a:r>
          </a:p>
        </p:txBody>
      </p:sp>
      <p:pic>
        <p:nvPicPr>
          <p:cNvPr id="4" name="Content Placeholder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2A358915-0931-4240-9781-467824DD6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1520792"/>
            <a:ext cx="11674786" cy="4376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76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7245-C9B7-4524-B96C-E38CE212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Uterine Carcinoma Mutations to Classify Other Cancer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4D50-B621-4D9F-BD96-ABFF88D5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Uterine Sets (Validation (Uterine / Ovarian))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Non-Uterine Sets (Gastrointestinal)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80% accuracy in validation (+/- 1%)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6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7245-C9B7-4524-B96C-E38CE212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Validation Mutation Count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6D4895-5200-42E5-860A-4443B7416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5377"/>
              </p:ext>
            </p:extLst>
          </p:nvPr>
        </p:nvGraphicFramePr>
        <p:xfrm>
          <a:off x="838200" y="1376412"/>
          <a:ext cx="10515600" cy="5072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78602">
                  <a:extLst>
                    <a:ext uri="{9D8B030D-6E8A-4147-A177-3AD203B41FA5}">
                      <a16:colId xmlns:a16="http://schemas.microsoft.com/office/drawing/2014/main" val="3486785638"/>
                    </a:ext>
                  </a:extLst>
                </a:gridCol>
                <a:gridCol w="1760663">
                  <a:extLst>
                    <a:ext uri="{9D8B030D-6E8A-4147-A177-3AD203B41FA5}">
                      <a16:colId xmlns:a16="http://schemas.microsoft.com/office/drawing/2014/main" val="3112642727"/>
                    </a:ext>
                  </a:extLst>
                </a:gridCol>
                <a:gridCol w="1411476">
                  <a:extLst>
                    <a:ext uri="{9D8B030D-6E8A-4147-A177-3AD203B41FA5}">
                      <a16:colId xmlns:a16="http://schemas.microsoft.com/office/drawing/2014/main" val="1678676538"/>
                    </a:ext>
                  </a:extLst>
                </a:gridCol>
                <a:gridCol w="1403062">
                  <a:extLst>
                    <a:ext uri="{9D8B030D-6E8A-4147-A177-3AD203B41FA5}">
                      <a16:colId xmlns:a16="http://schemas.microsoft.com/office/drawing/2014/main" val="3533046271"/>
                    </a:ext>
                  </a:extLst>
                </a:gridCol>
                <a:gridCol w="1661797">
                  <a:extLst>
                    <a:ext uri="{9D8B030D-6E8A-4147-A177-3AD203B41FA5}">
                      <a16:colId xmlns:a16="http://schemas.microsoft.com/office/drawing/2014/main" val="4012175986"/>
                    </a:ext>
                  </a:extLst>
                </a:gridCol>
              </a:tblGrid>
              <a:tr h="3623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Mutational Selectors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ColRec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Gastric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ICGC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Elnitski Cell line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62911"/>
                  </a:ext>
                </a:extLst>
              </a:tr>
              <a:tr h="3623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Fishers Exact P value &gt; 0.05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30694791"/>
                  </a:ext>
                </a:extLst>
              </a:tr>
              <a:tr h="3623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Fishers Exact P value &gt; 0.01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61844520"/>
                  </a:ext>
                </a:extLst>
              </a:tr>
              <a:tr h="3623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Fishers Exact P value &gt; 0.005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6864926"/>
                  </a:ext>
                </a:extLst>
              </a:tr>
              <a:tr h="3623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 Squared &gt; 3.84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02375915"/>
                  </a:ext>
                </a:extLst>
              </a:tr>
              <a:tr h="3623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 Squared &gt; 7.68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18557434"/>
                  </a:ext>
                </a:extLst>
              </a:tr>
              <a:tr h="3623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 Squared &gt; 15.36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74607843"/>
                  </a:ext>
                </a:extLst>
              </a:tr>
              <a:tr h="3623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 = 0, TP &gt;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7296758"/>
                  </a:ext>
                </a:extLst>
              </a:tr>
              <a:tr h="3623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 = 0, TP &gt; 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06973695"/>
                  </a:ext>
                </a:extLst>
              </a:tr>
              <a:tr h="3623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 = 0, TP &gt; 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70344324"/>
                  </a:ext>
                </a:extLst>
              </a:tr>
              <a:tr h="3623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TP – 2 * FP &gt;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9601361"/>
                  </a:ext>
                </a:extLst>
              </a:tr>
              <a:tr h="3623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TP – 2 * FP &gt; 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36717826"/>
                  </a:ext>
                </a:extLst>
              </a:tr>
              <a:tr h="3623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TP – 2 * FP &gt; 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525398"/>
                  </a:ext>
                </a:extLst>
              </a:tr>
              <a:tr h="3623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 mutations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1460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83737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2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737</Words>
  <Application>Microsoft Office PowerPoint</Application>
  <PresentationFormat>Widescreen</PresentationFormat>
  <Paragraphs>233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It is possible to correctly classify unknown CIMP samples with just mutations?</vt:lpstr>
      <vt:lpstr>Mutation Selection</vt:lpstr>
      <vt:lpstr>RF, MLP, KNN, SVM Results</vt:lpstr>
      <vt:lpstr>How to select mutational selectors</vt:lpstr>
      <vt:lpstr>Strongest Mutations For classification</vt:lpstr>
      <vt:lpstr>Mutations 34</vt:lpstr>
      <vt:lpstr>Mutations 90</vt:lpstr>
      <vt:lpstr>Using Uterine Carcinoma Mutations to Classify Other Cancer Types</vt:lpstr>
      <vt:lpstr>Validation Mutation Count</vt:lpstr>
      <vt:lpstr>Can we use mutations in order to uncover new discoveries about the CIMP (Genotype and Phenotype)? </vt:lpstr>
      <vt:lpstr>Association Rule mining</vt:lpstr>
      <vt:lpstr>Gene relationships to cancer</vt:lpstr>
      <vt:lpstr>Pathway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is possible to correctly classify unknown CIMP samples with just mutations? </dc:title>
  <dc:creator>Jon Feige</dc:creator>
  <cp:lastModifiedBy>Jon Feige</cp:lastModifiedBy>
  <cp:revision>9</cp:revision>
  <dcterms:created xsi:type="dcterms:W3CDTF">2022-04-25T00:56:10Z</dcterms:created>
  <dcterms:modified xsi:type="dcterms:W3CDTF">2022-05-03T00:59:59Z</dcterms:modified>
</cp:coreProperties>
</file>