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4" r:id="rId4"/>
    <p:sldId id="265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60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EE02-3D50-490F-B1FC-6ADA2D1AE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A5241-28BC-4A41-BD1D-3887E56D2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8921F-4689-48AF-AB97-9D72ADCF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AC87-16E1-42B8-B311-7B7EA822F9DB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39330-827C-4627-B104-D41FE4967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FE5F5-20CE-4FCA-A4F2-586319F1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FE0E-1D96-42E7-961D-DE4354C9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91560-FFCD-417B-9E0E-E527F2D0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84973-3212-489D-879D-FE81398D0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FA564-A1E8-47F0-9BC0-AEB2309FE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AC87-16E1-42B8-B311-7B7EA822F9DB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9EE80-C951-4F90-9E13-7B12A3E2E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F1AE3-F424-4F32-A204-0DD461DB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FE0E-1D96-42E7-961D-DE4354C9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6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A656BC-571A-4F26-A1E5-526A5B28B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9F019-F548-4825-9E3B-DBBA2BA75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4AD26-723B-43A8-A004-DE003688C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AC87-16E1-42B8-B311-7B7EA822F9DB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3BEC8-E616-4D53-938F-9FBB7F803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5C898-D2E7-4AE3-B3F9-45DDF2C50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FE0E-1D96-42E7-961D-DE4354C9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5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FA5AE-F600-4BE5-8F04-B38220C2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1FDA8-F5C2-4873-98B1-93C86500C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7FA32-20AF-4963-9FED-43A8D7547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AC87-16E1-42B8-B311-7B7EA822F9DB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D6BB3-3613-4BBD-ADEA-122560C6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B6684-77B7-45F0-A398-BBDAED45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FE0E-1D96-42E7-961D-DE4354C9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4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ADC1-29BB-4674-BDC7-821990F4A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AD670-AE03-47E1-8831-B0F26327A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4C46C-1CA0-4077-B345-38C33939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AC87-16E1-42B8-B311-7B7EA822F9DB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BBEB6-FA1E-4416-9DE7-897294C73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C3D58-D327-4F18-970C-D0D75DCD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FE0E-1D96-42E7-961D-DE4354C9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1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6EDF-2F02-4284-BFE3-5C4DDB2B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84DA7-0E65-489E-88DA-F106A5C30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64BC2-8A92-45D2-9134-502912F08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AE9A7-BF8B-4EC3-B21B-E84BAFFF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AC87-16E1-42B8-B311-7B7EA822F9DB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5ABC9-5FB5-4A59-A804-A873FC4B5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9FDA7-40F5-4D12-AC60-88552E2A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FE0E-1D96-42E7-961D-DE4354C9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0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222E-D53A-4749-BC7C-FF4C6210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A8A96-E4FE-4E16-8C89-BDD4BF8DD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21301-5324-4F2E-AEF3-42DF60488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5FE67-18AC-4BD5-B20B-04B332E3D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D3B524-CEB5-4D8B-A8D8-6EC0C956F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258AA2-47F5-4271-B1D4-692A79702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AC87-16E1-42B8-B311-7B7EA822F9DB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6D4C0D-9D8F-4031-9E47-176765EF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DC2FB7-952C-416B-A70F-9813463D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FE0E-1D96-42E7-961D-DE4354C9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9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CBC71-F00D-45D4-B4A6-E79551C5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21FCC-ED09-4F8B-BEED-0AF18DBC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AC87-16E1-42B8-B311-7B7EA822F9DB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07B08-0496-47A6-A534-9AFE52F7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64173-8F07-4ACC-A6BE-8BD6F052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FE0E-1D96-42E7-961D-DE4354C9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8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E961B7-CF87-4D37-801F-CF47FB2E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AC87-16E1-42B8-B311-7B7EA822F9DB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775DF-0F0D-4FCD-8523-A457E5AA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3B654-40C6-4E0E-8A8F-B781394B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FE0E-1D96-42E7-961D-DE4354C9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2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83BB-002B-4FEC-AB8F-2F6C1924C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3DBDA-3E76-48FB-B58F-88ADC584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9FB87-72ED-4F1B-93E8-988BCB007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4CEB8-A5F2-46CE-B957-6013F238C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AC87-16E1-42B8-B311-7B7EA822F9DB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E5006-E85E-4263-91A2-B3839B2D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B3D8C-CC4F-4866-AA66-3AE5E291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FE0E-1D96-42E7-961D-DE4354C9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7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4AFCC-1B04-4132-8E66-DB1D439AA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7532C-0CBD-4D6B-8E95-1BC497F75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A8E4C-2D13-4DC7-ACE3-88436F093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3F415-97EA-48C9-AE0A-E7DCF5038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AC87-16E1-42B8-B311-7B7EA822F9DB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66720-4502-4437-92FD-F855C3BD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75CB7-0369-4FEA-A863-A64A5F74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FE0E-1D96-42E7-961D-DE4354C9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2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0CF703-389E-4E79-91AA-4538A29AC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5A0FD-E5B3-4CD4-86A4-384C4B1BE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35FFD-FD05-45AC-8522-33EA08D84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CAC87-16E1-42B8-B311-7B7EA822F9DB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5A32A-0EFB-4FCE-877D-825FFA176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6BE77-2BC5-4D27-B26D-305665B72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CFE0E-1D96-42E7-961D-DE4354C9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4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88F54-12C7-4098-8C32-612F1E2BF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89032"/>
          </a:xfrm>
        </p:spPr>
        <p:txBody>
          <a:bodyPr>
            <a:normAutofit fontScale="90000"/>
          </a:bodyPr>
          <a:lstStyle/>
          <a:p>
            <a:r>
              <a:rPr lang="en-US" dirty="0"/>
              <a:t>Association Rule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75578-6BEB-4907-817D-75FBA97F5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9032"/>
            <a:ext cx="12192000" cy="6268968"/>
          </a:xfrm>
        </p:spPr>
        <p:txBody>
          <a:bodyPr/>
          <a:lstStyle/>
          <a:p>
            <a:r>
              <a:rPr lang="en-US" dirty="0"/>
              <a:t>In data science, association rules are used to find correlations and co-occurrences between data sets (Mutations). They are ideally used to explain patterns in data from seemingly independent information. Most can be shown in the statement “if A then B”.</a:t>
            </a:r>
          </a:p>
          <a:p>
            <a:r>
              <a:rPr lang="en-US" dirty="0"/>
              <a:t>First step is Frequent Itemset Generation</a:t>
            </a:r>
          </a:p>
          <a:p>
            <a:pPr lvl="1"/>
            <a:r>
              <a:rPr lang="en-US" dirty="0"/>
              <a:t>find all itemset whose support is greater than or equal to the threshold</a:t>
            </a:r>
          </a:p>
          <a:p>
            <a:r>
              <a:rPr lang="en-US" dirty="0"/>
              <a:t>Seconded step is Rule generation: </a:t>
            </a:r>
          </a:p>
          <a:p>
            <a:pPr lvl="1"/>
            <a:r>
              <a:rPr lang="en-US" dirty="0"/>
              <a:t>generate strong association rules from the frequent itemset whose confidence greater than or equal to threshold.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44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7585-1BCA-46F9-A57B-D05F1F37B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4082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724BF9-FD4B-4757-8090-4CAADFB9F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40822"/>
            <a:ext cx="12192000" cy="6017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There are 97 association rules all with 100% confidence and contain 7 mutations.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The 7 mutations in each association rule are various combinations of the same 7 mutations.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</a:rPr>
              <a:t>The 7 mutations are: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PTENP1_GRCh37_9:33674810-33674810_RNA_SNP_A-A-G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PRRG1_GRCh37_X:37312611-37312611_Frame-Shift-Del_DEL_C-C--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RPL22_GRCh37_1:6257785-6257785_Frame-Shift-Del_DEL_T-T--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DDHD1_GRCh37_14:53513450-53513480_3UTR_DEL_AATCAGTTTTAGGCCATTCATGTCCTTCAAG-AATCAGTTTTAGGCCATTCATGTCCTTCAAG-TCAGTTTTAGGCCATTCATGTCCTTCA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TNFSF11_GRCh37_13:43181715-43181715_3UTR_DEL_A-A--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DRD5_GRCh37_4:9785421-9785421_3UTR_SNP_G-G-T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NSD1_GRCh37_5:176722543-176722543_3UTR_DEL_A-A—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2647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5DD5-1EC7-4FAF-8485-F0DEF3F54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70299"/>
          </a:xfrm>
        </p:spPr>
        <p:txBody>
          <a:bodyPr>
            <a:normAutofit fontScale="90000"/>
          </a:bodyPr>
          <a:lstStyle/>
          <a:p>
            <a:r>
              <a:rPr lang="en-US" dirty="0"/>
              <a:t>CIMP Heatmap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0D2A6E2B-5C2F-462A-AE7B-4DE7A384D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88"/>
          <a:stretch/>
        </p:blipFill>
        <p:spPr>
          <a:xfrm>
            <a:off x="4364036" y="0"/>
            <a:ext cx="7827964" cy="6791325"/>
          </a:xfrm>
        </p:spPr>
      </p:pic>
    </p:spTree>
    <p:extLst>
      <p:ext uri="{BB962C8B-B14F-4D97-AF65-F5344CB8AC3E}">
        <p14:creationId xmlns:p14="http://schemas.microsoft.com/office/powerpoint/2010/main" val="2775862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5DD5-1EC7-4FAF-8485-F0DEF3F54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70299"/>
          </a:xfrm>
        </p:spPr>
        <p:txBody>
          <a:bodyPr>
            <a:normAutofit fontScale="90000"/>
          </a:bodyPr>
          <a:lstStyle/>
          <a:p>
            <a:r>
              <a:rPr lang="en-US" dirty="0"/>
              <a:t>MSI Heatmap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4CA36E33-784A-4647-9585-D7A705E58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72"/>
          <a:stretch/>
        </p:blipFill>
        <p:spPr>
          <a:xfrm>
            <a:off x="4343400" y="26894"/>
            <a:ext cx="7812741" cy="6831106"/>
          </a:xfrm>
        </p:spPr>
      </p:pic>
    </p:spTree>
    <p:extLst>
      <p:ext uri="{BB962C8B-B14F-4D97-AF65-F5344CB8AC3E}">
        <p14:creationId xmlns:p14="http://schemas.microsoft.com/office/powerpoint/2010/main" val="1363340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2E9F5-ED5E-4F87-8EDD-4E54FD009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64428"/>
          </a:xfrm>
        </p:spPr>
        <p:txBody>
          <a:bodyPr/>
          <a:lstStyle/>
          <a:p>
            <a:r>
              <a:rPr lang="en-US" dirty="0"/>
              <a:t>Network Diagram</a:t>
            </a:r>
          </a:p>
        </p:txBody>
      </p:sp>
      <p:pic>
        <p:nvPicPr>
          <p:cNvPr id="5" name="Content Placeholder 4" descr="Chart, radar chart&#10;&#10;Description automatically generated">
            <a:extLst>
              <a:ext uri="{FF2B5EF4-FFF2-40B4-BE49-F238E27FC236}">
                <a16:creationId xmlns:a16="http://schemas.microsoft.com/office/drawing/2014/main" id="{1A34E589-7334-4126-882C-C925D2006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686" y="111967"/>
            <a:ext cx="7651313" cy="6746033"/>
          </a:xfrm>
        </p:spPr>
      </p:pic>
    </p:spTree>
    <p:extLst>
      <p:ext uri="{BB962C8B-B14F-4D97-AF65-F5344CB8AC3E}">
        <p14:creationId xmlns:p14="http://schemas.microsoft.com/office/powerpoint/2010/main" val="178696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34D97553-74A1-4705-981E-F753852B8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710" y="0"/>
            <a:ext cx="776929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13031B-118B-49EE-BF89-1E34FD089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22381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Graphic &gt; 5</a:t>
            </a:r>
          </a:p>
        </p:txBody>
      </p:sp>
    </p:spTree>
    <p:extLst>
      <p:ext uri="{BB962C8B-B14F-4D97-AF65-F5344CB8AC3E}">
        <p14:creationId xmlns:p14="http://schemas.microsoft.com/office/powerpoint/2010/main" val="3972480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B63B-8C7A-4078-A49B-175976BF4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56"/>
            <a:ext cx="10515600" cy="674781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Samples used in the network (CIMP Status)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ECD2E5-5D96-4D54-875B-85E855B657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9403139"/>
              </p:ext>
            </p:extLst>
          </p:nvPr>
        </p:nvGraphicFramePr>
        <p:xfrm>
          <a:off x="838200" y="1039906"/>
          <a:ext cx="10515600" cy="5522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05684214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8565955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894688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8408251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296233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6990774"/>
                    </a:ext>
                  </a:extLst>
                </a:gridCol>
              </a:tblGrid>
              <a:tr h="502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TCGA-A5-A2K7-01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TCGA-AX-A1C4-01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TCGA-B5-A11G-01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TCGA-D1-A0ZO-01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TCGA-EO-A22S-01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TCGA-FI-A2D4-01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0603875"/>
                  </a:ext>
                </a:extLst>
              </a:tr>
              <a:tr h="502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TCGA-AJ-A2QO-01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TCGA-AX-A1C9-01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TCGA-B5-A11H-01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TCGA-D1-A167-01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TCGA-EO-A3KX-01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TCGA-FI-A2D6-01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1577195"/>
                  </a:ext>
                </a:extLst>
              </a:tr>
              <a:tr h="502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TCGA-AJ-A3BG-01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TCGA-AX-A2HA-01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TCGA-B5-A11U-01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TCGA-D1-A174-01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TCGA-EY-A1GF-01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TCGA-SL-A6JA-01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5976824"/>
                  </a:ext>
                </a:extLst>
              </a:tr>
              <a:tr h="502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TCGA-AJ-A3BH-01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TCGA-AX-A2HD-01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TCGA-B5-A3FC-01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TCGA-D1-A17D-01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TCGA-EY-A1GQ-01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147186"/>
                  </a:ext>
                </a:extLst>
              </a:tr>
              <a:tr h="502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TCGA-AJ-A3OJ-01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TCGA-AX-A2HG-01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TCGA-B5-A5OC-01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TCGA-D1-A1NZ-01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TCGA-EY-A1GU-01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48995"/>
                  </a:ext>
                </a:extLst>
              </a:tr>
              <a:tr h="502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TCGA-AJ-A3OL-01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TCGA-AX-A2HJ-01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TCGA-BG-A0VW-01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TCGA-D1-A2G0-01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TCGA-EY-A1H0-01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678249"/>
                  </a:ext>
                </a:extLst>
              </a:tr>
              <a:tr h="502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TCGA-AP-A0LS-01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TCGA-AX-A2IN-01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TCGA-BG-A222-01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TCGA-DF-A2KN-01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TCGA-EY-A215-01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208982"/>
                  </a:ext>
                </a:extLst>
              </a:tr>
              <a:tr h="502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TCGA-AP-A1DH-01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TCGA-AX-A3FS-01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TCGA-BG-A2L7-01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TCGA-DI-A1BU-01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TCGA-EY-A2OM-01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18356"/>
                  </a:ext>
                </a:extLst>
              </a:tr>
              <a:tr h="502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TCGA-AP-A1DO-01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TCGA-AX-A3FT-01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TCGA-BG-A3EW-01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TCGA-E6-A2P9-01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TCGA-EY-A2OP-01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67801"/>
                  </a:ext>
                </a:extLst>
              </a:tr>
              <a:tr h="502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TCGA-AP-A1DR-01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TCGA-AX-A3G8-01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TCGA-BK-A13B-01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TCGA-EC-A1QX-01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TCGA-EY-A549-01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58634"/>
                  </a:ext>
                </a:extLst>
              </a:tr>
              <a:tr h="502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TCGA-AP-A1E1-01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TCGA-AX-A3G9-01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TCGA-BS-A0VI-01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TCGA-EC-A24G-01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TCGA-EY-A5W2-01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190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562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268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Association Rule Mining</vt:lpstr>
      <vt:lpstr>Results</vt:lpstr>
      <vt:lpstr>CIMP Heatmap</vt:lpstr>
      <vt:lpstr>MSI Heatmap</vt:lpstr>
      <vt:lpstr>Network Diagram</vt:lpstr>
      <vt:lpstr>Network Graphic &gt; 5</vt:lpstr>
      <vt:lpstr>Samples used in the network (CIMP Status)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Rule Mining</dc:title>
  <dc:creator>Jon Feige</dc:creator>
  <cp:lastModifiedBy>Jon Feige</cp:lastModifiedBy>
  <cp:revision>18</cp:revision>
  <dcterms:created xsi:type="dcterms:W3CDTF">2021-07-14T22:56:42Z</dcterms:created>
  <dcterms:modified xsi:type="dcterms:W3CDTF">2021-08-04T17:29:20Z</dcterms:modified>
</cp:coreProperties>
</file>