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31954788" cy="501491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ibre Baskerville" panose="020B0604020202020204" charset="0"/>
      <p:bold r:id="rId9"/>
    </p:embeddedFont>
    <p:embeddedFont>
      <p:font typeface="Montserrat Light" panose="020B0604020202020204" charset="0"/>
      <p:regular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5"/>
    <a:srgbClr val="DCE1C8"/>
    <a:srgbClr val="235078"/>
    <a:srgbClr val="EAEAEA"/>
    <a:srgbClr val="EEEEEE"/>
    <a:srgbClr val="006699"/>
    <a:srgbClr val="CC3300"/>
    <a:srgbClr val="006600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24" d="100"/>
          <a:sy n="24" d="100"/>
        </p:scale>
        <p:origin x="2034" y="48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6" d="100"/>
          <a:sy n="16" d="100"/>
        </p:scale>
        <p:origin x="4140" y="102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85800" y="18464271"/>
            <a:ext cx="1005840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22326600" y="7745167"/>
            <a:ext cx="10058400" cy="244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2781300" y="1558714"/>
            <a:ext cx="383286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Performance of somatic mutations in classification of endometrial carcinomas with CpG island methylator phenotype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657600" y="4528006"/>
            <a:ext cx="36576000" cy="2468368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Jonathan Feige </a:t>
            </a:r>
            <a:r>
              <a:rPr lang="en-US" sz="5600" baseline="30000" dirty="0">
                <a:solidFill>
                  <a:srgbClr val="1482A5"/>
                </a:solidFill>
                <a:latin typeface="Montserrat Light" panose="00000400000000000000" pitchFamily="50" charset="0"/>
              </a:rPr>
              <a:t>1,2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, Dr. Lonnie Welch </a:t>
            </a:r>
            <a:r>
              <a:rPr lang="en-US" sz="5600" baseline="30000" dirty="0">
                <a:solidFill>
                  <a:srgbClr val="1482A5"/>
                </a:solidFill>
                <a:latin typeface="Montserrat Light" panose="00000400000000000000" pitchFamily="50" charset="0"/>
              </a:rPr>
              <a:t>1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,</a:t>
            </a:r>
            <a:r>
              <a:rPr lang="en-US" sz="5600" baseline="30000" dirty="0">
                <a:solidFill>
                  <a:srgbClr val="1482A5"/>
                </a:solidFill>
                <a:latin typeface="Montserrat Light" panose="00000400000000000000" pitchFamily="50" charset="0"/>
              </a:rPr>
              <a:t> 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Dr. Laura Elnitski </a:t>
            </a:r>
            <a:r>
              <a:rPr lang="en-US" sz="5600" baseline="30000" dirty="0">
                <a:solidFill>
                  <a:srgbClr val="1482A5"/>
                </a:solidFill>
                <a:latin typeface="Montserrat Light" panose="00000400000000000000" pitchFamily="50" charset="0"/>
              </a:rPr>
              <a:t>2</a:t>
            </a:r>
          </a:p>
          <a:p>
            <a:pPr algn="ctr"/>
            <a:r>
              <a:rPr lang="en-US" sz="4000" dirty="0">
                <a:solidFill>
                  <a:srgbClr val="1482A5"/>
                </a:solidFill>
                <a:latin typeface="Montserrat Light" panose="00000400000000000000" pitchFamily="50" charset="0"/>
              </a:rPr>
              <a:t>1 - School of Electrical Engineering and Computer Science, Ohio University  </a:t>
            </a:r>
          </a:p>
          <a:p>
            <a:pPr algn="ctr"/>
            <a:r>
              <a:rPr lang="en-US" sz="4000" dirty="0">
                <a:solidFill>
                  <a:srgbClr val="1482A5"/>
                </a:solidFill>
                <a:latin typeface="Montserrat Light" panose="00000400000000000000" pitchFamily="50" charset="0"/>
              </a:rPr>
              <a:t>2 - Translational and Functional Genomics Branch, National Human Genome Research Institute, National Institutes of Health</a:t>
            </a:r>
            <a:endParaRPr lang="en-US" sz="4000" baseline="-25000" dirty="0">
              <a:solidFill>
                <a:srgbClr val="1482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7745166"/>
            <a:ext cx="10058400" cy="10074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3127950" y="7745166"/>
            <a:ext cx="10058400" cy="924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1506200" y="16669406"/>
            <a:ext cx="10058400" cy="15563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1506200" y="7766748"/>
            <a:ext cx="10058400" cy="821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3147000" y="17819644"/>
            <a:ext cx="10058400" cy="10069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8745118"/>
            <a:ext cx="96012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Endometrial carcinoma is a type of uterine cancer that begins in the endometrium lining within the uterus. A subset of these tumors show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genome hypermethylation, resulting in down-regulation of tumor suppressor genes. This is commonly referred to as CpG island methylator phenotype (CIMP).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working hypothesis is that DNA mutations in endometrial tumors can be used to predict CIMP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capability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be useful when DNA methylation data is not available for analysis. Being able to quickly and accurately classify CIMP </a:t>
            </a: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patients will lead to better diagnostics and therapies.</a:t>
            </a:r>
            <a:endParaRPr lang="en-US" sz="3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914400" y="8077206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3147000" y="28576718"/>
            <a:ext cx="10058400" cy="3655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33375600" y="2889322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3375600" y="8745112"/>
            <a:ext cx="9601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found that it is possible to classify samples as CIMP with high accuracy using mutational data.</a:t>
            </a:r>
          </a:p>
          <a:p>
            <a:endParaRPr lang="en-US" sz="3800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endParaRPr lang="en-US" sz="3800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endParaRPr lang="en-US" sz="3800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This breakthrough in technology could give us the ability to classify unknown samples, which could lead to improved diagnostics and therapeutics.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33756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33375600" y="18798732"/>
            <a:ext cx="9601200" cy="838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b="1" u="sng" dirty="0">
                <a:latin typeface="Calibri" panose="020F0502020204030204" pitchFamily="34" charset="0"/>
                <a:cs typeface="Calibri" panose="020F0502020204030204" pitchFamily="34" charset="0"/>
              </a:rPr>
              <a:t>Validate </a:t>
            </a:r>
            <a:r>
              <a:rPr lang="en-US" sz="38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model with an </a:t>
            </a:r>
            <a:r>
              <a:rPr lang="en-US" sz="3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existing dataset or newly generated data</a:t>
            </a:r>
            <a:r>
              <a:rPr lang="en-US" sz="38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dataset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must include mutations and methylation data. This can be in the form of an independent dataset or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n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ew experiment.</a:t>
            </a:r>
            <a:endParaRPr lang="en-US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the relationships between mutations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can take form in many different statistical methods, to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dentify strong correlations in the data.</a:t>
            </a:r>
            <a:endParaRPr lang="en-US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nterpret the findings from a biological perspective. 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would take form in various biological analyses to determine a linkage between biological pathways, cancer, and CIMP.</a:t>
            </a:r>
            <a:endParaRPr lang="en-US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3375600" y="1813081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Next Steps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14400" y="18739137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7348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Materials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1734800" y="169926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22555200" y="807720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A3B6C6-95A1-4263-8846-E9EE6032B854}"/>
              </a:ext>
            </a:extLst>
          </p:cNvPr>
          <p:cNvSpPr txBox="1"/>
          <p:nvPr/>
        </p:nvSpPr>
        <p:spPr>
          <a:xfrm>
            <a:off x="33337500" y="29539553"/>
            <a:ext cx="9601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would like to thank Catherine Baugher (NHGRI) and Derek Petrosian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NHGRI) for their contribution to the refinement of the project.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8688666-D87B-4937-A5A0-19FFE3EF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85171"/>
            <a:ext cx="4267200" cy="40640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8DA07D8-8156-429F-824D-7A9122D39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700" y="2932181"/>
            <a:ext cx="4267200" cy="408335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22517100" y="8804254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0" indent="0">
              <a:buNone/>
            </a:pP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only these mutations we can classify samples with an accuracy between 100 and 70 precent</a:t>
            </a:r>
            <a:r>
              <a:rPr lang="en-US" sz="3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On average, we can classify samples with 87% accuracy,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</a:rPr>
              <a:t>159 mutations.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Picture 14" descr="Diagram, venn diagram&#10;&#10;Description automatically generated">
            <a:extLst>
              <a:ext uri="{FF2B5EF4-FFF2-40B4-BE49-F238E27FC236}">
                <a16:creationId xmlns:a16="http://schemas.microsoft.com/office/drawing/2014/main" id="{D297F50C-318D-410D-964B-A246C5B68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0" y="22162917"/>
            <a:ext cx="10058400" cy="9196769"/>
          </a:xfrm>
          <a:prstGeom prst="rect">
            <a:avLst/>
          </a:prstGeom>
        </p:spPr>
      </p:pic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40C8D57F-0B09-457A-99AA-3F6BA22E5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440" y="10512143"/>
            <a:ext cx="4695160" cy="362024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B814652-8981-4828-BDA6-05A7E03187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" t="13531" r="2391"/>
          <a:stretch/>
        </p:blipFill>
        <p:spPr>
          <a:xfrm>
            <a:off x="685800" y="26056087"/>
            <a:ext cx="10058400" cy="615048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647700" y="19407050"/>
            <a:ext cx="9867900" cy="662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Endometrial carcinoma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type of uterine cancer. Approximately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66,000 cases per year </a:t>
            </a:r>
            <a:r>
              <a:rPr lang="en-US" sz="3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fatality rate of ~20% (13,000). </a:t>
            </a:r>
            <a:r>
              <a:rPr lang="en-US" sz="3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previously found that cancers can have different DNA methylation patterns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cancers can have 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xtensive gain of DNA methylation</a:t>
            </a:r>
            <a:r>
              <a:rPr lang="en-US" sz="3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resulting in CIMP.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three subtypes of CIMP: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CIMP positive, CIMP negative, and CIMP intermediate.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Tumor suppressor and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DNA repair genes are frequently silenced in CIMP+ cases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11734800" y="8745112"/>
            <a:ext cx="9601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</a:rPr>
              <a:t>data is from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Cancer Genome Atlas. 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</a:rPr>
              <a:t>The samples retrieved contains both methylation data and mutational data.</a:t>
            </a:r>
            <a:endParaRPr lang="en-US" sz="3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 consists </a:t>
            </a:r>
          </a:p>
          <a:p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250 unique samples: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108 CIMP+,142 CIMP-.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There are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8085 total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mutations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Of the 8085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mutations,</a:t>
            </a:r>
            <a:r>
              <a:rPr lang="en-US" sz="3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739 demonstrated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strong correlation to either the </a:t>
            </a:r>
          </a:p>
          <a:p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3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CIMP+ or the CIMP- grouping</a:t>
            </a:r>
            <a:r>
              <a:rPr lang="en-US" sz="3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1734800" y="17660513"/>
            <a:ext cx="96012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800" b="1" u="sng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Our goal is to correctly classify tumors as CIMP+ or CIMP-</a:t>
            </a: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by building a random forest classifier.</a:t>
            </a:r>
            <a:endParaRPr lang="en-US" sz="3800" b="1" u="sng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used the following approaches for mutation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Fishers exact p value threshold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Chi </a:t>
            </a:r>
            <a:r>
              <a:rPr lang="en-US" sz="38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Squared significance test</a:t>
            </a:r>
            <a:endParaRPr lang="en-US" sz="3800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The group of mutations that only exist in CIMP+ (i.e., False Positive (FP) = 0)</a:t>
            </a:r>
          </a:p>
          <a:p>
            <a:endParaRPr lang="en-US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6929C65-6115-48F0-9508-AF2D927675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0" y="12115800"/>
            <a:ext cx="10058400" cy="9196769"/>
          </a:xfrm>
          <a:prstGeom prst="rect">
            <a:avLst/>
          </a:prstGeom>
        </p:spPr>
      </p:pic>
      <p:pic>
        <p:nvPicPr>
          <p:cNvPr id="3" name="Picture 2" descr="Diagram, table&#10;&#10;Description automatically generated">
            <a:extLst>
              <a:ext uri="{FF2B5EF4-FFF2-40B4-BE49-F238E27FC236}">
                <a16:creationId xmlns:a16="http://schemas.microsoft.com/office/drawing/2014/main" id="{EEE1B4D4-C263-4ADB-87B3-783F7D660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23088600"/>
            <a:ext cx="10058400" cy="9143871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suadingsapphire|09-2018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4812</TotalTime>
  <Words>561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Libre Baskerville</vt:lpstr>
      <vt:lpstr>Montserrat Light</vt:lpstr>
      <vt:lpstr>Calibri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Jon Feige</cp:lastModifiedBy>
  <cp:revision>351</cp:revision>
  <cp:lastPrinted>2006-11-15T16:04:57Z</cp:lastPrinted>
  <dcterms:modified xsi:type="dcterms:W3CDTF">2021-08-05T15:21:12Z</dcterms:modified>
  <cp:category>templates for scientific poster</cp:category>
</cp:coreProperties>
</file>