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7" r:id="rId4"/>
    <p:sldId id="278" r:id="rId5"/>
    <p:sldId id="279" r:id="rId6"/>
    <p:sldId id="257" r:id="rId7"/>
    <p:sldId id="27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2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0:28.2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1,'17'79,"-10"-28,-5-43,-1 0,0 1,0-1,0 0,-1 1,0-1,-1 0,1 1,-2-1,-3 14,-1-4,0 0,1 1,1 0,1 0,0 0,1 0,3 38,-5 32,-4-38,5-37,0 0,2 1,-1 14,11 218,-9-238,0-1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10.6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15.2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29.4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17 489,'53'0,"13"1,107-13,-124 8,-1 1,58 5,-18 0,-61 0,0 0,30 8,-30-5,0-1,33 0,-48-4,29-1,1 3,51 7,-72-6,-1-2,42-2,17 1,-77 1,-1-1,1 1,-1-1,1 1,-1 0,1 0,-1-1,1 1,-1 0,0 0,1 0,-1 1,0-1,0 0,0 0,0 1,0-1,0 0,0 1,-1-1,1 1,0-1,-1 1,1 0,-1-1,0 1,1-1,-1 1,0 0,0 3,-2 63,0-44,2-2,1-16,-1 1,0 0,0 0,-1-1,0 1,-3 11,3-17,1 1,-1 0,0 0,0-1,-1 1,1-1,0 1,-1-1,1 1,0-1,-1 0,0 0,1 0,-1 0,0 0,1 0,-1 0,0 0,0-1,0 1,0-1,0 1,0-1,0 0,0 0,0 0,-3 0,-155 12,-515-12,543 13,91-15,30 1,0-1,-1 2,1-1,0 2,-1 0,1 0,0 1,-1 0,1 1,-19 7,29-9,-1 0,1 0,0 0,0 0,0 0,0 0,0 0,0 0,0 0,0 1,0-1,0 0,1 1,-1-1,1 0,-1 1,1-1,-1 1,1-1,0 1,0-1,0 1,0-1,0 1,0-1,0 1,0-1,0 1,1-1,-1 1,1 1,3 7,0-1,1 0,0 0,7 9,-9-13,1 0,-1 1,1 0,-2-1,6 14,-8-12,-1 0,1-1,-1 1,0 0,0 0,-1 0,0-1,0 1,-1 0,0-1,0 0,-5 8,-12 30,20-43,0 0,1 0,-1 0,0 0,0 0,1 0,-1 0,0 0,1 0,-1 0,1 0,0-1,-1 1,1 0,-1 0,1 0,0-1,0 1,0 0,-1-1,1 1,0-1,0 1,0-1,0 1,0-1,0 0,0 1,0-1,0 0,0 0,0 0,2 0,43 8,-41-7,125 13,-95-9,43 12,-3 0,23-6,0-3,147-9,-93-1,-128 2,-15 1,-1 0,1-1,0 0,-1-1,1 0,-1 0,1-1,-1 0,0 0,14-6,-20 6,0-1,-1 1,1 0,0 0,-1-1,1 1,-1-1,0 0,0 1,0-1,0 0,-1 0,1 1,0-5,5-47,-5 44,0 5,0-6,0 1,-1-1,0 1,0 0,-1-1,-2-12,2 21,0 0,0-1,0 1,0 0,0 0,-1-1,1 1,-1 0,1 0,-1 0,0 1,0-1,0 0,0 1,0-1,0 1,0 0,0-1,-1 1,1 0,0 0,-1 1,1-1,-1 0,1 1,-1 0,1-1,-1 1,1 0,-4 1,-18-2,-160 3,97 11,62-8,-2-1,-38 1,27-5,-7 0,-87-10,101 7,27 3,0 0,0-1,0 1,0-1,0 1,0-1,0 0,-7-3,10 2,-1 1,1 0,-1-1,1 1,0-1,0 1,0-1,0 0,0 1,0-1,0 0,0 0,1 0,-1 1,1-1,-1 0,1 0,0 0,0 0,-1 0,1 0,1-4,1-11,1 0,0 1,1-1,1 1,1 0,0 0,1 0,1 1,13-20,14-33,-9 17,33-49,-53 90,4-7,-2-1,0 0,-1 0,-1-1,5-26,0 4,-5 8,-1 0,-1 0,-2 0,-3-59,0 27,1 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36.4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0,'257'3,"-259"-3,0 1,-1 0,1 0,0 1,0-1,0 0,0 1,0 0,0-1,0 1,1 0,-1 0,0 0,1 0,0 0,-1 0,-1 4,-13 47,4-12,9-31,0 0,1 0,0 1,0 10,1-11,0-1,0 0,-1 0,0 0,0 0,-1-1,-5 12,7-19,0 1,0-1,0 0,0 1,-1-1,1 0,0 0,-1 0,1 1,-1-1,1-1,-1 1,1 0,-1 0,1-1,-1 1,-2 0,0-1,1 1,-1-1,1 0,-1-1,1 1,-1-1,1 1,-1-1,1 0,-1 0,-4-3,-13-14,9 8,12 10,-1 1,1 0,-1-1,1 1,0 0,-1-1,1 1,0 0,-1 0,1-1,0 1,0 0,0 0,-1 0,1-1,0 1,0 0,0 0,0 0,1-1,-1 1,0 2,15 146,-12-88,-6 89,-3-114,4-28,0-1,1 1,0-1,1 1,-1 0,1 0,2 7,-2-13,1 1,0-1,0 0,0 0,0 0,0 0,0 0,1 0,-1-1,1 1,-1 0,1-1,0 1,-1-1,1 1,0-1,0 0,0 0,0 0,0 0,0 0,1 0,-1 0,0-1,0 1,1-1,-1 0,4 0,26 8,-28-6,-1-1,0 0,1 0,0 0,-1-1,1 1,-1-1,1 0,5 0,-7-1,-1 1,0-1,1 0,-1 0,0 0,0 0,0 0,0 0,0 0,0 0,0-1,0 1,0 0,-1 0,1-1,0 1,-1 0,1-1,-1 1,0-1,1 1,-1-1,0 1,0-1,0 1,0-1,0 1,-1-4,14-222,-13 216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41.1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0,'14'186,"-12"-59,-5 103,-2-182,-3 50,6-65,1-23,1-1,-1 0,1 1,1-1,0 0,4 18,-4-25,0-1,0 1,1-1,-1 0,0 1,1-1,-1 0,1 0,0 0,-1 0,1 0,0 0,-1-1,1 1,0-1,0 1,0-1,0 1,1-1,48 5,-29-3,96 13,-116-15,-1 1,1-1,0 0,0 1,-1-1,1 0,0 0,0 0,-1-1,1 1,0 0,0-1,-1 1,1-1,0 1,-1-1,1 0,-1 0,1 0,-1 0,1 0,-1 0,0 0,1 0,-1 0,0-1,0 1,0 0,0-1,2-2,-2-2,0 0,1-1,-2 1,1 0,-1-1,0 1,-1-8,0 2,2-7,0 0,1 0,7-27,-4 26,-2 0,2-36,3-100,-4 86,0 6,-8-83,4 145,-1-1,0 1,0 0,0-1,0 1,-1 0,1 0,0 0,-1 0,0 0,1 0,-1 0,0 1,0-1,0 1,0-1,0 1,0 0,-1 0,1 0,0 0,0 0,-1 0,1 1,-1-1,-4 0,-11-2,0 0,-28 0,34 3,-4-1,14 0,0 1,0-1,0 1,0 0,0 0,0 0,1 0,-1 1,0-1,0 0,0 1,0-1,-2 2,2 0,1-1,0 1,0-1,0 1,1 0,-1 0,0-1,1 1,-1 0,1 0,0 0,-1 0,1 0,0 0,0 0,0-1,1 5,1 327,-2-321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55.1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1,'0'820,"0"-818,0 0,0 0,1 0,-1 0,1-1,-1 1,1 0,-1 0,1-1,0 1,0-1,0 1,0 0,0-1,0 0,0 1,0-1,1 0,-1 1,1-1,-1 0,1 0,-1 0,1 0,-1-1,1 1,0 0,0-1,-1 1,1-1,0 1,0-1,3 0,10 2,0-2,0 0,23-2,10-1,0 8,89 4,22 4,-101-14,82 2,-92 5,50 1,-29-6,60-2,-127 1,-1-1,1 1,-1-1,1 1,-1-1,0 1,1-1,-1 1,0-1,1 0,-1 0,0 0,0 0,0 0,0 0,0 0,0 0,0 0,0-1,0 1,0 0,-1-1,1 1,0 0,0-3,8-44,-8 42,-1 0,1 0,0 0,1 1,-1-1,4-7,0 3,-2 0,1-1,-1 1,-1 0,0-1,0 0,-1 0,-1 1,0-1,0 0,-3-13,2 8,1 0,0 1,1-1,4-22,2 1,3-41,-7 49,2 0,10-36,-12 46,0 0,-1-1,-1 1,-1-1,-2-22,0-13,2 54,-1-1,1 0,0 0,0 0,-1 0,1 1,-1-1,0 0,0 0,1 1,-1-1,0 1,0-1,0 1,-1-1,1 1,0-1,0 1,-1 0,1 0,-1 0,1 0,-1 0,0 0,1 0,-1 0,0 1,1-1,-1 0,0 1,0 0,0-1,-3 1,-10-1,1 0,-1 1,-23 3,3 0,-138-16,91 8,-105 6,60 2,82-2,18 0,1-1,0-1,-1-1,1-1,-43-11,68 13,0 1,0-1,0 1,0 0,0 0,-1-1,1 1,0 0,0 0,0 0,-1 0,1 0,0 1,0-1,0 0,-1 1,1-1,0 0,0 1,0-1,0 1,0 0,0-1,0 1,0 0,0 0,-1 1,0 0,1 1,-1 0,1-1,0 1,-1 0,1 0,0 0,1 0,-1 0,0 5,0 8,0 0,1-1,3 19,-2-31,0 0,-1 0,1 0,1-1,-1 1,0 0,1-1,-1 1,1-1,0 0,0 1,0-1,0 0,0 0,0 0,0 0,1-1,-1 1,1-1,0 1,-1-1,1 0,0 0,3 1,10 3,1-1,34 5,-27-5,48 8,1-2,100-1,65 4,-212-13,0-1,0-1,0-1,47-12,-70 14,0 0,0 0,0 1,0-1,0 1,0 0,0 0,0 0,0 0,0 0,4 2,-7-2,0 0,0 0,1 0,-1 0,0 0,0 1,1-1,-1 0,0 0,0 0,0 0,1 1,-1-1,0 0,0 0,0 0,0 1,1-1,-1 0,0 0,0 1,0-1,0 0,0 0,0 1,0-1,0 0,0 0,0 1,0-1,0 0,0 1,0-1,0 0,0 0,0 1,0-1,0 1,-17 15,-69 49,-20 14,89-69,0-1,-1 0,1-1,-2-1,1-1,-23 4,-9-1,-57 3,5 0,49-5,-65 0,182-31,19 0,-27 6,-72 20,0-1,0 0,-31-3,0 0,13 2,0 0,-56-5,89 4,0 1,0 0,0-1,1 1,-1 0,0 0,0 0,0 0,0 0,1 0,-1 0,0 0,0 0,0 0,0 0,0 0,1 0,-1 1,0-1,0 0,1 1,-1-1,0 1,0-1,1 1,-1-1,0 1,1-1,-1 1,1 0,-1-1,1 1,-1 0,1-1,-1 1,1 0,0 0,-1 0,1-1,0 1,0 0,-1 0,1 0,0 0,0-1,0 1,0 0,0 0,0 0,0 0,1 0,-1-1,0 1,0 0,1 0,-1 0,0-1,1 1,-1 0,1-1,0 2,3 6,0 0,0 0,1-1,7 10,-5-10,0 0,0-1,1 1,0-2,0 1,0-1,1-1,-1 1,1-2,0 1,1-1,-1 0,0-1,19 2,12 0,1-2,53-5,-20 1,-6 3,75-2,-106-6,-33 6,0-1,0 1,0 0,0 0,0 1,0-1,1 1,-1 0,0 0,0 0,0 1,1-1,-1 1,0 0,0 0,0 1,0-1,0 1,-1 0,1 0,0 0,-1 0,5 4,7 5,-8-7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57.4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0,'-2'26,"0"0,-2-1,-14 50,10-50,2 1,1 0,-3 50,-6 56,15-90,-2-1,-8 52,6-67,1 0,3 42,0-20,-1-37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59.6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1,'0'4,"-1"39,3-1,7 45,15 60,-21-139,-2 0,1 0,-1 0,0 1,-1-1,0 1,0-1,-1 0,0 1,0-1,-1 0,0 0,-1 0,0 0,0 0,0-1,-6 10,2-4,0 1,2 1,0-1,0 1,1 0,1 0,-2 28,6 82,-2 28,-7-121,5-24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2:31.0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0,'1'76,"-3"82,-1-132,-2 1,-9 27,-6 29,15-54,-1 11,1 0,0 42,4-61,-1-1,-7 33,-1 1,2 1,3-27,1 1,1 28,3-28,-1 2,2 0,1 1,9 45,-2-2,-9-57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3:01.6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1671,'-1'-37,"-2"0,-9-42,12 79,-6-54,2 0,6-89,1 38,-1-6,-5-116,-7 164,6 43,1 0,-1-26,-17-123,21-318,0 469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0:47.1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27,'29'0,"-1"-1,0-1,45-10,-54 8,1 1,0 0,1 2,-1 0,0 2,0 0,0 1,0 1,23 7,22 1,-55-11,0 1,0 1,1-1,-1 2,0-1,-1 2,1-1,-1 1,1 1,-1 0,11 8,-6-4,-1 1,2-2,-1 0,1 0,0-2,0 0,1 0,0-2,25 5,-11-5,0-1,1-1,-1-2,39-4,-61 2,0 1,1-1,-1-1,0 0,0 0,-1 0,1-1,-1 0,10-7,31-16,-37 24,0 0,0 0,0 1,1 1,-1 0,1 1,14 0,-22 0,17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3:14.0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1615,'-2'-83,"5"-89,-1 154,2 1,0-1,7-16,-6 19,-1 0,0 1,-1-1,2-29,-3 3,12-72,-8 61,-2-1,-6-92,-1 40,3-488,0 586,-1-1,1 0,-2 1,1-1,-4-8,1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3:26.8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0,'-1'90,"3"96,8-123,-6-43,-1-1,1 27,-5-5,-2 0,-10 52,7-42,3 0,5 82,0-34,-2-81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3:34.0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1,'0'742,"-1"-726,0-1,-2 1,0-1,-10 30,7-30,2 1,0 0,1 0,-2 25,-16 128,20-82,4 145,-1-215,1 0,1 0,8 21,-7-24,0 1,-2 0,1 0,1 26,-5-23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3:41.3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1121,'0'-616,"-2"594,0 1,-1-1,-12-38,9 39,1-1,1 0,-3-41,8-170,-1 215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3:59.4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23 887,'0'-530,"-1"511,-1 0,-7-27,5 26,1 1,-1-27,5-123,-1 151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4:09.4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3 951,'-1'-57,"-1"21,3 0,0 0,12-63,-8 72,-2 1,-1-1,-1 0,-3-35,0 24,4-42,8 17,-6 44,0 1,0-30,-5-185,1 215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4:15.7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1001,'10'-54,"0"3,-10 27,0-1,-2 1,-9-43,8 52,-24-169,18 118,4 40,2 0,-1-26,4 4,-1 15,2-1,0 0,12-60,-5 33,2-7,-6 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4:18.5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14 832,'0'-763,"0"755,-1 0,1 1,-2-1,1 1,-4-10,1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4:20.5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1 992,'3'-50,"1"1,15-62,-10 67,3-12,-7 33,0 0,3-45,12-101,-21 134,-2 0,-2 0,-1 0,-14-45,10 43,3-1,-5-48,12 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0:52.0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33,'4'0,"6"0,5 0,4 0,3 0,3 0,0 0,1 0,0 0,-5-4,-1-2,-1 1,-2-4,-5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0:56.5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26,'5'0,"5"0,5 0,4 0,-1-4,1-2,1 1,2 1,0 0,2 3,0 0,1 0,-4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02.1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26,'51'-1,"0"-3,51-10,-63 10,0 1,51 4,-42 0,-27-1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02.4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03.4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04.0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21:01:05.9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00EB-B836-406C-A682-9A8F2C5AD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F2B1C-E750-4DC6-971C-D1528DA14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ED6A-265E-476D-8F6E-83AB9F44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AB7D-28D4-43BA-9461-6FB33CDA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61CC-15B9-42A9-8135-9194F392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6047-6C16-4805-9FCF-F41F4C56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2C60-890D-494C-B94F-91AAB393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B2EA-320D-4B87-8335-EACD626A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EE0F-5DA9-4729-9648-DE89D8B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9E98-FD99-4A77-988D-8B331D29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193CD-C3EE-4E5D-AEBC-33784AC2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4A8E8-366F-46A1-B6F8-F79DFB6C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0713-0422-433C-83DF-8FBDC1DC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8B7D-7EF9-4D31-874A-746871CF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6710-CE38-49FE-BABB-D18F346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569F-FA2A-4546-838E-FCDE98C7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4E64-1CED-4ECF-ABB2-21416B4E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4733-BE0A-47A2-979E-7F30806B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F84A-8289-4CDC-B2C8-3000DCF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EC1E-8F25-4B39-9572-0FD5115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275E-C5E0-4A77-B917-3F9E026D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1458F-2256-4E6E-AAE5-258AE360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67A6-43E1-400B-88EA-6126B3DA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09C5-4BAD-4ED7-ABCE-76AFB26D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D341-AA1F-4696-A8AD-EA924D8E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8C8C-BC73-4259-8F18-DC406521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8F-7753-4FFB-BC37-7B3C942B8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2DC2-D73B-4112-AD51-3DF1BDEFF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C8EE9-1D79-4066-A761-1D8DF2C3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1456-729C-4F76-B63D-962AC403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1881-226B-4A67-93DE-3C3B5852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E800-1BFD-443F-A014-F257FCFC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AA3E0-ED2F-4E7F-A265-EDCE1239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0086E-8E73-4309-BE14-3AA2CF4D4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BA41C-FE96-4E1E-AD5E-3B439FCD2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7BBD6-992E-49E8-A923-9354105A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7AF24-080B-45CE-88E9-08ECE78E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2BE4F-9C16-4ED7-9F3F-0CDD04D6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DE16C-654C-4999-B5D7-9A049B0D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CF5E-1F7C-4933-9425-1A42487C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4819A-0E6E-407E-BD1D-15EC6996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4BD83-FD6D-414F-8B17-FF062B2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CACB-3B39-433B-BC4F-D8613B29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08C9E-743D-471C-8881-7558F841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624D-0698-43A5-AFA7-E6D3778F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AB454-089F-477D-A41E-E9BF5246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4022-D422-4EB7-9547-1BF76118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3F2F-62F6-471C-B596-4F5F6062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B19EC-A0B3-4ABF-AD1A-FD795F08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2A4AC-BD79-4830-8999-230F4A30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384D-5A66-4AE1-87F1-717982E7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4F159-FB8E-45B0-819F-D0A766D5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6DCC-3350-4EB4-9402-7509FF52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87E01-4413-49AA-9A97-F82D3A2EE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3C7F-C689-45A8-82C4-44479EFB6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2EB8-D901-494F-B2CF-FAD44772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D7DD-8FF1-42EB-93E3-0397574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4F91-153F-4059-B330-63D6C36B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D4E04-7A39-47FD-B80E-D1C22162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5E20-5A31-4D8A-AF49-8A257B07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4B44-EF7A-4104-AF8A-64DC240DD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85D1-3F39-465A-BD84-766CE4A65592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754E-FEB8-45BB-8921-97D4E4EA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E34A-891B-4EFC-904A-B741D2212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CC96-1B5C-4E2D-AF81-5B477556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26" Type="http://schemas.openxmlformats.org/officeDocument/2006/relationships/image" Target="../media/image21.png"/><Relationship Id="rId3" Type="http://schemas.openxmlformats.org/officeDocument/2006/relationships/customXml" Target="../ink/ink2.xml"/><Relationship Id="rId21" Type="http://schemas.openxmlformats.org/officeDocument/2006/relationships/customXml" Target="../ink/ink13.xml"/><Relationship Id="rId7" Type="http://schemas.openxmlformats.org/officeDocument/2006/relationships/customXml" Target="../ink/ink4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image" Target="../media/image11.png"/><Relationship Id="rId16" Type="http://schemas.openxmlformats.org/officeDocument/2006/relationships/customXml" Target="../ink/ink9.xml"/><Relationship Id="rId20" Type="http://schemas.openxmlformats.org/officeDocument/2006/relationships/image" Target="../media/image18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24" Type="http://schemas.openxmlformats.org/officeDocument/2006/relationships/image" Target="../media/image20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4.xml"/><Relationship Id="rId28" Type="http://schemas.openxmlformats.org/officeDocument/2006/relationships/image" Target="../media/image22.png"/><Relationship Id="rId10" Type="http://schemas.openxmlformats.org/officeDocument/2006/relationships/image" Target="../media/image15.png"/><Relationship Id="rId19" Type="http://schemas.openxmlformats.org/officeDocument/2006/relationships/customXml" Target="../ink/ink12.xml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Relationship Id="rId22" Type="http://schemas.openxmlformats.org/officeDocument/2006/relationships/image" Target="../media/image19.png"/><Relationship Id="rId27" Type="http://schemas.openxmlformats.org/officeDocument/2006/relationships/customXml" Target="../ink/ink16.xml"/><Relationship Id="rId30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28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26.xml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BCEC-0FDA-4F9A-B1F7-A566825C0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4" y="2685142"/>
            <a:ext cx="11161486" cy="916895"/>
          </a:xfrm>
        </p:spPr>
        <p:txBody>
          <a:bodyPr/>
          <a:lstStyle/>
          <a:p>
            <a:r>
              <a:rPr lang="en-US" dirty="0"/>
              <a:t>Random Forest with CIMP data</a:t>
            </a:r>
          </a:p>
        </p:txBody>
      </p:sp>
    </p:spTree>
    <p:extLst>
      <p:ext uri="{BB962C8B-B14F-4D97-AF65-F5344CB8AC3E}">
        <p14:creationId xmlns:p14="http://schemas.microsoft.com/office/powerpoint/2010/main" val="50870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F2EC69C-D94F-4245-8CBC-BABE90C54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9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59F514-A006-4D45-9D1D-610E501D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Specificity (TN / (TN + FP)) </a:t>
            </a:r>
          </a:p>
        </p:txBody>
      </p:sp>
    </p:spTree>
    <p:extLst>
      <p:ext uri="{BB962C8B-B14F-4D97-AF65-F5344CB8AC3E}">
        <p14:creationId xmlns:p14="http://schemas.microsoft.com/office/powerpoint/2010/main" val="6439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F9973C6-C24F-4E76-B9BA-07005B8F1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BB740C-CFB0-4A65-ABE3-ED8143E1861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Precision (TP / (TP + FP))</a:t>
            </a:r>
          </a:p>
        </p:txBody>
      </p:sp>
    </p:spTree>
    <p:extLst>
      <p:ext uri="{BB962C8B-B14F-4D97-AF65-F5344CB8AC3E}">
        <p14:creationId xmlns:p14="http://schemas.microsoft.com/office/powerpoint/2010/main" val="180060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AFFE70FD-0A50-466B-8345-DD57630DA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8F57DF-9EB6-4FD4-B6D4-DD3560DDCB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 Rate (FN / (FN + TP))</a:t>
            </a:r>
          </a:p>
        </p:txBody>
      </p:sp>
    </p:spTree>
    <p:extLst>
      <p:ext uri="{BB962C8B-B14F-4D97-AF65-F5344CB8AC3E}">
        <p14:creationId xmlns:p14="http://schemas.microsoft.com/office/powerpoint/2010/main" val="202235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2B16674-12DD-4D21-AFAC-EC3C58EB9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D2118C-7C4C-4251-B837-D13950ABC4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False Discovery Rate (FP / (FP + TP))</a:t>
            </a:r>
          </a:p>
        </p:txBody>
      </p:sp>
    </p:spTree>
    <p:extLst>
      <p:ext uri="{BB962C8B-B14F-4D97-AF65-F5344CB8AC3E}">
        <p14:creationId xmlns:p14="http://schemas.microsoft.com/office/powerpoint/2010/main" val="11263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0CA9ED63-C269-428D-8E77-7914CCF0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4C0FD5-BB58-487C-9165-FAC13071F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False Omission Rate (FN / (FN + TN))</a:t>
            </a:r>
          </a:p>
        </p:txBody>
      </p:sp>
    </p:spTree>
    <p:extLst>
      <p:ext uri="{BB962C8B-B14F-4D97-AF65-F5344CB8AC3E}">
        <p14:creationId xmlns:p14="http://schemas.microsoft.com/office/powerpoint/2010/main" val="393799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E7902278-A9B0-476F-9708-0172B9248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01F062-3C79-40E4-A5F6-3D0E4971C3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Mutational Count </a:t>
            </a:r>
          </a:p>
          <a:p>
            <a:r>
              <a:rPr lang="en-US" dirty="0"/>
              <a:t>(How many mutations are included when classifying the forest)</a:t>
            </a:r>
          </a:p>
        </p:txBody>
      </p:sp>
    </p:spTree>
    <p:extLst>
      <p:ext uri="{BB962C8B-B14F-4D97-AF65-F5344CB8AC3E}">
        <p14:creationId xmlns:p14="http://schemas.microsoft.com/office/powerpoint/2010/main" val="13936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954307B-A0A0-45BE-93C7-C1AF2C2F7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8B723B-75BF-4D2C-A778-44CB13498D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Accuracy – Sorted by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F0105D-6271-4A57-B0E4-2C4DC55BBE0F}"/>
                  </a:ext>
                </a:extLst>
              </p14:cNvPr>
              <p14:cNvContentPartPr/>
              <p14:nvPr/>
            </p14:nvContentPartPr>
            <p14:xfrm>
              <a:off x="1964865" y="6171825"/>
              <a:ext cx="20880" cy="324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F0105D-6271-4A57-B0E4-2C4DC55BB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9225" y="6100185"/>
                <a:ext cx="92520" cy="4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3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Chart, bar chart&#10;&#10;Description automatically generated">
            <a:extLst>
              <a:ext uri="{FF2B5EF4-FFF2-40B4-BE49-F238E27FC236}">
                <a16:creationId xmlns:a16="http://schemas.microsoft.com/office/drawing/2014/main" id="{E012B196-8D93-4A4D-8E2A-EB6338C3B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B944AB-EDA5-4CEA-B83B-3861E80239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– Sorted by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10C94E7-B192-4843-A507-442CB670B212}"/>
                  </a:ext>
                </a:extLst>
              </p14:cNvPr>
              <p14:cNvContentPartPr/>
              <p14:nvPr/>
            </p14:nvContentPartPr>
            <p14:xfrm>
              <a:off x="1952783" y="6169009"/>
              <a:ext cx="433800" cy="55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10C94E7-B192-4843-A507-442CB670B2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6783" y="6097009"/>
                <a:ext cx="5054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76F3DB4-9BA8-489D-BC84-89BDAB5A5EF5}"/>
                  </a:ext>
                </a:extLst>
              </p14:cNvPr>
              <p14:cNvContentPartPr/>
              <p14:nvPr/>
            </p14:nvContentPartPr>
            <p14:xfrm>
              <a:off x="2494223" y="6184489"/>
              <a:ext cx="94320" cy="11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76F3DB4-9BA8-489D-BC84-89BDAB5A5E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8583" y="6112849"/>
                <a:ext cx="165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44FBB3C-1328-4EFA-B3EB-A8F1A6B5EE14}"/>
                  </a:ext>
                </a:extLst>
              </p14:cNvPr>
              <p14:cNvContentPartPr/>
              <p14:nvPr/>
            </p14:nvContentPartPr>
            <p14:xfrm>
              <a:off x="2698343" y="6187009"/>
              <a:ext cx="87840" cy="9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44FBB3C-1328-4EFA-B3EB-A8F1A6B5EE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2343" y="6115009"/>
                <a:ext cx="1594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BCEDD1-8D8B-4469-A2C2-6C7146AEDBAA}"/>
                  </a:ext>
                </a:extLst>
              </p14:cNvPr>
              <p14:cNvContentPartPr/>
              <p14:nvPr/>
            </p14:nvContentPartPr>
            <p14:xfrm>
              <a:off x="2982383" y="6178009"/>
              <a:ext cx="159120" cy="9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BCEDD1-8D8B-4469-A2C2-6C7146AEDB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46743" y="6106009"/>
                <a:ext cx="230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8D5A078-B9D3-42C8-94DB-F6ADC51DF242}"/>
                  </a:ext>
                </a:extLst>
              </p14:cNvPr>
              <p14:cNvContentPartPr/>
              <p14:nvPr/>
            </p14:nvContentPartPr>
            <p14:xfrm>
              <a:off x="3195503" y="6169369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8D5A078-B9D3-42C8-94DB-F6ADC51DF2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59863" y="609772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22490FD-0BE3-44A6-A7AC-12A3DE7605B2}"/>
                  </a:ext>
                </a:extLst>
              </p14:cNvPr>
              <p14:cNvContentPartPr/>
              <p14:nvPr/>
            </p14:nvContentPartPr>
            <p14:xfrm>
              <a:off x="3275423" y="6178369"/>
              <a:ext cx="39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22490FD-0BE3-44A6-A7AC-12A3DE7605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39783" y="6106729"/>
                <a:ext cx="75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8D880F2-A516-4C65-846C-7786F6D599C1}"/>
                  </a:ext>
                </a:extLst>
              </p14:cNvPr>
              <p14:cNvContentPartPr/>
              <p14:nvPr/>
            </p14:nvContentPartPr>
            <p14:xfrm>
              <a:off x="3320063" y="6178369"/>
              <a:ext cx="39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8D880F2-A516-4C65-846C-7786F6D599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84423" y="6106729"/>
                <a:ext cx="75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0BD5410-B385-41F1-8F1A-A91A7E8A3F1B}"/>
                  </a:ext>
                </a:extLst>
              </p14:cNvPr>
              <p14:cNvContentPartPr/>
              <p14:nvPr/>
            </p14:nvContentPartPr>
            <p14:xfrm>
              <a:off x="3372983" y="619636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0BD5410-B385-41F1-8F1A-A91A7E8A3F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7343" y="61243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EB00E8F-E5F4-42D2-8436-820E0A7B11B5}"/>
                  </a:ext>
                </a:extLst>
              </p14:cNvPr>
              <p14:cNvContentPartPr/>
              <p14:nvPr/>
            </p14:nvContentPartPr>
            <p14:xfrm>
              <a:off x="3568463" y="6214009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EB00E8F-E5F4-42D2-8436-820E0A7B11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32463" y="61423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F2379B-3A61-4A2F-9DBD-B79A8C2398D2}"/>
                  </a:ext>
                </a:extLst>
              </p14:cNvPr>
              <p14:cNvContentPartPr/>
              <p14:nvPr/>
            </p14:nvContentPartPr>
            <p14:xfrm>
              <a:off x="3826223" y="6187369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F2379B-3A61-4A2F-9DBD-B79A8C2398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90223" y="61153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201A62-B89C-472E-AF9B-49D1479DFE72}"/>
                  </a:ext>
                </a:extLst>
              </p14:cNvPr>
              <p14:cNvContentPartPr/>
              <p14:nvPr/>
            </p14:nvContentPartPr>
            <p14:xfrm>
              <a:off x="1965360" y="6110528"/>
              <a:ext cx="441000" cy="42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201A62-B89C-472E-AF9B-49D1479DFE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29720" y="6038888"/>
                <a:ext cx="5126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011201-6846-4287-BBD1-E6CE286B362F}"/>
                  </a:ext>
                </a:extLst>
              </p14:cNvPr>
              <p14:cNvContentPartPr/>
              <p14:nvPr/>
            </p14:nvContentPartPr>
            <p14:xfrm>
              <a:off x="2499960" y="6281528"/>
              <a:ext cx="93240" cy="286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011201-6846-4287-BBD1-E6CE286B36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64320" y="6209528"/>
                <a:ext cx="1648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7C6E338-EE90-403B-AEEE-1BD7CE0D3CB2}"/>
                  </a:ext>
                </a:extLst>
              </p14:cNvPr>
              <p14:cNvContentPartPr/>
              <p14:nvPr/>
            </p14:nvContentPartPr>
            <p14:xfrm>
              <a:off x="2694000" y="6300608"/>
              <a:ext cx="117000" cy="305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7C6E338-EE90-403B-AEEE-1BD7CE0D3C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58000" y="6228608"/>
                <a:ext cx="1886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FE04C19-70EA-4C08-AA5A-D20A888EA71A}"/>
                  </a:ext>
                </a:extLst>
              </p14:cNvPr>
              <p14:cNvContentPartPr/>
              <p14:nvPr/>
            </p14:nvContentPartPr>
            <p14:xfrm>
              <a:off x="2990640" y="6262448"/>
              <a:ext cx="425880" cy="324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FE04C19-70EA-4C08-AA5A-D20A888EA7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54640" y="6190808"/>
                <a:ext cx="4975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7FECF39-F320-4FED-87FA-74BBF079D23D}"/>
                  </a:ext>
                </a:extLst>
              </p14:cNvPr>
              <p14:cNvContentPartPr/>
              <p14:nvPr/>
            </p14:nvContentPartPr>
            <p14:xfrm>
              <a:off x="3556560" y="6238688"/>
              <a:ext cx="29520" cy="285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7FECF39-F320-4FED-87FA-74BBF079D2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20920" y="6166688"/>
                <a:ext cx="1011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4FC002F-7FDF-4FA4-B2E8-D912B51B8ABC}"/>
                  </a:ext>
                </a:extLst>
              </p14:cNvPr>
              <p14:cNvContentPartPr/>
              <p14:nvPr/>
            </p14:nvContentPartPr>
            <p14:xfrm>
              <a:off x="3810720" y="6228968"/>
              <a:ext cx="29160" cy="339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4FC002F-7FDF-4FA4-B2E8-D912B51B8AB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74720" y="6157328"/>
                <a:ext cx="100800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77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480C43D-36CD-418C-8AAB-59D01C752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C48D54-5F85-4AF1-A22E-65F75C1E5C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Specificity – Sorted by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304594-6520-4C0C-A00F-F2FFE54B5021}"/>
                  </a:ext>
                </a:extLst>
              </p14:cNvPr>
              <p14:cNvContentPartPr/>
              <p14:nvPr/>
            </p14:nvContentPartPr>
            <p14:xfrm>
              <a:off x="2437500" y="6164280"/>
              <a:ext cx="39240" cy="441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304594-6520-4C0C-A00F-F2FFE54B50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1860" y="6092280"/>
                <a:ext cx="110880" cy="5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06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172C95C-7E6C-4B45-80C5-91BDABC8F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121793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8DE09A-DB4A-4EB2-A053-C7FCDEFF6AA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Precision – Sorted by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D5A8C7-F85F-4F8A-970F-2801AE5358E2}"/>
                  </a:ext>
                </a:extLst>
              </p14:cNvPr>
              <p14:cNvContentPartPr/>
              <p14:nvPr/>
            </p14:nvContentPartPr>
            <p14:xfrm>
              <a:off x="4792260" y="6172560"/>
              <a:ext cx="23760" cy="601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D5A8C7-F85F-4F8A-970F-2801AE5358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6620" y="6100920"/>
                <a:ext cx="95400" cy="7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63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316-22B9-4D89-9680-2C9912A6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503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B1F-3642-48E5-A118-D882501D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5030"/>
            <a:ext cx="12192000" cy="6342969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Claim: </a:t>
            </a:r>
            <a:r>
              <a:rPr lang="en-US" sz="2800" dirty="0"/>
              <a:t> </a:t>
            </a:r>
            <a:r>
              <a:rPr lang="en-US" sz="2800" dirty="0">
                <a:effectLst/>
                <a:ea typeface="Calibri" panose="020F0502020204030204" pitchFamily="34" charset="0"/>
              </a:rPr>
              <a:t>Using a random forest, we can produce lists of mutations that provide 80%+ accuracy in classifying CIMP related data.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ea typeface="Calibri" panose="020F0502020204030204" pitchFamily="34" charset="0"/>
              </a:rPr>
              <a:t>Null Hypothesis: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The random forest cannot classify CIMP+ to the passin</a:t>
            </a:r>
            <a:r>
              <a:rPr lang="en-US" dirty="0">
                <a:ea typeface="Times New Roman" panose="02020603050405020304" pitchFamily="18" charset="0"/>
              </a:rPr>
              <a:t>g accuracy threshold</a:t>
            </a:r>
            <a:endParaRPr lang="en-US" sz="28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>
                <a:effectLst/>
                <a:ea typeface="Calibri" panose="020F0502020204030204" pitchFamily="34" charset="0"/>
              </a:rPr>
              <a:t>Alternative Hypothesis</a:t>
            </a:r>
            <a:r>
              <a:rPr lang="en-US" sz="2800" dirty="0">
                <a:effectLst/>
                <a:ea typeface="Calibri" panose="020F0502020204030204" pitchFamily="34" charset="0"/>
              </a:rPr>
              <a:t>: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The random forest can classify CIMP+ to the passin</a:t>
            </a:r>
            <a:r>
              <a:rPr lang="en-US" dirty="0">
                <a:ea typeface="Times New Roman" panose="02020603050405020304" pitchFamily="18" charset="0"/>
              </a:rPr>
              <a:t>g accuracy threshold </a:t>
            </a:r>
          </a:p>
          <a:p>
            <a:pPr>
              <a:lnSpc>
                <a:spcPct val="120000"/>
              </a:lnSpc>
            </a:pPr>
            <a:r>
              <a:rPr lang="en-US" b="1" dirty="0">
                <a:ea typeface="Calibri" panose="020F0502020204030204" pitchFamily="34" charset="0"/>
              </a:rPr>
              <a:t>Ground: </a:t>
            </a:r>
            <a:r>
              <a:rPr lang="en-US" dirty="0">
                <a:ea typeface="Calibri" panose="020F0502020204030204" pitchFamily="34" charset="0"/>
              </a:rPr>
              <a:t>The statistical methods selected have been used in the past to provide meaningful data that was also strongly related to CIMP+. The mutations used in the random forest are selected from the various methods.</a:t>
            </a:r>
          </a:p>
          <a:p>
            <a:r>
              <a:rPr lang="en-US" b="1" dirty="0">
                <a:ea typeface="Calibri" panose="020F0502020204030204" pitchFamily="34" charset="0"/>
              </a:rPr>
              <a:t>Warrant: </a:t>
            </a:r>
            <a:r>
              <a:rPr lang="en-US" sz="2800" dirty="0">
                <a:effectLst/>
                <a:ea typeface="Calibri" panose="020F0502020204030204" pitchFamily="34" charset="0"/>
              </a:rPr>
              <a:t>Each method helps </a:t>
            </a:r>
            <a:r>
              <a:rPr lang="en-US" dirty="0">
                <a:ea typeface="Calibri" panose="020F0502020204030204" pitchFamily="34" charset="0"/>
              </a:rPr>
              <a:t>remove mutations that may be poor or not have a strong CIMP relationship</a:t>
            </a:r>
          </a:p>
          <a:p>
            <a:r>
              <a:rPr lang="en-US" sz="2800" b="1" dirty="0">
                <a:effectLst/>
                <a:ea typeface="Calibri" panose="020F0502020204030204" pitchFamily="34" charset="0"/>
              </a:rPr>
              <a:t>Background:</a:t>
            </a:r>
            <a:r>
              <a:rPr lang="en-US" dirty="0">
                <a:ea typeface="Calibri" panose="020F0502020204030204" pitchFamily="34" charset="0"/>
              </a:rPr>
              <a:t> The methods used range from 23 – 5700 mutations, at least </a:t>
            </a:r>
            <a:r>
              <a:rPr lang="en-US">
                <a:ea typeface="Calibri" panose="020F0502020204030204" pitchFamily="34" charset="0"/>
              </a:rPr>
              <a:t>removing 2400 </a:t>
            </a:r>
            <a:r>
              <a:rPr lang="en-US" dirty="0">
                <a:ea typeface="Calibri" panose="020F0502020204030204" pitchFamily="34" charset="0"/>
              </a:rPr>
              <a:t>of the approximately 8100 poor mutations.</a:t>
            </a:r>
            <a:endParaRPr lang="en-US" sz="2800" b="1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DD16EE-BCB1-4364-853F-0F224C0FE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1234CD-85C0-448C-9EB6-A9C5046264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 Rate – Sorted by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040D2-EB70-4B2F-840F-8128FB4A7FD4}"/>
                  </a:ext>
                </a:extLst>
              </p14:cNvPr>
              <p14:cNvContentPartPr/>
              <p14:nvPr/>
            </p14:nvContentPartPr>
            <p14:xfrm>
              <a:off x="10209900" y="6192720"/>
              <a:ext cx="25560" cy="58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040D2-EB70-4B2F-840F-8128FB4A7F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3900" y="6120720"/>
                <a:ext cx="97200" cy="7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66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EDDA5B5-CFA4-4775-934F-F5E95C36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E72E20-F4E3-4552-9636-4EBF60397B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False Discovery Rate – Sorted by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42217B-D00E-46B6-A5B8-D449B81380A7}"/>
                  </a:ext>
                </a:extLst>
              </p14:cNvPr>
              <p14:cNvContentPartPr/>
              <p14:nvPr/>
            </p14:nvContentPartPr>
            <p14:xfrm>
              <a:off x="9256620" y="6164280"/>
              <a:ext cx="9720" cy="34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42217B-D00E-46B6-A5B8-D449B8138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0620" y="6092280"/>
                <a:ext cx="81360" cy="4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34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AF7FD408-E639-482C-A828-ECEB2477A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8E5587-A959-40A4-A4CF-C2EAE38C00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False Omission Rate – Sorted by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8FBFBD-998A-43FE-BC64-2B818CA24D27}"/>
                  </a:ext>
                </a:extLst>
              </p14:cNvPr>
              <p14:cNvContentPartPr/>
              <p14:nvPr/>
            </p14:nvContentPartPr>
            <p14:xfrm>
              <a:off x="10438140" y="6148800"/>
              <a:ext cx="23760" cy="593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8FBFBD-998A-43FE-BC64-2B818CA24D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500" y="6077160"/>
                <a:ext cx="95400" cy="7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45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D7AB064-FB71-4BF7-AE8E-DDFADC10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8E5587-A959-40A4-A4CF-C2EAE38C00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Mutational Counts– Sorted by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409AB2-CCE3-4E24-8182-4C832E66CB7D}"/>
                  </a:ext>
                </a:extLst>
              </p14:cNvPr>
              <p14:cNvContentPartPr/>
              <p14:nvPr/>
            </p14:nvContentPartPr>
            <p14:xfrm>
              <a:off x="5181060" y="6165000"/>
              <a:ext cx="15840" cy="40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409AB2-CCE3-4E24-8182-4C832E66CB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5060" y="6093360"/>
                <a:ext cx="8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83D16B-94B7-427F-BA5A-3ABE036FFCE0}"/>
                  </a:ext>
                </a:extLst>
              </p14:cNvPr>
              <p14:cNvContentPartPr/>
              <p14:nvPr/>
            </p14:nvContentPartPr>
            <p14:xfrm>
              <a:off x="6918420" y="6203160"/>
              <a:ext cx="8280" cy="31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83D16B-94B7-427F-BA5A-3ABE036FFC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2420" y="6131520"/>
                <a:ext cx="799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3C22F1-5568-419E-8C30-355A2F576ED7}"/>
                  </a:ext>
                </a:extLst>
              </p14:cNvPr>
              <p14:cNvContentPartPr/>
              <p14:nvPr/>
            </p14:nvContentPartPr>
            <p14:xfrm>
              <a:off x="7657140" y="6210720"/>
              <a:ext cx="16560" cy="342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3C22F1-5568-419E-8C30-355A2F576E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1140" y="6139080"/>
                <a:ext cx="882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773FE2-F21F-4848-A18B-ED4BF0553937}"/>
                  </a:ext>
                </a:extLst>
              </p14:cNvPr>
              <p14:cNvContentPartPr/>
              <p14:nvPr/>
            </p14:nvContentPartPr>
            <p14:xfrm>
              <a:off x="8944860" y="6192720"/>
              <a:ext cx="23760" cy="36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773FE2-F21F-4848-A18B-ED4BF05539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08860" y="6121080"/>
                <a:ext cx="954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21F4D1-0E21-46BF-946D-34FAA86C9C3E}"/>
                  </a:ext>
                </a:extLst>
              </p14:cNvPr>
              <p14:cNvContentPartPr/>
              <p14:nvPr/>
            </p14:nvContentPartPr>
            <p14:xfrm>
              <a:off x="9862860" y="6207840"/>
              <a:ext cx="5040" cy="299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21F4D1-0E21-46BF-946D-34FAA86C9C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27220" y="6136200"/>
                <a:ext cx="766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1694DA-52AD-454F-A8A9-F29B56DE2EAD}"/>
                  </a:ext>
                </a:extLst>
              </p14:cNvPr>
              <p14:cNvContentPartPr/>
              <p14:nvPr/>
            </p14:nvContentPartPr>
            <p14:xfrm>
              <a:off x="9981660" y="6172920"/>
              <a:ext cx="31320" cy="357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1694DA-52AD-454F-A8A9-F29B56DE2E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46020" y="6101280"/>
                <a:ext cx="102960" cy="5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87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316-22B9-4D89-9680-2C9912A6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5031"/>
          </a:xfrm>
        </p:spPr>
        <p:txBody>
          <a:bodyPr>
            <a:normAutofit fontScale="90000"/>
          </a:bodyPr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B1F-3642-48E5-A118-D882501D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7052"/>
            <a:ext cx="12192000" cy="6120947"/>
          </a:xfrm>
        </p:spPr>
        <p:txBody>
          <a:bodyPr/>
          <a:lstStyle/>
          <a:p>
            <a:r>
              <a:rPr lang="en-US" dirty="0"/>
              <a:t>The top combination was FP &lt;= 0, 5000 trees, with accuracy of 89.21%</a:t>
            </a:r>
          </a:p>
          <a:p>
            <a:r>
              <a:rPr lang="en-US" dirty="0"/>
              <a:t>62 of the 144 tests passed the 80% accuracy threshold</a:t>
            </a:r>
          </a:p>
          <a:p>
            <a:r>
              <a:rPr lang="en-US" dirty="0"/>
              <a:t>27 of the 144 tests passed the 85% accuracy threshold</a:t>
            </a:r>
          </a:p>
          <a:p>
            <a:r>
              <a:rPr lang="en-US" dirty="0"/>
              <a:t>The number of trees had little effect on the accuracy</a:t>
            </a:r>
          </a:p>
          <a:p>
            <a:r>
              <a:rPr lang="en-US" dirty="0"/>
              <a:t>On average the combinations with smaller mutation counts (~500) had higher accuracies</a:t>
            </a:r>
          </a:p>
          <a:p>
            <a:r>
              <a:rPr lang="en-US" dirty="0"/>
              <a:t>The most common high accuracy combinations were: </a:t>
            </a:r>
          </a:p>
          <a:p>
            <a:pPr lvl="1"/>
            <a:r>
              <a:rPr lang="en-US" dirty="0"/>
              <a:t>FP &lt;= 0</a:t>
            </a:r>
          </a:p>
          <a:p>
            <a:pPr lvl="1"/>
            <a:r>
              <a:rPr lang="en-US" dirty="0"/>
              <a:t>FP = 0 TP = 2, 4, 6</a:t>
            </a:r>
          </a:p>
          <a:p>
            <a:pPr lvl="1"/>
            <a:r>
              <a:rPr lang="en-US" dirty="0"/>
              <a:t>Forests Gini importance &gt; 0.01</a:t>
            </a:r>
          </a:p>
          <a:p>
            <a:pPr lvl="1"/>
            <a:r>
              <a:rPr lang="en-US" dirty="0"/>
              <a:t>TP – 2FP &gt; 2, 3</a:t>
            </a:r>
          </a:p>
        </p:txBody>
      </p:sp>
    </p:spTree>
    <p:extLst>
      <p:ext uri="{BB962C8B-B14F-4D97-AF65-F5344CB8AC3E}">
        <p14:creationId xmlns:p14="http://schemas.microsoft.com/office/powerpoint/2010/main" val="28080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316-22B9-4D89-9680-2C9912A6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5031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B1F-3642-48E5-A118-D882501D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5030"/>
            <a:ext cx="12192000" cy="6342969"/>
          </a:xfrm>
        </p:spPr>
        <p:txBody>
          <a:bodyPr>
            <a:normAutofit/>
          </a:bodyPr>
          <a:lstStyle/>
          <a:p>
            <a:r>
              <a:rPr lang="en-US" dirty="0"/>
              <a:t>8 different classifiers of mutations each with 3 different value parameters: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Actual / Expected 5, 7.5, and 10. 5 was out starting ratio then we moved to 10. 7.5 is the middle of the two.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FP &lt;= 0, 1, and 2. These count from zero.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 value &lt; 0.05, 0.01, and 0.005, these have all been threshold we have looked at in the past.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Chi squared &gt; 3.84, 7.68, 15.36, This is doubled each time from 3.84 which is the minimum requirement.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TP-2*FP &gt; 2, 3, and 4. Starting from our beginning threshold 2 and incrementing by 1.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TP&gt;X and FP = 0 where X is 2, 4 or 6. Our best preforming forest from before was TP&gt;4 and FP=0 so I used two below and above to test performance.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Random forests Gini importance &gt; 0.01, 0.001, and 0. These mutations come from the three top preforming forests from the previous forest’s generations.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union of the other 7 sets. The first union is of all the strictest thresholds, the second is the middle thresholds and the last is the loosest thresholds for all three. </a:t>
            </a:r>
          </a:p>
          <a:p>
            <a:pPr lvl="2"/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an example, the strictest union is FP &lt;= 0, P value &lt; 0.005, Chi squared &gt; 15.36, TP-2*FP &gt; 4, TP &gt; 6 FP = 0, and Gini importance &gt; 0.01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/>
              <a:t>The number of trees in a forest can be 50, 100, 500, 1000, 5000, or 10000</a:t>
            </a:r>
          </a:p>
          <a:p>
            <a:r>
              <a:rPr lang="en-US" dirty="0"/>
              <a:t>This gives a total combination amount of 144 parameter groups (8 * 3 * 6)</a:t>
            </a:r>
          </a:p>
          <a:p>
            <a:r>
              <a:rPr lang="en-US" dirty="0"/>
              <a:t>Each forest uses 10-fold cross validation</a:t>
            </a:r>
          </a:p>
          <a:p>
            <a:r>
              <a:rPr lang="en-US" dirty="0"/>
              <a:t>Each forest uses Entropy to split nodes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316-22B9-4D89-9680-2C9912A6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5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B1F-3642-48E5-A118-D882501D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9968"/>
            <a:ext cx="12192000" cy="6208032"/>
          </a:xfrm>
        </p:spPr>
        <p:txBody>
          <a:bodyPr/>
          <a:lstStyle/>
          <a:p>
            <a:r>
              <a:rPr lang="en-US" dirty="0"/>
              <a:t>Initial test is on TCGA Uterine Carcinoma data.</a:t>
            </a:r>
          </a:p>
          <a:p>
            <a:pPr lvl="1"/>
            <a:r>
              <a:rPr lang="en-US" dirty="0"/>
              <a:t>This data is samples / mutations and a column for cimp classification.</a:t>
            </a:r>
          </a:p>
          <a:p>
            <a:pPr lvl="1"/>
            <a:r>
              <a:rPr lang="en-US" dirty="0"/>
              <a:t>This dataset was used for initial testing.</a:t>
            </a:r>
          </a:p>
        </p:txBody>
      </p:sp>
    </p:spTree>
    <p:extLst>
      <p:ext uri="{BB962C8B-B14F-4D97-AF65-F5344CB8AC3E}">
        <p14:creationId xmlns:p14="http://schemas.microsoft.com/office/powerpoint/2010/main" val="275772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Diagram, venn diagram&#10;&#10;Description automatically generated">
            <a:extLst>
              <a:ext uri="{FF2B5EF4-FFF2-40B4-BE49-F238E27FC236}">
                <a16:creationId xmlns:a16="http://schemas.microsoft.com/office/drawing/2014/main" id="{59B3C2AA-560E-43F4-A9DA-80AA5AC6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8255"/>
            <a:ext cx="8648700" cy="68397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255922-6438-46CF-AEDA-58C1B836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36785"/>
          </a:xfrm>
        </p:spPr>
        <p:txBody>
          <a:bodyPr/>
          <a:lstStyle/>
          <a:p>
            <a:r>
              <a:rPr lang="en-US" dirty="0"/>
              <a:t>Venn of top three categories</a:t>
            </a:r>
          </a:p>
        </p:txBody>
      </p:sp>
    </p:spTree>
    <p:extLst>
      <p:ext uri="{BB962C8B-B14F-4D97-AF65-F5344CB8AC3E}">
        <p14:creationId xmlns:p14="http://schemas.microsoft.com/office/powerpoint/2010/main" val="297192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539105-F3A5-46AD-BE66-D8446AD4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48506"/>
              </p:ext>
            </p:extLst>
          </p:nvPr>
        </p:nvGraphicFramePr>
        <p:xfrm>
          <a:off x="0" y="0"/>
          <a:ext cx="12192000" cy="68783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843053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439959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54257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527263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775700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670157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100047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555327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309939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194890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60235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764746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655780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69883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770897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57255929"/>
                    </a:ext>
                  </a:extLst>
                </a:gridCol>
              </a:tblGrid>
              <a:tr h="62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Separator 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Tree Amount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Three-Fold Run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Sensitivity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Specificity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Miss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 discovery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 omission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Included Muts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4836384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FP=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0.892105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0.870389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0.581503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0.418497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35481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FP=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0.881579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0.855994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0.603032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0.396968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718659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FP0TP&gt;=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0.881579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0.859847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0.574486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0.425514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246562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FP0TP&gt;=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28.2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0.881579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0.863038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0.556709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0.443291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187040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FP=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0.878947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0.85294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0.581658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0.418342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8076476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FP=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0.876316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0.854171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0.559137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0.440863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05574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FP0TP&gt;=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0.876316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0.850266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0.581566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0.418434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665703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FP=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0.873684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0.853964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0.524276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0.475724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7428115"/>
                  </a:ext>
                </a:extLst>
              </a:tr>
              <a:tr h="692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Forest&gt;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0.871053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0.806706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0.895464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0.633825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0.193294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0.366175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0.053269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9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0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A82F2FA-0EFC-48B2-922F-C26C7AFD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F430FF-A786-4C01-840D-B0C0C231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((TP + TN) / (TP + FP + TN + FN))</a:t>
            </a:r>
          </a:p>
        </p:txBody>
      </p:sp>
    </p:spTree>
    <p:extLst>
      <p:ext uri="{BB962C8B-B14F-4D97-AF65-F5344CB8AC3E}">
        <p14:creationId xmlns:p14="http://schemas.microsoft.com/office/powerpoint/2010/main" val="353605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A5A563E-C9D1-4CF3-B014-4E4CF5D07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6897FF-56F6-40CD-BC0B-4E8AE7CD4B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Sensitivity (TP / (TP + FN))</a:t>
            </a:r>
          </a:p>
        </p:txBody>
      </p:sp>
    </p:spTree>
    <p:extLst>
      <p:ext uri="{BB962C8B-B14F-4D97-AF65-F5344CB8AC3E}">
        <p14:creationId xmlns:p14="http://schemas.microsoft.com/office/powerpoint/2010/main" val="298538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901</Words>
  <Application>Microsoft Office PowerPoint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Random Forest with CIMP data</vt:lpstr>
      <vt:lpstr>Overview</vt:lpstr>
      <vt:lpstr>Key Results</vt:lpstr>
      <vt:lpstr>Approach</vt:lpstr>
      <vt:lpstr>Data</vt:lpstr>
      <vt:lpstr>Venn of top three categories</vt:lpstr>
      <vt:lpstr>PowerPoint Presentation</vt:lpstr>
      <vt:lpstr>Accuracy ((TP + TN) / (TP + FP + TN + FN))</vt:lpstr>
      <vt:lpstr>PowerPoint Presentation</vt:lpstr>
      <vt:lpstr>Specificity (TN / (TN + FP))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Venn of top three categories</dc:title>
  <dc:creator>Jon Feige</dc:creator>
  <cp:lastModifiedBy>Jon Feige</cp:lastModifiedBy>
  <cp:revision>17</cp:revision>
  <dcterms:created xsi:type="dcterms:W3CDTF">2021-04-25T17:46:15Z</dcterms:created>
  <dcterms:modified xsi:type="dcterms:W3CDTF">2021-04-28T17:07:18Z</dcterms:modified>
</cp:coreProperties>
</file>