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80CB-2E8A-47DC-A2A6-DCB39486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4CC7E-BDBD-4CFE-A156-DF39CB71C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09ECF-B09E-4F19-9978-4A275822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50D1-3F2C-4CEA-836C-04ABB25D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B738-D9F2-412E-A06E-F500D0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38D2-482A-4BFF-89C2-7778AA3E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94524-BB4D-425D-A738-1026E1472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5CAE5-CC82-4A45-B20E-5807D2BB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6692-7DA6-4E22-8D20-C3E19759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17A3-3690-4862-8827-A31A4F4E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6D884-8AA7-4C10-BB0E-59D213A31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CF6E-D6A1-4DEE-B165-49AC25C48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724B-FEDB-45FE-829E-D458AF6F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2405-FA11-43ED-A241-AA1000D0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C744-0A4B-4558-91F9-B6B82B2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8DA4-461B-4BA3-9A39-EDAF698A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DB62-4143-4498-AF4E-7E5A3873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4843-F883-4B56-9077-314E74DF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B495-6C90-4FCE-89EA-04550387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D2AC-9650-4424-9AFE-BE567066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4E94-7D07-42BC-A765-E02E8C0A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226F-D5CB-4057-A42D-A49513C2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51B1-0B85-40DD-8305-FA9C96F3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FE1C-5E3D-4608-9E14-87ADDB96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4B4F-5E96-4871-B795-376B72F4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2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80EC-053D-4F94-B1E7-0125E21F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1F21-125B-4BC6-808C-71BE72EB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B81EA-B660-46D7-8A82-11E5396B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62360-026C-4B62-8167-75EABC23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351A-7035-4971-8DD2-41060C5B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9A4B-BAB8-4728-A168-E1DBC554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55CE-EAA3-4483-8965-63AD64D8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C94B-8B42-425D-A08B-53A8FB903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42CF5-8312-42D9-A89C-71E91C49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F7795-8EF0-48F6-B0FD-185AE6BB1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B748E-168B-428E-AB39-EC1EB5AE8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5EB0E-C05B-45A4-95B4-A69950E0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95238-73F2-4D6A-84C4-B1765F91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FE673-2090-40B7-904D-CEB0669C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DEBA-DADD-48FF-90CC-D6BE3C81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E5B09-A18E-4D1D-9D79-C1F8DE41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C7096-4E7B-4725-AE8D-99BF1C4F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52610-58AE-47B9-B7D5-3CA08DB4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6BD03-5AA2-4607-AF50-462D9EFA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6AB08-7F19-4782-AE99-55DFD36B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C9366-B0F8-4A64-9E48-82312F39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8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B06B-2ADA-4A83-A70F-F91F6618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B235-5C1D-443F-9FA4-E5270730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E50F2-46BF-42D5-A9D4-FB0CF9DAA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9C376-E5FC-45D0-B337-0CE2EC7A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BE5C-79D8-45DE-B271-73BBA0F9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ED4A9-6AE3-4156-90FB-9AABF4C3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B06-B378-4D5C-BA6C-FF8E398F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0DD8D-821E-4EEE-8035-563C1963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5C8D7-93D0-407D-A526-CE85DA46B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5DAA-E61D-44B4-92F1-49DD3EE7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CAD9B-0A9B-49FA-8DB8-B7D5C6EC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93DCF-B053-4067-B0FA-767916FD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2142D-FAB0-444E-987F-C6B8C729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4B52C-285B-4D17-860E-7C92A1C4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0564-2FA2-4DDE-B4DD-BA967EB7F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7B72-C2B0-40C6-8DE6-E843C21793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6E23-9167-4C36-8E80-B4955AB3D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BA48-C5C2-48CB-8C81-BAC8B5FBE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4CA9-EFC5-4086-BFCE-ACAE4FC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F819-598F-4E3F-9F34-27257C99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1953"/>
          </a:xfrm>
        </p:spPr>
        <p:txBody>
          <a:bodyPr/>
          <a:lstStyle/>
          <a:p>
            <a:r>
              <a:rPr lang="en-US" dirty="0"/>
              <a:t>Forrest Flowchart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6B81F7-4AD5-4F3D-9CA9-095AF524C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60923"/>
              </p:ext>
            </p:extLst>
          </p:nvPr>
        </p:nvGraphicFramePr>
        <p:xfrm>
          <a:off x="183413" y="1649765"/>
          <a:ext cx="261799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7996">
                  <a:extLst>
                    <a:ext uri="{9D8B030D-6E8A-4147-A177-3AD203B41FA5}">
                      <a16:colId xmlns:a16="http://schemas.microsoft.com/office/drawing/2014/main" val="690451058"/>
                    </a:ext>
                  </a:extLst>
                </a:gridCol>
              </a:tblGrid>
              <a:tr h="2896689">
                <a:tc>
                  <a:txBody>
                    <a:bodyPr/>
                    <a:lstStyle/>
                    <a:p>
                      <a:r>
                        <a:rPr lang="en-US" dirty="0"/>
                        <a:t>Chosen Parameter Settings Examples:</a:t>
                      </a:r>
                    </a:p>
                    <a:p>
                      <a:r>
                        <a:rPr lang="en-US" dirty="0"/>
                        <a:t>Separator Type</a:t>
                      </a:r>
                    </a:p>
                    <a:p>
                      <a:r>
                        <a:rPr lang="en-US" dirty="0"/>
                        <a:t>Separator amount</a:t>
                      </a:r>
                    </a:p>
                    <a:p>
                      <a:r>
                        <a:rPr lang="en-US" dirty="0"/>
                        <a:t>Number of trees in forest</a:t>
                      </a:r>
                    </a:p>
                    <a:p>
                      <a:r>
                        <a:rPr lang="en-US" dirty="0"/>
                        <a:t>Criterion</a:t>
                      </a:r>
                    </a:p>
                    <a:p>
                      <a:r>
                        <a:rPr lang="en-US" dirty="0"/>
                        <a:t>Remove empty samples</a:t>
                      </a:r>
                    </a:p>
                    <a:p>
                      <a:r>
                        <a:rPr lang="en-US" dirty="0"/>
                        <a:t>Sample usage precent</a:t>
                      </a:r>
                    </a:p>
                    <a:p>
                      <a:r>
                        <a:rPr lang="en-US" dirty="0"/>
                        <a:t>Test size</a:t>
                      </a:r>
                    </a:p>
                    <a:p>
                      <a:r>
                        <a:rPr lang="en-US" dirty="0"/>
                        <a:t>Training size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163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E4B61A-C8F4-4C24-A721-23F77B392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32922"/>
              </p:ext>
            </p:extLst>
          </p:nvPr>
        </p:nvGraphicFramePr>
        <p:xfrm>
          <a:off x="9724576" y="4232319"/>
          <a:ext cx="2234395" cy="201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4395">
                  <a:extLst>
                    <a:ext uri="{9D8B030D-6E8A-4147-A177-3AD203B41FA5}">
                      <a16:colId xmlns:a16="http://schemas.microsoft.com/office/drawing/2014/main" val="690451058"/>
                    </a:ext>
                  </a:extLst>
                </a:gridCol>
              </a:tblGrid>
              <a:tr h="20146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Post analysis of data:</a:t>
                      </a:r>
                    </a:p>
                    <a:p>
                      <a:r>
                        <a:rPr lang="en-US" dirty="0"/>
                        <a:t>Finding important mutations</a:t>
                      </a:r>
                    </a:p>
                    <a:p>
                      <a:r>
                        <a:rPr lang="en-US" dirty="0"/>
                        <a:t>Finding best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163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568AE9-28E7-40E0-A431-F0E9FED68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03375"/>
              </p:ext>
            </p:extLst>
          </p:nvPr>
        </p:nvGraphicFramePr>
        <p:xfrm>
          <a:off x="3574003" y="1650344"/>
          <a:ext cx="2078361" cy="201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8361">
                  <a:extLst>
                    <a:ext uri="{9D8B030D-6E8A-4147-A177-3AD203B41FA5}">
                      <a16:colId xmlns:a16="http://schemas.microsoft.com/office/drawing/2014/main" val="690451058"/>
                    </a:ext>
                  </a:extLst>
                </a:gridCol>
              </a:tblGrid>
              <a:tr h="20146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Make parameter selection and combine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163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B5F4B0-7505-48F7-94FA-C4B2DD913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66333"/>
              </p:ext>
            </p:extLst>
          </p:nvPr>
        </p:nvGraphicFramePr>
        <p:xfrm>
          <a:off x="6539637" y="1649765"/>
          <a:ext cx="2078361" cy="201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8361">
                  <a:extLst>
                    <a:ext uri="{9D8B030D-6E8A-4147-A177-3AD203B41FA5}">
                      <a16:colId xmlns:a16="http://schemas.microsoft.com/office/drawing/2014/main" val="690451058"/>
                    </a:ext>
                  </a:extLst>
                </a:gridCol>
              </a:tblGrid>
              <a:tr h="20146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Five-fold cross validation of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163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61A54A-0127-4DAC-B54E-494F321B3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18188"/>
              </p:ext>
            </p:extLst>
          </p:nvPr>
        </p:nvGraphicFramePr>
        <p:xfrm>
          <a:off x="6539636" y="4232319"/>
          <a:ext cx="2078361" cy="201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8361">
                  <a:extLst>
                    <a:ext uri="{9D8B030D-6E8A-4147-A177-3AD203B41FA5}">
                      <a16:colId xmlns:a16="http://schemas.microsoft.com/office/drawing/2014/main" val="690451058"/>
                    </a:ext>
                  </a:extLst>
                </a:gridCol>
              </a:tblGrid>
              <a:tr h="20146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Build a random forest with the given cross validation data and parameters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163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5BFAE7-E45F-4A9D-860D-143E40CD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40518"/>
              </p:ext>
            </p:extLst>
          </p:nvPr>
        </p:nvGraphicFramePr>
        <p:xfrm>
          <a:off x="9724576" y="1649765"/>
          <a:ext cx="2234395" cy="201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4395">
                  <a:extLst>
                    <a:ext uri="{9D8B030D-6E8A-4147-A177-3AD203B41FA5}">
                      <a16:colId xmlns:a16="http://schemas.microsoft.com/office/drawing/2014/main" val="690451058"/>
                    </a:ext>
                  </a:extLst>
                </a:gridCol>
              </a:tblGrid>
              <a:tr h="20146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Biological analysis of data:</a:t>
                      </a:r>
                    </a:p>
                    <a:p>
                      <a:r>
                        <a:rPr lang="en-US" dirty="0"/>
                        <a:t>MSI characteristics</a:t>
                      </a:r>
                    </a:p>
                    <a:p>
                      <a:r>
                        <a:rPr lang="en-US" dirty="0"/>
                        <a:t>Chromatin modifying mutations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1633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199BF4-5BCA-4272-9BA2-1DB39656BC91}"/>
              </a:ext>
            </a:extLst>
          </p:cNvPr>
          <p:cNvCxnSpPr/>
          <p:nvPr/>
        </p:nvCxnSpPr>
        <p:spPr>
          <a:xfrm>
            <a:off x="2955471" y="2530929"/>
            <a:ext cx="37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9067A8-AEBD-40C3-BA5B-449317C564EF}"/>
              </a:ext>
            </a:extLst>
          </p:cNvPr>
          <p:cNvCxnSpPr/>
          <p:nvPr/>
        </p:nvCxnSpPr>
        <p:spPr>
          <a:xfrm>
            <a:off x="5889171" y="2530929"/>
            <a:ext cx="37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DAD05-B449-4139-AF83-723A8CBA2228}"/>
              </a:ext>
            </a:extLst>
          </p:cNvPr>
          <p:cNvCxnSpPr>
            <a:cxnSpLocks/>
          </p:cNvCxnSpPr>
          <p:nvPr/>
        </p:nvCxnSpPr>
        <p:spPr>
          <a:xfrm>
            <a:off x="7088959" y="3793673"/>
            <a:ext cx="0" cy="28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FC57F1-A45B-4FBD-84DA-23881BED38BA}"/>
              </a:ext>
            </a:extLst>
          </p:cNvPr>
          <p:cNvCxnSpPr>
            <a:cxnSpLocks/>
          </p:cNvCxnSpPr>
          <p:nvPr/>
        </p:nvCxnSpPr>
        <p:spPr>
          <a:xfrm flipV="1">
            <a:off x="10841773" y="3793673"/>
            <a:ext cx="0" cy="28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026506-8990-4C00-AFAE-11C34B5BAB38}"/>
              </a:ext>
            </a:extLst>
          </p:cNvPr>
          <p:cNvCxnSpPr>
            <a:cxnSpLocks/>
          </p:cNvCxnSpPr>
          <p:nvPr/>
        </p:nvCxnSpPr>
        <p:spPr>
          <a:xfrm>
            <a:off x="8904116" y="5458970"/>
            <a:ext cx="566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C0F4BE-F6D1-41CA-8509-0518E9E3110C}"/>
              </a:ext>
            </a:extLst>
          </p:cNvPr>
          <p:cNvCxnSpPr>
            <a:cxnSpLocks/>
          </p:cNvCxnSpPr>
          <p:nvPr/>
        </p:nvCxnSpPr>
        <p:spPr>
          <a:xfrm flipH="1" flipV="1">
            <a:off x="5897602" y="5094514"/>
            <a:ext cx="454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EC197B-4D1C-4D4B-810E-31F4C33F29F7}"/>
              </a:ext>
            </a:extLst>
          </p:cNvPr>
          <p:cNvCxnSpPr>
            <a:cxnSpLocks/>
          </p:cNvCxnSpPr>
          <p:nvPr/>
        </p:nvCxnSpPr>
        <p:spPr>
          <a:xfrm flipV="1">
            <a:off x="7924402" y="3785509"/>
            <a:ext cx="0" cy="28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15B3C4B-EC9C-41C7-8595-28F5CD405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23179"/>
              </p:ext>
            </p:extLst>
          </p:nvPr>
        </p:nvGraphicFramePr>
        <p:xfrm>
          <a:off x="8033387" y="3718447"/>
          <a:ext cx="838615" cy="727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615">
                  <a:extLst>
                    <a:ext uri="{9D8B030D-6E8A-4147-A177-3AD203B41FA5}">
                      <a16:colId xmlns:a16="http://schemas.microsoft.com/office/drawing/2014/main" val="3080367356"/>
                    </a:ext>
                  </a:extLst>
                </a:gridCol>
              </a:tblGrid>
              <a:tr h="727393">
                <a:tc>
                  <a:txBody>
                    <a:bodyPr/>
                    <a:lstStyle/>
                    <a:p>
                      <a:r>
                        <a:rPr lang="en-US" sz="1200" dirty="0"/>
                        <a:t>If five-fold !finished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4921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3A1CA60-1F76-43F1-B1A4-2ABCCAB63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41827"/>
              </p:ext>
            </p:extLst>
          </p:nvPr>
        </p:nvGraphicFramePr>
        <p:xfrm>
          <a:off x="3574003" y="4232319"/>
          <a:ext cx="2018376" cy="201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8376">
                  <a:extLst>
                    <a:ext uri="{9D8B030D-6E8A-4147-A177-3AD203B41FA5}">
                      <a16:colId xmlns:a16="http://schemas.microsoft.com/office/drawing/2014/main" val="690451058"/>
                    </a:ext>
                  </a:extLst>
                </a:gridCol>
              </a:tblGrid>
              <a:tr h="2014656">
                <a:tc>
                  <a:txBody>
                    <a:bodyPr/>
                    <a:lstStyle/>
                    <a:p>
                      <a:r>
                        <a:rPr lang="en-US" dirty="0"/>
                        <a:t>If Five-fold Cross validation is finished get new parameter set and there are more parameter combinations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16336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758F34-143B-4FF0-B896-911BC312AC51}"/>
              </a:ext>
            </a:extLst>
          </p:cNvPr>
          <p:cNvCxnSpPr>
            <a:cxnSpLocks/>
          </p:cNvCxnSpPr>
          <p:nvPr/>
        </p:nvCxnSpPr>
        <p:spPr>
          <a:xfrm flipV="1">
            <a:off x="4515810" y="3783925"/>
            <a:ext cx="0" cy="28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2">
            <a:extLst>
              <a:ext uri="{FF2B5EF4-FFF2-40B4-BE49-F238E27FC236}">
                <a16:creationId xmlns:a16="http://schemas.microsoft.com/office/drawing/2014/main" id="{E5499843-9238-4A7E-8146-A3AAF1D2F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25506"/>
              </p:ext>
            </p:extLst>
          </p:nvPr>
        </p:nvGraphicFramePr>
        <p:xfrm>
          <a:off x="8646093" y="4523447"/>
          <a:ext cx="10825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500">
                  <a:extLst>
                    <a:ext uri="{9D8B030D-6E8A-4147-A177-3AD203B41FA5}">
                      <a16:colId xmlns:a16="http://schemas.microsoft.com/office/drawing/2014/main" val="3080367356"/>
                    </a:ext>
                  </a:extLst>
                </a:gridCol>
              </a:tblGrid>
              <a:tr h="727393">
                <a:tc>
                  <a:txBody>
                    <a:bodyPr/>
                    <a:lstStyle/>
                    <a:p>
                      <a:r>
                        <a:rPr lang="en-US" sz="1200" dirty="0"/>
                        <a:t>If both five-fold and all parameters are 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4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A0D8E2C-57BC-4B89-912B-514658046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0255"/>
              </p:ext>
            </p:extLst>
          </p:nvPr>
        </p:nvGraphicFramePr>
        <p:xfrm>
          <a:off x="0" y="0"/>
          <a:ext cx="12191992" cy="69418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3076">
                  <a:extLst>
                    <a:ext uri="{9D8B030D-6E8A-4147-A177-3AD203B41FA5}">
                      <a16:colId xmlns:a16="http://schemas.microsoft.com/office/drawing/2014/main" val="2438405331"/>
                    </a:ext>
                  </a:extLst>
                </a:gridCol>
                <a:gridCol w="351276">
                  <a:extLst>
                    <a:ext uri="{9D8B030D-6E8A-4147-A177-3AD203B41FA5}">
                      <a16:colId xmlns:a16="http://schemas.microsoft.com/office/drawing/2014/main" val="298254128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49731209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34570437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56519575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2804029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2677466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167269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85318132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5502749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8684983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8586932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7931020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4807411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033632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8188525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180845384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Occurrences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Gini importance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Cimp+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Cimpi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Cimp-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discovery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omission rate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33506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0.267409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26781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SOX17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0.720317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93199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PIK3CA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08056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0.040779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0.918819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0.256716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98942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RPL22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0.236842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67870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0.268362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70423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0.055556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0.274933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79394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13045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0.246418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52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0.055556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0.274933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491486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ESRP1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519081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PIK3CA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0.273504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80558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ACVR2A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0.013461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84471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CTNNB1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0.283379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88869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PPP2R1A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39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30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380</Words>
  <Application>Microsoft Office PowerPoint</Application>
  <PresentationFormat>Widescreen</PresentationFormat>
  <Paragraphs>299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Forrest 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Forrest Flowchart</dc:title>
  <dc:creator>Jon Feige</dc:creator>
  <cp:lastModifiedBy>Jon Feige</cp:lastModifiedBy>
  <cp:revision>3</cp:revision>
  <dcterms:created xsi:type="dcterms:W3CDTF">2020-12-04T21:14:56Z</dcterms:created>
  <dcterms:modified xsi:type="dcterms:W3CDTF">2020-12-09T14:02:16Z</dcterms:modified>
</cp:coreProperties>
</file>