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12" r:id="rId2"/>
    <p:sldId id="317" r:id="rId3"/>
    <p:sldId id="258" r:id="rId4"/>
    <p:sldId id="319" r:id="rId5"/>
    <p:sldId id="321" r:id="rId6"/>
    <p:sldId id="322" r:id="rId7"/>
    <p:sldId id="323" r:id="rId8"/>
    <p:sldId id="272" r:id="rId9"/>
    <p:sldId id="315" r:id="rId10"/>
    <p:sldId id="318" r:id="rId11"/>
    <p:sldId id="342" r:id="rId12"/>
    <p:sldId id="260" r:id="rId13"/>
    <p:sldId id="324" r:id="rId14"/>
    <p:sldId id="261" r:id="rId15"/>
    <p:sldId id="325" r:id="rId16"/>
    <p:sldId id="326" r:id="rId17"/>
    <p:sldId id="320" r:id="rId18"/>
    <p:sldId id="262" r:id="rId19"/>
    <p:sldId id="327" r:id="rId20"/>
    <p:sldId id="273" r:id="rId21"/>
    <p:sldId id="335" r:id="rId22"/>
    <p:sldId id="276" r:id="rId23"/>
    <p:sldId id="334" r:id="rId24"/>
    <p:sldId id="275" r:id="rId25"/>
    <p:sldId id="333" r:id="rId26"/>
    <p:sldId id="265" r:id="rId27"/>
    <p:sldId id="267" r:id="rId28"/>
    <p:sldId id="336" r:id="rId29"/>
    <p:sldId id="271" r:id="rId30"/>
    <p:sldId id="337" r:id="rId31"/>
    <p:sldId id="268" r:id="rId32"/>
    <p:sldId id="338" r:id="rId33"/>
    <p:sldId id="269" r:id="rId34"/>
    <p:sldId id="328" r:id="rId35"/>
    <p:sldId id="277" r:id="rId36"/>
    <p:sldId id="329" r:id="rId37"/>
    <p:sldId id="279" r:id="rId38"/>
    <p:sldId id="330" r:id="rId39"/>
    <p:sldId id="280" r:id="rId40"/>
    <p:sldId id="33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C4D60-FE39-4D49-8911-56380EFDCCA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E1918-CEE1-43BA-B662-2FE92FD6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C9DF1-6A47-4D7D-92F7-7EE3AA50E9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E1918-CEE1-43BA-B662-2FE92FD63F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C9DF1-6A47-4D7D-92F7-7EE3AA50E9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057C-90D5-4A9D-9FE4-7272F83DC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65679-3086-478A-AE45-B5349469A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82F6-1DC2-451D-8F43-1583B45D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3D60-B832-400B-9060-150DA438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3DA95-8846-4E51-B3FF-64DDAF9F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8EFC-41FC-453B-B102-051A1EBA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1C91D-CBFE-43EC-B6E9-5EF064CA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E1AE-CBE9-4F56-A58C-61721225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9ACB-195C-4C90-88DA-902A906E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5BEE-DDE4-49B2-B5BD-36842FD4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E7080-BD7B-420D-B8DE-9C409C09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09178-6C8A-4EEE-9F84-0A10EB944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D1B6-2E26-44CD-965C-15386DF1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B9A5-1C6C-4AAB-9A4C-B84DBE15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C8EB-26D5-44C5-925E-E0417EA3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09F7-A5BB-42E2-93AF-70B0EA6D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A847-72A2-4C8F-82C2-48151B87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9F74-9E2E-436D-BA7E-6C8C78DD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DA5B-96A3-497B-9176-700546E7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286F2-6D64-4F9D-96C4-6688D8A5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F12B-8698-43B3-9050-26AEB09E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AA8B4-659B-4485-8D67-E00075FD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5E9F-4CDA-47F3-A158-1BE89E14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B459-185E-4562-BBFB-3A368579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7F29-0D47-41D1-AD27-76A7FF53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2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B55A-B0AF-4CA0-A2FE-9AA8B5DE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6E15-69A4-46AE-B4A6-D0DFD3717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E893-ED6E-4CAB-A83C-F7AB1D4C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C889A-9A8A-4BBC-98ED-4B731611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651C1-7700-446B-8F4F-8A163D95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AA71F-8C43-483A-B2FC-0FCBB353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8768-666F-4777-B849-C83F264D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374A-EBC9-4099-AFAB-D98AFE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7C302-A956-4E20-AB89-2DBC4D67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AC7E1-15C2-42E7-A8DF-121AB0370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3F0E8-098A-4A0F-90E3-CDE87EEED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DCCA9-9049-4073-8410-87D14F31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19C91-6670-48A9-95B0-A4BADD04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EB899-5756-44B8-BFA5-954A3724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7175-D008-4CCE-8727-78C21A4B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1EAA8-B15B-4471-957A-47886EE6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EF55C-B381-4A0D-B239-1FCE4D5B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0FAA9-83EF-4BD9-AE73-7CAD5AB5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8D2E2-BCB7-42CC-8B29-757E666D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6C9D1-2AA1-4CF0-8DDD-9B56913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F6ADC-9B38-42E9-A886-870197D9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BEDD-D001-48E6-BEFF-6EAB610D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43BF-62A2-4848-BF4C-0237E1B6A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A6549-28EE-4F13-8DE3-672A13042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F2906-A6CC-4B45-84E2-C284F8FE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1518-EBC0-4B1A-8201-3B8894D8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F7256-2535-47C7-BFE2-2CF61978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CD5-F059-46E6-9E94-024C1E8E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D0814-6A3E-4B8F-968F-DCF676BA0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9A119-BA1F-470E-93EA-82FEDC9DA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3A8C4-63F8-49AD-AED2-CA6D4920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A797-5737-41D4-B7B9-646CFE60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A6C77-808F-4207-8A07-5A85F2F4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B9E2F-4963-4410-B2C8-345B9E43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2B3AC-B006-416C-AD88-0690154A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B90F3-705F-45FD-973C-129EEF618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EA15-8060-4952-A16D-AABC2D9FBED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18E5-F11F-4262-BA37-5E3E35B55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0BD8-C5CB-463B-9CEA-F5DDCE6E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9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ayanlab.cloud/clustergrammer/viz_sim_mats/5f6a219951ad21000f2ef553/75_noncimp.txt" TargetMode="External"/><Relationship Id="rId2" Type="http://schemas.openxmlformats.org/officeDocument/2006/relationships/hyperlink" Target="https://maayanlab.cloud/clustergrammer/viz_sim_mats/5f6a216f51ad21000f2ef54c/75_cimppos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ayanlab.cloud/clustergrammer/viz_sim_mats/5f6a21c851ad21000f2ef55a/300_cimppos.t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ayanlab.cloud/clustergrammer/viz_sim_mats/5f5bfd0651ad21000f37b50f/300_cimppos.txt" TargetMode="External"/><Relationship Id="rId2" Type="http://schemas.openxmlformats.org/officeDocument/2006/relationships/hyperlink" Target="https://maayanlab.cloud/clustergrammer/viz_sim_mats/5f5be30251ad21000f37b477/75_cimppos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ayanlab.cloud/clustergrammer/viz_sim_mats/5f5bfd6651ad21000f37b51d/75_noncimp.txt" TargetMode="External"/><Relationship Id="rId5" Type="http://schemas.openxmlformats.org/officeDocument/2006/relationships/hyperlink" Target="https://maayanlab.cloud/clustergrammer/viz_sim_mats/5f5bfd4151ad21000f37b516/top_noncimp_9_or_more.txt" TargetMode="External"/><Relationship Id="rId4" Type="http://schemas.openxmlformats.org/officeDocument/2006/relationships/hyperlink" Target="https://maayanlab.cloud/clustergrammer/viz_sim_mats/5f5c0ddb51ad21000f37b553/25_TP_FP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B2971-D78A-4712-BA82-A2004C3E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Research questions</a:t>
            </a: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C11D055F-F147-4C0E-9028-5F6B0C054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4077-3B3C-4EA5-9441-DD7177A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What are the interesting mutations?</a:t>
            </a: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What are the clusters that exist among the mutations? </a:t>
            </a: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What are the clusters that exist among the samples? </a:t>
            </a: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What is the biological </a:t>
            </a:r>
            <a:r>
              <a:rPr lang="en-US" sz="18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significance </a:t>
            </a:r>
            <a:r>
              <a:rPr lang="en-US" sz="1800">
                <a:solidFill>
                  <a:srgbClr val="000000"/>
                </a:solidFill>
              </a:rPr>
              <a:t> of the data? </a:t>
            </a:r>
          </a:p>
          <a:p>
            <a:endParaRPr lang="en-US" sz="1800">
              <a:solidFill>
                <a:srgbClr val="000000"/>
              </a:solidFill>
            </a:endParaRPr>
          </a:p>
          <a:p>
            <a:pPr marL="457200" lvl="1" indent="0" fontAlgn="b">
              <a:spcBef>
                <a:spcPts val="0"/>
              </a:spcBef>
              <a:buNone/>
            </a:pP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3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146E4-64B8-E643-B75E-BB1606DD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SUPPLEMENTARY MATERIALS</a:t>
            </a:r>
          </a:p>
        </p:txBody>
      </p:sp>
    </p:spTree>
    <p:extLst>
      <p:ext uri="{BB962C8B-B14F-4D97-AF65-F5344CB8AC3E}">
        <p14:creationId xmlns:p14="http://schemas.microsoft.com/office/powerpoint/2010/main" val="344166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1EE8F-6588-48D0-9738-94264EF5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Mutation level graphs	</a:t>
            </a:r>
          </a:p>
        </p:txBody>
      </p:sp>
    </p:spTree>
    <p:extLst>
      <p:ext uri="{BB962C8B-B14F-4D97-AF65-F5344CB8AC3E}">
        <p14:creationId xmlns:p14="http://schemas.microsoft.com/office/powerpoint/2010/main" val="33508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4870C-8C40-4C7F-877D-4A2930E52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4000500" cy="3200400"/>
          </a:xfrm>
          <a:prstGeom prst="rect">
            <a:avLst/>
          </a:prstGeom>
        </p:spPr>
      </p:pic>
      <p:pic>
        <p:nvPicPr>
          <p:cNvPr id="13" name="Content Placeholder 1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7256AA86-ADDB-40F4-AB13-69E4B9BC0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122414"/>
            <a:ext cx="5533056" cy="3735585"/>
          </a:xfrm>
        </p:spPr>
      </p:pic>
      <p:pic>
        <p:nvPicPr>
          <p:cNvPr id="17" name="Picture 16" descr="A picture containing pencil&#10;&#10;Description automatically generated">
            <a:extLst>
              <a:ext uri="{FF2B5EF4-FFF2-40B4-BE49-F238E27FC236}">
                <a16:creationId xmlns:a16="http://schemas.microsoft.com/office/drawing/2014/main" id="{D750C9CA-6721-4349-AB30-784400070E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4" t="6763" r="9608" b="17331"/>
          <a:stretch/>
        </p:blipFill>
        <p:spPr>
          <a:xfrm>
            <a:off x="4477173" y="0"/>
            <a:ext cx="7711778" cy="3554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F2B59A-FEC9-492C-9554-C46021FC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606" y="5743618"/>
            <a:ext cx="4859694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/>
              <a:t>Select by Cimp+</a:t>
            </a:r>
          </a:p>
        </p:txBody>
      </p:sp>
    </p:spTree>
    <p:extLst>
      <p:ext uri="{BB962C8B-B14F-4D97-AF65-F5344CB8AC3E}">
        <p14:creationId xmlns:p14="http://schemas.microsoft.com/office/powerpoint/2010/main" val="17795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RPL22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RNF43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SOX17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NCOA3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TSPYL2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TRPV2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KLK8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FYTTD1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MB21D2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91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F427A5-7F49-4AC1-914C-25CAA572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4000500" cy="3256384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11B1CB7-D0B1-43F6-A80D-E5F0330F2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" t="6909" r="9677"/>
          <a:stretch/>
        </p:blipFill>
        <p:spPr>
          <a:xfrm>
            <a:off x="12700" y="3476625"/>
            <a:ext cx="5092700" cy="3381375"/>
          </a:xfr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44A3C87A-8E79-4C8D-91B6-DA01E0C17F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0" t="7680" r="9147" b="17102"/>
          <a:stretch/>
        </p:blipFill>
        <p:spPr>
          <a:xfrm>
            <a:off x="3851065" y="0"/>
            <a:ext cx="8328235" cy="3788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93E98-0022-499D-8D14-366A011F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5743618"/>
            <a:ext cx="707390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Select by Cimp+ - Non-Cimp+</a:t>
            </a:r>
          </a:p>
        </p:txBody>
      </p:sp>
    </p:spTree>
    <p:extLst>
      <p:ext uri="{BB962C8B-B14F-4D97-AF65-F5344CB8AC3E}">
        <p14:creationId xmlns:p14="http://schemas.microsoft.com/office/powerpoint/2010/main" val="2488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RPL22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DOCK3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JAK1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BLNK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ZBTB20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GPAT2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NXT2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SOX17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YTHDC1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WASF1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GRIN2A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PRPF40A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AMMECR1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NFE2L2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8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ADFACB-5252-46E4-AC48-E2B5B125F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2" y="0"/>
            <a:ext cx="4000500" cy="3074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7E05FC-F4DA-461D-B2FE-2096EC9A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188" y="5743618"/>
            <a:ext cx="7544764" cy="11143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dirty="0"/>
              <a:t>Select by Cimp+ - 2Non-Cimp+</a:t>
            </a:r>
          </a:p>
        </p:txBody>
      </p:sp>
      <p:pic>
        <p:nvPicPr>
          <p:cNvPr id="27" name="Picture 26" descr="A picture containing object&#10;&#10;Description automatically generated">
            <a:extLst>
              <a:ext uri="{FF2B5EF4-FFF2-40B4-BE49-F238E27FC236}">
                <a16:creationId xmlns:a16="http://schemas.microsoft.com/office/drawing/2014/main" id="{75A178A4-4AFF-420B-9771-34197A7D69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 t="8525" r="9495" b="18526"/>
          <a:stretch/>
        </p:blipFill>
        <p:spPr>
          <a:xfrm>
            <a:off x="4521466" y="-1"/>
            <a:ext cx="7667486" cy="474345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4DA9CF5-85F4-46C8-85D1-904A3426F9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6223" r="7706" b="2361"/>
          <a:stretch/>
        </p:blipFill>
        <p:spPr>
          <a:xfrm>
            <a:off x="0" y="3169754"/>
            <a:ext cx="4644188" cy="36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6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PCDH9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MESDC1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CNTLN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SEPHS1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FRYL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C2orf42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DYNC2LI1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HMBOX1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SUGP2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NRIP1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AMMECR1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SHCBP1L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WDR87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UBR7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PSMA8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PDCD6IP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CNOT7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2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99E902-0428-4D4E-B879-0709332DB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0" y="0"/>
            <a:ext cx="4000500" cy="3059663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3660760-68C1-43C1-AD5D-462FD0C73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0" y="3732245"/>
            <a:ext cx="6393590" cy="3125755"/>
          </a:xfrm>
        </p:spPr>
      </p:pic>
      <p:pic>
        <p:nvPicPr>
          <p:cNvPr id="9" name="Picture 8" descr="A picture containing object, antenna, measure&#10;&#10;Description automatically generated">
            <a:extLst>
              <a:ext uri="{FF2B5EF4-FFF2-40B4-BE49-F238E27FC236}">
                <a16:creationId xmlns:a16="http://schemas.microsoft.com/office/drawing/2014/main" id="{CBE99DF8-F852-47C6-ACFB-8FB3D2F9BC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8610" r="9723" b="19320"/>
          <a:stretch/>
        </p:blipFill>
        <p:spPr>
          <a:xfrm>
            <a:off x="3540287" y="0"/>
            <a:ext cx="8648664" cy="3806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Cimp+ - 2Cimp- - Cimpi</a:t>
            </a:r>
          </a:p>
        </p:txBody>
      </p:sp>
    </p:spTree>
    <p:extLst>
      <p:ext uri="{BB962C8B-B14F-4D97-AF65-F5344CB8AC3E}">
        <p14:creationId xmlns:p14="http://schemas.microsoft.com/office/powerpoint/2010/main" val="177277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RPL22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DOCK3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JAK1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BLNK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ZBTB20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GPAT2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NXT2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SOX17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YTHDC1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WASF1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GRIN2A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PRPF40A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AMMECR1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NFE2L2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31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ECBB5-CD0D-440D-A2ED-1C277384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 of Results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AD61D24-7E4E-7A4F-B140-653E0D5BC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7054"/>
          <a:stretch/>
        </p:blipFill>
        <p:spPr>
          <a:xfrm>
            <a:off x="213820" y="2148525"/>
            <a:ext cx="7431964" cy="43620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5A7E-86AD-4A31-8776-9027F98A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Greedy algorithm found 34 motifs that cover </a:t>
            </a:r>
          </a:p>
          <a:p>
            <a:pPr marL="0" indent="0">
              <a:buNone/>
            </a:pPr>
            <a:endParaRPr lang="en-US" sz="1500" dirty="0"/>
          </a:p>
          <a:p>
            <a:pPr lvl="1"/>
            <a:r>
              <a:rPr lang="en-US" sz="1500" dirty="0"/>
              <a:t>84 CIMP+ samples </a:t>
            </a:r>
          </a:p>
          <a:p>
            <a:pPr lvl="1"/>
            <a:endParaRPr lang="en-US" sz="1500" dirty="0"/>
          </a:p>
          <a:p>
            <a:pPr lvl="1"/>
            <a:r>
              <a:rPr lang="en-US" sz="1500" dirty="0"/>
              <a:t>0 </a:t>
            </a:r>
            <a:r>
              <a:rPr lang="en-US" sz="1500"/>
              <a:t>CIMPi </a:t>
            </a:r>
            <a:r>
              <a:rPr lang="en-US" sz="1500" dirty="0"/>
              <a:t>samples</a:t>
            </a:r>
          </a:p>
          <a:p>
            <a:pPr lvl="1"/>
            <a:endParaRPr lang="en-US" sz="1500" dirty="0"/>
          </a:p>
          <a:p>
            <a:pPr lvl="1"/>
            <a:r>
              <a:rPr lang="en-US" sz="1500" dirty="0"/>
              <a:t>0 CIMP- samples</a:t>
            </a:r>
          </a:p>
          <a:p>
            <a:endParaRPr lang="en-US" sz="1500" dirty="0"/>
          </a:p>
          <a:p>
            <a:r>
              <a:rPr lang="en-US" sz="1500" dirty="0"/>
              <a:t>Motif ranking function:</a:t>
            </a:r>
          </a:p>
          <a:p>
            <a:pPr marL="0" indent="0">
              <a:buNone/>
            </a:pPr>
            <a:r>
              <a:rPr lang="en-US" sz="1500" dirty="0"/>
              <a:t>	 </a:t>
            </a:r>
            <a:r>
              <a:rPr lang="en-US" sz="1500" i="1" dirty="0"/>
              <a:t>CIMP+ - 2*Non-CIMP+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106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F96B908-9A03-45E6-892B-B76E55FB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6199" r="8772"/>
          <a:stretch/>
        </p:blipFill>
        <p:spPr>
          <a:xfrm>
            <a:off x="0" y="3405325"/>
            <a:ext cx="6096000" cy="34526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442AC-0568-4E26-9C0E-B4F6413C16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" t="9013" r="9616" b="12031"/>
          <a:stretch/>
        </p:blipFill>
        <p:spPr>
          <a:xfrm>
            <a:off x="3611192" y="0"/>
            <a:ext cx="8580808" cy="394265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2860E-1D71-4ED1-8BC7-80FCCB952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t="6119" r="14737" b="5461"/>
          <a:stretch/>
        </p:blipFill>
        <p:spPr>
          <a:xfrm>
            <a:off x="0" y="0"/>
            <a:ext cx="36111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05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RNF43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ARID1A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FGFR2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DIAPH1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ATP6V1B2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SPIN4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AKT1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ZNF518B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U2AF1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CASS4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PPP2R1A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PPP2R1A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TAF7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63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568" y="5743618"/>
            <a:ext cx="5620432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 – Non-Cimpi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165DF9-C91F-48D4-8454-6A56E94D6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6127" r="8814"/>
          <a:stretch/>
        </p:blipFill>
        <p:spPr>
          <a:xfrm>
            <a:off x="4411579" y="-1"/>
            <a:ext cx="7748337" cy="3721769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88C3F696-504E-4B8C-9AD9-5F5DAE4D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6" t="8385" r="7332"/>
          <a:stretch/>
        </p:blipFill>
        <p:spPr>
          <a:xfrm>
            <a:off x="0" y="3772906"/>
            <a:ext cx="6571568" cy="3085094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8CAEF7-F024-49B9-BE7C-8DD6F113C6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5592" r="13816"/>
          <a:stretch/>
        </p:blipFill>
        <p:spPr>
          <a:xfrm>
            <a:off x="0" y="0"/>
            <a:ext cx="4434999" cy="37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UBE2A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NDRG4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DYNC1I2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TTC26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ZMPSTE24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ZNF254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CLCA2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MYH7B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MTG1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U2AF1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ARID1A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TAF7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LG14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TDO2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178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 – 2Non-Cimpi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3E0564E-D3FE-4D0D-ACF0-DB5066FEF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5" t="7435" r="9342" b="12030"/>
          <a:stretch/>
        </p:blipFill>
        <p:spPr>
          <a:xfrm>
            <a:off x="4074695" y="0"/>
            <a:ext cx="8117305" cy="3818021"/>
          </a:xfrm>
          <a:prstGeom prst="rect">
            <a:avLst/>
          </a:prstGeom>
        </p:spPr>
      </p:pic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0EC092E6-3C07-4B03-A123-6291AB12D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5" t="7648" r="9447"/>
          <a:stretch/>
        </p:blipFill>
        <p:spPr>
          <a:xfrm>
            <a:off x="0" y="3593432"/>
            <a:ext cx="6339016" cy="3264568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45061E-A9EE-473B-A869-28F22F56DC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t="6908" r="14869" b="5460"/>
          <a:stretch/>
        </p:blipFill>
        <p:spPr>
          <a:xfrm>
            <a:off x="0" y="0"/>
            <a:ext cx="4127349" cy="35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9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ALG13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NDRG4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SMAP1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SSR4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ZMPSTE24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VANGL2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ERP44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SLC19A1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LRRTM1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RFESD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ARID1A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TBC1D10C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DNAH8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TDO2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GPER1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U2AF1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992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E1E5D-7D6A-4AE0-8DAD-5AD25059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 Level Graphs</a:t>
            </a:r>
          </a:p>
        </p:txBody>
      </p:sp>
    </p:spTree>
    <p:extLst>
      <p:ext uri="{BB962C8B-B14F-4D97-AF65-F5344CB8AC3E}">
        <p14:creationId xmlns:p14="http://schemas.microsoft.com/office/powerpoint/2010/main" val="823084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Cimp+</a:t>
            </a:r>
          </a:p>
        </p:txBody>
      </p:sp>
      <p:pic>
        <p:nvPicPr>
          <p:cNvPr id="3" name="Picture 2" descr="A picture containing pencil&#10;&#10;Description automatically generated">
            <a:extLst>
              <a:ext uri="{FF2B5EF4-FFF2-40B4-BE49-F238E27FC236}">
                <a16:creationId xmlns:a16="http://schemas.microsoft.com/office/drawing/2014/main" id="{068C367B-C48C-4F6B-A9E2-47889338D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7781" r="9793" b="20441"/>
          <a:stretch/>
        </p:blipFill>
        <p:spPr>
          <a:xfrm>
            <a:off x="3543336" y="0"/>
            <a:ext cx="8648664" cy="380689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7530CA-E001-4659-92A4-1718D11509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7443" r="15860" b="6152"/>
          <a:stretch/>
        </p:blipFill>
        <p:spPr>
          <a:xfrm>
            <a:off x="-3049" y="-1"/>
            <a:ext cx="3425382" cy="312575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198259-C1AF-4899-B262-A047FF530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8163" r="9723" b="4445"/>
          <a:stretch/>
        </p:blipFill>
        <p:spPr>
          <a:xfrm>
            <a:off x="47661" y="3732244"/>
            <a:ext cx="5740446" cy="3125755"/>
          </a:xfrm>
        </p:spPr>
      </p:pic>
    </p:spTree>
    <p:extLst>
      <p:ext uri="{BB962C8B-B14F-4D97-AF65-F5344CB8AC3E}">
        <p14:creationId xmlns:p14="http://schemas.microsoft.com/office/powerpoint/2010/main" val="2470204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FNXW7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SYNE1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FAHD2B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FYTTDI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IGFN1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MB21D2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81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Cimp+ - Non-Cimp+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290FF-9240-45C3-BAC6-50A98DC3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8594" r="9922" b="20625"/>
          <a:stretch/>
        </p:blipFill>
        <p:spPr>
          <a:xfrm>
            <a:off x="3555603" y="0"/>
            <a:ext cx="8636397" cy="379833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2764D7-AD0C-4538-9276-9533D8B71A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" t="7187" r="15625" b="5469"/>
          <a:stretch/>
        </p:blipFill>
        <p:spPr>
          <a:xfrm>
            <a:off x="-3050" y="1"/>
            <a:ext cx="3511198" cy="3362324"/>
          </a:xfrm>
          <a:prstGeom prst="rect">
            <a:avLst/>
          </a:prstGeom>
        </p:spPr>
      </p:pic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9988A579-AF6B-4437-BDBE-A8849E8F1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0" y="3638550"/>
            <a:ext cx="6099050" cy="3219450"/>
          </a:xfrm>
        </p:spPr>
      </p:pic>
    </p:spTree>
    <p:extLst>
      <p:ext uri="{BB962C8B-B14F-4D97-AF65-F5344CB8AC3E}">
        <p14:creationId xmlns:p14="http://schemas.microsoft.com/office/powerpoint/2010/main" val="298372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ADFACB-5252-46E4-AC48-E2B5B125F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2" y="0"/>
            <a:ext cx="4000500" cy="3074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7E05FC-F4DA-461D-B2FE-2096EC9A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188" y="5743618"/>
            <a:ext cx="7544764" cy="11143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dirty="0"/>
              <a:t>Select by Cimp+ - 2Non-Cimp+</a:t>
            </a:r>
          </a:p>
        </p:txBody>
      </p:sp>
      <p:pic>
        <p:nvPicPr>
          <p:cNvPr id="27" name="Picture 26" descr="A picture containing object&#10;&#10;Description automatically generated">
            <a:extLst>
              <a:ext uri="{FF2B5EF4-FFF2-40B4-BE49-F238E27FC236}">
                <a16:creationId xmlns:a16="http://schemas.microsoft.com/office/drawing/2014/main" id="{75A178A4-4AFF-420B-9771-34197A7D69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 t="8525" r="9495" b="18526"/>
          <a:stretch/>
        </p:blipFill>
        <p:spPr>
          <a:xfrm>
            <a:off x="4521466" y="-1"/>
            <a:ext cx="7667486" cy="474345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4DA9CF5-85F4-46C8-85D1-904A3426F9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6223" r="7706" b="2361"/>
          <a:stretch/>
        </p:blipFill>
        <p:spPr>
          <a:xfrm>
            <a:off x="0" y="3169754"/>
            <a:ext cx="4644188" cy="36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RPL22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BCAS3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KCNA4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RBM25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AGAP6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DDX27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BTBD11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SEL1L3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SOX17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ALDH2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ARL15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C1R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CCAR1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CDC25C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LRRN3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653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Cimp+ - 2Non-Cimp+</a:t>
            </a:r>
          </a:p>
        </p:txBody>
      </p:sp>
      <p:pic>
        <p:nvPicPr>
          <p:cNvPr id="4" name="Picture 3" descr="A picture containing object, antenna, measure&#10;&#10;Description automatically generated">
            <a:extLst>
              <a:ext uri="{FF2B5EF4-FFF2-40B4-BE49-F238E27FC236}">
                <a16:creationId xmlns:a16="http://schemas.microsoft.com/office/drawing/2014/main" id="{F12A8972-F113-481A-9F44-5883947E1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8567" r="9921" b="19003"/>
          <a:stretch/>
        </p:blipFill>
        <p:spPr>
          <a:xfrm>
            <a:off x="3540287" y="0"/>
            <a:ext cx="8651713" cy="381791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163CA1-F9C1-44B5-A479-F39017511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7032" r="15391" b="5624"/>
          <a:stretch/>
        </p:blipFill>
        <p:spPr>
          <a:xfrm>
            <a:off x="0" y="-1"/>
            <a:ext cx="3558567" cy="3248025"/>
          </a:xfrm>
          <a:prstGeom prst="rect">
            <a:avLst/>
          </a:prstGeom>
        </p:spPr>
      </p:pic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79FA9FEC-23F3-4EB9-99E2-7A8A7F019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t="8172" r="9943" b="4087"/>
          <a:stretch/>
        </p:blipFill>
        <p:spPr>
          <a:xfrm>
            <a:off x="0" y="3543300"/>
            <a:ext cx="5994919" cy="3314700"/>
          </a:xfrm>
        </p:spPr>
      </p:pic>
    </p:spTree>
    <p:extLst>
      <p:ext uri="{BB962C8B-B14F-4D97-AF65-F5344CB8AC3E}">
        <p14:creationId xmlns:p14="http://schemas.microsoft.com/office/powerpoint/2010/main" val="3177065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API5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MMP16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CASP7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ABCC4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CDC25C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COL11A1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DNAJC7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GRIK4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KCNH7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ATP8B1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B4GALNT4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BCL3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BLZF1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C1R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CHRM4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FAM186A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GPR39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LRRN3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OR7C1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PSMA8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SLCO5A1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025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Cimp+ - 2Cimp- - Cimpi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CF23-B393-43C9-86C2-A2D2452E7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8750" r="9844" b="20625"/>
          <a:stretch/>
        </p:blipFill>
        <p:spPr>
          <a:xfrm>
            <a:off x="3544898" y="0"/>
            <a:ext cx="8647102" cy="379833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4AD17C-FB8F-437B-892B-950BE3CD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7344" r="15625" b="5469"/>
          <a:stretch/>
        </p:blipFill>
        <p:spPr>
          <a:xfrm>
            <a:off x="-3050" y="0"/>
            <a:ext cx="3587596" cy="3429000"/>
          </a:xfrm>
          <a:prstGeom prst="rect">
            <a:avLst/>
          </a:prstGeom>
        </p:spPr>
      </p:pic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BC8DDDA8-535C-4A30-965E-05EA2CF7E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8338"/>
            <a:ext cx="6096000" cy="3059662"/>
          </a:xfrm>
        </p:spPr>
      </p:pic>
    </p:spTree>
    <p:extLst>
      <p:ext uri="{BB962C8B-B14F-4D97-AF65-F5344CB8AC3E}">
        <p14:creationId xmlns:p14="http://schemas.microsoft.com/office/powerpoint/2010/main" val="913387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RPL22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BCAS3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KCNA4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RBM25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AGAP6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DDX27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BTBD11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SEL1L3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SOX17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ALDH2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ARL15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ATP8B1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C1R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CCAR1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CDC25C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LRRN3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PIC3CB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094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</a:t>
            </a:r>
          </a:p>
        </p:txBody>
      </p:sp>
      <p:pic>
        <p:nvPicPr>
          <p:cNvPr id="4" name="Picture 3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A07D8DB0-EA39-46C2-A972-4F22214CE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2" t="7434" r="9342" b="15987"/>
          <a:stretch/>
        </p:blipFill>
        <p:spPr>
          <a:xfrm>
            <a:off x="4443662" y="0"/>
            <a:ext cx="7748337" cy="3648490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7AA012-ED7F-4BF5-8121-7708D14A2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 t="6964" r="8829"/>
          <a:stretch/>
        </p:blipFill>
        <p:spPr>
          <a:xfrm>
            <a:off x="-1" y="3429000"/>
            <a:ext cx="6625389" cy="3429000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ADD276-6713-4383-B7AE-0B7167D83A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3" t="4171" r="15372" b="6877"/>
          <a:stretch/>
        </p:blipFill>
        <p:spPr>
          <a:xfrm>
            <a:off x="0" y="0"/>
            <a:ext cx="426811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5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</a:t>
                      </a:r>
                      <a:r>
                        <a:rPr lang="en-US" dirty="0" err="1"/>
                        <a:t>Cimpi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FRGFR2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ARID1A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AKT1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TAF7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CASS4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FBXW7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MGAM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</a:t>
                      </a:r>
                      <a:r>
                        <a:rPr lang="en-US" dirty="0" err="1"/>
                        <a:t>Cimpi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THBS2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23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568" y="5743618"/>
            <a:ext cx="5620432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 – Non-Cimpi</a:t>
            </a:r>
          </a:p>
        </p:txBody>
      </p:sp>
      <p:pic>
        <p:nvPicPr>
          <p:cNvPr id="4" name="Picture 3" descr="A picture containing measure, comb&#10;&#10;Description automatically generated">
            <a:extLst>
              <a:ext uri="{FF2B5EF4-FFF2-40B4-BE49-F238E27FC236}">
                <a16:creationId xmlns:a16="http://schemas.microsoft.com/office/drawing/2014/main" id="{FE7EA444-FB45-40EB-969B-AEEB536D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7034" r="8577"/>
          <a:stretch/>
        </p:blipFill>
        <p:spPr>
          <a:xfrm>
            <a:off x="4658497" y="-1"/>
            <a:ext cx="7533503" cy="3771585"/>
          </a:xfrm>
          <a:prstGeom prst="rect">
            <a:avLst/>
          </a:prstGeom>
        </p:spPr>
      </p:pic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F8099284-449A-4130-905B-61EB75D10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2" t="7992" r="9128"/>
          <a:stretch/>
        </p:blipFill>
        <p:spPr>
          <a:xfrm>
            <a:off x="0" y="3583459"/>
            <a:ext cx="6571568" cy="3274541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13FD38-BCC1-4441-B87B-2480545E68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t="7171" r="15263" b="3618"/>
          <a:stretch/>
        </p:blipFill>
        <p:spPr>
          <a:xfrm>
            <a:off x="1" y="0"/>
            <a:ext cx="458719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89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DNAH8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ACSL4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ATP6V1B1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DYNC1I2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ERVMER34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BHLHB9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CPSF2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GIMAP7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MYH7B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PCDHGA2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U2AF1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ADAM21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C8orf59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CALCOCO2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CDK9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CLCA2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CLVS2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ELAVL4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65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 – 2Non-Cimpi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2030EDE7-E02D-4E24-B44A-4E4300E97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6" t="8751" r="9290" b="14223"/>
          <a:stretch/>
        </p:blipFill>
        <p:spPr>
          <a:xfrm>
            <a:off x="4238368" y="0"/>
            <a:ext cx="7953632" cy="3763861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95C8E99A-F186-4C6F-A3C6-081C40C83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2" t="6859" r="8607"/>
          <a:stretch/>
        </p:blipFill>
        <p:spPr>
          <a:xfrm>
            <a:off x="0" y="3429000"/>
            <a:ext cx="6388443" cy="3429000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9D4344-C02D-4F15-88A0-CDF1F1BF13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7171" r="15264" b="2829"/>
          <a:stretch/>
        </p:blipFill>
        <p:spPr>
          <a:xfrm>
            <a:off x="0" y="0"/>
            <a:ext cx="416362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F673146B-1F0D-0E48-98DD-D6F5C9B668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6" t="8385" r="7332"/>
          <a:stretch/>
        </p:blipFill>
        <p:spPr>
          <a:xfrm>
            <a:off x="321733" y="762935"/>
            <a:ext cx="3400481" cy="18665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14">
            <a:extLst>
              <a:ext uri="{FF2B5EF4-FFF2-40B4-BE49-F238E27FC236}">
                <a16:creationId xmlns:a16="http://schemas.microsoft.com/office/drawing/2014/main" id="{29037038-FEE3-5E43-90BE-2603824F79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6199" r="8772"/>
          <a:stretch/>
        </p:blipFill>
        <p:spPr>
          <a:xfrm>
            <a:off x="4395216" y="732917"/>
            <a:ext cx="3401568" cy="19265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E16B06FF-DCB4-C747-8BCF-41574830F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5" t="7648" r="9447"/>
          <a:stretch/>
        </p:blipFill>
        <p:spPr>
          <a:xfrm>
            <a:off x="8492040" y="725185"/>
            <a:ext cx="3401568" cy="19454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69AC8EA-5CAA-A044-9C40-DE544985DC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" t="6909" r="9677"/>
          <a:stretch/>
        </p:blipFill>
        <p:spPr>
          <a:xfrm>
            <a:off x="364066" y="4186058"/>
            <a:ext cx="3401568" cy="1948073"/>
          </a:xfrm>
          <a:prstGeom prst="rect">
            <a:avLst/>
          </a:prstGeom>
        </p:spPr>
      </p:pic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3628512-946B-104E-B180-6ED3D3A4A3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5" y="4309703"/>
            <a:ext cx="3401568" cy="1700784"/>
          </a:xfrm>
          <a:prstGeom prst="rect">
            <a:avLst/>
          </a:prstGeom>
        </p:spPr>
      </p:pic>
      <p:pic>
        <p:nvPicPr>
          <p:cNvPr id="2" name="Content Placeholder 1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4BB0FAA-ED7E-5249-AA3D-E402F65F66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4309703"/>
            <a:ext cx="3401568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7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/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ACSL4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DYNC1I2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CDK9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CEP350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NDRG4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ADAM23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ADAMTS14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AFF3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ATP1B4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CCDC88C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CPSF2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MYH7B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ANKRD27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CALCOCO2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CLCA2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DICER1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DRAM1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/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2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E1E5D-7D6A-4AE0-8DAD-5AD25059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 Level Graphs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061035-A5B6-4E6B-8977-90E7FA4A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Examples: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GOT1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RPL22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KRAS</a:t>
            </a:r>
          </a:p>
        </p:txBody>
      </p:sp>
    </p:spTree>
    <p:extLst>
      <p:ext uri="{BB962C8B-B14F-4D97-AF65-F5344CB8AC3E}">
        <p14:creationId xmlns:p14="http://schemas.microsoft.com/office/powerpoint/2010/main" val="71523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Cimp+ - 2Non-Cimp+</a:t>
            </a:r>
          </a:p>
        </p:txBody>
      </p:sp>
      <p:pic>
        <p:nvPicPr>
          <p:cNvPr id="4" name="Picture 3" descr="A picture containing object, antenna, measure&#10;&#10;Description automatically generated">
            <a:extLst>
              <a:ext uri="{FF2B5EF4-FFF2-40B4-BE49-F238E27FC236}">
                <a16:creationId xmlns:a16="http://schemas.microsoft.com/office/drawing/2014/main" id="{F12A8972-F113-481A-9F44-5883947E1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8567" r="9921" b="19003"/>
          <a:stretch/>
        </p:blipFill>
        <p:spPr>
          <a:xfrm>
            <a:off x="3540287" y="0"/>
            <a:ext cx="8651713" cy="381791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163CA1-F9C1-44B5-A479-F39017511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7032" r="15391" b="5624"/>
          <a:stretch/>
        </p:blipFill>
        <p:spPr>
          <a:xfrm>
            <a:off x="0" y="-1"/>
            <a:ext cx="3558567" cy="3248025"/>
          </a:xfrm>
          <a:prstGeom prst="rect">
            <a:avLst/>
          </a:prstGeom>
        </p:spPr>
      </p:pic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79FA9FEC-23F3-4EB9-99E2-7A8A7F019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t="8172" r="9943" b="4087"/>
          <a:stretch/>
        </p:blipFill>
        <p:spPr>
          <a:xfrm>
            <a:off x="0" y="3543300"/>
            <a:ext cx="5994919" cy="3314700"/>
          </a:xfrm>
        </p:spPr>
      </p:pic>
    </p:spTree>
    <p:extLst>
      <p:ext uri="{BB962C8B-B14F-4D97-AF65-F5344CB8AC3E}">
        <p14:creationId xmlns:p14="http://schemas.microsoft.com/office/powerpoint/2010/main" val="116536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48803BD-073E-1E47-970C-1C4340DA7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" t="6909" r="9677"/>
          <a:stretch/>
        </p:blipFill>
        <p:spPr>
          <a:xfrm>
            <a:off x="622549" y="987270"/>
            <a:ext cx="3122143" cy="17880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8BA3401-C264-D641-AAF6-FF5649D34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1071583"/>
            <a:ext cx="3252903" cy="162645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12">
            <a:extLst>
              <a:ext uri="{FF2B5EF4-FFF2-40B4-BE49-F238E27FC236}">
                <a16:creationId xmlns:a16="http://schemas.microsoft.com/office/drawing/2014/main" id="{25932865-BCD7-9C47-B55B-A4B37742E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8163" r="9723" b="4445"/>
          <a:stretch/>
        </p:blipFill>
        <p:spPr>
          <a:xfrm>
            <a:off x="8313518" y="1000145"/>
            <a:ext cx="3252903" cy="176932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8843E0E4-03BD-7A45-89DE-D3E0138C16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5" t="7648" r="9447"/>
          <a:stretch/>
        </p:blipFill>
        <p:spPr>
          <a:xfrm>
            <a:off x="622549" y="4096113"/>
            <a:ext cx="3104943" cy="17757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14">
            <a:extLst>
              <a:ext uri="{FF2B5EF4-FFF2-40B4-BE49-F238E27FC236}">
                <a16:creationId xmlns:a16="http://schemas.microsoft.com/office/drawing/2014/main" id="{02EF104F-4C24-7742-9F01-3611636F50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6199" r="8772"/>
          <a:stretch/>
        </p:blipFill>
        <p:spPr>
          <a:xfrm>
            <a:off x="4405433" y="4108147"/>
            <a:ext cx="3217333" cy="1822245"/>
          </a:xfrm>
          <a:prstGeom prst="rect">
            <a:avLst/>
          </a:prstGeom>
        </p:spPr>
      </p:pic>
      <p:pic>
        <p:nvPicPr>
          <p:cNvPr id="6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8B9F2633-B271-8944-B8CB-851E6167AC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6" t="8385" r="7332"/>
          <a:stretch/>
        </p:blipFill>
        <p:spPr>
          <a:xfrm>
            <a:off x="8313518" y="4094751"/>
            <a:ext cx="3252903" cy="17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7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C88BC-D036-41D0-9235-F4BEA9F7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ClusterGrammer with MSI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E99B-99E7-4E46-8E1B-BAE5B9D6D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Top 75 mutations in Cimp+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https://maayanlab.cloud/clustergrammer/viz_sim_mats/5f6a216f51ad21000f2ef54c/75_cimppos.txt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Top 75 mutations in Non-Cimp+</a:t>
            </a:r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https://maayanlab.cloud/clustergrammer/viz_sim_mats/5f6a219951ad21000f2ef553/75_noncimp.txt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Top 75 mutations in 300 Cimp+</a:t>
            </a:r>
          </a:p>
          <a:p>
            <a:pPr marL="0" indent="0">
              <a:buNone/>
            </a:pPr>
            <a:r>
              <a:rPr lang="en-US" sz="2200" dirty="0">
                <a:hlinkClick r:id="rId4"/>
              </a:rPr>
              <a:t>https://maayanlab.cloud/clustergrammer/viz_sim_mats/5f6a21c851ad21000f2ef55a/300_cimppos.txt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193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AA270-52D4-48A1-92A9-291479C7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ClusterGrammer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0708-1517-47B6-8E32-F771EBB0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 of 75 mutations cimp+: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https://maayanlab.cloud/clustergrammer/viz_sim_mats/5f5be30251ad21000f37b477/75_cimppos.txt</a:t>
            </a:r>
            <a:endParaRPr lang="en-US" sz="15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300 mutations cimp+: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https://maayanlab.cloud/clustergrammer/viz_sim_mats/5f5bfd0651ad21000f37b50f/300_cimppos.txt</a:t>
            </a:r>
            <a:endParaRPr lang="en-US" sz="15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5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small set of mutations selected by your greedy algorithm: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https://maayanlab.cloud/clustergrammer/viz_sim_mats/5f5c0ddb51ad21000f37b553/25_TP_FP.txt</a:t>
            </a:r>
            <a:endParaRPr lang="en-US" sz="15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Relevant mutations for non-cimp+ (FP &gt; 8):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https://maayanlab.cloud/clustergrammer/viz_sim_mats/5f5bfd4151ad21000f37b516/top_noncimp_9_or_more.txt</a:t>
            </a:r>
            <a:endParaRPr lang="en-US" sz="15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on-cimp+ and the 75 most relevant mutations for cimp+: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https://maayanlab.cloud/clustergrammer/viz_sim_mats/5f5bfd6651ad21000f37b51d/75_noncimp.txt</a:t>
            </a:r>
            <a:endParaRPr lang="en-US" sz="15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29430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1947</Words>
  <Application>Microsoft Office PowerPoint</Application>
  <PresentationFormat>Widescreen</PresentationFormat>
  <Paragraphs>1504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Research questions</vt:lpstr>
      <vt:lpstr>Summary of Results</vt:lpstr>
      <vt:lpstr>Select by Cimp+ - 2Non-Cimp+</vt:lpstr>
      <vt:lpstr>PowerPoint Presentation</vt:lpstr>
      <vt:lpstr>Gene Level Graphs</vt:lpstr>
      <vt:lpstr>Select by Cimp+ - 2Non-Cimp+</vt:lpstr>
      <vt:lpstr>PowerPoint Presentation</vt:lpstr>
      <vt:lpstr>ClusterGrammer with MSI</vt:lpstr>
      <vt:lpstr>ClusterGrammer Results</vt:lpstr>
      <vt:lpstr>SUPPLEMENTARY MATERIALS</vt:lpstr>
      <vt:lpstr>Mutation level graphs </vt:lpstr>
      <vt:lpstr>Select by Cimp+</vt:lpstr>
      <vt:lpstr>PowerPoint Presentation</vt:lpstr>
      <vt:lpstr>Select by Cimp+ - Non-Cimp+</vt:lpstr>
      <vt:lpstr>PowerPoint Presentation</vt:lpstr>
      <vt:lpstr>Select by Cimp+ - 2Non-Cimp+</vt:lpstr>
      <vt:lpstr>PowerPoint Presentation</vt:lpstr>
      <vt:lpstr>Select by Cimp+ - 2Cimp- - Cimpi</vt:lpstr>
      <vt:lpstr>PowerPoint Presentation</vt:lpstr>
      <vt:lpstr>Select by Cimpi</vt:lpstr>
      <vt:lpstr>PowerPoint Presentation</vt:lpstr>
      <vt:lpstr>Select by Cimpi – Non-Cimpi</vt:lpstr>
      <vt:lpstr>PowerPoint Presentation</vt:lpstr>
      <vt:lpstr>Select by Cimpi – 2Non-Cimpi</vt:lpstr>
      <vt:lpstr>PowerPoint Presentation</vt:lpstr>
      <vt:lpstr>Gene Level Graphs</vt:lpstr>
      <vt:lpstr>Select by Cimp+</vt:lpstr>
      <vt:lpstr>PowerPoint Presentation</vt:lpstr>
      <vt:lpstr>Select by Cimp+ - Non-Cimp+</vt:lpstr>
      <vt:lpstr>PowerPoint Presentation</vt:lpstr>
      <vt:lpstr>Select by Cimp+ - 2Non-Cimp+</vt:lpstr>
      <vt:lpstr>PowerPoint Presentation</vt:lpstr>
      <vt:lpstr>Select by Cimp+ - 2Cimp- - Cimpi</vt:lpstr>
      <vt:lpstr>PowerPoint Presentation</vt:lpstr>
      <vt:lpstr>Select by Cimpi</vt:lpstr>
      <vt:lpstr>PowerPoint Presentation</vt:lpstr>
      <vt:lpstr>Select by Cimpi – Non-Cimpi</vt:lpstr>
      <vt:lpstr>PowerPoint Presentation</vt:lpstr>
      <vt:lpstr>Select by Cimpi – 2Non-Cimpi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</dc:title>
  <dc:creator>Jon Feige</dc:creator>
  <cp:lastModifiedBy>Jon Feige</cp:lastModifiedBy>
  <cp:revision>5</cp:revision>
  <dcterms:created xsi:type="dcterms:W3CDTF">2020-09-23T03:00:29Z</dcterms:created>
  <dcterms:modified xsi:type="dcterms:W3CDTF">2020-10-04T15:31:09Z</dcterms:modified>
</cp:coreProperties>
</file>