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06" r:id="rId2"/>
    <p:sldId id="304" r:id="rId3"/>
    <p:sldId id="300" r:id="rId4"/>
    <p:sldId id="258" r:id="rId5"/>
    <p:sldId id="259" r:id="rId6"/>
    <p:sldId id="260" r:id="rId7"/>
    <p:sldId id="299" r:id="rId8"/>
    <p:sldId id="298" r:id="rId9"/>
    <p:sldId id="293" r:id="rId10"/>
    <p:sldId id="294" r:id="rId11"/>
    <p:sldId id="272" r:id="rId12"/>
    <p:sldId id="278" r:id="rId13"/>
    <p:sldId id="292" r:id="rId14"/>
    <p:sldId id="274" r:id="rId15"/>
    <p:sldId id="288" r:id="rId16"/>
    <p:sldId id="287" r:id="rId17"/>
    <p:sldId id="286" r:id="rId18"/>
    <p:sldId id="285" r:id="rId19"/>
    <p:sldId id="284" r:id="rId20"/>
    <p:sldId id="283" r:id="rId21"/>
    <p:sldId id="282" r:id="rId22"/>
    <p:sldId id="290" r:id="rId23"/>
    <p:sldId id="289" r:id="rId24"/>
    <p:sldId id="279" r:id="rId25"/>
    <p:sldId id="275" r:id="rId26"/>
    <p:sldId id="276" r:id="rId27"/>
    <p:sldId id="277" r:id="rId28"/>
    <p:sldId id="269" r:id="rId29"/>
    <p:sldId id="266" r:id="rId30"/>
    <p:sldId id="270" r:id="rId31"/>
    <p:sldId id="280" r:id="rId32"/>
    <p:sldId id="301" r:id="rId33"/>
    <p:sldId id="302" r:id="rId34"/>
    <p:sldId id="303" r:id="rId35"/>
    <p:sldId id="28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ACD72-F5E1-445F-99F0-9AF5B54B4ED4}" type="datetimeFigureOut">
              <a:rPr lang="en-US" smtClean="0"/>
              <a:t>9/17/2021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0FACAA-2A20-4F74-AF95-57E66ACB4A31}" type="slidenum">
              <a:rPr lang="en-US" smtClean="0"/>
              <a:t>‹#›</a:t>
            </a:fld>
            <a:endParaRPr lang="en-US"/>
          </a:p>
        </p:txBody>
      </p:sp>
    </p:spTree>
    <p:extLst>
      <p:ext uri="{BB962C8B-B14F-4D97-AF65-F5344CB8AC3E}">
        <p14:creationId xmlns:p14="http://schemas.microsoft.com/office/powerpoint/2010/main" val="2455531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009044-618C-48F9-BCA2-86B22753C0C6}" type="slidenum">
              <a:rPr lang="en-US" smtClean="0"/>
              <a:t>1</a:t>
            </a:fld>
            <a:endParaRPr lang="en-US"/>
          </a:p>
        </p:txBody>
      </p:sp>
    </p:spTree>
    <p:extLst>
      <p:ext uri="{BB962C8B-B14F-4D97-AF65-F5344CB8AC3E}">
        <p14:creationId xmlns:p14="http://schemas.microsoft.com/office/powerpoint/2010/main" val="1323249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009044-618C-48F9-BCA2-86B22753C0C6}" type="slidenum">
              <a:rPr lang="en-US" smtClean="0"/>
              <a:t>25</a:t>
            </a:fld>
            <a:endParaRPr lang="en-US"/>
          </a:p>
        </p:txBody>
      </p:sp>
    </p:spTree>
    <p:extLst>
      <p:ext uri="{BB962C8B-B14F-4D97-AF65-F5344CB8AC3E}">
        <p14:creationId xmlns:p14="http://schemas.microsoft.com/office/powerpoint/2010/main" val="2960792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feature list comes from the previous step</a:t>
            </a:r>
          </a:p>
          <a:p>
            <a:r>
              <a:rPr lang="en-US" dirty="0"/>
              <a:t>Take input for filtering requirements on feature list</a:t>
            </a:r>
          </a:p>
          <a:p>
            <a:r>
              <a:rPr lang="en-US" dirty="0"/>
              <a:t>Generate forest using the feature list</a:t>
            </a:r>
          </a:p>
          <a:p>
            <a:r>
              <a:rPr lang="en-US" dirty="0"/>
              <a:t>Filter forests by inputted accuracy constraint</a:t>
            </a:r>
          </a:p>
          <a:p>
            <a:r>
              <a:rPr lang="en-US" dirty="0"/>
              <a:t>Take relevant </a:t>
            </a:r>
            <a:r>
              <a:rPr lang="en-US" dirty="0" err="1"/>
              <a:t>muttions</a:t>
            </a:r>
            <a:r>
              <a:rPr lang="en-US" dirty="0"/>
              <a:t> from forests that past the filtering</a:t>
            </a:r>
          </a:p>
          <a:p>
            <a:r>
              <a:rPr lang="en-US" dirty="0"/>
              <a:t>Master list is combinations of all relevant forests.</a:t>
            </a:r>
          </a:p>
        </p:txBody>
      </p:sp>
      <p:sp>
        <p:nvSpPr>
          <p:cNvPr id="4" name="Slide Number Placeholder 3"/>
          <p:cNvSpPr>
            <a:spLocks noGrp="1"/>
          </p:cNvSpPr>
          <p:nvPr>
            <p:ph type="sldNum" sz="quarter" idx="5"/>
          </p:nvPr>
        </p:nvSpPr>
        <p:spPr/>
        <p:txBody>
          <a:bodyPr/>
          <a:lstStyle/>
          <a:p>
            <a:fld id="{7C009044-618C-48F9-BCA2-86B22753C0C6}" type="slidenum">
              <a:rPr lang="en-US" smtClean="0"/>
              <a:t>31</a:t>
            </a:fld>
            <a:endParaRPr lang="en-US"/>
          </a:p>
        </p:txBody>
      </p:sp>
    </p:spTree>
    <p:extLst>
      <p:ext uri="{BB962C8B-B14F-4D97-AF65-F5344CB8AC3E}">
        <p14:creationId xmlns:p14="http://schemas.microsoft.com/office/powerpoint/2010/main" val="305459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3D617-64D8-4CA4-AE8A-E2A32718A7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88405C-B29C-4222-BFF1-E4DCFB4D01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0F78CB-ABB9-47A9-A770-E853397B4B16}"/>
              </a:ext>
            </a:extLst>
          </p:cNvPr>
          <p:cNvSpPr>
            <a:spLocks noGrp="1"/>
          </p:cNvSpPr>
          <p:nvPr>
            <p:ph type="dt" sz="half" idx="10"/>
          </p:nvPr>
        </p:nvSpPr>
        <p:spPr/>
        <p:txBody>
          <a:bodyPr/>
          <a:lstStyle/>
          <a:p>
            <a:fld id="{C48BE92E-9AE4-495C-8603-381D2C6AC115}" type="datetimeFigureOut">
              <a:rPr lang="en-US" smtClean="0"/>
              <a:t>9/17/2021</a:t>
            </a:fld>
            <a:endParaRPr lang="en-US"/>
          </a:p>
        </p:txBody>
      </p:sp>
      <p:sp>
        <p:nvSpPr>
          <p:cNvPr id="5" name="Footer Placeholder 4">
            <a:extLst>
              <a:ext uri="{FF2B5EF4-FFF2-40B4-BE49-F238E27FC236}">
                <a16:creationId xmlns:a16="http://schemas.microsoft.com/office/drawing/2014/main" id="{D47426FE-8548-4230-849D-95887567CD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48DA4-FC27-478A-87E2-B7BB74564B17}"/>
              </a:ext>
            </a:extLst>
          </p:cNvPr>
          <p:cNvSpPr>
            <a:spLocks noGrp="1"/>
          </p:cNvSpPr>
          <p:nvPr>
            <p:ph type="sldNum" sz="quarter" idx="12"/>
          </p:nvPr>
        </p:nvSpPr>
        <p:spPr/>
        <p:txBody>
          <a:bodyPr/>
          <a:lstStyle/>
          <a:p>
            <a:fld id="{7C6119A2-A5EE-493F-96F3-D35A07A0B7AD}" type="slidenum">
              <a:rPr lang="en-US" smtClean="0"/>
              <a:t>‹#›</a:t>
            </a:fld>
            <a:endParaRPr lang="en-US"/>
          </a:p>
        </p:txBody>
      </p:sp>
    </p:spTree>
    <p:extLst>
      <p:ext uri="{BB962C8B-B14F-4D97-AF65-F5344CB8AC3E}">
        <p14:creationId xmlns:p14="http://schemas.microsoft.com/office/powerpoint/2010/main" val="4127545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792D9-0E0E-4580-9B03-36BBA799E1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6D2E26-0934-4C22-931E-C540FE8FF5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10717-2814-4C21-B5C9-BDF418E32D89}"/>
              </a:ext>
            </a:extLst>
          </p:cNvPr>
          <p:cNvSpPr>
            <a:spLocks noGrp="1"/>
          </p:cNvSpPr>
          <p:nvPr>
            <p:ph type="dt" sz="half" idx="10"/>
          </p:nvPr>
        </p:nvSpPr>
        <p:spPr/>
        <p:txBody>
          <a:bodyPr/>
          <a:lstStyle/>
          <a:p>
            <a:fld id="{C48BE92E-9AE4-495C-8603-381D2C6AC115}" type="datetimeFigureOut">
              <a:rPr lang="en-US" smtClean="0"/>
              <a:t>9/17/2021</a:t>
            </a:fld>
            <a:endParaRPr lang="en-US"/>
          </a:p>
        </p:txBody>
      </p:sp>
      <p:sp>
        <p:nvSpPr>
          <p:cNvPr id="5" name="Footer Placeholder 4">
            <a:extLst>
              <a:ext uri="{FF2B5EF4-FFF2-40B4-BE49-F238E27FC236}">
                <a16:creationId xmlns:a16="http://schemas.microsoft.com/office/drawing/2014/main" id="{7A9D0FC3-3F5E-4157-98A3-A0CB5A54AE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825BE-BB2C-4211-8D20-AF90EE496E1B}"/>
              </a:ext>
            </a:extLst>
          </p:cNvPr>
          <p:cNvSpPr>
            <a:spLocks noGrp="1"/>
          </p:cNvSpPr>
          <p:nvPr>
            <p:ph type="sldNum" sz="quarter" idx="12"/>
          </p:nvPr>
        </p:nvSpPr>
        <p:spPr/>
        <p:txBody>
          <a:bodyPr/>
          <a:lstStyle/>
          <a:p>
            <a:fld id="{7C6119A2-A5EE-493F-96F3-D35A07A0B7AD}" type="slidenum">
              <a:rPr lang="en-US" smtClean="0"/>
              <a:t>‹#›</a:t>
            </a:fld>
            <a:endParaRPr lang="en-US"/>
          </a:p>
        </p:txBody>
      </p:sp>
    </p:spTree>
    <p:extLst>
      <p:ext uri="{BB962C8B-B14F-4D97-AF65-F5344CB8AC3E}">
        <p14:creationId xmlns:p14="http://schemas.microsoft.com/office/powerpoint/2010/main" val="1958126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39DE0D-935F-4676-8029-A2948301FC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9D2529-6742-46FC-9F2B-113F5CD378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59559-D74D-44E1-A308-24330D959FE8}"/>
              </a:ext>
            </a:extLst>
          </p:cNvPr>
          <p:cNvSpPr>
            <a:spLocks noGrp="1"/>
          </p:cNvSpPr>
          <p:nvPr>
            <p:ph type="dt" sz="half" idx="10"/>
          </p:nvPr>
        </p:nvSpPr>
        <p:spPr/>
        <p:txBody>
          <a:bodyPr/>
          <a:lstStyle/>
          <a:p>
            <a:fld id="{C48BE92E-9AE4-495C-8603-381D2C6AC115}" type="datetimeFigureOut">
              <a:rPr lang="en-US" smtClean="0"/>
              <a:t>9/17/2021</a:t>
            </a:fld>
            <a:endParaRPr lang="en-US"/>
          </a:p>
        </p:txBody>
      </p:sp>
      <p:sp>
        <p:nvSpPr>
          <p:cNvPr id="5" name="Footer Placeholder 4">
            <a:extLst>
              <a:ext uri="{FF2B5EF4-FFF2-40B4-BE49-F238E27FC236}">
                <a16:creationId xmlns:a16="http://schemas.microsoft.com/office/drawing/2014/main" id="{962423C0-1BCB-4289-85CD-7F46E880A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B9F99B-A17C-4135-AD19-3AE7270E37BD}"/>
              </a:ext>
            </a:extLst>
          </p:cNvPr>
          <p:cNvSpPr>
            <a:spLocks noGrp="1"/>
          </p:cNvSpPr>
          <p:nvPr>
            <p:ph type="sldNum" sz="quarter" idx="12"/>
          </p:nvPr>
        </p:nvSpPr>
        <p:spPr/>
        <p:txBody>
          <a:bodyPr/>
          <a:lstStyle/>
          <a:p>
            <a:fld id="{7C6119A2-A5EE-493F-96F3-D35A07A0B7AD}" type="slidenum">
              <a:rPr lang="en-US" smtClean="0"/>
              <a:t>‹#›</a:t>
            </a:fld>
            <a:endParaRPr lang="en-US"/>
          </a:p>
        </p:txBody>
      </p:sp>
    </p:spTree>
    <p:extLst>
      <p:ext uri="{BB962C8B-B14F-4D97-AF65-F5344CB8AC3E}">
        <p14:creationId xmlns:p14="http://schemas.microsoft.com/office/powerpoint/2010/main" val="51626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5B3C-F205-4914-9485-A718EB20D1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59CED8-B7A6-4F90-8B81-1FABD55FED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456CAF-3BB8-42EB-8FF0-C81B5F61F6A3}"/>
              </a:ext>
            </a:extLst>
          </p:cNvPr>
          <p:cNvSpPr>
            <a:spLocks noGrp="1"/>
          </p:cNvSpPr>
          <p:nvPr>
            <p:ph type="dt" sz="half" idx="10"/>
          </p:nvPr>
        </p:nvSpPr>
        <p:spPr/>
        <p:txBody>
          <a:bodyPr/>
          <a:lstStyle/>
          <a:p>
            <a:fld id="{C48BE92E-9AE4-495C-8603-381D2C6AC115}" type="datetimeFigureOut">
              <a:rPr lang="en-US" smtClean="0"/>
              <a:t>9/17/2021</a:t>
            </a:fld>
            <a:endParaRPr lang="en-US"/>
          </a:p>
        </p:txBody>
      </p:sp>
      <p:sp>
        <p:nvSpPr>
          <p:cNvPr id="5" name="Footer Placeholder 4">
            <a:extLst>
              <a:ext uri="{FF2B5EF4-FFF2-40B4-BE49-F238E27FC236}">
                <a16:creationId xmlns:a16="http://schemas.microsoft.com/office/drawing/2014/main" id="{0644BB84-F1EE-4F76-BE5A-D97FD596F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FB1A4-7C66-4DB2-891C-DC7FAE259129}"/>
              </a:ext>
            </a:extLst>
          </p:cNvPr>
          <p:cNvSpPr>
            <a:spLocks noGrp="1"/>
          </p:cNvSpPr>
          <p:nvPr>
            <p:ph type="sldNum" sz="quarter" idx="12"/>
          </p:nvPr>
        </p:nvSpPr>
        <p:spPr/>
        <p:txBody>
          <a:bodyPr/>
          <a:lstStyle/>
          <a:p>
            <a:fld id="{7C6119A2-A5EE-493F-96F3-D35A07A0B7AD}" type="slidenum">
              <a:rPr lang="en-US" smtClean="0"/>
              <a:t>‹#›</a:t>
            </a:fld>
            <a:endParaRPr lang="en-US"/>
          </a:p>
        </p:txBody>
      </p:sp>
    </p:spTree>
    <p:extLst>
      <p:ext uri="{BB962C8B-B14F-4D97-AF65-F5344CB8AC3E}">
        <p14:creationId xmlns:p14="http://schemas.microsoft.com/office/powerpoint/2010/main" val="273963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263B1-9E52-4AE9-8A4C-6483092BDC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1F4C48-DF27-43AC-91C2-761DDE9D47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840CED-00A6-4D50-BC99-BCEA943CAC67}"/>
              </a:ext>
            </a:extLst>
          </p:cNvPr>
          <p:cNvSpPr>
            <a:spLocks noGrp="1"/>
          </p:cNvSpPr>
          <p:nvPr>
            <p:ph type="dt" sz="half" idx="10"/>
          </p:nvPr>
        </p:nvSpPr>
        <p:spPr/>
        <p:txBody>
          <a:bodyPr/>
          <a:lstStyle/>
          <a:p>
            <a:fld id="{C48BE92E-9AE4-495C-8603-381D2C6AC115}" type="datetimeFigureOut">
              <a:rPr lang="en-US" smtClean="0"/>
              <a:t>9/17/2021</a:t>
            </a:fld>
            <a:endParaRPr lang="en-US"/>
          </a:p>
        </p:txBody>
      </p:sp>
      <p:sp>
        <p:nvSpPr>
          <p:cNvPr id="5" name="Footer Placeholder 4">
            <a:extLst>
              <a:ext uri="{FF2B5EF4-FFF2-40B4-BE49-F238E27FC236}">
                <a16:creationId xmlns:a16="http://schemas.microsoft.com/office/drawing/2014/main" id="{ADC50532-A834-493E-B76B-3C451C0285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3208F-3D98-4855-8E31-9251F1C0C06F}"/>
              </a:ext>
            </a:extLst>
          </p:cNvPr>
          <p:cNvSpPr>
            <a:spLocks noGrp="1"/>
          </p:cNvSpPr>
          <p:nvPr>
            <p:ph type="sldNum" sz="quarter" idx="12"/>
          </p:nvPr>
        </p:nvSpPr>
        <p:spPr/>
        <p:txBody>
          <a:bodyPr/>
          <a:lstStyle/>
          <a:p>
            <a:fld id="{7C6119A2-A5EE-493F-96F3-D35A07A0B7AD}" type="slidenum">
              <a:rPr lang="en-US" smtClean="0"/>
              <a:t>‹#›</a:t>
            </a:fld>
            <a:endParaRPr lang="en-US"/>
          </a:p>
        </p:txBody>
      </p:sp>
    </p:spTree>
    <p:extLst>
      <p:ext uri="{BB962C8B-B14F-4D97-AF65-F5344CB8AC3E}">
        <p14:creationId xmlns:p14="http://schemas.microsoft.com/office/powerpoint/2010/main" val="1061325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3001A-A1CF-4712-82CD-42D57760F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D59A16-EAE3-45D8-908A-4297FC4D49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F0834F-EDF1-46F9-8171-E6EE63B64F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1E8888-C95D-4328-B9F6-627F8ED8DB9B}"/>
              </a:ext>
            </a:extLst>
          </p:cNvPr>
          <p:cNvSpPr>
            <a:spLocks noGrp="1"/>
          </p:cNvSpPr>
          <p:nvPr>
            <p:ph type="dt" sz="half" idx="10"/>
          </p:nvPr>
        </p:nvSpPr>
        <p:spPr/>
        <p:txBody>
          <a:bodyPr/>
          <a:lstStyle/>
          <a:p>
            <a:fld id="{C48BE92E-9AE4-495C-8603-381D2C6AC115}" type="datetimeFigureOut">
              <a:rPr lang="en-US" smtClean="0"/>
              <a:t>9/17/2021</a:t>
            </a:fld>
            <a:endParaRPr lang="en-US"/>
          </a:p>
        </p:txBody>
      </p:sp>
      <p:sp>
        <p:nvSpPr>
          <p:cNvPr id="6" name="Footer Placeholder 5">
            <a:extLst>
              <a:ext uri="{FF2B5EF4-FFF2-40B4-BE49-F238E27FC236}">
                <a16:creationId xmlns:a16="http://schemas.microsoft.com/office/drawing/2014/main" id="{70C0AF1E-B839-49EA-9521-97E863FF52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D70B1E-20E4-49DD-A283-76B59DD60EB9}"/>
              </a:ext>
            </a:extLst>
          </p:cNvPr>
          <p:cNvSpPr>
            <a:spLocks noGrp="1"/>
          </p:cNvSpPr>
          <p:nvPr>
            <p:ph type="sldNum" sz="quarter" idx="12"/>
          </p:nvPr>
        </p:nvSpPr>
        <p:spPr/>
        <p:txBody>
          <a:bodyPr/>
          <a:lstStyle/>
          <a:p>
            <a:fld id="{7C6119A2-A5EE-493F-96F3-D35A07A0B7AD}" type="slidenum">
              <a:rPr lang="en-US" smtClean="0"/>
              <a:t>‹#›</a:t>
            </a:fld>
            <a:endParaRPr lang="en-US"/>
          </a:p>
        </p:txBody>
      </p:sp>
    </p:spTree>
    <p:extLst>
      <p:ext uri="{BB962C8B-B14F-4D97-AF65-F5344CB8AC3E}">
        <p14:creationId xmlns:p14="http://schemas.microsoft.com/office/powerpoint/2010/main" val="594192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0A9B-3D9D-4BF3-95D0-240B4D3BA1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F84BD8-593B-405A-8220-BF14305E65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4D66AE-7F18-4DFF-8ACA-C3A9BF7F4B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90046F-CE4A-4DF1-8E52-85D4245571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BDC81A-627E-4769-9CAA-26B1748A5C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50C2F0-2920-43C9-A0EF-2CFF04972A4F}"/>
              </a:ext>
            </a:extLst>
          </p:cNvPr>
          <p:cNvSpPr>
            <a:spLocks noGrp="1"/>
          </p:cNvSpPr>
          <p:nvPr>
            <p:ph type="dt" sz="half" idx="10"/>
          </p:nvPr>
        </p:nvSpPr>
        <p:spPr/>
        <p:txBody>
          <a:bodyPr/>
          <a:lstStyle/>
          <a:p>
            <a:fld id="{C48BE92E-9AE4-495C-8603-381D2C6AC115}" type="datetimeFigureOut">
              <a:rPr lang="en-US" smtClean="0"/>
              <a:t>9/17/2021</a:t>
            </a:fld>
            <a:endParaRPr lang="en-US"/>
          </a:p>
        </p:txBody>
      </p:sp>
      <p:sp>
        <p:nvSpPr>
          <p:cNvPr id="8" name="Footer Placeholder 7">
            <a:extLst>
              <a:ext uri="{FF2B5EF4-FFF2-40B4-BE49-F238E27FC236}">
                <a16:creationId xmlns:a16="http://schemas.microsoft.com/office/drawing/2014/main" id="{A09A0F56-15D4-46DE-848E-F64DAD1333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4DA50F-195C-4850-BD49-30D81A491641}"/>
              </a:ext>
            </a:extLst>
          </p:cNvPr>
          <p:cNvSpPr>
            <a:spLocks noGrp="1"/>
          </p:cNvSpPr>
          <p:nvPr>
            <p:ph type="sldNum" sz="quarter" idx="12"/>
          </p:nvPr>
        </p:nvSpPr>
        <p:spPr/>
        <p:txBody>
          <a:bodyPr/>
          <a:lstStyle/>
          <a:p>
            <a:fld id="{7C6119A2-A5EE-493F-96F3-D35A07A0B7AD}" type="slidenum">
              <a:rPr lang="en-US" smtClean="0"/>
              <a:t>‹#›</a:t>
            </a:fld>
            <a:endParaRPr lang="en-US"/>
          </a:p>
        </p:txBody>
      </p:sp>
    </p:spTree>
    <p:extLst>
      <p:ext uri="{BB962C8B-B14F-4D97-AF65-F5344CB8AC3E}">
        <p14:creationId xmlns:p14="http://schemas.microsoft.com/office/powerpoint/2010/main" val="160079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78F7-F560-4762-987B-558061F5FC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24D2FA-EFB0-410B-8A2E-831AEF84DE38}"/>
              </a:ext>
            </a:extLst>
          </p:cNvPr>
          <p:cNvSpPr>
            <a:spLocks noGrp="1"/>
          </p:cNvSpPr>
          <p:nvPr>
            <p:ph type="dt" sz="half" idx="10"/>
          </p:nvPr>
        </p:nvSpPr>
        <p:spPr/>
        <p:txBody>
          <a:bodyPr/>
          <a:lstStyle/>
          <a:p>
            <a:fld id="{C48BE92E-9AE4-495C-8603-381D2C6AC115}" type="datetimeFigureOut">
              <a:rPr lang="en-US" smtClean="0"/>
              <a:t>9/17/2021</a:t>
            </a:fld>
            <a:endParaRPr lang="en-US"/>
          </a:p>
        </p:txBody>
      </p:sp>
      <p:sp>
        <p:nvSpPr>
          <p:cNvPr id="4" name="Footer Placeholder 3">
            <a:extLst>
              <a:ext uri="{FF2B5EF4-FFF2-40B4-BE49-F238E27FC236}">
                <a16:creationId xmlns:a16="http://schemas.microsoft.com/office/drawing/2014/main" id="{1C93EC49-0DAB-4266-A627-1A3BF5E095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48036F-ED6C-4035-B7F5-E900B0BB8A44}"/>
              </a:ext>
            </a:extLst>
          </p:cNvPr>
          <p:cNvSpPr>
            <a:spLocks noGrp="1"/>
          </p:cNvSpPr>
          <p:nvPr>
            <p:ph type="sldNum" sz="quarter" idx="12"/>
          </p:nvPr>
        </p:nvSpPr>
        <p:spPr/>
        <p:txBody>
          <a:bodyPr/>
          <a:lstStyle/>
          <a:p>
            <a:fld id="{7C6119A2-A5EE-493F-96F3-D35A07A0B7AD}" type="slidenum">
              <a:rPr lang="en-US" smtClean="0"/>
              <a:t>‹#›</a:t>
            </a:fld>
            <a:endParaRPr lang="en-US"/>
          </a:p>
        </p:txBody>
      </p:sp>
    </p:spTree>
    <p:extLst>
      <p:ext uri="{BB962C8B-B14F-4D97-AF65-F5344CB8AC3E}">
        <p14:creationId xmlns:p14="http://schemas.microsoft.com/office/powerpoint/2010/main" val="272500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2F3E11-9CD8-4653-B4C6-05070A2022C7}"/>
              </a:ext>
            </a:extLst>
          </p:cNvPr>
          <p:cNvSpPr>
            <a:spLocks noGrp="1"/>
          </p:cNvSpPr>
          <p:nvPr>
            <p:ph type="dt" sz="half" idx="10"/>
          </p:nvPr>
        </p:nvSpPr>
        <p:spPr/>
        <p:txBody>
          <a:bodyPr/>
          <a:lstStyle/>
          <a:p>
            <a:fld id="{C48BE92E-9AE4-495C-8603-381D2C6AC115}" type="datetimeFigureOut">
              <a:rPr lang="en-US" smtClean="0"/>
              <a:t>9/17/2021</a:t>
            </a:fld>
            <a:endParaRPr lang="en-US"/>
          </a:p>
        </p:txBody>
      </p:sp>
      <p:sp>
        <p:nvSpPr>
          <p:cNvPr id="3" name="Footer Placeholder 2">
            <a:extLst>
              <a:ext uri="{FF2B5EF4-FFF2-40B4-BE49-F238E27FC236}">
                <a16:creationId xmlns:a16="http://schemas.microsoft.com/office/drawing/2014/main" id="{56F39069-F656-4C70-A86C-18714B2EA6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12131E-B6F6-44F0-A8FD-8FD5AF0CBBAD}"/>
              </a:ext>
            </a:extLst>
          </p:cNvPr>
          <p:cNvSpPr>
            <a:spLocks noGrp="1"/>
          </p:cNvSpPr>
          <p:nvPr>
            <p:ph type="sldNum" sz="quarter" idx="12"/>
          </p:nvPr>
        </p:nvSpPr>
        <p:spPr/>
        <p:txBody>
          <a:bodyPr/>
          <a:lstStyle/>
          <a:p>
            <a:fld id="{7C6119A2-A5EE-493F-96F3-D35A07A0B7AD}" type="slidenum">
              <a:rPr lang="en-US" smtClean="0"/>
              <a:t>‹#›</a:t>
            </a:fld>
            <a:endParaRPr lang="en-US"/>
          </a:p>
        </p:txBody>
      </p:sp>
    </p:spTree>
    <p:extLst>
      <p:ext uri="{BB962C8B-B14F-4D97-AF65-F5344CB8AC3E}">
        <p14:creationId xmlns:p14="http://schemas.microsoft.com/office/powerpoint/2010/main" val="395334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38163-0BA5-4B66-9E35-8DF0FEED52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B7056D-11F7-42F9-B55D-D61CDBE243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2E997F-D812-4D4B-BD1B-75AC0732E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725F79-4367-437A-979F-681C67CE952D}"/>
              </a:ext>
            </a:extLst>
          </p:cNvPr>
          <p:cNvSpPr>
            <a:spLocks noGrp="1"/>
          </p:cNvSpPr>
          <p:nvPr>
            <p:ph type="dt" sz="half" idx="10"/>
          </p:nvPr>
        </p:nvSpPr>
        <p:spPr/>
        <p:txBody>
          <a:bodyPr/>
          <a:lstStyle/>
          <a:p>
            <a:fld id="{C48BE92E-9AE4-495C-8603-381D2C6AC115}" type="datetimeFigureOut">
              <a:rPr lang="en-US" smtClean="0"/>
              <a:t>9/17/2021</a:t>
            </a:fld>
            <a:endParaRPr lang="en-US"/>
          </a:p>
        </p:txBody>
      </p:sp>
      <p:sp>
        <p:nvSpPr>
          <p:cNvPr id="6" name="Footer Placeholder 5">
            <a:extLst>
              <a:ext uri="{FF2B5EF4-FFF2-40B4-BE49-F238E27FC236}">
                <a16:creationId xmlns:a16="http://schemas.microsoft.com/office/drawing/2014/main" id="{7B98B70D-1942-43F6-8360-3B0FA87CEF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58D96F-B7F0-4B29-9388-5DDF16D2102C}"/>
              </a:ext>
            </a:extLst>
          </p:cNvPr>
          <p:cNvSpPr>
            <a:spLocks noGrp="1"/>
          </p:cNvSpPr>
          <p:nvPr>
            <p:ph type="sldNum" sz="quarter" idx="12"/>
          </p:nvPr>
        </p:nvSpPr>
        <p:spPr/>
        <p:txBody>
          <a:bodyPr/>
          <a:lstStyle/>
          <a:p>
            <a:fld id="{7C6119A2-A5EE-493F-96F3-D35A07A0B7AD}" type="slidenum">
              <a:rPr lang="en-US" smtClean="0"/>
              <a:t>‹#›</a:t>
            </a:fld>
            <a:endParaRPr lang="en-US"/>
          </a:p>
        </p:txBody>
      </p:sp>
    </p:spTree>
    <p:extLst>
      <p:ext uri="{BB962C8B-B14F-4D97-AF65-F5344CB8AC3E}">
        <p14:creationId xmlns:p14="http://schemas.microsoft.com/office/powerpoint/2010/main" val="2588405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212A0-4900-4E32-A809-82451566B7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00EEC9-0F54-49B7-9A3C-A9420E259C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AD21A5-F832-4D04-B1B3-833CCD903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17D9D6-3245-48D3-813C-35403D69F217}"/>
              </a:ext>
            </a:extLst>
          </p:cNvPr>
          <p:cNvSpPr>
            <a:spLocks noGrp="1"/>
          </p:cNvSpPr>
          <p:nvPr>
            <p:ph type="dt" sz="half" idx="10"/>
          </p:nvPr>
        </p:nvSpPr>
        <p:spPr/>
        <p:txBody>
          <a:bodyPr/>
          <a:lstStyle/>
          <a:p>
            <a:fld id="{C48BE92E-9AE4-495C-8603-381D2C6AC115}" type="datetimeFigureOut">
              <a:rPr lang="en-US" smtClean="0"/>
              <a:t>9/17/2021</a:t>
            </a:fld>
            <a:endParaRPr lang="en-US"/>
          </a:p>
        </p:txBody>
      </p:sp>
      <p:sp>
        <p:nvSpPr>
          <p:cNvPr id="6" name="Footer Placeholder 5">
            <a:extLst>
              <a:ext uri="{FF2B5EF4-FFF2-40B4-BE49-F238E27FC236}">
                <a16:creationId xmlns:a16="http://schemas.microsoft.com/office/drawing/2014/main" id="{C984032E-781F-4AE4-B028-DDE0B808D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0ED559-2FAA-46B8-9B38-0C6240D8D4DF}"/>
              </a:ext>
            </a:extLst>
          </p:cNvPr>
          <p:cNvSpPr>
            <a:spLocks noGrp="1"/>
          </p:cNvSpPr>
          <p:nvPr>
            <p:ph type="sldNum" sz="quarter" idx="12"/>
          </p:nvPr>
        </p:nvSpPr>
        <p:spPr/>
        <p:txBody>
          <a:bodyPr/>
          <a:lstStyle/>
          <a:p>
            <a:fld id="{7C6119A2-A5EE-493F-96F3-D35A07A0B7AD}" type="slidenum">
              <a:rPr lang="en-US" smtClean="0"/>
              <a:t>‹#›</a:t>
            </a:fld>
            <a:endParaRPr lang="en-US"/>
          </a:p>
        </p:txBody>
      </p:sp>
    </p:spTree>
    <p:extLst>
      <p:ext uri="{BB962C8B-B14F-4D97-AF65-F5344CB8AC3E}">
        <p14:creationId xmlns:p14="http://schemas.microsoft.com/office/powerpoint/2010/main" val="214158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158E25-C926-4744-A345-20F96AB6FE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0C9C87-327B-46F9-9319-A1F2737CD4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13568B-6CEA-454F-8CC3-5F09A3D4FD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8BE92E-9AE4-495C-8603-381D2C6AC115}" type="datetimeFigureOut">
              <a:rPr lang="en-US" smtClean="0"/>
              <a:t>9/17/2021</a:t>
            </a:fld>
            <a:endParaRPr lang="en-US"/>
          </a:p>
        </p:txBody>
      </p:sp>
      <p:sp>
        <p:nvSpPr>
          <p:cNvPr id="5" name="Footer Placeholder 4">
            <a:extLst>
              <a:ext uri="{FF2B5EF4-FFF2-40B4-BE49-F238E27FC236}">
                <a16:creationId xmlns:a16="http://schemas.microsoft.com/office/drawing/2014/main" id="{329ED5C0-3F21-4BB7-A7B1-A41FE6A1F5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F1BAE9-84E2-4751-86A5-E08D57AC58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119A2-A5EE-493F-96F3-D35A07A0B7AD}" type="slidenum">
              <a:rPr lang="en-US" smtClean="0"/>
              <a:t>‹#›</a:t>
            </a:fld>
            <a:endParaRPr lang="en-US"/>
          </a:p>
        </p:txBody>
      </p:sp>
    </p:spTree>
    <p:extLst>
      <p:ext uri="{BB962C8B-B14F-4D97-AF65-F5344CB8AC3E}">
        <p14:creationId xmlns:p14="http://schemas.microsoft.com/office/powerpoint/2010/main" val="3544012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86DFC-33E0-4295-B890-1CEB609B0AF6}"/>
              </a:ext>
            </a:extLst>
          </p:cNvPr>
          <p:cNvSpPr>
            <a:spLocks noGrp="1"/>
          </p:cNvSpPr>
          <p:nvPr>
            <p:ph type="title"/>
          </p:nvPr>
        </p:nvSpPr>
        <p:spPr>
          <a:xfrm>
            <a:off x="0" y="35911"/>
            <a:ext cx="8534400" cy="555296"/>
          </a:xfrm>
        </p:spPr>
        <p:txBody>
          <a:bodyPr>
            <a:normAutofit fontScale="90000"/>
          </a:bodyPr>
          <a:lstStyle/>
          <a:p>
            <a:r>
              <a:rPr lang="en-US" dirty="0"/>
              <a:t>Results</a:t>
            </a:r>
          </a:p>
        </p:txBody>
      </p:sp>
      <p:sp>
        <p:nvSpPr>
          <p:cNvPr id="3" name="Content Placeholder 2">
            <a:extLst>
              <a:ext uri="{FF2B5EF4-FFF2-40B4-BE49-F238E27FC236}">
                <a16:creationId xmlns:a16="http://schemas.microsoft.com/office/drawing/2014/main" id="{DCCCC69E-C01A-4986-8294-30B81E0FCC79}"/>
              </a:ext>
            </a:extLst>
          </p:cNvPr>
          <p:cNvSpPr>
            <a:spLocks noGrp="1"/>
          </p:cNvSpPr>
          <p:nvPr>
            <p:ph idx="1"/>
          </p:nvPr>
        </p:nvSpPr>
        <p:spPr>
          <a:xfrm>
            <a:off x="0" y="591207"/>
            <a:ext cx="9270124" cy="6230882"/>
          </a:xfrm>
        </p:spPr>
        <p:txBody>
          <a:bodyPr>
            <a:normAutofit fontScale="70000" lnSpcReduction="20000"/>
          </a:bodyPr>
          <a:lstStyle/>
          <a:p>
            <a:pPr marL="0" indent="0">
              <a:buNone/>
            </a:pPr>
            <a:r>
              <a:rPr lang="en-US" dirty="0"/>
              <a:t>These are the mutations </a:t>
            </a:r>
            <a:r>
              <a:rPr lang="en-US" sz="2000" dirty="0">
                <a:effectLst/>
                <a:latin typeface="Calibri" panose="020F0502020204030204" pitchFamily="34" charset="0"/>
                <a:ea typeface="Calibri" panose="020F0502020204030204" pitchFamily="34" charset="0"/>
              </a:rPr>
              <a:t>that strongly correlate to the CIMP+ phenotype in uterine cancer</a:t>
            </a:r>
            <a:endParaRPr lang="en-US" dirty="0"/>
          </a:p>
          <a:p>
            <a:r>
              <a:rPr lang="en-US" dirty="0"/>
              <a:t>Fishers exact value test is the correct tool for finding p-value</a:t>
            </a:r>
          </a:p>
          <a:p>
            <a:pPr lvl="1"/>
            <a:r>
              <a:rPr lang="en-US" dirty="0"/>
              <a:t>Same as TCGA calculation</a:t>
            </a:r>
          </a:p>
          <a:p>
            <a:r>
              <a:rPr lang="en-US" dirty="0"/>
              <a:t>Chi-squared test is another tool that does well in finding significant data.</a:t>
            </a:r>
          </a:p>
          <a:p>
            <a:pPr lvl="1"/>
            <a:r>
              <a:rPr lang="en-US" dirty="0"/>
              <a:t>With low expected values this is much more likely to catch missing mutations</a:t>
            </a:r>
          </a:p>
          <a:p>
            <a:r>
              <a:rPr lang="en-US" dirty="0"/>
              <a:t>Actual / Expected rate is a good tool to catch al cases of High CIMP+ and Low Non-CIMP+</a:t>
            </a:r>
          </a:p>
          <a:p>
            <a:pPr lvl="1"/>
            <a:r>
              <a:rPr lang="en-US" dirty="0"/>
              <a:t>While most of these mutations would be caught in the previous two steps this is to ensure that all strongly CIMP+ to Non-CIMP+ mutations are collected</a:t>
            </a:r>
          </a:p>
          <a:p>
            <a:r>
              <a:rPr lang="en-US" dirty="0"/>
              <a:t>Benjamini-Hochberg’s Step-Up Procedure is the most liberal multiple test correction, but the only one that produces useable data.</a:t>
            </a:r>
          </a:p>
          <a:p>
            <a:pPr lvl="1"/>
            <a:r>
              <a:rPr lang="en-US" dirty="0"/>
              <a:t>The other multiple test corrections only give two to four passable mutations. This is due to the fact that only 10% of the mutations pass 0.05 p value threshold, this puts all mutations at a large disadvantage to most multiple test corrections.</a:t>
            </a:r>
          </a:p>
          <a:p>
            <a:r>
              <a:rPr lang="en-US" dirty="0"/>
              <a:t>Using a variety of statistical analysis tools, we con confidently show significant mutations in the data.</a:t>
            </a:r>
          </a:p>
          <a:p>
            <a:pPr lvl="1"/>
            <a:r>
              <a:rPr lang="en-US" dirty="0"/>
              <a:t>Using a combination of the above four tools, it should be possible to collect all important CIMP+ mutations while leaving out a large amount of noise from the Non-CIMP+</a:t>
            </a:r>
          </a:p>
          <a:p>
            <a:r>
              <a:rPr lang="en-US" dirty="0"/>
              <a:t>Using a variety of statistical analysis tools, we con confidently show significant genes in the data.</a:t>
            </a:r>
          </a:p>
          <a:p>
            <a:pPr lvl="1"/>
            <a:r>
              <a:rPr lang="en-US" dirty="0"/>
              <a:t>The same principles can be applied to the gene level data.</a:t>
            </a:r>
          </a:p>
          <a:p>
            <a:r>
              <a:rPr lang="en-US" dirty="0"/>
              <a:t>With the statistically significant mutations / genes we can move to biological implications of the mutations / genes </a:t>
            </a:r>
          </a:p>
          <a:p>
            <a:pPr lvl="1"/>
            <a:r>
              <a:rPr lang="en-US" dirty="0"/>
              <a:t>Once the first step in the pipeline is complete, we can move to further stages.</a:t>
            </a:r>
          </a:p>
        </p:txBody>
      </p:sp>
    </p:spTree>
    <p:extLst>
      <p:ext uri="{BB962C8B-B14F-4D97-AF65-F5344CB8AC3E}">
        <p14:creationId xmlns:p14="http://schemas.microsoft.com/office/powerpoint/2010/main" val="1038114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E557CA-45A9-45A6-AD35-FEDBA09A5E94}"/>
              </a:ext>
            </a:extLst>
          </p:cNvPr>
          <p:cNvSpPr/>
          <p:nvPr/>
        </p:nvSpPr>
        <p:spPr>
          <a:xfrm>
            <a:off x="1075049" y="3462243"/>
            <a:ext cx="1620252" cy="1953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dirty="0" err="1">
                <a:solidFill>
                  <a:schemeClr val="tx1"/>
                </a:solidFill>
                <a:effectLst/>
                <a:latin typeface="Consolas" panose="020B0609020204030204" pitchFamily="49" charset="0"/>
              </a:rPr>
              <a:t>RandomForest</a:t>
            </a:r>
            <a:endParaRPr lang="en-US" sz="1400" b="0" dirty="0">
              <a:solidFill>
                <a:schemeClr val="tx1"/>
              </a:solidFill>
              <a:effectLst/>
              <a:latin typeface="Consolas" panose="020B0609020204030204" pitchFamily="49" charset="0"/>
            </a:endParaRPr>
          </a:p>
          <a:p>
            <a:r>
              <a:rPr lang="en-US" sz="1400" b="0" dirty="0">
                <a:solidFill>
                  <a:schemeClr val="tx1"/>
                </a:solidFill>
                <a:effectLst/>
                <a:latin typeface="Consolas" panose="020B0609020204030204" pitchFamily="49" charset="0"/>
              </a:rPr>
              <a:t>Classifier</a:t>
            </a:r>
          </a:p>
        </p:txBody>
      </p:sp>
      <p:sp>
        <p:nvSpPr>
          <p:cNvPr id="5" name="Rectangle 4">
            <a:extLst>
              <a:ext uri="{FF2B5EF4-FFF2-40B4-BE49-F238E27FC236}">
                <a16:creationId xmlns:a16="http://schemas.microsoft.com/office/drawing/2014/main" id="{38232C31-FF84-44BA-993F-291A91B8B0E8}"/>
              </a:ext>
            </a:extLst>
          </p:cNvPr>
          <p:cNvSpPr/>
          <p:nvPr/>
        </p:nvSpPr>
        <p:spPr>
          <a:xfrm>
            <a:off x="4008429" y="3429000"/>
            <a:ext cx="1620252" cy="1953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List of all forest's accuracy</a:t>
            </a:r>
          </a:p>
        </p:txBody>
      </p:sp>
      <p:cxnSp>
        <p:nvCxnSpPr>
          <p:cNvPr id="6" name="Straight Arrow Connector 5">
            <a:extLst>
              <a:ext uri="{FF2B5EF4-FFF2-40B4-BE49-F238E27FC236}">
                <a16:creationId xmlns:a16="http://schemas.microsoft.com/office/drawing/2014/main" id="{4053652C-334D-4930-8830-D83C26E77609}"/>
              </a:ext>
            </a:extLst>
          </p:cNvPr>
          <p:cNvCxnSpPr>
            <a:cxnSpLocks/>
          </p:cNvCxnSpPr>
          <p:nvPr/>
        </p:nvCxnSpPr>
        <p:spPr>
          <a:xfrm>
            <a:off x="2785531" y="4373299"/>
            <a:ext cx="97860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F89E5968-AAEF-47C1-969E-A2B1C69B9AE8}"/>
              </a:ext>
            </a:extLst>
          </p:cNvPr>
          <p:cNvSpPr/>
          <p:nvPr/>
        </p:nvSpPr>
        <p:spPr>
          <a:xfrm>
            <a:off x="1075049" y="977742"/>
            <a:ext cx="1620252" cy="1953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n_estimators</a:t>
            </a:r>
            <a:r>
              <a:rPr lang="en-US" sz="1200" dirty="0"/>
              <a:t> = 1000</a:t>
            </a:r>
          </a:p>
          <a:p>
            <a:pPr algn="ctr"/>
            <a:r>
              <a:rPr lang="en-US" sz="1200" dirty="0"/>
              <a:t>Criterion = entropy</a:t>
            </a:r>
          </a:p>
          <a:p>
            <a:pPr algn="ctr"/>
            <a:r>
              <a:rPr lang="en-US" sz="1200" dirty="0"/>
              <a:t>Folds = 5</a:t>
            </a:r>
          </a:p>
          <a:p>
            <a:pPr algn="ctr"/>
            <a:r>
              <a:rPr lang="en-US" sz="1200" dirty="0"/>
              <a:t>Test set = 20%</a:t>
            </a:r>
          </a:p>
          <a:p>
            <a:pPr algn="ctr"/>
            <a:r>
              <a:rPr lang="en-US" sz="1200" dirty="0"/>
              <a:t>Training set = 80%</a:t>
            </a:r>
          </a:p>
          <a:p>
            <a:pPr algn="ctr"/>
            <a:r>
              <a:rPr lang="en-US" sz="1200" dirty="0"/>
              <a:t>Parameter Data</a:t>
            </a:r>
          </a:p>
        </p:txBody>
      </p:sp>
      <p:cxnSp>
        <p:nvCxnSpPr>
          <p:cNvPr id="8" name="Straight Arrow Connector 7">
            <a:extLst>
              <a:ext uri="{FF2B5EF4-FFF2-40B4-BE49-F238E27FC236}">
                <a16:creationId xmlns:a16="http://schemas.microsoft.com/office/drawing/2014/main" id="{C35A581D-378B-4622-BE34-E597CA5E62CE}"/>
              </a:ext>
            </a:extLst>
          </p:cNvPr>
          <p:cNvCxnSpPr>
            <a:cxnSpLocks/>
          </p:cNvCxnSpPr>
          <p:nvPr/>
        </p:nvCxnSpPr>
        <p:spPr>
          <a:xfrm>
            <a:off x="1885175" y="2992943"/>
            <a:ext cx="0" cy="4072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AE94DBD6-4A3C-4F93-82FE-0E556D01200E}"/>
              </a:ext>
            </a:extLst>
          </p:cNvPr>
          <p:cNvCxnSpPr>
            <a:cxnSpLocks/>
          </p:cNvCxnSpPr>
          <p:nvPr/>
        </p:nvCxnSpPr>
        <p:spPr>
          <a:xfrm>
            <a:off x="229613" y="1986686"/>
            <a:ext cx="63152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7" name="Table 17">
            <a:extLst>
              <a:ext uri="{FF2B5EF4-FFF2-40B4-BE49-F238E27FC236}">
                <a16:creationId xmlns:a16="http://schemas.microsoft.com/office/drawing/2014/main" id="{3A6A905F-7218-4A7F-9FA8-D4B3BEF373D3}"/>
              </a:ext>
            </a:extLst>
          </p:cNvPr>
          <p:cNvGraphicFramePr>
            <a:graphicFrameLocks noGrp="1"/>
          </p:cNvGraphicFramePr>
          <p:nvPr/>
        </p:nvGraphicFramePr>
        <p:xfrm>
          <a:off x="0" y="1284529"/>
          <a:ext cx="1155083" cy="640080"/>
        </p:xfrm>
        <a:graphic>
          <a:graphicData uri="http://schemas.openxmlformats.org/drawingml/2006/table">
            <a:tbl>
              <a:tblPr firstRow="1" bandRow="1">
                <a:tableStyleId>{2D5ABB26-0587-4C30-8999-92F81FD0307C}</a:tableStyleId>
              </a:tblPr>
              <a:tblGrid>
                <a:gridCol w="1155083">
                  <a:extLst>
                    <a:ext uri="{9D8B030D-6E8A-4147-A177-3AD203B41FA5}">
                      <a16:colId xmlns:a16="http://schemas.microsoft.com/office/drawing/2014/main" val="3456554925"/>
                    </a:ext>
                  </a:extLst>
                </a:gridCol>
              </a:tblGrid>
              <a:tr h="370840">
                <a:tc>
                  <a:txBody>
                    <a:bodyPr/>
                    <a:lstStyle/>
                    <a:p>
                      <a:r>
                        <a:rPr lang="en-US" b="0" dirty="0"/>
                        <a:t>Previous step</a:t>
                      </a:r>
                    </a:p>
                  </a:txBody>
                  <a:tcPr/>
                </a:tc>
                <a:extLst>
                  <a:ext uri="{0D108BD9-81ED-4DB2-BD59-A6C34878D82A}">
                    <a16:rowId xmlns:a16="http://schemas.microsoft.com/office/drawing/2014/main" val="3373826366"/>
                  </a:ext>
                </a:extLst>
              </a:tr>
            </a:tbl>
          </a:graphicData>
        </a:graphic>
      </p:graphicFrame>
      <p:graphicFrame>
        <p:nvGraphicFramePr>
          <p:cNvPr id="18" name="Table 17">
            <a:extLst>
              <a:ext uri="{FF2B5EF4-FFF2-40B4-BE49-F238E27FC236}">
                <a16:creationId xmlns:a16="http://schemas.microsoft.com/office/drawing/2014/main" id="{0AA31CEF-E4A0-4252-BD04-B45BF295AEEA}"/>
              </a:ext>
            </a:extLst>
          </p:cNvPr>
          <p:cNvGraphicFramePr>
            <a:graphicFrameLocks noGrp="1"/>
          </p:cNvGraphicFramePr>
          <p:nvPr/>
        </p:nvGraphicFramePr>
        <p:xfrm>
          <a:off x="2763498" y="3647468"/>
          <a:ext cx="1155083" cy="640080"/>
        </p:xfrm>
        <a:graphic>
          <a:graphicData uri="http://schemas.openxmlformats.org/drawingml/2006/table">
            <a:tbl>
              <a:tblPr firstRow="1" bandRow="1">
                <a:tableStyleId>{2D5ABB26-0587-4C30-8999-92F81FD0307C}</a:tableStyleId>
              </a:tblPr>
              <a:tblGrid>
                <a:gridCol w="1155083">
                  <a:extLst>
                    <a:ext uri="{9D8B030D-6E8A-4147-A177-3AD203B41FA5}">
                      <a16:colId xmlns:a16="http://schemas.microsoft.com/office/drawing/2014/main" val="3456554925"/>
                    </a:ext>
                  </a:extLst>
                </a:gridCol>
              </a:tblGrid>
              <a:tr h="370840">
                <a:tc>
                  <a:txBody>
                    <a:bodyPr/>
                    <a:lstStyle/>
                    <a:p>
                      <a:r>
                        <a:rPr lang="en-US" b="0" dirty="0"/>
                        <a:t>Produce statistics</a:t>
                      </a:r>
                    </a:p>
                  </a:txBody>
                  <a:tcPr/>
                </a:tc>
                <a:extLst>
                  <a:ext uri="{0D108BD9-81ED-4DB2-BD59-A6C34878D82A}">
                    <a16:rowId xmlns:a16="http://schemas.microsoft.com/office/drawing/2014/main" val="3373826366"/>
                  </a:ext>
                </a:extLst>
              </a:tr>
            </a:tbl>
          </a:graphicData>
        </a:graphic>
      </p:graphicFrame>
      <p:cxnSp>
        <p:nvCxnSpPr>
          <p:cNvPr id="19" name="Straight Arrow Connector 18">
            <a:extLst>
              <a:ext uri="{FF2B5EF4-FFF2-40B4-BE49-F238E27FC236}">
                <a16:creationId xmlns:a16="http://schemas.microsoft.com/office/drawing/2014/main" id="{506A086B-810F-4C11-8113-4019C5D14591}"/>
              </a:ext>
            </a:extLst>
          </p:cNvPr>
          <p:cNvCxnSpPr>
            <a:cxnSpLocks/>
          </p:cNvCxnSpPr>
          <p:nvPr/>
        </p:nvCxnSpPr>
        <p:spPr>
          <a:xfrm>
            <a:off x="5808759" y="4459050"/>
            <a:ext cx="97860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0" name="Table 19">
            <a:extLst>
              <a:ext uri="{FF2B5EF4-FFF2-40B4-BE49-F238E27FC236}">
                <a16:creationId xmlns:a16="http://schemas.microsoft.com/office/drawing/2014/main" id="{F4766809-4017-4BD0-BB05-4F5851D2292A}"/>
              </a:ext>
            </a:extLst>
          </p:cNvPr>
          <p:cNvGraphicFramePr>
            <a:graphicFrameLocks noGrp="1"/>
          </p:cNvGraphicFramePr>
          <p:nvPr/>
        </p:nvGraphicFramePr>
        <p:xfrm>
          <a:off x="5628681" y="3778643"/>
          <a:ext cx="1620252" cy="579120"/>
        </p:xfrm>
        <a:graphic>
          <a:graphicData uri="http://schemas.openxmlformats.org/drawingml/2006/table">
            <a:tbl>
              <a:tblPr firstRow="1" bandRow="1">
                <a:tableStyleId>{2D5ABB26-0587-4C30-8999-92F81FD0307C}</a:tableStyleId>
              </a:tblPr>
              <a:tblGrid>
                <a:gridCol w="1620252">
                  <a:extLst>
                    <a:ext uri="{9D8B030D-6E8A-4147-A177-3AD203B41FA5}">
                      <a16:colId xmlns:a16="http://schemas.microsoft.com/office/drawing/2014/main" val="3456554925"/>
                    </a:ext>
                  </a:extLst>
                </a:gridCol>
              </a:tblGrid>
              <a:tr h="370840">
                <a:tc>
                  <a:txBody>
                    <a:bodyPr/>
                    <a:lstStyle/>
                    <a:p>
                      <a:r>
                        <a:rPr lang="en-US" sz="1600" b="0" dirty="0"/>
                        <a:t>If accuracy is &gt;= threshold</a:t>
                      </a:r>
                    </a:p>
                  </a:txBody>
                  <a:tcPr/>
                </a:tc>
                <a:extLst>
                  <a:ext uri="{0D108BD9-81ED-4DB2-BD59-A6C34878D82A}">
                    <a16:rowId xmlns:a16="http://schemas.microsoft.com/office/drawing/2014/main" val="3373826366"/>
                  </a:ext>
                </a:extLst>
              </a:tr>
            </a:tbl>
          </a:graphicData>
        </a:graphic>
      </p:graphicFrame>
      <p:sp>
        <p:nvSpPr>
          <p:cNvPr id="21" name="Rectangle 20">
            <a:extLst>
              <a:ext uri="{FF2B5EF4-FFF2-40B4-BE49-F238E27FC236}">
                <a16:creationId xmlns:a16="http://schemas.microsoft.com/office/drawing/2014/main" id="{D6A4D308-D8CE-49A5-BF70-491D043A1FE4}"/>
              </a:ext>
            </a:extLst>
          </p:cNvPr>
          <p:cNvSpPr/>
          <p:nvPr/>
        </p:nvSpPr>
        <p:spPr>
          <a:xfrm>
            <a:off x="7072705" y="3429000"/>
            <a:ext cx="1620252" cy="1953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Take top X % of Gini importance features and add to final list</a:t>
            </a:r>
          </a:p>
        </p:txBody>
      </p:sp>
    </p:spTree>
    <p:extLst>
      <p:ext uri="{BB962C8B-B14F-4D97-AF65-F5344CB8AC3E}">
        <p14:creationId xmlns:p14="http://schemas.microsoft.com/office/powerpoint/2010/main" val="254751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E5CBD4-A920-438B-AA7B-070BB08456BE}"/>
              </a:ext>
            </a:extLst>
          </p:cNvPr>
          <p:cNvSpPr/>
          <p:nvPr/>
        </p:nvSpPr>
        <p:spPr>
          <a:xfrm>
            <a:off x="1718610" y="2639251"/>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filtering</a:t>
            </a:r>
          </a:p>
          <a:p>
            <a:pPr algn="ctr"/>
            <a:r>
              <a:rPr lang="en-US" sz="1800" dirty="0">
                <a:effectLst/>
                <a:latin typeface="Calibri" panose="020F0502020204030204" pitchFamily="34" charset="0"/>
                <a:ea typeface="Times New Roman" panose="02020603050405020304" pitchFamily="18" charset="0"/>
              </a:rPr>
              <a:t>(remove irrelevant features)</a:t>
            </a:r>
            <a:endParaRPr lang="en-US" dirty="0"/>
          </a:p>
        </p:txBody>
      </p:sp>
      <p:sp>
        <p:nvSpPr>
          <p:cNvPr id="6" name="Rectangle 5">
            <a:extLst>
              <a:ext uri="{FF2B5EF4-FFF2-40B4-BE49-F238E27FC236}">
                <a16:creationId xmlns:a16="http://schemas.microsoft.com/office/drawing/2014/main" id="{EA565235-4252-4AC8-9D77-4E1F706EE0B7}"/>
              </a:ext>
            </a:extLst>
          </p:cNvPr>
          <p:cNvSpPr/>
          <p:nvPr/>
        </p:nvSpPr>
        <p:spPr>
          <a:xfrm>
            <a:off x="5047446" y="2513450"/>
            <a:ext cx="1620252" cy="1876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p>
          <a:p>
            <a:pPr algn="ctr"/>
            <a:r>
              <a:rPr lang="en-US" sz="1800" dirty="0">
                <a:effectLst/>
                <a:latin typeface="Calibri" panose="020F0502020204030204" pitchFamily="34" charset="0"/>
                <a:ea typeface="Times New Roman" panose="02020603050405020304" pitchFamily="18" charset="0"/>
              </a:rPr>
              <a:t>(select features based on discriminatory power)</a:t>
            </a:r>
            <a:endParaRPr lang="en-US" dirty="0"/>
          </a:p>
        </p:txBody>
      </p:sp>
      <p:cxnSp>
        <p:nvCxnSpPr>
          <p:cNvPr id="15" name="Straight Arrow Connector 14">
            <a:extLst>
              <a:ext uri="{FF2B5EF4-FFF2-40B4-BE49-F238E27FC236}">
                <a16:creationId xmlns:a16="http://schemas.microsoft.com/office/drawing/2014/main" id="{62F046DB-2835-49F6-B983-BC33E18F9B6E}"/>
              </a:ext>
            </a:extLst>
          </p:cNvPr>
          <p:cNvCxnSpPr>
            <a:cxnSpLocks/>
          </p:cNvCxnSpPr>
          <p:nvPr/>
        </p:nvCxnSpPr>
        <p:spPr>
          <a:xfrm>
            <a:off x="3599258" y="3979139"/>
            <a:ext cx="12181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Rectangle 19">
            <a:extLst>
              <a:ext uri="{FF2B5EF4-FFF2-40B4-BE49-F238E27FC236}">
                <a16:creationId xmlns:a16="http://schemas.microsoft.com/office/drawing/2014/main" id="{2F78CC54-1E75-447D-AF3A-8136B29B138D}"/>
              </a:ext>
            </a:extLst>
          </p:cNvPr>
          <p:cNvSpPr/>
          <p:nvPr/>
        </p:nvSpPr>
        <p:spPr>
          <a:xfrm>
            <a:off x="8325425" y="2503268"/>
            <a:ext cx="1620252" cy="1953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relationship analysis</a:t>
            </a:r>
          </a:p>
          <a:p>
            <a:pPr algn="ctr"/>
            <a:r>
              <a:rPr lang="en-US" sz="1800" dirty="0">
                <a:effectLst/>
                <a:latin typeface="Calibri" panose="020F0502020204030204" pitchFamily="34" charset="0"/>
                <a:ea typeface="Times New Roman" panose="02020603050405020304" pitchFamily="18" charset="0"/>
              </a:rPr>
              <a:t>(identify sets of features that tend to co-occur)</a:t>
            </a:r>
            <a:endParaRPr lang="en-US" dirty="0"/>
          </a:p>
        </p:txBody>
      </p:sp>
      <p:cxnSp>
        <p:nvCxnSpPr>
          <p:cNvPr id="22" name="Straight Arrow Connector 21">
            <a:extLst>
              <a:ext uri="{FF2B5EF4-FFF2-40B4-BE49-F238E27FC236}">
                <a16:creationId xmlns:a16="http://schemas.microsoft.com/office/drawing/2014/main" id="{2CF373FC-5BB0-4B3C-A74B-D130DAC2C0AA}"/>
              </a:ext>
            </a:extLst>
          </p:cNvPr>
          <p:cNvCxnSpPr>
            <a:cxnSpLocks/>
          </p:cNvCxnSpPr>
          <p:nvPr/>
        </p:nvCxnSpPr>
        <p:spPr>
          <a:xfrm>
            <a:off x="6905697" y="3401251"/>
            <a:ext cx="12188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7" name="Table 7">
            <a:extLst>
              <a:ext uri="{FF2B5EF4-FFF2-40B4-BE49-F238E27FC236}">
                <a16:creationId xmlns:a16="http://schemas.microsoft.com/office/drawing/2014/main" id="{412E8DD5-4CB7-4EED-9196-C686C8A57FCF}"/>
              </a:ext>
            </a:extLst>
          </p:cNvPr>
          <p:cNvGraphicFramePr>
            <a:graphicFrameLocks noGrp="1"/>
          </p:cNvGraphicFramePr>
          <p:nvPr/>
        </p:nvGraphicFramePr>
        <p:xfrm>
          <a:off x="3567845" y="2629614"/>
          <a:ext cx="1594605" cy="1188720"/>
        </p:xfrm>
        <a:graphic>
          <a:graphicData uri="http://schemas.openxmlformats.org/drawingml/2006/table">
            <a:tbl>
              <a:tblPr firstRow="1" bandRow="1">
                <a:tableStyleId>{2D5ABB26-0587-4C30-8999-92F81FD0307C}</a:tableStyleId>
              </a:tblPr>
              <a:tblGrid>
                <a:gridCol w="1594605">
                  <a:extLst>
                    <a:ext uri="{9D8B030D-6E8A-4147-A177-3AD203B41FA5}">
                      <a16:colId xmlns:a16="http://schemas.microsoft.com/office/drawing/2014/main" val="2624734081"/>
                    </a:ext>
                  </a:extLst>
                </a:gridCol>
              </a:tblGrid>
              <a:tr h="1125163">
                <a:tc>
                  <a:txBody>
                    <a:bodyPr/>
                    <a:lstStyle/>
                    <a:p>
                      <a:r>
                        <a:rPr lang="en-US" dirty="0"/>
                        <a:t>Features that meet the filtering thresholds</a:t>
                      </a:r>
                    </a:p>
                  </a:txBody>
                  <a:tcPr/>
                </a:tc>
                <a:extLst>
                  <a:ext uri="{0D108BD9-81ED-4DB2-BD59-A6C34878D82A}">
                    <a16:rowId xmlns:a16="http://schemas.microsoft.com/office/drawing/2014/main" val="3454811399"/>
                  </a:ext>
                </a:extLst>
              </a:tr>
            </a:tbl>
          </a:graphicData>
        </a:graphic>
      </p:graphicFrame>
      <p:graphicFrame>
        <p:nvGraphicFramePr>
          <p:cNvPr id="11" name="Table 7">
            <a:extLst>
              <a:ext uri="{FF2B5EF4-FFF2-40B4-BE49-F238E27FC236}">
                <a16:creationId xmlns:a16="http://schemas.microsoft.com/office/drawing/2014/main" id="{96C7A3D6-F443-4A62-8DA0-AFB84AB5762E}"/>
              </a:ext>
            </a:extLst>
          </p:cNvPr>
          <p:cNvGraphicFramePr>
            <a:graphicFrameLocks noGrp="1"/>
          </p:cNvGraphicFramePr>
          <p:nvPr/>
        </p:nvGraphicFramePr>
        <p:xfrm>
          <a:off x="6820177" y="1658549"/>
          <a:ext cx="1663910" cy="1737360"/>
        </p:xfrm>
        <a:graphic>
          <a:graphicData uri="http://schemas.openxmlformats.org/drawingml/2006/table">
            <a:tbl>
              <a:tblPr firstRow="1" bandRow="1">
                <a:tableStyleId>{2D5ABB26-0587-4C30-8999-92F81FD0307C}</a:tableStyleId>
              </a:tblPr>
              <a:tblGrid>
                <a:gridCol w="1663910">
                  <a:extLst>
                    <a:ext uri="{9D8B030D-6E8A-4147-A177-3AD203B41FA5}">
                      <a16:colId xmlns:a16="http://schemas.microsoft.com/office/drawing/2014/main" val="2624734081"/>
                    </a:ext>
                  </a:extLst>
                </a:gridCol>
              </a:tblGrid>
              <a:tr h="1125163">
                <a:tc>
                  <a:txBody>
                    <a:bodyPr/>
                    <a:lstStyle/>
                    <a:p>
                      <a:r>
                        <a:rPr lang="en-US" dirty="0"/>
                        <a:t>Features that meet accuracy thresholds and Gini threshold</a:t>
                      </a:r>
                    </a:p>
                  </a:txBody>
                  <a:tcPr/>
                </a:tc>
                <a:extLst>
                  <a:ext uri="{0D108BD9-81ED-4DB2-BD59-A6C34878D82A}">
                    <a16:rowId xmlns:a16="http://schemas.microsoft.com/office/drawing/2014/main" val="3454811399"/>
                  </a:ext>
                </a:extLst>
              </a:tr>
            </a:tbl>
          </a:graphicData>
        </a:graphic>
      </p:graphicFrame>
      <p:cxnSp>
        <p:nvCxnSpPr>
          <p:cNvPr id="12" name="Straight Arrow Connector 11">
            <a:extLst>
              <a:ext uri="{FF2B5EF4-FFF2-40B4-BE49-F238E27FC236}">
                <a16:creationId xmlns:a16="http://schemas.microsoft.com/office/drawing/2014/main" id="{0E001532-4202-450A-94A3-70CDBE21A41E}"/>
              </a:ext>
            </a:extLst>
          </p:cNvPr>
          <p:cNvCxnSpPr>
            <a:cxnSpLocks/>
          </p:cNvCxnSpPr>
          <p:nvPr/>
        </p:nvCxnSpPr>
        <p:spPr>
          <a:xfrm flipV="1">
            <a:off x="10197179" y="2883545"/>
            <a:ext cx="986199" cy="100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7" name="Table 7">
            <a:extLst>
              <a:ext uri="{FF2B5EF4-FFF2-40B4-BE49-F238E27FC236}">
                <a16:creationId xmlns:a16="http://schemas.microsoft.com/office/drawing/2014/main" id="{D553F80A-892C-4A6F-864F-F2238A087262}"/>
              </a:ext>
            </a:extLst>
          </p:cNvPr>
          <p:cNvGraphicFramePr>
            <a:graphicFrameLocks noGrp="1"/>
          </p:cNvGraphicFramePr>
          <p:nvPr/>
        </p:nvGraphicFramePr>
        <p:xfrm>
          <a:off x="10059656" y="1950868"/>
          <a:ext cx="1594605" cy="744275"/>
        </p:xfrm>
        <a:graphic>
          <a:graphicData uri="http://schemas.openxmlformats.org/drawingml/2006/table">
            <a:tbl>
              <a:tblPr firstRow="1" bandRow="1">
                <a:tableStyleId>{2D5ABB26-0587-4C30-8999-92F81FD0307C}</a:tableStyleId>
              </a:tblPr>
              <a:tblGrid>
                <a:gridCol w="1594605">
                  <a:extLst>
                    <a:ext uri="{9D8B030D-6E8A-4147-A177-3AD203B41FA5}">
                      <a16:colId xmlns:a16="http://schemas.microsoft.com/office/drawing/2014/main" val="2624734081"/>
                    </a:ext>
                  </a:extLst>
                </a:gridCol>
              </a:tblGrid>
              <a:tr h="744275">
                <a:tc>
                  <a:txBody>
                    <a:bodyPr/>
                    <a:lstStyle/>
                    <a:p>
                      <a:r>
                        <a:rPr lang="en-US" dirty="0"/>
                        <a:t>Final Feature set</a:t>
                      </a:r>
                    </a:p>
                  </a:txBody>
                  <a:tcPr/>
                </a:tc>
                <a:extLst>
                  <a:ext uri="{0D108BD9-81ED-4DB2-BD59-A6C34878D82A}">
                    <a16:rowId xmlns:a16="http://schemas.microsoft.com/office/drawing/2014/main" val="3454811399"/>
                  </a:ext>
                </a:extLst>
              </a:tr>
            </a:tbl>
          </a:graphicData>
        </a:graphic>
      </p:graphicFrame>
      <p:graphicFrame>
        <p:nvGraphicFramePr>
          <p:cNvPr id="18" name="Table 7">
            <a:extLst>
              <a:ext uri="{FF2B5EF4-FFF2-40B4-BE49-F238E27FC236}">
                <a16:creationId xmlns:a16="http://schemas.microsoft.com/office/drawing/2014/main" id="{6F757239-9BFD-4C7D-9640-D793EB7C41AC}"/>
              </a:ext>
            </a:extLst>
          </p:cNvPr>
          <p:cNvGraphicFramePr>
            <a:graphicFrameLocks noGrp="1"/>
          </p:cNvGraphicFramePr>
          <p:nvPr/>
        </p:nvGraphicFramePr>
        <p:xfrm>
          <a:off x="87549" y="3416558"/>
          <a:ext cx="1594605" cy="1125163"/>
        </p:xfrm>
        <a:graphic>
          <a:graphicData uri="http://schemas.openxmlformats.org/drawingml/2006/table">
            <a:tbl>
              <a:tblPr firstRow="1" bandRow="1">
                <a:tableStyleId>{2D5ABB26-0587-4C30-8999-92F81FD0307C}</a:tableStyleId>
              </a:tblPr>
              <a:tblGrid>
                <a:gridCol w="1594605">
                  <a:extLst>
                    <a:ext uri="{9D8B030D-6E8A-4147-A177-3AD203B41FA5}">
                      <a16:colId xmlns:a16="http://schemas.microsoft.com/office/drawing/2014/main" val="2624734081"/>
                    </a:ext>
                  </a:extLst>
                </a:gridCol>
              </a:tblGrid>
              <a:tr h="1125163">
                <a:tc>
                  <a:txBody>
                    <a:bodyPr/>
                    <a:lstStyle/>
                    <a:p>
                      <a:r>
                        <a:rPr lang="en-US" dirty="0"/>
                        <a:t>Removed Features</a:t>
                      </a:r>
                    </a:p>
                  </a:txBody>
                  <a:tcPr/>
                </a:tc>
                <a:extLst>
                  <a:ext uri="{0D108BD9-81ED-4DB2-BD59-A6C34878D82A}">
                    <a16:rowId xmlns:a16="http://schemas.microsoft.com/office/drawing/2014/main" val="3454811399"/>
                  </a:ext>
                </a:extLst>
              </a:tr>
            </a:tbl>
          </a:graphicData>
        </a:graphic>
      </p:graphicFrame>
      <p:cxnSp>
        <p:nvCxnSpPr>
          <p:cNvPr id="19" name="Straight Arrow Connector 18">
            <a:extLst>
              <a:ext uri="{FF2B5EF4-FFF2-40B4-BE49-F238E27FC236}">
                <a16:creationId xmlns:a16="http://schemas.microsoft.com/office/drawing/2014/main" id="{B3E4B8E2-19B3-4C12-A859-39439956AAD3}"/>
              </a:ext>
            </a:extLst>
          </p:cNvPr>
          <p:cNvCxnSpPr>
            <a:cxnSpLocks/>
          </p:cNvCxnSpPr>
          <p:nvPr/>
        </p:nvCxnSpPr>
        <p:spPr>
          <a:xfrm flipH="1">
            <a:off x="1299149" y="3743816"/>
            <a:ext cx="31761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1" name="Table 7">
            <a:extLst>
              <a:ext uri="{FF2B5EF4-FFF2-40B4-BE49-F238E27FC236}">
                <a16:creationId xmlns:a16="http://schemas.microsoft.com/office/drawing/2014/main" id="{80DE0217-911E-4FFC-A285-1B478ABD111E}"/>
              </a:ext>
            </a:extLst>
          </p:cNvPr>
          <p:cNvGraphicFramePr>
            <a:graphicFrameLocks noGrp="1"/>
          </p:cNvGraphicFramePr>
          <p:nvPr/>
        </p:nvGraphicFramePr>
        <p:xfrm>
          <a:off x="5239673" y="5382794"/>
          <a:ext cx="1594605" cy="640080"/>
        </p:xfrm>
        <a:graphic>
          <a:graphicData uri="http://schemas.openxmlformats.org/drawingml/2006/table">
            <a:tbl>
              <a:tblPr firstRow="1" bandRow="1">
                <a:tableStyleId>{2D5ABB26-0587-4C30-8999-92F81FD0307C}</a:tableStyleId>
              </a:tblPr>
              <a:tblGrid>
                <a:gridCol w="1594605">
                  <a:extLst>
                    <a:ext uri="{9D8B030D-6E8A-4147-A177-3AD203B41FA5}">
                      <a16:colId xmlns:a16="http://schemas.microsoft.com/office/drawing/2014/main" val="2624734081"/>
                    </a:ext>
                  </a:extLst>
                </a:gridCol>
              </a:tblGrid>
              <a:tr h="0">
                <a:tc>
                  <a:txBody>
                    <a:bodyPr/>
                    <a:lstStyle/>
                    <a:p>
                      <a:r>
                        <a:rPr lang="en-US" dirty="0"/>
                        <a:t>Removed Features</a:t>
                      </a:r>
                    </a:p>
                  </a:txBody>
                  <a:tcPr/>
                </a:tc>
                <a:extLst>
                  <a:ext uri="{0D108BD9-81ED-4DB2-BD59-A6C34878D82A}">
                    <a16:rowId xmlns:a16="http://schemas.microsoft.com/office/drawing/2014/main" val="3454811399"/>
                  </a:ext>
                </a:extLst>
              </a:tr>
            </a:tbl>
          </a:graphicData>
        </a:graphic>
      </p:graphicFrame>
      <p:cxnSp>
        <p:nvCxnSpPr>
          <p:cNvPr id="23" name="Straight Arrow Connector 22">
            <a:extLst>
              <a:ext uri="{FF2B5EF4-FFF2-40B4-BE49-F238E27FC236}">
                <a16:creationId xmlns:a16="http://schemas.microsoft.com/office/drawing/2014/main" id="{B878CA41-8F5B-4A80-B0A1-E3280F9C1D09}"/>
              </a:ext>
            </a:extLst>
          </p:cNvPr>
          <p:cNvCxnSpPr>
            <a:cxnSpLocks/>
          </p:cNvCxnSpPr>
          <p:nvPr/>
        </p:nvCxnSpPr>
        <p:spPr>
          <a:xfrm>
            <a:off x="5859164" y="4501710"/>
            <a:ext cx="0" cy="8810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3649EB4C-2003-4B7D-B0BC-5FCC9DE1060E}"/>
              </a:ext>
            </a:extLst>
          </p:cNvPr>
          <p:cNvCxnSpPr>
            <a:cxnSpLocks/>
          </p:cNvCxnSpPr>
          <p:nvPr/>
        </p:nvCxnSpPr>
        <p:spPr>
          <a:xfrm>
            <a:off x="2390016" y="2072908"/>
            <a:ext cx="0" cy="4405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6" name="Table 7">
            <a:extLst>
              <a:ext uri="{FF2B5EF4-FFF2-40B4-BE49-F238E27FC236}">
                <a16:creationId xmlns:a16="http://schemas.microsoft.com/office/drawing/2014/main" id="{BF71A23A-6D69-451C-9E4B-C0472920A5F4}"/>
              </a:ext>
            </a:extLst>
          </p:cNvPr>
          <p:cNvGraphicFramePr>
            <a:graphicFrameLocks noGrp="1"/>
          </p:cNvGraphicFramePr>
          <p:nvPr/>
        </p:nvGraphicFramePr>
        <p:xfrm>
          <a:off x="1457957" y="193953"/>
          <a:ext cx="2088328" cy="640080"/>
        </p:xfrm>
        <a:graphic>
          <a:graphicData uri="http://schemas.openxmlformats.org/drawingml/2006/table">
            <a:tbl>
              <a:tblPr firstRow="1" bandRow="1">
                <a:tableStyleId>{2D5ABB26-0587-4C30-8999-92F81FD0307C}</a:tableStyleId>
              </a:tblPr>
              <a:tblGrid>
                <a:gridCol w="2088328">
                  <a:extLst>
                    <a:ext uri="{9D8B030D-6E8A-4147-A177-3AD203B41FA5}">
                      <a16:colId xmlns:a16="http://schemas.microsoft.com/office/drawing/2014/main" val="2624734081"/>
                    </a:ext>
                  </a:extLst>
                </a:gridCol>
              </a:tblGrid>
              <a:tr h="553648">
                <a:tc>
                  <a:txBody>
                    <a:bodyPr/>
                    <a:lstStyle/>
                    <a:p>
                      <a:r>
                        <a:rPr lang="en-US" dirty="0"/>
                        <a:t>Input Parameters</a:t>
                      </a:r>
                    </a:p>
                    <a:p>
                      <a:r>
                        <a:rPr lang="en-US" dirty="0"/>
                        <a:t>feature data</a:t>
                      </a:r>
                    </a:p>
                  </a:txBody>
                  <a:tcPr/>
                </a:tc>
                <a:extLst>
                  <a:ext uri="{0D108BD9-81ED-4DB2-BD59-A6C34878D82A}">
                    <a16:rowId xmlns:a16="http://schemas.microsoft.com/office/drawing/2014/main" val="3454811399"/>
                  </a:ext>
                </a:extLst>
              </a:tr>
            </a:tbl>
          </a:graphicData>
        </a:graphic>
      </p:graphicFrame>
      <p:cxnSp>
        <p:nvCxnSpPr>
          <p:cNvPr id="28" name="Straight Arrow Connector 27">
            <a:extLst>
              <a:ext uri="{FF2B5EF4-FFF2-40B4-BE49-F238E27FC236}">
                <a16:creationId xmlns:a16="http://schemas.microsoft.com/office/drawing/2014/main" id="{73893E4C-55CF-496B-9AFE-B10554B05BBB}"/>
              </a:ext>
            </a:extLst>
          </p:cNvPr>
          <p:cNvCxnSpPr>
            <a:cxnSpLocks/>
          </p:cNvCxnSpPr>
          <p:nvPr/>
        </p:nvCxnSpPr>
        <p:spPr>
          <a:xfrm>
            <a:off x="5857572" y="1677684"/>
            <a:ext cx="1592" cy="3952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9" name="Table 7">
            <a:extLst>
              <a:ext uri="{FF2B5EF4-FFF2-40B4-BE49-F238E27FC236}">
                <a16:creationId xmlns:a16="http://schemas.microsoft.com/office/drawing/2014/main" id="{9D4285EE-F02C-4526-B1B5-56DD1623173D}"/>
              </a:ext>
            </a:extLst>
          </p:cNvPr>
          <p:cNvGraphicFramePr>
            <a:graphicFrameLocks noGrp="1"/>
          </p:cNvGraphicFramePr>
          <p:nvPr/>
        </p:nvGraphicFramePr>
        <p:xfrm>
          <a:off x="4817369" y="1020540"/>
          <a:ext cx="2088328" cy="696988"/>
        </p:xfrm>
        <a:graphic>
          <a:graphicData uri="http://schemas.openxmlformats.org/drawingml/2006/table">
            <a:tbl>
              <a:tblPr firstRow="1" bandRow="1">
                <a:tableStyleId>{2D5ABB26-0587-4C30-8999-92F81FD0307C}</a:tableStyleId>
              </a:tblPr>
              <a:tblGrid>
                <a:gridCol w="2088328">
                  <a:extLst>
                    <a:ext uri="{9D8B030D-6E8A-4147-A177-3AD203B41FA5}">
                      <a16:colId xmlns:a16="http://schemas.microsoft.com/office/drawing/2014/main" val="2624734081"/>
                    </a:ext>
                  </a:extLst>
                </a:gridCol>
              </a:tblGrid>
              <a:tr h="696988">
                <a:tc>
                  <a:txBody>
                    <a:bodyPr/>
                    <a:lstStyle/>
                    <a:p>
                      <a:r>
                        <a:rPr lang="en-US" dirty="0"/>
                        <a:t>Input Parameters</a:t>
                      </a:r>
                    </a:p>
                  </a:txBody>
                  <a:tcPr/>
                </a:tc>
                <a:extLst>
                  <a:ext uri="{0D108BD9-81ED-4DB2-BD59-A6C34878D82A}">
                    <a16:rowId xmlns:a16="http://schemas.microsoft.com/office/drawing/2014/main" val="3454811399"/>
                  </a:ext>
                </a:extLst>
              </a:tr>
            </a:tbl>
          </a:graphicData>
        </a:graphic>
      </p:graphicFrame>
      <p:graphicFrame>
        <p:nvGraphicFramePr>
          <p:cNvPr id="30" name="Table 7">
            <a:extLst>
              <a:ext uri="{FF2B5EF4-FFF2-40B4-BE49-F238E27FC236}">
                <a16:creationId xmlns:a16="http://schemas.microsoft.com/office/drawing/2014/main" id="{EB0BF28E-0129-434B-9092-9B9C13331EE9}"/>
              </a:ext>
            </a:extLst>
          </p:cNvPr>
          <p:cNvGraphicFramePr>
            <a:graphicFrameLocks noGrp="1"/>
          </p:cNvGraphicFramePr>
          <p:nvPr/>
        </p:nvGraphicFramePr>
        <p:xfrm>
          <a:off x="10096423" y="3818334"/>
          <a:ext cx="1594605" cy="744275"/>
        </p:xfrm>
        <a:graphic>
          <a:graphicData uri="http://schemas.openxmlformats.org/drawingml/2006/table">
            <a:tbl>
              <a:tblPr firstRow="1" bandRow="1">
                <a:tableStyleId>{2D5ABB26-0587-4C30-8999-92F81FD0307C}</a:tableStyleId>
              </a:tblPr>
              <a:tblGrid>
                <a:gridCol w="1594605">
                  <a:extLst>
                    <a:ext uri="{9D8B030D-6E8A-4147-A177-3AD203B41FA5}">
                      <a16:colId xmlns:a16="http://schemas.microsoft.com/office/drawing/2014/main" val="2624734081"/>
                    </a:ext>
                  </a:extLst>
                </a:gridCol>
              </a:tblGrid>
              <a:tr h="744275">
                <a:tc>
                  <a:txBody>
                    <a:bodyPr/>
                    <a:lstStyle/>
                    <a:p>
                      <a:r>
                        <a:rPr lang="en-US" sz="1800" kern="1200" dirty="0">
                          <a:solidFill>
                            <a:schemeClr val="tx1"/>
                          </a:solidFill>
                          <a:effectLst/>
                          <a:latin typeface="+mn-lt"/>
                          <a:ea typeface="+mn-ea"/>
                          <a:cs typeface="+mn-cs"/>
                        </a:rPr>
                        <a:t>feature relationships</a:t>
                      </a:r>
                      <a:endParaRPr lang="en-US" dirty="0"/>
                    </a:p>
                  </a:txBody>
                  <a:tcPr/>
                </a:tc>
                <a:extLst>
                  <a:ext uri="{0D108BD9-81ED-4DB2-BD59-A6C34878D82A}">
                    <a16:rowId xmlns:a16="http://schemas.microsoft.com/office/drawing/2014/main" val="3454811399"/>
                  </a:ext>
                </a:extLst>
              </a:tr>
            </a:tbl>
          </a:graphicData>
        </a:graphic>
      </p:graphicFrame>
      <p:cxnSp>
        <p:nvCxnSpPr>
          <p:cNvPr id="31" name="Straight Arrow Connector 30">
            <a:extLst>
              <a:ext uri="{FF2B5EF4-FFF2-40B4-BE49-F238E27FC236}">
                <a16:creationId xmlns:a16="http://schemas.microsoft.com/office/drawing/2014/main" id="{A6DC3326-1DCD-4733-AC92-67EF52E21285}"/>
              </a:ext>
            </a:extLst>
          </p:cNvPr>
          <p:cNvCxnSpPr>
            <a:cxnSpLocks/>
          </p:cNvCxnSpPr>
          <p:nvPr/>
        </p:nvCxnSpPr>
        <p:spPr>
          <a:xfrm flipV="1">
            <a:off x="10146594" y="3733740"/>
            <a:ext cx="986199" cy="100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32" name="Table 7">
            <a:extLst>
              <a:ext uri="{FF2B5EF4-FFF2-40B4-BE49-F238E27FC236}">
                <a16:creationId xmlns:a16="http://schemas.microsoft.com/office/drawing/2014/main" id="{8BD959ED-9810-45E5-BB82-A6CAD1595B51}"/>
              </a:ext>
            </a:extLst>
          </p:cNvPr>
          <p:cNvGraphicFramePr>
            <a:graphicFrameLocks noGrp="1"/>
          </p:cNvGraphicFramePr>
          <p:nvPr/>
        </p:nvGraphicFramePr>
        <p:xfrm>
          <a:off x="8488779" y="5477307"/>
          <a:ext cx="1594605" cy="640080"/>
        </p:xfrm>
        <a:graphic>
          <a:graphicData uri="http://schemas.openxmlformats.org/drawingml/2006/table">
            <a:tbl>
              <a:tblPr firstRow="1" bandRow="1">
                <a:tableStyleId>{2D5ABB26-0587-4C30-8999-92F81FD0307C}</a:tableStyleId>
              </a:tblPr>
              <a:tblGrid>
                <a:gridCol w="1594605">
                  <a:extLst>
                    <a:ext uri="{9D8B030D-6E8A-4147-A177-3AD203B41FA5}">
                      <a16:colId xmlns:a16="http://schemas.microsoft.com/office/drawing/2014/main" val="2624734081"/>
                    </a:ext>
                  </a:extLst>
                </a:gridCol>
              </a:tblGrid>
              <a:tr h="0">
                <a:tc>
                  <a:txBody>
                    <a:bodyPr/>
                    <a:lstStyle/>
                    <a:p>
                      <a:r>
                        <a:rPr lang="en-US" dirty="0"/>
                        <a:t>Removed Features</a:t>
                      </a:r>
                    </a:p>
                  </a:txBody>
                  <a:tcPr/>
                </a:tc>
                <a:extLst>
                  <a:ext uri="{0D108BD9-81ED-4DB2-BD59-A6C34878D82A}">
                    <a16:rowId xmlns:a16="http://schemas.microsoft.com/office/drawing/2014/main" val="3454811399"/>
                  </a:ext>
                </a:extLst>
              </a:tr>
            </a:tbl>
          </a:graphicData>
        </a:graphic>
      </p:graphicFrame>
      <p:cxnSp>
        <p:nvCxnSpPr>
          <p:cNvPr id="33" name="Straight Arrow Connector 32">
            <a:extLst>
              <a:ext uri="{FF2B5EF4-FFF2-40B4-BE49-F238E27FC236}">
                <a16:creationId xmlns:a16="http://schemas.microsoft.com/office/drawing/2014/main" id="{49D0248A-61F7-41B2-810F-CF55E0046554}"/>
              </a:ext>
            </a:extLst>
          </p:cNvPr>
          <p:cNvCxnSpPr>
            <a:cxnSpLocks/>
          </p:cNvCxnSpPr>
          <p:nvPr/>
        </p:nvCxnSpPr>
        <p:spPr>
          <a:xfrm>
            <a:off x="9108270" y="4596223"/>
            <a:ext cx="0" cy="8810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72DE587F-4A15-4AB6-BB27-59537DCCEFAA}"/>
              </a:ext>
            </a:extLst>
          </p:cNvPr>
          <p:cNvCxnSpPr>
            <a:cxnSpLocks/>
          </p:cNvCxnSpPr>
          <p:nvPr/>
        </p:nvCxnSpPr>
        <p:spPr>
          <a:xfrm>
            <a:off x="2237615" y="4483459"/>
            <a:ext cx="0" cy="3403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8D0B2CF4-3DE7-4282-B868-5ED0B287B5E7}"/>
              </a:ext>
            </a:extLst>
          </p:cNvPr>
          <p:cNvCxnSpPr>
            <a:cxnSpLocks/>
          </p:cNvCxnSpPr>
          <p:nvPr/>
        </p:nvCxnSpPr>
        <p:spPr>
          <a:xfrm flipV="1">
            <a:off x="2838160" y="4483459"/>
            <a:ext cx="0" cy="3403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Rectangle 34">
            <a:extLst>
              <a:ext uri="{FF2B5EF4-FFF2-40B4-BE49-F238E27FC236}">
                <a16:creationId xmlns:a16="http://schemas.microsoft.com/office/drawing/2014/main" id="{B18DD49A-1604-446A-8906-3125B9EF0385}"/>
              </a:ext>
            </a:extLst>
          </p:cNvPr>
          <p:cNvSpPr/>
          <p:nvPr/>
        </p:nvSpPr>
        <p:spPr>
          <a:xfrm>
            <a:off x="1740910" y="4978503"/>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Times New Roman" panose="02020603050405020304" pitchFamily="18" charset="0"/>
              </a:rPr>
              <a:t>P</a:t>
            </a:r>
            <a:r>
              <a:rPr lang="en-US" sz="1800" dirty="0">
                <a:effectLst/>
                <a:latin typeface="Calibri" panose="020F0502020204030204" pitchFamily="34" charset="0"/>
                <a:ea typeface="Times New Roman" panose="02020603050405020304" pitchFamily="18" charset="0"/>
              </a:rPr>
              <a:t>erform biological analysis and </a:t>
            </a:r>
            <a:endParaRPr lang="en-US" dirty="0">
              <a:latin typeface="Calibri" panose="020F0502020204030204" pitchFamily="34" charset="0"/>
            </a:endParaRPr>
          </a:p>
          <a:p>
            <a:pPr algn="ctr"/>
            <a:r>
              <a:rPr lang="en-US" sz="1800" dirty="0">
                <a:effectLst/>
                <a:latin typeface="Calibri" panose="020F0502020204030204" pitchFamily="34" charset="0"/>
                <a:ea typeface="Times New Roman" panose="02020603050405020304" pitchFamily="18" charset="0"/>
              </a:rPr>
              <a:t>relax the parameter settings </a:t>
            </a:r>
            <a:endParaRPr lang="en-US" dirty="0"/>
          </a:p>
        </p:txBody>
      </p:sp>
      <p:sp>
        <p:nvSpPr>
          <p:cNvPr id="36" name="Rectangle 35">
            <a:extLst>
              <a:ext uri="{FF2B5EF4-FFF2-40B4-BE49-F238E27FC236}">
                <a16:creationId xmlns:a16="http://schemas.microsoft.com/office/drawing/2014/main" id="{6DA57C25-8F66-4933-BDCE-A3513501D033}"/>
              </a:ext>
            </a:extLst>
          </p:cNvPr>
          <p:cNvSpPr/>
          <p:nvPr/>
        </p:nvSpPr>
        <p:spPr>
          <a:xfrm>
            <a:off x="1579890" y="1418408"/>
            <a:ext cx="1620252" cy="577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 value filter</a:t>
            </a:r>
          </a:p>
        </p:txBody>
      </p:sp>
      <p:cxnSp>
        <p:nvCxnSpPr>
          <p:cNvPr id="37" name="Straight Arrow Connector 36">
            <a:extLst>
              <a:ext uri="{FF2B5EF4-FFF2-40B4-BE49-F238E27FC236}">
                <a16:creationId xmlns:a16="http://schemas.microsoft.com/office/drawing/2014/main" id="{0E95F0A0-1613-4149-94CF-C464149C5714}"/>
              </a:ext>
            </a:extLst>
          </p:cNvPr>
          <p:cNvCxnSpPr>
            <a:cxnSpLocks/>
          </p:cNvCxnSpPr>
          <p:nvPr/>
        </p:nvCxnSpPr>
        <p:spPr>
          <a:xfrm>
            <a:off x="2390016" y="928492"/>
            <a:ext cx="0" cy="4405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19994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9B037D-66CA-4CF0-B65A-E331FFDCF3B7}"/>
              </a:ext>
            </a:extLst>
          </p:cNvPr>
          <p:cNvSpPr txBox="1"/>
          <p:nvPr/>
        </p:nvSpPr>
        <p:spPr>
          <a:xfrm>
            <a:off x="221182" y="387943"/>
            <a:ext cx="1794036" cy="1384995"/>
          </a:xfrm>
          <a:prstGeom prst="rect">
            <a:avLst/>
          </a:prstGeom>
          <a:noFill/>
        </p:spPr>
        <p:txBody>
          <a:bodyPr wrap="square">
            <a:spAutoFit/>
          </a:bodyPr>
          <a:lstStyle/>
          <a:p>
            <a:r>
              <a:rPr lang="en-US" sz="2800" dirty="0"/>
              <a:t>Feature Filtering</a:t>
            </a:r>
          </a:p>
          <a:p>
            <a:r>
              <a:rPr lang="en-US" sz="2800" dirty="0"/>
              <a:t>Abstract</a:t>
            </a:r>
          </a:p>
        </p:txBody>
      </p:sp>
      <p:graphicFrame>
        <p:nvGraphicFramePr>
          <p:cNvPr id="23" name="Table 23">
            <a:extLst>
              <a:ext uri="{FF2B5EF4-FFF2-40B4-BE49-F238E27FC236}">
                <a16:creationId xmlns:a16="http://schemas.microsoft.com/office/drawing/2014/main" id="{9FBA36B4-4404-4609-BE67-B855FBFBFE57}"/>
              </a:ext>
            </a:extLst>
          </p:cNvPr>
          <p:cNvGraphicFramePr>
            <a:graphicFrameLocks noGrp="1"/>
          </p:cNvGraphicFramePr>
          <p:nvPr/>
        </p:nvGraphicFramePr>
        <p:xfrm>
          <a:off x="3750151" y="204187"/>
          <a:ext cx="2308791" cy="6888480"/>
        </p:xfrm>
        <a:graphic>
          <a:graphicData uri="http://schemas.openxmlformats.org/drawingml/2006/table">
            <a:tbl>
              <a:tblPr firstRow="1" bandRow="1">
                <a:tableStyleId>{2D5ABB26-0587-4C30-8999-92F81FD0307C}</a:tableStyleId>
              </a:tblPr>
              <a:tblGrid>
                <a:gridCol w="2308791">
                  <a:extLst>
                    <a:ext uri="{9D8B030D-6E8A-4147-A177-3AD203B41FA5}">
                      <a16:colId xmlns:a16="http://schemas.microsoft.com/office/drawing/2014/main" val="1591644834"/>
                    </a:ext>
                  </a:extLst>
                </a:gridCol>
              </a:tblGrid>
              <a:tr h="6578354">
                <a:tc>
                  <a:txBody>
                    <a:bodyPr/>
                    <a:lstStyle/>
                    <a:p>
                      <a:r>
                        <a:rPr lang="en-US" dirty="0"/>
                        <a:t>Filtering based on </a:t>
                      </a:r>
                    </a:p>
                    <a:p>
                      <a:r>
                        <a:rPr lang="en-US" dirty="0"/>
                        <a:t>TP and FP:</a:t>
                      </a:r>
                    </a:p>
                    <a:p>
                      <a:endParaRPr lang="en-US" dirty="0"/>
                    </a:p>
                    <a:p>
                      <a:r>
                        <a:rPr lang="en-US" sz="1200" kern="1200" dirty="0">
                          <a:solidFill>
                            <a:schemeClr val="tx1"/>
                          </a:solidFill>
                          <a:effectLst/>
                          <a:latin typeface="+mn-lt"/>
                          <a:ea typeface="+mn-ea"/>
                          <a:cs typeface="+mn-cs"/>
                        </a:rPr>
                        <a:t>Selection of features based on coverage of CIMP+ and Non-CIMP+ samples</a:t>
                      </a:r>
                      <a:endParaRPr lang="en-US" sz="1200" dirty="0"/>
                    </a:p>
                    <a:p>
                      <a:endParaRPr lang="en-US" sz="1200" dirty="0"/>
                    </a:p>
                    <a:p>
                      <a:r>
                        <a:rPr lang="en-US" sz="1200" dirty="0"/>
                        <a:t>The parameter range is </a:t>
                      </a:r>
                      <a:r>
                        <a:rPr lang="en-US" sz="1200" kern="1200" dirty="0">
                          <a:solidFill>
                            <a:schemeClr val="tx1"/>
                          </a:solidFill>
                          <a:effectLst/>
                          <a:latin typeface="+mn-lt"/>
                          <a:ea typeface="+mn-ea"/>
                          <a:cs typeface="+mn-cs"/>
                        </a:rPr>
                        <a:t>&lt;TP=0,FP=0&gt;</a:t>
                      </a:r>
                      <a:r>
                        <a:rPr lang="en-US" sz="1200" dirty="0"/>
                        <a:t>.to </a:t>
                      </a:r>
                      <a:r>
                        <a:rPr lang="en-US" sz="1200" kern="1200" dirty="0">
                          <a:solidFill>
                            <a:schemeClr val="tx1"/>
                          </a:solidFill>
                          <a:effectLst/>
                          <a:latin typeface="+mn-lt"/>
                          <a:ea typeface="+mn-ea"/>
                          <a:cs typeface="+mn-cs"/>
                        </a:rPr>
                        <a:t>&lt;TP=MAX-TP,FP=MAX-FP&gt;</a:t>
                      </a:r>
                      <a:r>
                        <a:rPr lang="en-US" sz="1200" dirty="0"/>
                        <a:t>.</a:t>
                      </a:r>
                    </a:p>
                    <a:p>
                      <a:endParaRPr lang="en-US" sz="1200" dirty="0"/>
                    </a:p>
                    <a:p>
                      <a:r>
                        <a:rPr lang="en-US" sz="1200" dirty="0"/>
                        <a:t>Ways of searching space are to increment FP until MAX-FP then Increment TP + 1 until both are MAX</a:t>
                      </a:r>
                    </a:p>
                    <a:p>
                      <a:endParaRPr lang="en-US" sz="1200" dirty="0"/>
                    </a:p>
                    <a:p>
                      <a:r>
                        <a:rPr lang="en-US" sz="1200" dirty="0"/>
                        <a:t>Exhaustive Search </a:t>
                      </a:r>
                    </a:p>
                    <a:p>
                      <a:r>
                        <a:rPr lang="en-US" sz="1200" dirty="0"/>
                        <a:t>Begin at </a:t>
                      </a:r>
                      <a:r>
                        <a:rPr lang="en-US" sz="1200" kern="1200" dirty="0">
                          <a:solidFill>
                            <a:schemeClr val="tx1"/>
                          </a:solidFill>
                          <a:effectLst/>
                          <a:latin typeface="+mn-lt"/>
                          <a:ea typeface="+mn-ea"/>
                          <a:cs typeface="+mn-cs"/>
                        </a:rPr>
                        <a:t>&lt;TP=1,FP=0&gt; </a:t>
                      </a:r>
                      <a:r>
                        <a:rPr lang="en-US" sz="1200" dirty="0"/>
                        <a:t>and </a:t>
                      </a:r>
                      <a:r>
                        <a:rPr lang="en-US" sz="1200" kern="1200" dirty="0">
                          <a:solidFill>
                            <a:schemeClr val="tx1"/>
                          </a:solidFill>
                          <a:effectLst/>
                          <a:latin typeface="+mn-lt"/>
                          <a:ea typeface="+mn-ea"/>
                          <a:cs typeface="+mn-cs"/>
                        </a:rPr>
                        <a:t>combination of &lt;TP=X,FP=Y&gt; with increments of 1</a:t>
                      </a:r>
                      <a:endParaRPr lang="en-US" sz="1200" dirty="0"/>
                    </a:p>
                    <a:p>
                      <a:endParaRPr lang="en-US" sz="1200" dirty="0"/>
                    </a:p>
                    <a:p>
                      <a:r>
                        <a:rPr lang="en-US" sz="1200" dirty="0"/>
                        <a:t>Heuristic Search</a:t>
                      </a:r>
                    </a:p>
                    <a:p>
                      <a:r>
                        <a:rPr lang="en-US" sz="1200" dirty="0"/>
                        <a:t>Begin at </a:t>
                      </a:r>
                      <a:r>
                        <a:rPr lang="en-US" sz="1200" kern="1200" dirty="0">
                          <a:solidFill>
                            <a:schemeClr val="tx1"/>
                          </a:solidFill>
                          <a:effectLst/>
                          <a:latin typeface="+mn-lt"/>
                          <a:ea typeface="+mn-ea"/>
                          <a:cs typeface="+mn-cs"/>
                        </a:rPr>
                        <a:t>&lt;TP=X,FP=A&gt; </a:t>
                      </a:r>
                      <a:r>
                        <a:rPr lang="en-US" sz="1200" dirty="0"/>
                        <a:t>and end at </a:t>
                      </a:r>
                      <a:r>
                        <a:rPr lang="en-US" sz="1200" kern="1200" dirty="0">
                          <a:solidFill>
                            <a:schemeClr val="tx1"/>
                          </a:solidFill>
                          <a:effectLst/>
                          <a:latin typeface="+mn-lt"/>
                          <a:ea typeface="+mn-ea"/>
                          <a:cs typeface="+mn-cs"/>
                        </a:rPr>
                        <a:t>&lt;TP=Y,FP=B&gt; by increment Z.</a:t>
                      </a:r>
                    </a:p>
                    <a:p>
                      <a:r>
                        <a:rPr lang="en-US" sz="1200" kern="1200" dirty="0">
                          <a:solidFill>
                            <a:schemeClr val="tx1"/>
                          </a:solidFill>
                          <a:effectLst/>
                          <a:latin typeface="+mn-lt"/>
                          <a:ea typeface="+mn-ea"/>
                          <a:cs typeface="+mn-cs"/>
                        </a:rPr>
                        <a:t>With X, Y, Z, A, and B, as the input parameters</a:t>
                      </a:r>
                      <a:r>
                        <a:rPr lang="en-US" sz="1200" dirty="0"/>
                        <a:t>.</a:t>
                      </a:r>
                    </a:p>
                    <a:p>
                      <a:endParaRPr lang="en-US" sz="1200" dirty="0"/>
                    </a:p>
                    <a:p>
                      <a:r>
                        <a:rPr lang="en-US" sz="1200" dirty="0"/>
                        <a:t>Other metrics</a:t>
                      </a:r>
                    </a:p>
                    <a:p>
                      <a:r>
                        <a:rPr lang="en-US" sz="1200" dirty="0"/>
                        <a:t>TP – 2FP</a:t>
                      </a:r>
                    </a:p>
                    <a:p>
                      <a:r>
                        <a:rPr lang="en-US" sz="1200" dirty="0"/>
                        <a:t>2TP – FP</a:t>
                      </a:r>
                    </a:p>
                    <a:p>
                      <a:r>
                        <a:rPr lang="en-US" sz="1200" dirty="0"/>
                        <a:t>CIMP+ - CIMP-</a:t>
                      </a:r>
                    </a:p>
                    <a:p>
                      <a:r>
                        <a:rPr lang="en-US" sz="1200" dirty="0"/>
                        <a:t>CIMP+ - CIMPi – 2CIMP-</a:t>
                      </a:r>
                    </a:p>
                    <a:p>
                      <a:endParaRPr lang="en-US" sz="1400" dirty="0"/>
                    </a:p>
                    <a:p>
                      <a:endParaRPr lang="en-US" dirty="0"/>
                    </a:p>
                  </a:txBody>
                  <a:tcPr/>
                </a:tc>
                <a:extLst>
                  <a:ext uri="{0D108BD9-81ED-4DB2-BD59-A6C34878D82A}">
                    <a16:rowId xmlns:a16="http://schemas.microsoft.com/office/drawing/2014/main" val="3515682239"/>
                  </a:ext>
                </a:extLst>
              </a:tr>
            </a:tbl>
          </a:graphicData>
        </a:graphic>
      </p:graphicFrame>
      <p:graphicFrame>
        <p:nvGraphicFramePr>
          <p:cNvPr id="25" name="Table 23">
            <a:extLst>
              <a:ext uri="{FF2B5EF4-FFF2-40B4-BE49-F238E27FC236}">
                <a16:creationId xmlns:a16="http://schemas.microsoft.com/office/drawing/2014/main" id="{10408ACD-DECA-475D-9416-F00E9B579786}"/>
              </a:ext>
            </a:extLst>
          </p:cNvPr>
          <p:cNvGraphicFramePr>
            <a:graphicFrameLocks noGrp="1"/>
          </p:cNvGraphicFramePr>
          <p:nvPr/>
        </p:nvGraphicFramePr>
        <p:xfrm>
          <a:off x="6375512" y="204187"/>
          <a:ext cx="2523561" cy="7101840"/>
        </p:xfrm>
        <a:graphic>
          <a:graphicData uri="http://schemas.openxmlformats.org/drawingml/2006/table">
            <a:tbl>
              <a:tblPr firstRow="1" bandRow="1">
                <a:tableStyleId>{2D5ABB26-0587-4C30-8999-92F81FD0307C}</a:tableStyleId>
              </a:tblPr>
              <a:tblGrid>
                <a:gridCol w="2523561">
                  <a:extLst>
                    <a:ext uri="{9D8B030D-6E8A-4147-A177-3AD203B41FA5}">
                      <a16:colId xmlns:a16="http://schemas.microsoft.com/office/drawing/2014/main" val="1591644834"/>
                    </a:ext>
                  </a:extLst>
                </a:gridCol>
              </a:tblGrid>
              <a:tr h="6578353">
                <a:tc>
                  <a:txBody>
                    <a:bodyPr/>
                    <a:lstStyle/>
                    <a:p>
                      <a:r>
                        <a:rPr lang="en-US" dirty="0"/>
                        <a:t>Filtering based on</a:t>
                      </a:r>
                    </a:p>
                    <a:p>
                      <a:r>
                        <a:rPr lang="en-US" dirty="0"/>
                        <a:t>p value</a:t>
                      </a:r>
                    </a:p>
                    <a:p>
                      <a:endParaRPr lang="en-US" dirty="0"/>
                    </a:p>
                    <a:p>
                      <a:r>
                        <a:rPr lang="en-US" sz="1400" dirty="0"/>
                        <a:t>Selecting features based on the p values</a:t>
                      </a:r>
                    </a:p>
                    <a:p>
                      <a:endParaRPr lang="en-US" sz="1400" dirty="0"/>
                    </a:p>
                    <a:p>
                      <a:r>
                        <a:rPr lang="en-US" sz="1400" dirty="0"/>
                        <a:t>The parameter range is 1 to 0, but only p values that are less than 0.05 are considered significant</a:t>
                      </a:r>
                    </a:p>
                    <a:p>
                      <a:endParaRPr lang="en-US" sz="1400" dirty="0"/>
                    </a:p>
                    <a:p>
                      <a:r>
                        <a:rPr lang="en-US" sz="1400" dirty="0"/>
                        <a:t>Way of searching space would be to begin at 0 and increment to 0.05 by 0.01 or 0.001</a:t>
                      </a:r>
                    </a:p>
                    <a:p>
                      <a:endParaRPr lang="en-US" sz="14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Exhaustive Search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Search  every possible p value between 0 and 0.05 </a:t>
                      </a:r>
                      <a:r>
                        <a:rPr lang="en-US" sz="1400" kern="1200" dirty="0">
                          <a:solidFill>
                            <a:schemeClr val="tx1"/>
                          </a:solidFill>
                          <a:effectLst/>
                          <a:latin typeface="+mn-lt"/>
                          <a:ea typeface="+mn-ea"/>
                          <a:cs typeface="+mn-cs"/>
                        </a:rPr>
                        <a:t>with increments of 0.001</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Do we need to iterate, or can we just look at the most stringent threshold?</a:t>
                      </a:r>
                      <a:endParaRPr lang="en-US" sz="14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Heuristic Search</a:t>
                      </a:r>
                    </a:p>
                    <a:p>
                      <a:r>
                        <a:rPr lang="en-US" sz="1400" dirty="0"/>
                        <a:t>Search p values from X to Y in Z increments.</a:t>
                      </a:r>
                    </a:p>
                    <a:p>
                      <a:r>
                        <a:rPr lang="en-US" sz="1400" kern="1200" dirty="0">
                          <a:solidFill>
                            <a:schemeClr val="tx1"/>
                          </a:solidFill>
                          <a:effectLst/>
                          <a:latin typeface="+mn-lt"/>
                          <a:ea typeface="+mn-ea"/>
                          <a:cs typeface="+mn-cs"/>
                        </a:rPr>
                        <a:t>With X, Y, and Z as the input parameters</a:t>
                      </a:r>
                      <a:r>
                        <a:rPr lang="en-US" sz="1400" dirty="0"/>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dirty="0"/>
                    </a:p>
                    <a:p>
                      <a:endParaRPr lang="en-US" sz="1400" dirty="0"/>
                    </a:p>
                  </a:txBody>
                  <a:tcPr/>
                </a:tc>
                <a:extLst>
                  <a:ext uri="{0D108BD9-81ED-4DB2-BD59-A6C34878D82A}">
                    <a16:rowId xmlns:a16="http://schemas.microsoft.com/office/drawing/2014/main" val="3515682239"/>
                  </a:ext>
                </a:extLst>
              </a:tr>
            </a:tbl>
          </a:graphicData>
        </a:graphic>
      </p:graphicFrame>
      <p:graphicFrame>
        <p:nvGraphicFramePr>
          <p:cNvPr id="26" name="Table 23">
            <a:extLst>
              <a:ext uri="{FF2B5EF4-FFF2-40B4-BE49-F238E27FC236}">
                <a16:creationId xmlns:a16="http://schemas.microsoft.com/office/drawing/2014/main" id="{84D1400C-84EE-4036-BD7D-BA7FF06AD041}"/>
              </a:ext>
            </a:extLst>
          </p:cNvPr>
          <p:cNvGraphicFramePr>
            <a:graphicFrameLocks noGrp="1"/>
          </p:cNvGraphicFramePr>
          <p:nvPr/>
        </p:nvGraphicFramePr>
        <p:xfrm>
          <a:off x="9216328" y="204186"/>
          <a:ext cx="2308791" cy="6578353"/>
        </p:xfrm>
        <a:graphic>
          <a:graphicData uri="http://schemas.openxmlformats.org/drawingml/2006/table">
            <a:tbl>
              <a:tblPr firstRow="1" bandRow="1">
                <a:tableStyleId>{2D5ABB26-0587-4C30-8999-92F81FD0307C}</a:tableStyleId>
              </a:tblPr>
              <a:tblGrid>
                <a:gridCol w="2308791">
                  <a:extLst>
                    <a:ext uri="{9D8B030D-6E8A-4147-A177-3AD203B41FA5}">
                      <a16:colId xmlns:a16="http://schemas.microsoft.com/office/drawing/2014/main" val="1591644834"/>
                    </a:ext>
                  </a:extLst>
                </a:gridCol>
              </a:tblGrid>
              <a:tr h="6578353">
                <a:tc>
                  <a:txBody>
                    <a:bodyPr/>
                    <a:lstStyle/>
                    <a:p>
                      <a:r>
                        <a:rPr lang="en-US" dirty="0"/>
                        <a:t>Filtering based on</a:t>
                      </a:r>
                    </a:p>
                    <a:p>
                      <a:r>
                        <a:rPr lang="en-US" dirty="0"/>
                        <a:t>Info gain</a:t>
                      </a:r>
                    </a:p>
                    <a:p>
                      <a:endParaRPr lang="en-US" dirty="0"/>
                    </a:p>
                    <a:p>
                      <a:r>
                        <a:rPr lang="en-US" sz="1200" dirty="0"/>
                        <a:t>Selecting features based on the info gain values</a:t>
                      </a:r>
                    </a:p>
                    <a:p>
                      <a:endParaRPr lang="en-US" sz="1200" dirty="0"/>
                    </a:p>
                    <a:p>
                      <a:r>
                        <a:rPr lang="en-US" sz="1200" dirty="0"/>
                        <a:t>The parameter range is 1 to 0. Significance range is variable</a:t>
                      </a:r>
                    </a:p>
                    <a:p>
                      <a:endParaRPr lang="en-US" sz="1200" dirty="0"/>
                    </a:p>
                    <a:p>
                      <a:r>
                        <a:rPr lang="en-US" sz="1200" dirty="0"/>
                        <a:t>Ways of searching the space is to begin with 0 and increment by X until reaching 1</a:t>
                      </a:r>
                    </a:p>
                    <a:p>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Exhaustive Search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Search  every possible info gain between 0 and 1 </a:t>
                      </a:r>
                      <a:r>
                        <a:rPr lang="en-US" sz="1200" kern="1200" dirty="0">
                          <a:solidFill>
                            <a:schemeClr val="tx1"/>
                          </a:solidFill>
                          <a:effectLst/>
                          <a:latin typeface="+mn-lt"/>
                          <a:ea typeface="+mn-ea"/>
                          <a:cs typeface="+mn-cs"/>
                        </a:rPr>
                        <a:t>with increments of 0.1</a:t>
                      </a:r>
                      <a:endParaRPr lang="en-US" sz="1200" dirty="0"/>
                    </a:p>
                    <a:p>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Do we need to iterate, or can we just look at the most stringent threshold?</a:t>
                      </a:r>
                      <a:endParaRPr lang="en-US" sz="1200" dirty="0"/>
                    </a:p>
                    <a:p>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Heuristic Search</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Search info gain  from X to Y in Z increments.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X, Y, and Z as the input parameters</a:t>
                      </a:r>
                      <a:r>
                        <a:rPr lang="en-US" sz="1200" dirty="0"/>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dirty="0"/>
                    </a:p>
                    <a:p>
                      <a:endParaRPr lang="en-US" sz="1400" dirty="0"/>
                    </a:p>
                  </a:txBody>
                  <a:tcPr/>
                </a:tc>
                <a:extLst>
                  <a:ext uri="{0D108BD9-81ED-4DB2-BD59-A6C34878D82A}">
                    <a16:rowId xmlns:a16="http://schemas.microsoft.com/office/drawing/2014/main" val="3515682239"/>
                  </a:ext>
                </a:extLst>
              </a:tr>
            </a:tbl>
          </a:graphicData>
        </a:graphic>
      </p:graphicFrame>
      <p:cxnSp>
        <p:nvCxnSpPr>
          <p:cNvPr id="27" name="Straight Connector 26">
            <a:extLst>
              <a:ext uri="{FF2B5EF4-FFF2-40B4-BE49-F238E27FC236}">
                <a16:creationId xmlns:a16="http://schemas.microsoft.com/office/drawing/2014/main" id="{763DAF05-B3E9-4A86-8B40-12528C0DF314}"/>
              </a:ext>
            </a:extLst>
          </p:cNvPr>
          <p:cNvCxnSpPr/>
          <p:nvPr/>
        </p:nvCxnSpPr>
        <p:spPr>
          <a:xfrm>
            <a:off x="3666488" y="303955"/>
            <a:ext cx="71022" cy="6378814"/>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7DD877EE-5BC9-43DB-A1CB-1F28ABCE2E89}"/>
              </a:ext>
            </a:extLst>
          </p:cNvPr>
          <p:cNvCxnSpPr/>
          <p:nvPr/>
        </p:nvCxnSpPr>
        <p:spPr>
          <a:xfrm>
            <a:off x="6074840" y="239593"/>
            <a:ext cx="71022" cy="6378814"/>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7F69BE2B-FAA6-428A-BFB8-97B8E36781EE}"/>
              </a:ext>
            </a:extLst>
          </p:cNvPr>
          <p:cNvCxnSpPr/>
          <p:nvPr/>
        </p:nvCxnSpPr>
        <p:spPr>
          <a:xfrm>
            <a:off x="8986678" y="239593"/>
            <a:ext cx="71022" cy="6378814"/>
          </a:xfrm>
          <a:prstGeom prst="line">
            <a:avLst/>
          </a:prstGeom>
        </p:spPr>
        <p:style>
          <a:lnRef idx="3">
            <a:schemeClr val="dk1"/>
          </a:lnRef>
          <a:fillRef idx="0">
            <a:schemeClr val="dk1"/>
          </a:fillRef>
          <a:effectRef idx="2">
            <a:schemeClr val="dk1"/>
          </a:effectRef>
          <a:fontRef idx="minor">
            <a:schemeClr val="tx1"/>
          </a:fontRef>
        </p:style>
      </p:cxnSp>
      <p:graphicFrame>
        <p:nvGraphicFramePr>
          <p:cNvPr id="7" name="Table 7">
            <a:extLst>
              <a:ext uri="{FF2B5EF4-FFF2-40B4-BE49-F238E27FC236}">
                <a16:creationId xmlns:a16="http://schemas.microsoft.com/office/drawing/2014/main" id="{B41CA131-B3A3-4759-8628-A0140002A272}"/>
              </a:ext>
            </a:extLst>
          </p:cNvPr>
          <p:cNvGraphicFramePr>
            <a:graphicFrameLocks noGrp="1"/>
          </p:cNvGraphicFramePr>
          <p:nvPr/>
        </p:nvGraphicFramePr>
        <p:xfrm>
          <a:off x="221182" y="1871801"/>
          <a:ext cx="3211714" cy="4810968"/>
        </p:xfrm>
        <a:graphic>
          <a:graphicData uri="http://schemas.openxmlformats.org/drawingml/2006/table">
            <a:tbl>
              <a:tblPr firstRow="1" bandRow="1">
                <a:tableStyleId>{2D5ABB26-0587-4C30-8999-92F81FD0307C}</a:tableStyleId>
              </a:tblPr>
              <a:tblGrid>
                <a:gridCol w="3211714">
                  <a:extLst>
                    <a:ext uri="{9D8B030D-6E8A-4147-A177-3AD203B41FA5}">
                      <a16:colId xmlns:a16="http://schemas.microsoft.com/office/drawing/2014/main" val="1238032775"/>
                    </a:ext>
                  </a:extLst>
                </a:gridCol>
              </a:tblGrid>
              <a:tr h="4810968">
                <a:tc>
                  <a:txBody>
                    <a:bodyPr/>
                    <a:lstStyle/>
                    <a:p>
                      <a:pPr marL="342900" indent="-342900">
                        <a:buFont typeface="+mj-lt"/>
                        <a:buAutoNum type="arabicPeriod"/>
                      </a:pPr>
                      <a:r>
                        <a:rPr lang="en-US" sz="2000" dirty="0"/>
                        <a:t>Filter by p value</a:t>
                      </a:r>
                    </a:p>
                    <a:p>
                      <a:pPr marL="342900" indent="-342900">
                        <a:buFont typeface="+mj-lt"/>
                        <a:buAutoNum type="arabicPeriod"/>
                      </a:pPr>
                      <a:r>
                        <a:rPr lang="en-US" sz="2000" dirty="0"/>
                        <a:t>Select the starting parameters</a:t>
                      </a:r>
                    </a:p>
                    <a:p>
                      <a:pPr marL="342900" indent="-342900">
                        <a:buFont typeface="+mj-lt"/>
                        <a:buAutoNum type="arabicPeriod"/>
                      </a:pPr>
                      <a:r>
                        <a:rPr lang="en-US" sz="2000" dirty="0"/>
                        <a:t>Get features based on the parameter settings</a:t>
                      </a:r>
                    </a:p>
                    <a:p>
                      <a:pPr marL="342900" indent="-342900">
                        <a:buFont typeface="+mj-lt"/>
                        <a:buAutoNum type="arabicPeriod"/>
                      </a:pPr>
                      <a:r>
                        <a:rPr lang="en-US" sz="2000" dirty="0"/>
                        <a:t>Increment parameters then collect features again</a:t>
                      </a:r>
                    </a:p>
                    <a:p>
                      <a:pPr marL="342900" indent="-342900">
                        <a:buFont typeface="+mj-lt"/>
                        <a:buAutoNum type="arabicPeriod"/>
                      </a:pPr>
                      <a:r>
                        <a:rPr lang="en-US" sz="2000" dirty="0"/>
                        <a:t>Continue until the parameter space is complete</a:t>
                      </a:r>
                    </a:p>
                    <a:p>
                      <a:pPr marL="342900" indent="-342900">
                        <a:buFont typeface="+mj-lt"/>
                        <a:buAutoNum type="arabicPeriod"/>
                      </a:pPr>
                      <a:r>
                        <a:rPr lang="en-US" sz="2000" dirty="0"/>
                        <a:t>Remove poor feature sets</a:t>
                      </a:r>
                    </a:p>
                  </a:txBody>
                  <a:tcPr/>
                </a:tc>
                <a:extLst>
                  <a:ext uri="{0D108BD9-81ED-4DB2-BD59-A6C34878D82A}">
                    <a16:rowId xmlns:a16="http://schemas.microsoft.com/office/drawing/2014/main" val="2589111871"/>
                  </a:ext>
                </a:extLst>
              </a:tr>
            </a:tbl>
          </a:graphicData>
        </a:graphic>
      </p:graphicFrame>
    </p:spTree>
    <p:extLst>
      <p:ext uri="{BB962C8B-B14F-4D97-AF65-F5344CB8AC3E}">
        <p14:creationId xmlns:p14="http://schemas.microsoft.com/office/powerpoint/2010/main" val="4110067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9B037D-66CA-4CF0-B65A-E331FFDCF3B7}"/>
              </a:ext>
            </a:extLst>
          </p:cNvPr>
          <p:cNvSpPr txBox="1"/>
          <p:nvPr/>
        </p:nvSpPr>
        <p:spPr>
          <a:xfrm>
            <a:off x="221182" y="387943"/>
            <a:ext cx="1794036" cy="1384995"/>
          </a:xfrm>
          <a:prstGeom prst="rect">
            <a:avLst/>
          </a:prstGeom>
          <a:noFill/>
        </p:spPr>
        <p:txBody>
          <a:bodyPr wrap="square">
            <a:spAutoFit/>
          </a:bodyPr>
          <a:lstStyle/>
          <a:p>
            <a:r>
              <a:rPr lang="en-US" sz="2800" dirty="0"/>
              <a:t>Feature Filtering</a:t>
            </a:r>
          </a:p>
          <a:p>
            <a:r>
              <a:rPr lang="en-US" sz="2800" dirty="0"/>
              <a:t>Abstract</a:t>
            </a:r>
          </a:p>
        </p:txBody>
      </p:sp>
      <p:graphicFrame>
        <p:nvGraphicFramePr>
          <p:cNvPr id="7" name="Table 7">
            <a:extLst>
              <a:ext uri="{FF2B5EF4-FFF2-40B4-BE49-F238E27FC236}">
                <a16:creationId xmlns:a16="http://schemas.microsoft.com/office/drawing/2014/main" id="{B41CA131-B3A3-4759-8628-A0140002A272}"/>
              </a:ext>
            </a:extLst>
          </p:cNvPr>
          <p:cNvGraphicFramePr>
            <a:graphicFrameLocks noGrp="1"/>
          </p:cNvGraphicFramePr>
          <p:nvPr/>
        </p:nvGraphicFramePr>
        <p:xfrm>
          <a:off x="221182" y="1871801"/>
          <a:ext cx="11970818" cy="4754880"/>
        </p:xfrm>
        <a:graphic>
          <a:graphicData uri="http://schemas.openxmlformats.org/drawingml/2006/table">
            <a:tbl>
              <a:tblPr firstRow="1" bandRow="1">
                <a:tableStyleId>{2D5ABB26-0587-4C30-8999-92F81FD0307C}</a:tableStyleId>
              </a:tblPr>
              <a:tblGrid>
                <a:gridCol w="11970818">
                  <a:extLst>
                    <a:ext uri="{9D8B030D-6E8A-4147-A177-3AD203B41FA5}">
                      <a16:colId xmlns:a16="http://schemas.microsoft.com/office/drawing/2014/main" val="1238032775"/>
                    </a:ext>
                  </a:extLst>
                </a:gridCol>
              </a:tblGrid>
              <a:tr h="4598256">
                <a:tc>
                  <a:txBody>
                    <a:bodyPr/>
                    <a:lstStyle/>
                    <a:p>
                      <a:pPr lvl="0"/>
                      <a:r>
                        <a:rPr lang="en-US" sz="1800" kern="1200" dirty="0">
                          <a:solidFill>
                            <a:schemeClr val="tx1"/>
                          </a:solidFill>
                          <a:effectLst/>
                          <a:latin typeface="+mn-lt"/>
                          <a:ea typeface="+mn-ea"/>
                          <a:cs typeface="+mn-cs"/>
                        </a:rPr>
                        <a:t>Identify multiple sets of features:</a:t>
                      </a:r>
                    </a:p>
                    <a:p>
                      <a:pPr lvl="1"/>
                      <a:r>
                        <a:rPr lang="en-US" sz="1800" kern="1200" dirty="0">
                          <a:solidFill>
                            <a:schemeClr val="tx1"/>
                          </a:solidFill>
                          <a:effectLst/>
                          <a:latin typeface="+mn-lt"/>
                          <a:ea typeface="+mn-ea"/>
                          <a:cs typeface="+mn-cs"/>
                        </a:rPr>
                        <a:t>Strongest set (minimal set of the features that are most strongly connected with either CIMP+ or CIMP-; this set results from the strictest parameter settings)</a:t>
                      </a:r>
                    </a:p>
                    <a:p>
                      <a:pPr lvl="1"/>
                      <a:r>
                        <a:rPr lang="en-US" sz="1800" kern="1200" dirty="0">
                          <a:solidFill>
                            <a:schemeClr val="tx1"/>
                          </a:solidFill>
                          <a:effectLst/>
                          <a:latin typeface="+mn-lt"/>
                          <a:ea typeface="+mn-ea"/>
                          <a:cs typeface="+mn-cs"/>
                        </a:rPr>
                        <a:t>Strongest set++</a:t>
                      </a:r>
                    </a:p>
                    <a:p>
                      <a:pPr lvl="1"/>
                      <a:r>
                        <a:rPr lang="en-US" sz="1800" kern="1200" dirty="0">
                          <a:solidFill>
                            <a:schemeClr val="tx1"/>
                          </a:solidFill>
                          <a:effectLst/>
                          <a:latin typeface="+mn-lt"/>
                          <a:ea typeface="+mn-ea"/>
                          <a:cs typeface="+mn-cs"/>
                        </a:rPr>
                        <a:t>Strongest set+++</a:t>
                      </a:r>
                    </a:p>
                    <a:p>
                      <a:pPr lvl="1"/>
                      <a:r>
                        <a:rPr lang="en-US" sz="1800" kern="1200" dirty="0">
                          <a:solidFill>
                            <a:schemeClr val="tx1"/>
                          </a:solidFill>
                          <a:effectLst/>
                          <a:latin typeface="+mn-lt"/>
                          <a:ea typeface="+mn-ea"/>
                          <a:cs typeface="+mn-cs"/>
                        </a:rPr>
                        <a:t>Strongest set++++</a:t>
                      </a:r>
                    </a:p>
                    <a:p>
                      <a:pPr lvl="1"/>
                      <a:r>
                        <a:rPr lang="en-US" sz="1800" kern="1200" dirty="0">
                          <a:solidFill>
                            <a:schemeClr val="tx1"/>
                          </a:solidFill>
                          <a:effectLst/>
                          <a:latin typeface="+mn-lt"/>
                          <a:ea typeface="+mn-ea"/>
                          <a:cs typeface="+mn-cs"/>
                        </a:rPr>
                        <a:t>…</a:t>
                      </a:r>
                    </a:p>
                    <a:p>
                      <a:pPr lvl="1"/>
                      <a:r>
                        <a:rPr lang="en-US" sz="1800" kern="1200" dirty="0">
                          <a:solidFill>
                            <a:schemeClr val="tx1"/>
                          </a:solidFill>
                          <a:effectLst/>
                          <a:latin typeface="+mn-lt"/>
                          <a:ea typeface="+mn-ea"/>
                          <a:cs typeface="+mn-cs"/>
                        </a:rPr>
                        <a:t>All relevant features (this set results from the most relaxed parameter settings)</a:t>
                      </a:r>
                    </a:p>
                    <a:p>
                      <a:pPr lvl="1"/>
                      <a:r>
                        <a:rPr lang="en-US" sz="1800" kern="1200" dirty="0">
                          <a:solidFill>
                            <a:schemeClr val="tx1"/>
                          </a:solidFill>
                          <a:effectLst/>
                          <a:latin typeface="+mn-lt"/>
                          <a:ea typeface="+mn-ea"/>
                          <a:cs typeface="+mn-cs"/>
                        </a:rPr>
                        <a:t>REPRESENT THE SETS AS CONCENTRIC CIRCLES; </a:t>
                      </a:r>
                    </a:p>
                    <a:p>
                      <a:r>
                        <a:rPr lang="en-US" sz="1800" kern="1200" dirty="0">
                          <a:solidFill>
                            <a:schemeClr val="tx1"/>
                          </a:solidFill>
                          <a:effectLst/>
                          <a:latin typeface="+mn-lt"/>
                          <a:ea typeface="+mn-ea"/>
                          <a:cs typeface="+mn-cs"/>
                        </a:rPr>
                        <a:t>The strongest set is in the center circle; as you move outward, sets get larger;</a:t>
                      </a:r>
                    </a:p>
                    <a:p>
                      <a:r>
                        <a:rPr lang="en-US" sz="1800" kern="1200" dirty="0">
                          <a:solidFill>
                            <a:schemeClr val="tx1"/>
                          </a:solidFill>
                          <a:effectLst/>
                          <a:latin typeface="+mn-lt"/>
                          <a:ea typeface="+mn-ea"/>
                          <a:cs typeface="+mn-cs"/>
                        </a:rPr>
                        <a:t>LABEL EACH CIRCLE WITH THE NUMBER OF FEATURES AND THE PARAMETER SETTINGS</a:t>
                      </a:r>
                    </a:p>
                    <a:p>
                      <a:endParaRPr lang="en-US" sz="1800" kern="1200" dirty="0">
                        <a:solidFill>
                          <a:schemeClr val="tx1"/>
                        </a:solidFill>
                        <a:effectLst/>
                        <a:latin typeface="+mn-lt"/>
                        <a:ea typeface="+mn-ea"/>
                        <a:cs typeface="+mn-cs"/>
                      </a:endParaRPr>
                    </a:p>
                    <a:p>
                      <a:pPr lvl="0"/>
                      <a:r>
                        <a:rPr lang="en-US" sz="1800" kern="1200" dirty="0">
                          <a:solidFill>
                            <a:schemeClr val="tx1"/>
                          </a:solidFill>
                          <a:effectLst/>
                          <a:latin typeface="+mn-lt"/>
                          <a:ea typeface="+mn-ea"/>
                          <a:cs typeface="+mn-cs"/>
                        </a:rPr>
                        <a:t>Repeat previous step for different sets of parameters:</a:t>
                      </a:r>
                    </a:p>
                    <a:p>
                      <a:pPr lvl="1"/>
                      <a:r>
                        <a:rPr lang="en-US" sz="1800" kern="1200" dirty="0">
                          <a:solidFill>
                            <a:schemeClr val="tx1"/>
                          </a:solidFill>
                          <a:effectLst/>
                          <a:latin typeface="+mn-lt"/>
                          <a:ea typeface="+mn-ea"/>
                          <a:cs typeface="+mn-cs"/>
                        </a:rPr>
                        <a:t>P-value</a:t>
                      </a:r>
                    </a:p>
                    <a:p>
                      <a:pPr lvl="1"/>
                      <a:r>
                        <a:rPr lang="en-US" sz="1800" kern="1200" dirty="0">
                          <a:solidFill>
                            <a:schemeClr val="tx1"/>
                          </a:solidFill>
                          <a:effectLst/>
                          <a:latin typeface="+mn-lt"/>
                          <a:ea typeface="+mn-ea"/>
                          <a:cs typeface="+mn-cs"/>
                        </a:rPr>
                        <a:t>TP, FP</a:t>
                      </a:r>
                    </a:p>
                    <a:p>
                      <a:pPr lvl="1"/>
                      <a:r>
                        <a:rPr lang="en-US" sz="1800" kern="1200" dirty="0">
                          <a:solidFill>
                            <a:schemeClr val="tx1"/>
                          </a:solidFill>
                          <a:effectLst/>
                          <a:latin typeface="+mn-lt"/>
                          <a:ea typeface="+mn-ea"/>
                          <a:cs typeface="+mn-cs"/>
                        </a:rPr>
                        <a:t>Info gain</a:t>
                      </a:r>
                    </a:p>
                    <a:p>
                      <a:pPr lvl="1"/>
                      <a:r>
                        <a:rPr lang="en-US" sz="1800" kern="1200" dirty="0">
                          <a:solidFill>
                            <a:schemeClr val="tx1"/>
                          </a:solidFill>
                          <a:effectLst/>
                          <a:latin typeface="+mn-lt"/>
                          <a:ea typeface="+mn-ea"/>
                          <a:cs typeface="+mn-cs"/>
                        </a:rPr>
                        <a:t>Combos of the parameters</a:t>
                      </a:r>
                    </a:p>
                  </a:txBody>
                  <a:tcPr/>
                </a:tc>
                <a:extLst>
                  <a:ext uri="{0D108BD9-81ED-4DB2-BD59-A6C34878D82A}">
                    <a16:rowId xmlns:a16="http://schemas.microsoft.com/office/drawing/2014/main" val="2589111871"/>
                  </a:ext>
                </a:extLst>
              </a:tr>
            </a:tbl>
          </a:graphicData>
        </a:graphic>
      </p:graphicFrame>
    </p:spTree>
    <p:extLst>
      <p:ext uri="{BB962C8B-B14F-4D97-AF65-F5344CB8AC3E}">
        <p14:creationId xmlns:p14="http://schemas.microsoft.com/office/powerpoint/2010/main" val="3198691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E5CBD4-A920-438B-AA7B-070BB08456BE}"/>
              </a:ext>
            </a:extLst>
          </p:cNvPr>
          <p:cNvSpPr/>
          <p:nvPr/>
        </p:nvSpPr>
        <p:spPr>
          <a:xfrm>
            <a:off x="130169" y="3283175"/>
            <a:ext cx="1365652" cy="1247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br>
              <a:rPr lang="en-US" sz="1400" dirty="0"/>
            </a:br>
            <a:r>
              <a:rPr lang="en-US" sz="1400" dirty="0"/>
              <a:t>TP &gt;= X</a:t>
            </a:r>
          </a:p>
          <a:p>
            <a:pPr algn="ctr"/>
            <a:r>
              <a:rPr lang="en-US" sz="1400" dirty="0"/>
              <a:t>FP &lt;= Y</a:t>
            </a:r>
          </a:p>
        </p:txBody>
      </p:sp>
      <p:sp>
        <p:nvSpPr>
          <p:cNvPr id="6" name="Rectangle 5">
            <a:extLst>
              <a:ext uri="{FF2B5EF4-FFF2-40B4-BE49-F238E27FC236}">
                <a16:creationId xmlns:a16="http://schemas.microsoft.com/office/drawing/2014/main" id="{EA565235-4252-4AC8-9D77-4E1F706EE0B7}"/>
              </a:ext>
            </a:extLst>
          </p:cNvPr>
          <p:cNvSpPr/>
          <p:nvPr/>
        </p:nvSpPr>
        <p:spPr>
          <a:xfrm>
            <a:off x="1891207" y="3300297"/>
            <a:ext cx="1365652" cy="1247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Find all mutations That fit </a:t>
            </a:r>
          </a:p>
          <a:p>
            <a:pPr algn="ctr"/>
            <a:r>
              <a:rPr lang="en-US" sz="1400" dirty="0"/>
              <a:t>TP and FP</a:t>
            </a:r>
          </a:p>
        </p:txBody>
      </p:sp>
      <p:sp>
        <p:nvSpPr>
          <p:cNvPr id="7" name="Rectangle 6">
            <a:extLst>
              <a:ext uri="{FF2B5EF4-FFF2-40B4-BE49-F238E27FC236}">
                <a16:creationId xmlns:a16="http://schemas.microsoft.com/office/drawing/2014/main" id="{D04A8B4C-9786-43F8-B8B7-9AAE8344CE02}"/>
              </a:ext>
            </a:extLst>
          </p:cNvPr>
          <p:cNvSpPr/>
          <p:nvPr/>
        </p:nvSpPr>
        <p:spPr>
          <a:xfrm>
            <a:off x="1918096" y="5102127"/>
            <a:ext cx="1365652" cy="1247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FP + 1</a:t>
            </a:r>
          </a:p>
        </p:txBody>
      </p:sp>
      <p:sp>
        <p:nvSpPr>
          <p:cNvPr id="8" name="Rectangle 7">
            <a:extLst>
              <a:ext uri="{FF2B5EF4-FFF2-40B4-BE49-F238E27FC236}">
                <a16:creationId xmlns:a16="http://schemas.microsoft.com/office/drawing/2014/main" id="{7FA9C8AC-ADE3-4055-95CC-069B72F1C223}"/>
              </a:ext>
            </a:extLst>
          </p:cNvPr>
          <p:cNvSpPr/>
          <p:nvPr/>
        </p:nvSpPr>
        <p:spPr>
          <a:xfrm>
            <a:off x="1847650" y="1419582"/>
            <a:ext cx="1365652" cy="1247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If FP = MAX </a:t>
            </a:r>
          </a:p>
          <a:p>
            <a:r>
              <a:rPr lang="en-US" sz="1400" dirty="0"/>
              <a:t>or</a:t>
            </a:r>
          </a:p>
          <a:p>
            <a:r>
              <a:rPr lang="en-US" sz="1400" dirty="0"/>
              <a:t># of Muts </a:t>
            </a:r>
          </a:p>
          <a:p>
            <a:r>
              <a:rPr lang="en-US" sz="1400" dirty="0"/>
              <a:t>! change</a:t>
            </a:r>
          </a:p>
          <a:p>
            <a:pPr algn="ctr"/>
            <a:r>
              <a:rPr lang="en-US" sz="1400" dirty="0"/>
              <a:t>TP + 1</a:t>
            </a:r>
          </a:p>
          <a:p>
            <a:pPr algn="ctr"/>
            <a:r>
              <a:rPr lang="en-US" sz="1400" dirty="0"/>
              <a:t>FP = 0</a:t>
            </a:r>
          </a:p>
        </p:txBody>
      </p:sp>
      <p:cxnSp>
        <p:nvCxnSpPr>
          <p:cNvPr id="11" name="Straight Arrow Connector 10">
            <a:extLst>
              <a:ext uri="{FF2B5EF4-FFF2-40B4-BE49-F238E27FC236}">
                <a16:creationId xmlns:a16="http://schemas.microsoft.com/office/drawing/2014/main" id="{20EA73E1-11A6-4D87-A1C3-E3D359660222}"/>
              </a:ext>
            </a:extLst>
          </p:cNvPr>
          <p:cNvCxnSpPr>
            <a:cxnSpLocks/>
          </p:cNvCxnSpPr>
          <p:nvPr/>
        </p:nvCxnSpPr>
        <p:spPr>
          <a:xfrm flipV="1">
            <a:off x="2193863" y="2810265"/>
            <a:ext cx="0" cy="2855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DEF3B990-3DB5-4764-A73B-CDCFBCBC4A17}"/>
              </a:ext>
            </a:extLst>
          </p:cNvPr>
          <p:cNvCxnSpPr>
            <a:cxnSpLocks/>
          </p:cNvCxnSpPr>
          <p:nvPr/>
        </p:nvCxnSpPr>
        <p:spPr>
          <a:xfrm>
            <a:off x="2613241" y="4632665"/>
            <a:ext cx="0" cy="3406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62F046DB-2835-49F6-B983-BC33E18F9B6E}"/>
              </a:ext>
            </a:extLst>
          </p:cNvPr>
          <p:cNvCxnSpPr>
            <a:cxnSpLocks/>
          </p:cNvCxnSpPr>
          <p:nvPr/>
        </p:nvCxnSpPr>
        <p:spPr>
          <a:xfrm>
            <a:off x="1643034" y="3907107"/>
            <a:ext cx="18576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D3561C66-F410-41D4-A5EC-5C0D256581FA}"/>
              </a:ext>
            </a:extLst>
          </p:cNvPr>
          <p:cNvCxnSpPr>
            <a:cxnSpLocks/>
          </p:cNvCxnSpPr>
          <p:nvPr/>
        </p:nvCxnSpPr>
        <p:spPr>
          <a:xfrm>
            <a:off x="2750984" y="2810265"/>
            <a:ext cx="0" cy="3123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0C7B2B3C-110E-4ADC-92C1-55E19055A11D}"/>
              </a:ext>
            </a:extLst>
          </p:cNvPr>
          <p:cNvCxnSpPr>
            <a:cxnSpLocks/>
          </p:cNvCxnSpPr>
          <p:nvPr/>
        </p:nvCxnSpPr>
        <p:spPr>
          <a:xfrm flipV="1">
            <a:off x="2206662" y="4621373"/>
            <a:ext cx="0" cy="3519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Title 1">
            <a:extLst>
              <a:ext uri="{FF2B5EF4-FFF2-40B4-BE49-F238E27FC236}">
                <a16:creationId xmlns:a16="http://schemas.microsoft.com/office/drawing/2014/main" id="{4AFF61CD-67B4-4FC4-8A78-096184E64B72}"/>
              </a:ext>
            </a:extLst>
          </p:cNvPr>
          <p:cNvSpPr>
            <a:spLocks noGrp="1"/>
          </p:cNvSpPr>
          <p:nvPr>
            <p:ph type="title"/>
          </p:nvPr>
        </p:nvSpPr>
        <p:spPr>
          <a:xfrm>
            <a:off x="83606" y="364530"/>
            <a:ext cx="1866953" cy="709299"/>
          </a:xfrm>
        </p:spPr>
        <p:txBody>
          <a:bodyPr>
            <a:noAutofit/>
          </a:bodyPr>
          <a:lstStyle/>
          <a:p>
            <a:pPr algn="ctr"/>
            <a:r>
              <a:rPr lang="en-US" sz="2400" dirty="0"/>
              <a:t>Feature filtering</a:t>
            </a:r>
          </a:p>
        </p:txBody>
      </p:sp>
      <p:sp>
        <p:nvSpPr>
          <p:cNvPr id="31" name="Rectangle 30">
            <a:extLst>
              <a:ext uri="{FF2B5EF4-FFF2-40B4-BE49-F238E27FC236}">
                <a16:creationId xmlns:a16="http://schemas.microsoft.com/office/drawing/2014/main" id="{0F73852B-BCD8-40E2-9943-24C1614C8BCD}"/>
              </a:ext>
            </a:extLst>
          </p:cNvPr>
          <p:cNvSpPr/>
          <p:nvPr/>
        </p:nvSpPr>
        <p:spPr>
          <a:xfrm>
            <a:off x="4303034" y="4948296"/>
            <a:ext cx="1365652" cy="1247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br>
              <a:rPr lang="en-US" sz="1400" dirty="0"/>
            </a:br>
            <a:r>
              <a:rPr lang="en-US" sz="1400" dirty="0"/>
              <a:t>p value = X</a:t>
            </a:r>
          </a:p>
        </p:txBody>
      </p:sp>
      <p:sp>
        <p:nvSpPr>
          <p:cNvPr id="33" name="Rectangle 32">
            <a:extLst>
              <a:ext uri="{FF2B5EF4-FFF2-40B4-BE49-F238E27FC236}">
                <a16:creationId xmlns:a16="http://schemas.microsoft.com/office/drawing/2014/main" id="{D5961DF7-2D85-4C2B-BCBB-EB5B8D989CF0}"/>
              </a:ext>
            </a:extLst>
          </p:cNvPr>
          <p:cNvSpPr/>
          <p:nvPr/>
        </p:nvSpPr>
        <p:spPr>
          <a:xfrm>
            <a:off x="6167344" y="5176858"/>
            <a:ext cx="1365652" cy="1247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Find all mutations That fit </a:t>
            </a:r>
          </a:p>
          <a:p>
            <a:pPr algn="ctr"/>
            <a:r>
              <a:rPr lang="en-US" sz="1400" dirty="0"/>
              <a:t>&lt; p value</a:t>
            </a:r>
          </a:p>
        </p:txBody>
      </p:sp>
      <p:sp>
        <p:nvSpPr>
          <p:cNvPr id="35" name="Rectangle 34">
            <a:extLst>
              <a:ext uri="{FF2B5EF4-FFF2-40B4-BE49-F238E27FC236}">
                <a16:creationId xmlns:a16="http://schemas.microsoft.com/office/drawing/2014/main" id="{B8E39B61-A1A8-44CB-BA6F-A1DA7D31D337}"/>
              </a:ext>
            </a:extLst>
          </p:cNvPr>
          <p:cNvSpPr/>
          <p:nvPr/>
        </p:nvSpPr>
        <p:spPr>
          <a:xfrm>
            <a:off x="6022606" y="3194945"/>
            <a:ext cx="1365652" cy="1247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 value = New p value</a:t>
            </a:r>
          </a:p>
        </p:txBody>
      </p:sp>
      <p:graphicFrame>
        <p:nvGraphicFramePr>
          <p:cNvPr id="37" name="Table 9">
            <a:extLst>
              <a:ext uri="{FF2B5EF4-FFF2-40B4-BE49-F238E27FC236}">
                <a16:creationId xmlns:a16="http://schemas.microsoft.com/office/drawing/2014/main" id="{984468D1-BAFF-470C-B26C-B9ECC8A2397C}"/>
              </a:ext>
            </a:extLst>
          </p:cNvPr>
          <p:cNvGraphicFramePr>
            <a:graphicFrameLocks noGrp="1"/>
          </p:cNvGraphicFramePr>
          <p:nvPr/>
        </p:nvGraphicFramePr>
        <p:xfrm>
          <a:off x="6268111" y="4531039"/>
          <a:ext cx="1065469" cy="518160"/>
        </p:xfrm>
        <a:graphic>
          <a:graphicData uri="http://schemas.openxmlformats.org/drawingml/2006/table">
            <a:tbl>
              <a:tblPr firstRow="1" bandRow="1">
                <a:tableStyleId>{2D5ABB26-0587-4C30-8999-92F81FD0307C}</a:tableStyleId>
              </a:tblPr>
              <a:tblGrid>
                <a:gridCol w="1065469">
                  <a:extLst>
                    <a:ext uri="{9D8B030D-6E8A-4147-A177-3AD203B41FA5}">
                      <a16:colId xmlns:a16="http://schemas.microsoft.com/office/drawing/2014/main" val="1383966506"/>
                    </a:ext>
                  </a:extLst>
                </a:gridCol>
              </a:tblGrid>
              <a:tr h="452634">
                <a:tc>
                  <a:txBody>
                    <a:bodyPr/>
                    <a:lstStyle/>
                    <a:p>
                      <a:r>
                        <a:rPr lang="en-US" sz="1400" dirty="0"/>
                        <a:t>If p value </a:t>
                      </a:r>
                    </a:p>
                    <a:p>
                      <a:r>
                        <a:rPr lang="en-US" sz="1400" dirty="0"/>
                        <a:t>!= End </a:t>
                      </a:r>
                    </a:p>
                  </a:txBody>
                  <a:tcPr/>
                </a:tc>
                <a:extLst>
                  <a:ext uri="{0D108BD9-81ED-4DB2-BD59-A6C34878D82A}">
                    <a16:rowId xmlns:a16="http://schemas.microsoft.com/office/drawing/2014/main" val="3912012636"/>
                  </a:ext>
                </a:extLst>
              </a:tr>
            </a:tbl>
          </a:graphicData>
        </a:graphic>
      </p:graphicFrame>
      <p:cxnSp>
        <p:nvCxnSpPr>
          <p:cNvPr id="40" name="Straight Arrow Connector 39">
            <a:extLst>
              <a:ext uri="{FF2B5EF4-FFF2-40B4-BE49-F238E27FC236}">
                <a16:creationId xmlns:a16="http://schemas.microsoft.com/office/drawing/2014/main" id="{6CA85AB7-00E7-4261-A9CD-DFC7797954D8}"/>
              </a:ext>
            </a:extLst>
          </p:cNvPr>
          <p:cNvCxnSpPr>
            <a:cxnSpLocks/>
          </p:cNvCxnSpPr>
          <p:nvPr/>
        </p:nvCxnSpPr>
        <p:spPr>
          <a:xfrm flipH="1" flipV="1">
            <a:off x="7265388" y="4537636"/>
            <a:ext cx="16738" cy="5115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62B8070B-7605-42FB-9A73-8FD7EDC5E5DE}"/>
              </a:ext>
            </a:extLst>
          </p:cNvPr>
          <p:cNvCxnSpPr>
            <a:cxnSpLocks/>
          </p:cNvCxnSpPr>
          <p:nvPr/>
        </p:nvCxnSpPr>
        <p:spPr>
          <a:xfrm>
            <a:off x="5741059" y="5441420"/>
            <a:ext cx="334161" cy="61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26F89F7B-8C35-4541-B557-4391F22BA333}"/>
              </a:ext>
            </a:extLst>
          </p:cNvPr>
          <p:cNvCxnSpPr>
            <a:cxnSpLocks/>
          </p:cNvCxnSpPr>
          <p:nvPr/>
        </p:nvCxnSpPr>
        <p:spPr>
          <a:xfrm>
            <a:off x="6129197" y="4637853"/>
            <a:ext cx="0" cy="4113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BD34C790-9BAD-4088-B9E6-FA8296748528}"/>
              </a:ext>
            </a:extLst>
          </p:cNvPr>
          <p:cNvSpPr/>
          <p:nvPr/>
        </p:nvSpPr>
        <p:spPr>
          <a:xfrm>
            <a:off x="4261568" y="3242336"/>
            <a:ext cx="1365652" cy="1247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Determine</a:t>
            </a:r>
          </a:p>
          <a:p>
            <a:pPr algn="ctr"/>
            <a:r>
              <a:rPr lang="en-US" sz="1400" dirty="0"/>
              <a:t>p value starting metric</a:t>
            </a:r>
          </a:p>
        </p:txBody>
      </p:sp>
      <p:cxnSp>
        <p:nvCxnSpPr>
          <p:cNvPr id="50" name="Straight Arrow Connector 49">
            <a:extLst>
              <a:ext uri="{FF2B5EF4-FFF2-40B4-BE49-F238E27FC236}">
                <a16:creationId xmlns:a16="http://schemas.microsoft.com/office/drawing/2014/main" id="{E81E87F5-D5FA-424A-A8F0-D65D15637704}"/>
              </a:ext>
            </a:extLst>
          </p:cNvPr>
          <p:cNvCxnSpPr>
            <a:cxnSpLocks/>
          </p:cNvCxnSpPr>
          <p:nvPr/>
        </p:nvCxnSpPr>
        <p:spPr>
          <a:xfrm>
            <a:off x="6705432" y="2810265"/>
            <a:ext cx="0" cy="2689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1" name="Rectangle 50">
            <a:extLst>
              <a:ext uri="{FF2B5EF4-FFF2-40B4-BE49-F238E27FC236}">
                <a16:creationId xmlns:a16="http://schemas.microsoft.com/office/drawing/2014/main" id="{CA4ADDC2-1A54-4C91-9DC3-4948B0BFEAD7}"/>
              </a:ext>
            </a:extLst>
          </p:cNvPr>
          <p:cNvSpPr/>
          <p:nvPr/>
        </p:nvSpPr>
        <p:spPr>
          <a:xfrm>
            <a:off x="6022606" y="1434742"/>
            <a:ext cx="1365652" cy="1247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Determine </a:t>
            </a:r>
          </a:p>
          <a:p>
            <a:pPr algn="ctr"/>
            <a:r>
              <a:rPr lang="en-US" sz="1400" dirty="0"/>
              <a:t>p value change metric</a:t>
            </a:r>
          </a:p>
        </p:txBody>
      </p:sp>
      <p:cxnSp>
        <p:nvCxnSpPr>
          <p:cNvPr id="52" name="Straight Arrow Connector 51">
            <a:extLst>
              <a:ext uri="{FF2B5EF4-FFF2-40B4-BE49-F238E27FC236}">
                <a16:creationId xmlns:a16="http://schemas.microsoft.com/office/drawing/2014/main" id="{46977797-29B7-43DD-90BF-732AE58A91C9}"/>
              </a:ext>
            </a:extLst>
          </p:cNvPr>
          <p:cNvCxnSpPr>
            <a:cxnSpLocks/>
          </p:cNvCxnSpPr>
          <p:nvPr/>
        </p:nvCxnSpPr>
        <p:spPr>
          <a:xfrm>
            <a:off x="4944394" y="4621373"/>
            <a:ext cx="0" cy="2689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3" name="Rectangle 52">
            <a:extLst>
              <a:ext uri="{FF2B5EF4-FFF2-40B4-BE49-F238E27FC236}">
                <a16:creationId xmlns:a16="http://schemas.microsoft.com/office/drawing/2014/main" id="{D3CC45A4-B449-4E28-84C3-9A408C2DDB87}"/>
              </a:ext>
            </a:extLst>
          </p:cNvPr>
          <p:cNvSpPr/>
          <p:nvPr/>
        </p:nvSpPr>
        <p:spPr>
          <a:xfrm>
            <a:off x="8596601" y="5170705"/>
            <a:ext cx="1365652" cy="1247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a:t>
            </a:r>
            <a:br>
              <a:rPr lang="en-US" sz="1400" dirty="0"/>
            </a:br>
            <a:r>
              <a:rPr lang="en-US" sz="1400" dirty="0"/>
              <a:t>info gain = X</a:t>
            </a:r>
          </a:p>
        </p:txBody>
      </p:sp>
      <p:sp>
        <p:nvSpPr>
          <p:cNvPr id="54" name="Rectangle 53">
            <a:extLst>
              <a:ext uri="{FF2B5EF4-FFF2-40B4-BE49-F238E27FC236}">
                <a16:creationId xmlns:a16="http://schemas.microsoft.com/office/drawing/2014/main" id="{96173259-0755-4C09-BF44-D5FC529B6D0C}"/>
              </a:ext>
            </a:extLst>
          </p:cNvPr>
          <p:cNvSpPr/>
          <p:nvPr/>
        </p:nvSpPr>
        <p:spPr>
          <a:xfrm>
            <a:off x="10472803" y="5209420"/>
            <a:ext cx="1365652" cy="1247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Find all mutations That fit </a:t>
            </a:r>
          </a:p>
          <a:p>
            <a:pPr algn="ctr"/>
            <a:r>
              <a:rPr lang="en-US" sz="1400" dirty="0"/>
              <a:t>&lt; p value</a:t>
            </a:r>
          </a:p>
        </p:txBody>
      </p:sp>
      <p:sp>
        <p:nvSpPr>
          <p:cNvPr id="55" name="Rectangle 54">
            <a:extLst>
              <a:ext uri="{FF2B5EF4-FFF2-40B4-BE49-F238E27FC236}">
                <a16:creationId xmlns:a16="http://schemas.microsoft.com/office/drawing/2014/main" id="{D846D421-D747-4F64-B04B-BAC3C9AACA11}"/>
              </a:ext>
            </a:extLst>
          </p:cNvPr>
          <p:cNvSpPr/>
          <p:nvPr/>
        </p:nvSpPr>
        <p:spPr>
          <a:xfrm>
            <a:off x="10345503" y="2810265"/>
            <a:ext cx="1365652" cy="1247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info gain = New info gain </a:t>
            </a:r>
          </a:p>
        </p:txBody>
      </p:sp>
      <p:graphicFrame>
        <p:nvGraphicFramePr>
          <p:cNvPr id="56" name="Table 9">
            <a:extLst>
              <a:ext uri="{FF2B5EF4-FFF2-40B4-BE49-F238E27FC236}">
                <a16:creationId xmlns:a16="http://schemas.microsoft.com/office/drawing/2014/main" id="{A4DF5AB3-310D-4CA6-A6DE-921AA59790D0}"/>
              </a:ext>
            </a:extLst>
          </p:cNvPr>
          <p:cNvGraphicFramePr>
            <a:graphicFrameLocks noGrp="1"/>
          </p:cNvGraphicFramePr>
          <p:nvPr/>
        </p:nvGraphicFramePr>
        <p:xfrm>
          <a:off x="10523576" y="4262458"/>
          <a:ext cx="1065469" cy="518160"/>
        </p:xfrm>
        <a:graphic>
          <a:graphicData uri="http://schemas.openxmlformats.org/drawingml/2006/table">
            <a:tbl>
              <a:tblPr firstRow="1" bandRow="1">
                <a:tableStyleId>{2D5ABB26-0587-4C30-8999-92F81FD0307C}</a:tableStyleId>
              </a:tblPr>
              <a:tblGrid>
                <a:gridCol w="1065469">
                  <a:extLst>
                    <a:ext uri="{9D8B030D-6E8A-4147-A177-3AD203B41FA5}">
                      <a16:colId xmlns:a16="http://schemas.microsoft.com/office/drawing/2014/main" val="1383966506"/>
                    </a:ext>
                  </a:extLst>
                </a:gridCol>
              </a:tblGrid>
              <a:tr h="452634">
                <a:tc>
                  <a:txBody>
                    <a:bodyPr/>
                    <a:lstStyle/>
                    <a:p>
                      <a:r>
                        <a:rPr lang="en-US" sz="1400" dirty="0"/>
                        <a:t>If p value </a:t>
                      </a:r>
                    </a:p>
                    <a:p>
                      <a:r>
                        <a:rPr lang="en-US" sz="1400" dirty="0"/>
                        <a:t>!= End </a:t>
                      </a:r>
                    </a:p>
                  </a:txBody>
                  <a:tcPr/>
                </a:tc>
                <a:extLst>
                  <a:ext uri="{0D108BD9-81ED-4DB2-BD59-A6C34878D82A}">
                    <a16:rowId xmlns:a16="http://schemas.microsoft.com/office/drawing/2014/main" val="3912012636"/>
                  </a:ext>
                </a:extLst>
              </a:tr>
            </a:tbl>
          </a:graphicData>
        </a:graphic>
      </p:graphicFrame>
      <p:cxnSp>
        <p:nvCxnSpPr>
          <p:cNvPr id="57" name="Straight Arrow Connector 56">
            <a:extLst>
              <a:ext uri="{FF2B5EF4-FFF2-40B4-BE49-F238E27FC236}">
                <a16:creationId xmlns:a16="http://schemas.microsoft.com/office/drawing/2014/main" id="{FEFB4184-48DD-4903-99DC-3FA7AAF5AF34}"/>
              </a:ext>
            </a:extLst>
          </p:cNvPr>
          <p:cNvCxnSpPr>
            <a:cxnSpLocks/>
          </p:cNvCxnSpPr>
          <p:nvPr/>
        </p:nvCxnSpPr>
        <p:spPr>
          <a:xfrm flipH="1" flipV="1">
            <a:off x="11600911" y="4378804"/>
            <a:ext cx="16738" cy="4383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C8B358BD-7D21-4B82-9081-1747A1FCE23E}"/>
              </a:ext>
            </a:extLst>
          </p:cNvPr>
          <p:cNvCxnSpPr>
            <a:cxnSpLocks/>
          </p:cNvCxnSpPr>
          <p:nvPr/>
        </p:nvCxnSpPr>
        <p:spPr>
          <a:xfrm>
            <a:off x="10054377" y="5794637"/>
            <a:ext cx="334161" cy="61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20B1D81F-D1F5-4D0A-B899-C3C4D0662377}"/>
              </a:ext>
            </a:extLst>
          </p:cNvPr>
          <p:cNvCxnSpPr>
            <a:cxnSpLocks/>
          </p:cNvCxnSpPr>
          <p:nvPr/>
        </p:nvCxnSpPr>
        <p:spPr>
          <a:xfrm>
            <a:off x="10472803" y="4349756"/>
            <a:ext cx="0" cy="496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74230995-60FA-4856-9E32-7BEF4C645003}"/>
              </a:ext>
            </a:extLst>
          </p:cNvPr>
          <p:cNvSpPr/>
          <p:nvPr/>
        </p:nvSpPr>
        <p:spPr>
          <a:xfrm>
            <a:off x="8661870" y="3194945"/>
            <a:ext cx="1365652" cy="1247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Determine</a:t>
            </a:r>
          </a:p>
          <a:p>
            <a:pPr algn="ctr"/>
            <a:r>
              <a:rPr lang="en-US" sz="1400" dirty="0"/>
              <a:t>info gain starting metric</a:t>
            </a:r>
          </a:p>
        </p:txBody>
      </p:sp>
      <p:cxnSp>
        <p:nvCxnSpPr>
          <p:cNvPr id="61" name="Straight Arrow Connector 60">
            <a:extLst>
              <a:ext uri="{FF2B5EF4-FFF2-40B4-BE49-F238E27FC236}">
                <a16:creationId xmlns:a16="http://schemas.microsoft.com/office/drawing/2014/main" id="{EBC2160F-0B52-4E23-A66F-EFCFD68EF86B}"/>
              </a:ext>
            </a:extLst>
          </p:cNvPr>
          <p:cNvCxnSpPr>
            <a:cxnSpLocks/>
          </p:cNvCxnSpPr>
          <p:nvPr/>
        </p:nvCxnSpPr>
        <p:spPr>
          <a:xfrm>
            <a:off x="11134272" y="2299317"/>
            <a:ext cx="0" cy="3832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2" name="Rectangle 61">
            <a:extLst>
              <a:ext uri="{FF2B5EF4-FFF2-40B4-BE49-F238E27FC236}">
                <a16:creationId xmlns:a16="http://schemas.microsoft.com/office/drawing/2014/main" id="{69075AB7-E4C8-46BA-80FE-59380DA0374B}"/>
              </a:ext>
            </a:extLst>
          </p:cNvPr>
          <p:cNvSpPr/>
          <p:nvPr/>
        </p:nvSpPr>
        <p:spPr>
          <a:xfrm>
            <a:off x="10344350" y="1006943"/>
            <a:ext cx="1365652" cy="1247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Determine </a:t>
            </a:r>
          </a:p>
          <a:p>
            <a:pPr algn="ctr"/>
            <a:r>
              <a:rPr lang="en-US" sz="1400" dirty="0"/>
              <a:t>info gain change metric</a:t>
            </a:r>
          </a:p>
        </p:txBody>
      </p:sp>
      <p:cxnSp>
        <p:nvCxnSpPr>
          <p:cNvPr id="63" name="Straight Arrow Connector 62">
            <a:extLst>
              <a:ext uri="{FF2B5EF4-FFF2-40B4-BE49-F238E27FC236}">
                <a16:creationId xmlns:a16="http://schemas.microsoft.com/office/drawing/2014/main" id="{0B99B5E7-E27B-48C9-81C1-C73EAAFBFED0}"/>
              </a:ext>
            </a:extLst>
          </p:cNvPr>
          <p:cNvCxnSpPr>
            <a:cxnSpLocks/>
          </p:cNvCxnSpPr>
          <p:nvPr/>
        </p:nvCxnSpPr>
        <p:spPr>
          <a:xfrm>
            <a:off x="9344696" y="4621373"/>
            <a:ext cx="0" cy="4278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5" name="Rectangle 64">
            <a:extLst>
              <a:ext uri="{FF2B5EF4-FFF2-40B4-BE49-F238E27FC236}">
                <a16:creationId xmlns:a16="http://schemas.microsoft.com/office/drawing/2014/main" id="{03661639-68A5-47A8-BB50-3F2324C54CBA}"/>
              </a:ext>
            </a:extLst>
          </p:cNvPr>
          <p:cNvSpPr/>
          <p:nvPr/>
        </p:nvSpPr>
        <p:spPr>
          <a:xfrm>
            <a:off x="277382" y="5063652"/>
            <a:ext cx="1365652" cy="1247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Determine starting</a:t>
            </a:r>
          </a:p>
          <a:p>
            <a:pPr algn="ctr"/>
            <a:r>
              <a:rPr lang="en-US" sz="1400" dirty="0"/>
              <a:t>TP and FP</a:t>
            </a:r>
          </a:p>
          <a:p>
            <a:pPr algn="ctr"/>
            <a:r>
              <a:rPr lang="en-US" sz="1400" dirty="0"/>
              <a:t>value</a:t>
            </a:r>
          </a:p>
        </p:txBody>
      </p:sp>
      <p:cxnSp>
        <p:nvCxnSpPr>
          <p:cNvPr id="66" name="Straight Arrow Connector 65">
            <a:extLst>
              <a:ext uri="{FF2B5EF4-FFF2-40B4-BE49-F238E27FC236}">
                <a16:creationId xmlns:a16="http://schemas.microsoft.com/office/drawing/2014/main" id="{F4F392CD-E94D-4B21-B2F5-C9F8D6833D6B}"/>
              </a:ext>
            </a:extLst>
          </p:cNvPr>
          <p:cNvCxnSpPr>
            <a:cxnSpLocks/>
          </p:cNvCxnSpPr>
          <p:nvPr/>
        </p:nvCxnSpPr>
        <p:spPr>
          <a:xfrm flipH="1" flipV="1">
            <a:off x="927978" y="4632665"/>
            <a:ext cx="7945" cy="3293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Straight Connector 83">
            <a:extLst>
              <a:ext uri="{FF2B5EF4-FFF2-40B4-BE49-F238E27FC236}">
                <a16:creationId xmlns:a16="http://schemas.microsoft.com/office/drawing/2014/main" id="{6CDE6496-1D00-4AB5-B707-6E30330A89D4}"/>
              </a:ext>
            </a:extLst>
          </p:cNvPr>
          <p:cNvCxnSpPr/>
          <p:nvPr/>
        </p:nvCxnSpPr>
        <p:spPr>
          <a:xfrm>
            <a:off x="3728621" y="204186"/>
            <a:ext cx="71022" cy="6378814"/>
          </a:xfrm>
          <a:prstGeom prst="line">
            <a:avLst/>
          </a:prstGeom>
        </p:spPr>
        <p:style>
          <a:lnRef idx="3">
            <a:schemeClr val="dk1"/>
          </a:lnRef>
          <a:fillRef idx="0">
            <a:schemeClr val="dk1"/>
          </a:fillRef>
          <a:effectRef idx="2">
            <a:schemeClr val="dk1"/>
          </a:effectRef>
          <a:fontRef idx="minor">
            <a:schemeClr val="tx1"/>
          </a:fontRef>
        </p:style>
      </p:cxnSp>
      <p:cxnSp>
        <p:nvCxnSpPr>
          <p:cNvPr id="85" name="Straight Connector 84">
            <a:extLst>
              <a:ext uri="{FF2B5EF4-FFF2-40B4-BE49-F238E27FC236}">
                <a16:creationId xmlns:a16="http://schemas.microsoft.com/office/drawing/2014/main" id="{D71DAE93-3FCF-4210-A4A9-32688F4064C7}"/>
              </a:ext>
            </a:extLst>
          </p:cNvPr>
          <p:cNvCxnSpPr/>
          <p:nvPr/>
        </p:nvCxnSpPr>
        <p:spPr>
          <a:xfrm>
            <a:off x="8058309" y="110890"/>
            <a:ext cx="71022" cy="6378814"/>
          </a:xfrm>
          <a:prstGeom prst="line">
            <a:avLst/>
          </a:prstGeom>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87168A76-5D47-407A-B85B-6B0EF1F7A98B}"/>
              </a:ext>
            </a:extLst>
          </p:cNvPr>
          <p:cNvSpPr txBox="1"/>
          <p:nvPr/>
        </p:nvSpPr>
        <p:spPr>
          <a:xfrm>
            <a:off x="49226" y="1844136"/>
            <a:ext cx="1779574" cy="923330"/>
          </a:xfrm>
          <a:prstGeom prst="rect">
            <a:avLst/>
          </a:prstGeom>
          <a:noFill/>
        </p:spPr>
        <p:txBody>
          <a:bodyPr wrap="square">
            <a:spAutoFit/>
          </a:bodyPr>
          <a:lstStyle/>
          <a:p>
            <a:r>
              <a:rPr lang="en-US" dirty="0"/>
              <a:t>Filtering based on </a:t>
            </a:r>
          </a:p>
          <a:p>
            <a:r>
              <a:rPr lang="en-US" dirty="0"/>
              <a:t>TP and FP:</a:t>
            </a:r>
          </a:p>
        </p:txBody>
      </p:sp>
      <p:sp>
        <p:nvSpPr>
          <p:cNvPr id="43" name="TextBox 42">
            <a:extLst>
              <a:ext uri="{FF2B5EF4-FFF2-40B4-BE49-F238E27FC236}">
                <a16:creationId xmlns:a16="http://schemas.microsoft.com/office/drawing/2014/main" id="{65087D69-319A-4D02-8CAC-196A96BF37D1}"/>
              </a:ext>
            </a:extLst>
          </p:cNvPr>
          <p:cNvSpPr txBox="1"/>
          <p:nvPr/>
        </p:nvSpPr>
        <p:spPr>
          <a:xfrm>
            <a:off x="3926415" y="1775874"/>
            <a:ext cx="1628921" cy="923330"/>
          </a:xfrm>
          <a:prstGeom prst="rect">
            <a:avLst/>
          </a:prstGeom>
          <a:noFill/>
        </p:spPr>
        <p:txBody>
          <a:bodyPr wrap="square">
            <a:spAutoFit/>
          </a:bodyPr>
          <a:lstStyle/>
          <a:p>
            <a:r>
              <a:rPr lang="en-US" dirty="0"/>
              <a:t>Filtering based on</a:t>
            </a:r>
          </a:p>
          <a:p>
            <a:r>
              <a:rPr lang="en-US" dirty="0"/>
              <a:t>p value</a:t>
            </a:r>
          </a:p>
        </p:txBody>
      </p:sp>
      <p:sp>
        <p:nvSpPr>
          <p:cNvPr id="44" name="TextBox 43">
            <a:extLst>
              <a:ext uri="{FF2B5EF4-FFF2-40B4-BE49-F238E27FC236}">
                <a16:creationId xmlns:a16="http://schemas.microsoft.com/office/drawing/2014/main" id="{479A7FBB-63CD-4679-BA68-E7C64078CB49}"/>
              </a:ext>
            </a:extLst>
          </p:cNvPr>
          <p:cNvSpPr txBox="1"/>
          <p:nvPr/>
        </p:nvSpPr>
        <p:spPr>
          <a:xfrm>
            <a:off x="8362035" y="1465277"/>
            <a:ext cx="1415846" cy="923330"/>
          </a:xfrm>
          <a:prstGeom prst="rect">
            <a:avLst/>
          </a:prstGeom>
          <a:noFill/>
        </p:spPr>
        <p:txBody>
          <a:bodyPr wrap="square">
            <a:spAutoFit/>
          </a:bodyPr>
          <a:lstStyle/>
          <a:p>
            <a:r>
              <a:rPr lang="en-US" dirty="0"/>
              <a:t>Filtering based on</a:t>
            </a:r>
          </a:p>
          <a:p>
            <a:r>
              <a:rPr lang="en-US" dirty="0"/>
              <a:t>Info gain</a:t>
            </a:r>
          </a:p>
        </p:txBody>
      </p:sp>
    </p:spTree>
    <p:extLst>
      <p:ext uri="{BB962C8B-B14F-4D97-AF65-F5344CB8AC3E}">
        <p14:creationId xmlns:p14="http://schemas.microsoft.com/office/powerpoint/2010/main" val="1285255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30B92-FF84-44D0-A478-AD09078CC252}"/>
              </a:ext>
            </a:extLst>
          </p:cNvPr>
          <p:cNvSpPr>
            <a:spLocks noGrp="1"/>
          </p:cNvSpPr>
          <p:nvPr>
            <p:ph type="title"/>
          </p:nvPr>
        </p:nvSpPr>
        <p:spPr>
          <a:xfrm>
            <a:off x="0" y="0"/>
            <a:ext cx="12192000" cy="983673"/>
          </a:xfrm>
        </p:spPr>
        <p:txBody>
          <a:bodyPr/>
          <a:lstStyle/>
          <a:p>
            <a:r>
              <a:rPr lang="en-US" dirty="0"/>
              <a:t>Three level P Value (FP / TP)</a:t>
            </a:r>
          </a:p>
        </p:txBody>
      </p:sp>
      <p:pic>
        <p:nvPicPr>
          <p:cNvPr id="4" name="Picture 3" descr="Chart, scatter chart&#10;&#10;Description automatically generated">
            <a:extLst>
              <a:ext uri="{FF2B5EF4-FFF2-40B4-BE49-F238E27FC236}">
                <a16:creationId xmlns:a16="http://schemas.microsoft.com/office/drawing/2014/main" id="{4F930C6A-43AD-4D15-8604-49EDF1695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3673"/>
            <a:ext cx="12192000" cy="5874327"/>
          </a:xfrm>
          <a:prstGeom prst="rect">
            <a:avLst/>
          </a:prstGeom>
        </p:spPr>
      </p:pic>
    </p:spTree>
    <p:extLst>
      <p:ext uri="{BB962C8B-B14F-4D97-AF65-F5344CB8AC3E}">
        <p14:creationId xmlns:p14="http://schemas.microsoft.com/office/powerpoint/2010/main" val="3671531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30B92-FF84-44D0-A478-AD09078CC252}"/>
              </a:ext>
            </a:extLst>
          </p:cNvPr>
          <p:cNvSpPr>
            <a:spLocks noGrp="1"/>
          </p:cNvSpPr>
          <p:nvPr>
            <p:ph type="title"/>
          </p:nvPr>
        </p:nvSpPr>
        <p:spPr>
          <a:xfrm>
            <a:off x="0" y="0"/>
            <a:ext cx="12192000" cy="983673"/>
          </a:xfrm>
        </p:spPr>
        <p:txBody>
          <a:bodyPr/>
          <a:lstStyle/>
          <a:p>
            <a:r>
              <a:rPr lang="en-US" dirty="0"/>
              <a:t>P Value (FP / TP)</a:t>
            </a:r>
          </a:p>
        </p:txBody>
      </p:sp>
      <p:pic>
        <p:nvPicPr>
          <p:cNvPr id="4" name="Picture 3" descr="Chart, scatter chart&#10;&#10;Description automatically generated">
            <a:extLst>
              <a:ext uri="{FF2B5EF4-FFF2-40B4-BE49-F238E27FC236}">
                <a16:creationId xmlns:a16="http://schemas.microsoft.com/office/drawing/2014/main" id="{A928D81F-CE4C-43DC-8E1E-E2515B882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3673"/>
            <a:ext cx="12192000" cy="5874327"/>
          </a:xfrm>
          <a:prstGeom prst="rect">
            <a:avLst/>
          </a:prstGeom>
        </p:spPr>
      </p:pic>
    </p:spTree>
    <p:extLst>
      <p:ext uri="{BB962C8B-B14F-4D97-AF65-F5344CB8AC3E}">
        <p14:creationId xmlns:p14="http://schemas.microsoft.com/office/powerpoint/2010/main" val="4264728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30B92-FF84-44D0-A478-AD09078CC252}"/>
              </a:ext>
            </a:extLst>
          </p:cNvPr>
          <p:cNvSpPr>
            <a:spLocks noGrp="1"/>
          </p:cNvSpPr>
          <p:nvPr>
            <p:ph type="title"/>
          </p:nvPr>
        </p:nvSpPr>
        <p:spPr>
          <a:xfrm>
            <a:off x="0" y="0"/>
            <a:ext cx="12192000" cy="983673"/>
          </a:xfrm>
        </p:spPr>
        <p:txBody>
          <a:bodyPr/>
          <a:lstStyle/>
          <a:p>
            <a:r>
              <a:rPr lang="en-US" dirty="0"/>
              <a:t>P Value (TP – FP / (TP + FP)/2)</a:t>
            </a:r>
          </a:p>
        </p:txBody>
      </p:sp>
      <p:pic>
        <p:nvPicPr>
          <p:cNvPr id="4" name="Picture 3" descr="Chart, scatter chart&#10;&#10;Description automatically generated">
            <a:extLst>
              <a:ext uri="{FF2B5EF4-FFF2-40B4-BE49-F238E27FC236}">
                <a16:creationId xmlns:a16="http://schemas.microsoft.com/office/drawing/2014/main" id="{E802FBC6-1F51-4A7A-A5F8-91894F3FD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3673"/>
            <a:ext cx="12192000" cy="5978539"/>
          </a:xfrm>
          <a:prstGeom prst="rect">
            <a:avLst/>
          </a:prstGeom>
        </p:spPr>
      </p:pic>
    </p:spTree>
    <p:extLst>
      <p:ext uri="{BB962C8B-B14F-4D97-AF65-F5344CB8AC3E}">
        <p14:creationId xmlns:p14="http://schemas.microsoft.com/office/powerpoint/2010/main" val="2282495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30B92-FF84-44D0-A478-AD09078CC252}"/>
              </a:ext>
            </a:extLst>
          </p:cNvPr>
          <p:cNvSpPr>
            <a:spLocks noGrp="1"/>
          </p:cNvSpPr>
          <p:nvPr>
            <p:ph type="title"/>
          </p:nvPr>
        </p:nvSpPr>
        <p:spPr>
          <a:xfrm>
            <a:off x="0" y="0"/>
            <a:ext cx="12192000" cy="983673"/>
          </a:xfrm>
        </p:spPr>
        <p:txBody>
          <a:bodyPr/>
          <a:lstStyle/>
          <a:p>
            <a:r>
              <a:rPr lang="en-US" dirty="0"/>
              <a:t>P Value &lt; 0.05 (FP / TP)</a:t>
            </a:r>
          </a:p>
        </p:txBody>
      </p:sp>
      <p:pic>
        <p:nvPicPr>
          <p:cNvPr id="4" name="Picture 3" descr="Chart, scatter chart&#10;&#10;Description automatically generated">
            <a:extLst>
              <a:ext uri="{FF2B5EF4-FFF2-40B4-BE49-F238E27FC236}">
                <a16:creationId xmlns:a16="http://schemas.microsoft.com/office/drawing/2014/main" id="{6784B7E4-2C04-4A6C-9F2C-8E09F7F57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3" y="983673"/>
            <a:ext cx="12192000" cy="5874327"/>
          </a:xfrm>
          <a:prstGeom prst="rect">
            <a:avLst/>
          </a:prstGeom>
        </p:spPr>
      </p:pic>
    </p:spTree>
    <p:extLst>
      <p:ext uri="{BB962C8B-B14F-4D97-AF65-F5344CB8AC3E}">
        <p14:creationId xmlns:p14="http://schemas.microsoft.com/office/powerpoint/2010/main" val="4293409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30B92-FF84-44D0-A478-AD09078CC252}"/>
              </a:ext>
            </a:extLst>
          </p:cNvPr>
          <p:cNvSpPr>
            <a:spLocks noGrp="1"/>
          </p:cNvSpPr>
          <p:nvPr>
            <p:ph type="title"/>
          </p:nvPr>
        </p:nvSpPr>
        <p:spPr>
          <a:xfrm>
            <a:off x="0" y="0"/>
            <a:ext cx="12192000" cy="983673"/>
          </a:xfrm>
        </p:spPr>
        <p:txBody>
          <a:bodyPr/>
          <a:lstStyle/>
          <a:p>
            <a:r>
              <a:rPr lang="en-US" dirty="0"/>
              <a:t>P Value &lt; 0.05 (TP – FP / (TP + FP)/2)</a:t>
            </a:r>
          </a:p>
        </p:txBody>
      </p:sp>
      <p:pic>
        <p:nvPicPr>
          <p:cNvPr id="4" name="Picture 3" descr="Chart, scatter chart&#10;&#10;Description automatically generated">
            <a:extLst>
              <a:ext uri="{FF2B5EF4-FFF2-40B4-BE49-F238E27FC236}">
                <a16:creationId xmlns:a16="http://schemas.microsoft.com/office/drawing/2014/main" id="{9464FA9E-D130-4050-88BE-6813198E6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3673"/>
            <a:ext cx="12192000" cy="5874327"/>
          </a:xfrm>
          <a:prstGeom prst="rect">
            <a:avLst/>
          </a:prstGeom>
        </p:spPr>
      </p:pic>
    </p:spTree>
    <p:extLst>
      <p:ext uri="{BB962C8B-B14F-4D97-AF65-F5344CB8AC3E}">
        <p14:creationId xmlns:p14="http://schemas.microsoft.com/office/powerpoint/2010/main" val="63689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2E56-A103-4143-96B6-D6C4903961B5}"/>
              </a:ext>
            </a:extLst>
          </p:cNvPr>
          <p:cNvSpPr>
            <a:spLocks noGrp="1"/>
          </p:cNvSpPr>
          <p:nvPr>
            <p:ph type="title"/>
          </p:nvPr>
        </p:nvSpPr>
        <p:spPr>
          <a:xfrm>
            <a:off x="0" y="0"/>
            <a:ext cx="8534400" cy="654956"/>
          </a:xfrm>
        </p:spPr>
        <p:txBody>
          <a:bodyPr>
            <a:normAutofit fontScale="90000"/>
          </a:bodyPr>
          <a:lstStyle/>
          <a:p>
            <a:r>
              <a:rPr lang="en-US" dirty="0"/>
              <a:t>TCGA Toulmin analysis</a:t>
            </a:r>
          </a:p>
        </p:txBody>
      </p:sp>
      <p:sp>
        <p:nvSpPr>
          <p:cNvPr id="3" name="Content Placeholder 2">
            <a:extLst>
              <a:ext uri="{FF2B5EF4-FFF2-40B4-BE49-F238E27FC236}">
                <a16:creationId xmlns:a16="http://schemas.microsoft.com/office/drawing/2014/main" id="{E241C301-2969-4A35-B22F-0E4B91D7CF32}"/>
              </a:ext>
            </a:extLst>
          </p:cNvPr>
          <p:cNvSpPr>
            <a:spLocks noGrp="1"/>
          </p:cNvSpPr>
          <p:nvPr>
            <p:ph idx="1"/>
          </p:nvPr>
        </p:nvSpPr>
        <p:spPr>
          <a:xfrm>
            <a:off x="0" y="654956"/>
            <a:ext cx="9486900" cy="6203044"/>
          </a:xfrm>
        </p:spPr>
        <p:txBody>
          <a:bodyPr>
            <a:normAutofit fontScale="55000" lnSpcReduction="20000"/>
          </a:bodyPr>
          <a:lstStyle/>
          <a:p>
            <a:pPr marL="0" indent="0">
              <a:lnSpc>
                <a:spcPct val="120000"/>
              </a:lnSpc>
              <a:buNone/>
            </a:pPr>
            <a:r>
              <a:rPr lang="en-US" sz="2000" b="1" dirty="0"/>
              <a:t>Claim: </a:t>
            </a:r>
            <a:r>
              <a:rPr lang="en-US" dirty="0"/>
              <a:t> Using standardized sequence-based inputs along with multiple types of clinical data to establish correlations among mutation sites, affected genes and pathways, and to ultimately separate the commonly abundant passenger mutations from the truly significant events.</a:t>
            </a:r>
            <a:endParaRPr lang="en-US" sz="2000" b="1" dirty="0"/>
          </a:p>
          <a:p>
            <a:pPr marL="0" indent="0">
              <a:lnSpc>
                <a:spcPct val="120000"/>
              </a:lnSpc>
              <a:buNone/>
            </a:pPr>
            <a:r>
              <a:rPr lang="en-US" sz="2000" b="1" dirty="0">
                <a:ea typeface="Calibri" panose="020F0502020204030204" pitchFamily="34" charset="0"/>
              </a:rPr>
              <a:t>Null Hypothesis: </a:t>
            </a:r>
            <a:r>
              <a:rPr lang="en-US" sz="2000" dirty="0">
                <a:ea typeface="Calibri" panose="020F0502020204030204" pitchFamily="34" charset="0"/>
              </a:rPr>
              <a:t>The are no mutations that are truly significant from the commonly abundant passenger mutations.</a:t>
            </a:r>
            <a:endParaRPr lang="en-US" sz="2000" dirty="0">
              <a:effectLst/>
              <a:ea typeface="Calibri" panose="020F0502020204030204" pitchFamily="34" charset="0"/>
            </a:endParaRPr>
          </a:p>
          <a:p>
            <a:pPr marL="0" indent="0">
              <a:lnSpc>
                <a:spcPct val="120000"/>
              </a:lnSpc>
              <a:buNone/>
            </a:pPr>
            <a:r>
              <a:rPr lang="en-US" sz="2000" b="1" dirty="0"/>
              <a:t>Ground 1: T</a:t>
            </a:r>
            <a:r>
              <a:rPr lang="en-US" dirty="0"/>
              <a:t>he concept of “significantly mutated genes” (SMG) to describe genes that show a significantly higher mutation rate than the background mutation rate (BMR) when multiple mutational mechanisms are considered.</a:t>
            </a:r>
            <a:endParaRPr lang="en-US" sz="2000" b="1" dirty="0"/>
          </a:p>
          <a:p>
            <a:pPr marL="0" indent="0">
              <a:lnSpc>
                <a:spcPct val="120000"/>
              </a:lnSpc>
              <a:buNone/>
            </a:pPr>
            <a:r>
              <a:rPr lang="en-US" sz="2000" b="1" dirty="0"/>
              <a:t>Ground 2: </a:t>
            </a:r>
            <a:r>
              <a:rPr lang="en-US" dirty="0"/>
              <a:t>The mutation relation test (MRT) attempts to reveal correlations and mutual-exclusion relationships among significantly and highly mutated genes in a pairwise fashion. </a:t>
            </a:r>
          </a:p>
          <a:p>
            <a:pPr marL="0" indent="0">
              <a:lnSpc>
                <a:spcPct val="120000"/>
              </a:lnSpc>
              <a:buNone/>
            </a:pPr>
            <a:r>
              <a:rPr lang="en-US" dirty="0"/>
              <a:t>Ground 3: The data is separated into K subgroups using K – means clustering, where each clinical features is examined with a Fisher's exact test (and optionally, a χ</a:t>
            </a:r>
            <a:r>
              <a:rPr lang="en-US" baseline="30000" dirty="0"/>
              <a:t>2</a:t>
            </a:r>
            <a:r>
              <a:rPr lang="en-US" dirty="0"/>
              <a:t> test) is used to calculate </a:t>
            </a:r>
            <a:r>
              <a:rPr lang="en-US" i="1" dirty="0"/>
              <a:t>P</a:t>
            </a:r>
            <a:r>
              <a:rPr lang="en-US" dirty="0"/>
              <a:t>-values for categorical clinical data.</a:t>
            </a:r>
          </a:p>
          <a:p>
            <a:pPr marL="0" indent="0">
              <a:lnSpc>
                <a:spcPct val="120000"/>
              </a:lnSpc>
              <a:buNone/>
            </a:pPr>
            <a:r>
              <a:rPr lang="en-US" sz="2000" b="1" dirty="0">
                <a:ea typeface="Calibri" panose="020F0502020204030204" pitchFamily="34" charset="0"/>
              </a:rPr>
              <a:t>Warrant 1: </a:t>
            </a:r>
            <a:r>
              <a:rPr lang="en-US" dirty="0"/>
              <a:t>Fisher's combined </a:t>
            </a:r>
            <a:r>
              <a:rPr lang="en-US" i="1" dirty="0"/>
              <a:t>P</a:t>
            </a:r>
            <a:r>
              <a:rPr lang="en-US" dirty="0"/>
              <a:t>-value test combines all </a:t>
            </a:r>
            <a:r>
              <a:rPr lang="en-US" i="1" dirty="0"/>
              <a:t>P</a:t>
            </a:r>
            <a:r>
              <a:rPr lang="en-US" dirty="0"/>
              <a:t>-values for a particular gene into a statistic, </a:t>
            </a:r>
            <a:r>
              <a:rPr lang="en-US" i="1" dirty="0" err="1"/>
              <a:t>χ</a:t>
            </a:r>
            <a:r>
              <a:rPr lang="en-US" i="1" baseline="-25000" dirty="0" err="1"/>
              <a:t>c</a:t>
            </a:r>
            <a:r>
              <a:rPr lang="en-US" dirty="0"/>
              <a:t>, according to Fisher's method</a:t>
            </a:r>
            <a:endParaRPr lang="en-US" sz="2000" b="1" dirty="0">
              <a:ea typeface="Calibri" panose="020F0502020204030204" pitchFamily="34" charset="0"/>
            </a:endParaRPr>
          </a:p>
          <a:p>
            <a:pPr marL="0" indent="0">
              <a:lnSpc>
                <a:spcPct val="120000"/>
              </a:lnSpc>
              <a:spcBef>
                <a:spcPts val="0"/>
              </a:spcBef>
              <a:spcAft>
                <a:spcPts val="0"/>
              </a:spcAft>
              <a:buNone/>
              <a:tabLst>
                <a:tab pos="457200" algn="l"/>
              </a:tabLst>
            </a:pPr>
            <a:r>
              <a:rPr lang="en-US" sz="2000" b="1" dirty="0">
                <a:ea typeface="Calibri" panose="020F0502020204030204" pitchFamily="34" charset="0"/>
              </a:rPr>
              <a:t>Warrant 2: </a:t>
            </a:r>
            <a:r>
              <a:rPr lang="en-US" dirty="0"/>
              <a:t>Likelihood ratio test constructs a likelihood ratio-based statistic (</a:t>
            </a:r>
            <a:r>
              <a:rPr lang="en-US" i="1" dirty="0" err="1"/>
              <a:t>χ</a:t>
            </a:r>
            <a:r>
              <a:rPr lang="en-US" i="1" baseline="-25000" dirty="0" err="1"/>
              <a:t>l</a:t>
            </a:r>
            <a:r>
              <a:rPr lang="en-US" dirty="0"/>
              <a:t>) for a gene</a:t>
            </a:r>
            <a:endParaRPr lang="en-US" sz="2000" b="1" dirty="0">
              <a:ea typeface="Calibri" panose="020F0502020204030204" pitchFamily="34" charset="0"/>
            </a:endParaRPr>
          </a:p>
          <a:p>
            <a:pPr marL="0" indent="0">
              <a:lnSpc>
                <a:spcPct val="120000"/>
              </a:lnSpc>
              <a:spcBef>
                <a:spcPts val="0"/>
              </a:spcBef>
              <a:spcAft>
                <a:spcPts val="0"/>
              </a:spcAft>
              <a:buNone/>
              <a:tabLst>
                <a:tab pos="457200" algn="l"/>
              </a:tabLst>
            </a:pPr>
            <a:r>
              <a:rPr lang="en-US" sz="2000" b="1" dirty="0">
                <a:ea typeface="Calibri" panose="020F0502020204030204" pitchFamily="34" charset="0"/>
              </a:rPr>
              <a:t>Warrant 3: </a:t>
            </a:r>
            <a:r>
              <a:rPr lang="en-US" dirty="0"/>
              <a:t>Convolution test calculates a summarized log statistic of joint binomial point probability</a:t>
            </a:r>
            <a:endParaRPr lang="en-US" sz="2000" b="1" dirty="0">
              <a:effectLst/>
              <a:ea typeface="Calibri" panose="020F0502020204030204" pitchFamily="34" charset="0"/>
            </a:endParaRPr>
          </a:p>
          <a:p>
            <a:pPr marL="0" marR="0" lvl="0" indent="0">
              <a:lnSpc>
                <a:spcPct val="120000"/>
              </a:lnSpc>
              <a:spcBef>
                <a:spcPts val="0"/>
              </a:spcBef>
              <a:spcAft>
                <a:spcPts val="0"/>
              </a:spcAft>
              <a:buNone/>
              <a:tabLst>
                <a:tab pos="457200" algn="l"/>
              </a:tabLst>
            </a:pPr>
            <a:r>
              <a:rPr lang="en-US" sz="2000" b="1" dirty="0"/>
              <a:t>Backing for Warrant 1,2,3:</a:t>
            </a:r>
            <a:r>
              <a:rPr lang="en-US" sz="2000" dirty="0"/>
              <a:t> </a:t>
            </a:r>
            <a:r>
              <a:rPr lang="en-US" dirty="0"/>
              <a:t>We assessed multiple methods of calculating summarized </a:t>
            </a:r>
            <a:r>
              <a:rPr lang="en-US" i="1" dirty="0"/>
              <a:t>P</a:t>
            </a:r>
            <a:r>
              <a:rPr lang="en-US" dirty="0"/>
              <a:t>-values, including a convolution test, a Fisher's combined </a:t>
            </a:r>
            <a:r>
              <a:rPr lang="en-US" i="1" dirty="0"/>
              <a:t>P</a:t>
            </a:r>
            <a:r>
              <a:rPr lang="en-US" dirty="0"/>
              <a:t>-value test, and the likelihood ratio test, using a partially simulated data set (this data set and the associated test simulations are described in the Supplemental Material). By this approach, we determined that the </a:t>
            </a:r>
            <a:r>
              <a:rPr lang="en-US" i="1" dirty="0"/>
              <a:t>P</a:t>
            </a:r>
            <a:r>
              <a:rPr lang="en-US" dirty="0"/>
              <a:t>-value distribution obtained using the CT method most closely resembled the uniform distribution expected under the null (in this case, the null is such that no gene is truly significantly mutated), while the FCPT and LRT methods produced slightly inflated or deflated </a:t>
            </a:r>
            <a:r>
              <a:rPr lang="en-US" i="1" dirty="0"/>
              <a:t>P</a:t>
            </a:r>
            <a:r>
              <a:rPr lang="en-US" dirty="0"/>
              <a:t>-values, respectively.</a:t>
            </a:r>
            <a:endParaRPr lang="en-US" sz="2000" dirty="0"/>
          </a:p>
          <a:p>
            <a:pPr marL="0" marR="0" lvl="0" indent="0">
              <a:lnSpc>
                <a:spcPct val="120000"/>
              </a:lnSpc>
              <a:spcBef>
                <a:spcPts val="0"/>
              </a:spcBef>
              <a:spcAft>
                <a:spcPts val="0"/>
              </a:spcAft>
              <a:buNone/>
              <a:tabLst>
                <a:tab pos="457200" algn="l"/>
              </a:tabLst>
            </a:pPr>
            <a:r>
              <a:rPr lang="en-US" sz="2000" b="1" dirty="0"/>
              <a:t>Rebuttal</a:t>
            </a:r>
            <a:r>
              <a:rPr lang="en-US" sz="2000" dirty="0"/>
              <a:t>:</a:t>
            </a:r>
          </a:p>
          <a:p>
            <a:pPr marL="0" marR="0" lvl="0" indent="0">
              <a:lnSpc>
                <a:spcPct val="120000"/>
              </a:lnSpc>
              <a:spcBef>
                <a:spcPts val="0"/>
              </a:spcBef>
              <a:spcAft>
                <a:spcPts val="0"/>
              </a:spcAft>
              <a:buNone/>
              <a:tabLst>
                <a:tab pos="457200" algn="l"/>
              </a:tabLst>
            </a:pPr>
            <a:r>
              <a:rPr lang="en-US" sz="2000" b="1" dirty="0"/>
              <a:t>Qualifier:</a:t>
            </a:r>
            <a:endParaRPr lang="en-US" dirty="0"/>
          </a:p>
        </p:txBody>
      </p:sp>
    </p:spTree>
    <p:extLst>
      <p:ext uri="{BB962C8B-B14F-4D97-AF65-F5344CB8AC3E}">
        <p14:creationId xmlns:p14="http://schemas.microsoft.com/office/powerpoint/2010/main" val="1036017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30B92-FF84-44D0-A478-AD09078CC252}"/>
              </a:ext>
            </a:extLst>
          </p:cNvPr>
          <p:cNvSpPr>
            <a:spLocks noGrp="1"/>
          </p:cNvSpPr>
          <p:nvPr>
            <p:ph type="title"/>
          </p:nvPr>
        </p:nvSpPr>
        <p:spPr>
          <a:xfrm>
            <a:off x="0" y="0"/>
            <a:ext cx="12192000" cy="983673"/>
          </a:xfrm>
        </p:spPr>
        <p:txBody>
          <a:bodyPr/>
          <a:lstStyle/>
          <a:p>
            <a:r>
              <a:rPr lang="en-US" dirty="0"/>
              <a:t>P Value &lt; 0.01 (FP / TP)</a:t>
            </a:r>
          </a:p>
        </p:txBody>
      </p:sp>
      <p:pic>
        <p:nvPicPr>
          <p:cNvPr id="4" name="Picture 3" descr="Chart, scatter chart&#10;&#10;Description automatically generated">
            <a:extLst>
              <a:ext uri="{FF2B5EF4-FFF2-40B4-BE49-F238E27FC236}">
                <a16:creationId xmlns:a16="http://schemas.microsoft.com/office/drawing/2014/main" id="{E8A15E82-3B37-48B0-8DC6-C0D596A3D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3673"/>
            <a:ext cx="12192000" cy="5874327"/>
          </a:xfrm>
          <a:prstGeom prst="rect">
            <a:avLst/>
          </a:prstGeom>
        </p:spPr>
      </p:pic>
    </p:spTree>
    <p:extLst>
      <p:ext uri="{BB962C8B-B14F-4D97-AF65-F5344CB8AC3E}">
        <p14:creationId xmlns:p14="http://schemas.microsoft.com/office/powerpoint/2010/main" val="1180997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30B92-FF84-44D0-A478-AD09078CC252}"/>
              </a:ext>
            </a:extLst>
          </p:cNvPr>
          <p:cNvSpPr>
            <a:spLocks noGrp="1"/>
          </p:cNvSpPr>
          <p:nvPr>
            <p:ph type="title"/>
          </p:nvPr>
        </p:nvSpPr>
        <p:spPr>
          <a:xfrm>
            <a:off x="0" y="0"/>
            <a:ext cx="12192000" cy="983673"/>
          </a:xfrm>
        </p:spPr>
        <p:txBody>
          <a:bodyPr/>
          <a:lstStyle/>
          <a:p>
            <a:r>
              <a:rPr lang="en-US" dirty="0"/>
              <a:t>P Value &lt; 0.01 (TP – FP / (TP + FP)/2)</a:t>
            </a:r>
          </a:p>
        </p:txBody>
      </p:sp>
      <p:pic>
        <p:nvPicPr>
          <p:cNvPr id="5" name="Picture 4" descr="Graphical user interface, application, scatter chart&#10;&#10;Description automatically generated">
            <a:extLst>
              <a:ext uri="{FF2B5EF4-FFF2-40B4-BE49-F238E27FC236}">
                <a16:creationId xmlns:a16="http://schemas.microsoft.com/office/drawing/2014/main" id="{5AD979A7-A49E-499F-B67F-DDD7460F3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6408"/>
            <a:ext cx="12192000" cy="5931592"/>
          </a:xfrm>
          <a:prstGeom prst="rect">
            <a:avLst/>
          </a:prstGeom>
        </p:spPr>
      </p:pic>
    </p:spTree>
    <p:extLst>
      <p:ext uri="{BB962C8B-B14F-4D97-AF65-F5344CB8AC3E}">
        <p14:creationId xmlns:p14="http://schemas.microsoft.com/office/powerpoint/2010/main" val="2902038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30B92-FF84-44D0-A478-AD09078CC252}"/>
              </a:ext>
            </a:extLst>
          </p:cNvPr>
          <p:cNvSpPr>
            <a:spLocks noGrp="1"/>
          </p:cNvSpPr>
          <p:nvPr>
            <p:ph type="title"/>
          </p:nvPr>
        </p:nvSpPr>
        <p:spPr>
          <a:xfrm>
            <a:off x="0" y="0"/>
            <a:ext cx="12192000" cy="983673"/>
          </a:xfrm>
        </p:spPr>
        <p:txBody>
          <a:bodyPr/>
          <a:lstStyle/>
          <a:p>
            <a:r>
              <a:rPr lang="en-US" dirty="0"/>
              <a:t>Info Gain (FP / TP)</a:t>
            </a:r>
          </a:p>
        </p:txBody>
      </p:sp>
      <p:pic>
        <p:nvPicPr>
          <p:cNvPr id="4" name="Picture 3" descr="Chart, scatter chart&#10;&#10;Description automatically generated">
            <a:extLst>
              <a:ext uri="{FF2B5EF4-FFF2-40B4-BE49-F238E27FC236}">
                <a16:creationId xmlns:a16="http://schemas.microsoft.com/office/drawing/2014/main" id="{C37861A5-7FC4-4B8A-830C-28E69911B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3673"/>
            <a:ext cx="12192000" cy="5874327"/>
          </a:xfrm>
          <a:prstGeom prst="rect">
            <a:avLst/>
          </a:prstGeom>
        </p:spPr>
      </p:pic>
    </p:spTree>
    <p:extLst>
      <p:ext uri="{BB962C8B-B14F-4D97-AF65-F5344CB8AC3E}">
        <p14:creationId xmlns:p14="http://schemas.microsoft.com/office/powerpoint/2010/main" val="2488635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30B92-FF84-44D0-A478-AD09078CC252}"/>
              </a:ext>
            </a:extLst>
          </p:cNvPr>
          <p:cNvSpPr>
            <a:spLocks noGrp="1"/>
          </p:cNvSpPr>
          <p:nvPr>
            <p:ph type="title"/>
          </p:nvPr>
        </p:nvSpPr>
        <p:spPr>
          <a:xfrm>
            <a:off x="0" y="0"/>
            <a:ext cx="12192000" cy="983673"/>
          </a:xfrm>
        </p:spPr>
        <p:txBody>
          <a:bodyPr/>
          <a:lstStyle/>
          <a:p>
            <a:r>
              <a:rPr lang="en-US" dirty="0"/>
              <a:t>Info Gain (TP – FP / (TP + FP)/2)</a:t>
            </a:r>
          </a:p>
        </p:txBody>
      </p:sp>
      <p:pic>
        <p:nvPicPr>
          <p:cNvPr id="4" name="Picture 3" descr="Chart, scatter chart&#10;&#10;Description automatically generated">
            <a:extLst>
              <a:ext uri="{FF2B5EF4-FFF2-40B4-BE49-F238E27FC236}">
                <a16:creationId xmlns:a16="http://schemas.microsoft.com/office/drawing/2014/main" id="{092E0D02-033A-486C-A06C-A8C23835A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3673"/>
            <a:ext cx="12192000" cy="5874327"/>
          </a:xfrm>
          <a:prstGeom prst="rect">
            <a:avLst/>
          </a:prstGeom>
        </p:spPr>
      </p:pic>
    </p:spTree>
    <p:extLst>
      <p:ext uri="{BB962C8B-B14F-4D97-AF65-F5344CB8AC3E}">
        <p14:creationId xmlns:p14="http://schemas.microsoft.com/office/powerpoint/2010/main" val="2462895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920FC-6930-4B3C-81F7-94B8EDE1AFD0}"/>
              </a:ext>
            </a:extLst>
          </p:cNvPr>
          <p:cNvSpPr>
            <a:spLocks noGrp="1"/>
          </p:cNvSpPr>
          <p:nvPr>
            <p:ph type="title"/>
          </p:nvPr>
        </p:nvSpPr>
        <p:spPr>
          <a:xfrm>
            <a:off x="0" y="1"/>
            <a:ext cx="12192000" cy="978568"/>
          </a:xfrm>
        </p:spPr>
        <p:txBody>
          <a:bodyPr/>
          <a:lstStyle/>
          <a:p>
            <a:r>
              <a:rPr lang="en-US" dirty="0"/>
              <a:t>How this Relates to Hypothesis and AIMS</a:t>
            </a:r>
          </a:p>
        </p:txBody>
      </p:sp>
      <p:sp>
        <p:nvSpPr>
          <p:cNvPr id="3" name="Content Placeholder 2">
            <a:extLst>
              <a:ext uri="{FF2B5EF4-FFF2-40B4-BE49-F238E27FC236}">
                <a16:creationId xmlns:a16="http://schemas.microsoft.com/office/drawing/2014/main" id="{630BA28A-D6E5-4039-92D7-191BDB641816}"/>
              </a:ext>
            </a:extLst>
          </p:cNvPr>
          <p:cNvSpPr>
            <a:spLocks noGrp="1"/>
          </p:cNvSpPr>
          <p:nvPr>
            <p:ph idx="1"/>
          </p:nvPr>
        </p:nvSpPr>
        <p:spPr>
          <a:xfrm>
            <a:off x="-1" y="978570"/>
            <a:ext cx="9512969" cy="5879430"/>
          </a:xfrm>
        </p:spPr>
        <p:txBody>
          <a:bodyPr>
            <a:normAutofit lnSpcReduction="10000"/>
          </a:bodyPr>
          <a:lstStyle/>
          <a:p>
            <a:r>
              <a:rPr lang="en-US" dirty="0">
                <a:ea typeface="Calibri" panose="020F0502020204030204" pitchFamily="34" charset="0"/>
              </a:rPr>
              <a:t>The hypothesis is that t</a:t>
            </a:r>
            <a:r>
              <a:rPr lang="en-US" sz="2000" dirty="0">
                <a:effectLst/>
                <a:ea typeface="Calibri" panose="020F0502020204030204" pitchFamily="34" charset="0"/>
              </a:rPr>
              <a:t>here are mutations that strongly correlate to the CIMP+ phenotype in uterine cancer.</a:t>
            </a:r>
          </a:p>
          <a:p>
            <a:pPr lvl="1"/>
            <a:r>
              <a:rPr lang="en-US" dirty="0"/>
              <a:t>Slides 8, 9, and 11 aim to find mutations that strongly relate to the CIMP phenotype by producing a list of the most relevant mutations that exist in the data.</a:t>
            </a:r>
          </a:p>
          <a:p>
            <a:r>
              <a:rPr lang="en-US" dirty="0"/>
              <a:t>Aim 1 is finding important CIMP mutations</a:t>
            </a:r>
          </a:p>
          <a:p>
            <a:pPr lvl="1"/>
            <a:r>
              <a:rPr lang="en-US" dirty="0"/>
              <a:t>Slides 8 and 9 express a way in which we would be able to find all important mutations to CIMP+. The process would give us a concrete list of all important mutational features.</a:t>
            </a:r>
          </a:p>
          <a:p>
            <a:r>
              <a:rPr lang="en-US" dirty="0"/>
              <a:t>Aim 2 is finding groups of related features</a:t>
            </a:r>
          </a:p>
          <a:p>
            <a:pPr lvl="1"/>
            <a:r>
              <a:rPr lang="en-US" dirty="0"/>
              <a:t>Slide 11 demonstrates possible ways to find relationships between the selected mutations.</a:t>
            </a:r>
          </a:p>
          <a:p>
            <a:r>
              <a:rPr lang="en-US" dirty="0"/>
              <a:t>Are Aims 1 and 2 fully answered?</a:t>
            </a:r>
          </a:p>
          <a:p>
            <a:pPr lvl="1"/>
            <a:r>
              <a:rPr lang="en-US" dirty="0"/>
              <a:t>Both Aim 1 and 2 can be full answered by the pipeline laid out in the previous slides. When generated, a complete list of important CIMP mutations will be generated, and from this complete list a strong connection can be bult within the important mutations.</a:t>
            </a:r>
          </a:p>
        </p:txBody>
      </p:sp>
    </p:spTree>
    <p:extLst>
      <p:ext uri="{BB962C8B-B14F-4D97-AF65-F5344CB8AC3E}">
        <p14:creationId xmlns:p14="http://schemas.microsoft.com/office/powerpoint/2010/main" val="2366340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EE440-8919-47CC-801C-D2749138F7B3}"/>
              </a:ext>
            </a:extLst>
          </p:cNvPr>
          <p:cNvSpPr>
            <a:spLocks noGrp="1"/>
          </p:cNvSpPr>
          <p:nvPr>
            <p:ph type="title"/>
          </p:nvPr>
        </p:nvSpPr>
        <p:spPr>
          <a:xfrm>
            <a:off x="117971" y="293935"/>
            <a:ext cx="2310779" cy="1507067"/>
          </a:xfrm>
        </p:spPr>
        <p:txBody>
          <a:bodyPr>
            <a:normAutofit/>
          </a:bodyPr>
          <a:lstStyle/>
          <a:p>
            <a:pPr algn="ctr"/>
            <a:r>
              <a:rPr lang="en-US" dirty="0"/>
              <a:t>Feature selection</a:t>
            </a:r>
          </a:p>
        </p:txBody>
      </p:sp>
      <p:graphicFrame>
        <p:nvGraphicFramePr>
          <p:cNvPr id="3" name="Table 12">
            <a:extLst>
              <a:ext uri="{FF2B5EF4-FFF2-40B4-BE49-F238E27FC236}">
                <a16:creationId xmlns:a16="http://schemas.microsoft.com/office/drawing/2014/main" id="{F5D1F8E0-8B20-4B7D-BD5D-70A807BB688F}"/>
              </a:ext>
            </a:extLst>
          </p:cNvPr>
          <p:cNvGraphicFramePr>
            <a:graphicFrameLocks noGrp="1"/>
          </p:cNvGraphicFramePr>
          <p:nvPr/>
        </p:nvGraphicFramePr>
        <p:xfrm>
          <a:off x="2032000" y="719666"/>
          <a:ext cx="8128000" cy="37084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776277475"/>
                    </a:ext>
                  </a:extLst>
                </a:gridCol>
              </a:tblGrid>
              <a:tr h="370840">
                <a:tc>
                  <a:txBody>
                    <a:bodyPr/>
                    <a:lstStyle/>
                    <a:p>
                      <a:endParaRPr lang="en-US" dirty="0"/>
                    </a:p>
                  </a:txBody>
                  <a:tcPr/>
                </a:tc>
                <a:extLst>
                  <a:ext uri="{0D108BD9-81ED-4DB2-BD59-A6C34878D82A}">
                    <a16:rowId xmlns:a16="http://schemas.microsoft.com/office/drawing/2014/main" val="1184165238"/>
                  </a:ext>
                </a:extLst>
              </a:tr>
            </a:tbl>
          </a:graphicData>
        </a:graphic>
      </p:graphicFrame>
      <p:sp>
        <p:nvSpPr>
          <p:cNvPr id="23" name="TextBox 22">
            <a:extLst>
              <a:ext uri="{FF2B5EF4-FFF2-40B4-BE49-F238E27FC236}">
                <a16:creationId xmlns:a16="http://schemas.microsoft.com/office/drawing/2014/main" id="{7D301151-C3E1-4A72-B243-1C48CB3DB96E}"/>
              </a:ext>
            </a:extLst>
          </p:cNvPr>
          <p:cNvSpPr txBox="1"/>
          <p:nvPr/>
        </p:nvSpPr>
        <p:spPr>
          <a:xfrm>
            <a:off x="117971" y="1801002"/>
            <a:ext cx="8624976" cy="4304192"/>
          </a:xfrm>
          <a:prstGeom prst="rect">
            <a:avLst/>
          </a:prstGeom>
          <a:noFill/>
        </p:spPr>
        <p:txBody>
          <a:bodyPr wrap="square">
            <a:spAutoFit/>
          </a:bodyPr>
          <a:lstStyle/>
          <a:p>
            <a:pPr marL="342900" indent="-342900">
              <a:lnSpc>
                <a:spcPct val="200000"/>
              </a:lnSpc>
              <a:buFont typeface="+mj-lt"/>
              <a:buAutoNum type="arabicPeriod"/>
            </a:pPr>
            <a:r>
              <a:rPr lang="en-US" sz="2000" dirty="0"/>
              <a:t>The feature list comes from the previous step</a:t>
            </a:r>
          </a:p>
          <a:p>
            <a:pPr marL="342900" indent="-342900">
              <a:lnSpc>
                <a:spcPct val="200000"/>
              </a:lnSpc>
              <a:buFont typeface="+mj-lt"/>
              <a:buAutoNum type="arabicPeriod"/>
            </a:pPr>
            <a:r>
              <a:rPr lang="en-US" sz="2000" dirty="0"/>
              <a:t>Take input for filtering requirements on feature list</a:t>
            </a:r>
          </a:p>
          <a:p>
            <a:pPr marL="342900" indent="-342900">
              <a:lnSpc>
                <a:spcPct val="200000"/>
              </a:lnSpc>
              <a:buFont typeface="+mj-lt"/>
              <a:buAutoNum type="arabicPeriod"/>
            </a:pPr>
            <a:r>
              <a:rPr lang="en-US" sz="2000" dirty="0"/>
              <a:t>Generate forest using the feature list</a:t>
            </a:r>
          </a:p>
          <a:p>
            <a:pPr marL="342900" indent="-342900">
              <a:lnSpc>
                <a:spcPct val="200000"/>
              </a:lnSpc>
              <a:buFont typeface="+mj-lt"/>
              <a:buAutoNum type="arabicPeriod"/>
            </a:pPr>
            <a:r>
              <a:rPr lang="en-US" sz="2000" dirty="0"/>
              <a:t>Filter forests by inputted accuracy constraint</a:t>
            </a:r>
          </a:p>
          <a:p>
            <a:pPr marL="342900" indent="-342900">
              <a:lnSpc>
                <a:spcPct val="200000"/>
              </a:lnSpc>
              <a:buFont typeface="+mj-lt"/>
              <a:buAutoNum type="arabicPeriod"/>
            </a:pPr>
            <a:r>
              <a:rPr lang="en-US" sz="2000" dirty="0"/>
              <a:t>Take relevant mutations from forests that pass the Gini index filtering</a:t>
            </a:r>
          </a:p>
          <a:p>
            <a:pPr marL="342900" indent="-342900">
              <a:lnSpc>
                <a:spcPct val="200000"/>
              </a:lnSpc>
              <a:buFont typeface="+mj-lt"/>
              <a:buAutoNum type="arabicPeriod"/>
            </a:pPr>
            <a:r>
              <a:rPr lang="en-US" sz="2000" dirty="0"/>
              <a:t>Master list is combinations of all relevant forests.</a:t>
            </a:r>
          </a:p>
        </p:txBody>
      </p:sp>
    </p:spTree>
    <p:extLst>
      <p:ext uri="{BB962C8B-B14F-4D97-AF65-F5344CB8AC3E}">
        <p14:creationId xmlns:p14="http://schemas.microsoft.com/office/powerpoint/2010/main" val="1243415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8D8BC1-F702-42E0-B9D9-FF9BE8C3B0AF}"/>
              </a:ext>
            </a:extLst>
          </p:cNvPr>
          <p:cNvSpPr/>
          <p:nvPr/>
        </p:nvSpPr>
        <p:spPr>
          <a:xfrm>
            <a:off x="3511874" y="606036"/>
            <a:ext cx="1620252" cy="947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Data</a:t>
            </a:r>
          </a:p>
        </p:txBody>
      </p:sp>
      <p:sp>
        <p:nvSpPr>
          <p:cNvPr id="5" name="Rectangle 4">
            <a:extLst>
              <a:ext uri="{FF2B5EF4-FFF2-40B4-BE49-F238E27FC236}">
                <a16:creationId xmlns:a16="http://schemas.microsoft.com/office/drawing/2014/main" id="{D1E08090-063C-4B88-9D77-092685E88174}"/>
              </a:ext>
            </a:extLst>
          </p:cNvPr>
          <p:cNvSpPr/>
          <p:nvPr/>
        </p:nvSpPr>
        <p:spPr>
          <a:xfrm>
            <a:off x="3511874" y="2437580"/>
            <a:ext cx="1620252" cy="1188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Association rule mining</a:t>
            </a:r>
          </a:p>
        </p:txBody>
      </p:sp>
      <p:sp>
        <p:nvSpPr>
          <p:cNvPr id="6" name="Rectangle 5">
            <a:extLst>
              <a:ext uri="{FF2B5EF4-FFF2-40B4-BE49-F238E27FC236}">
                <a16:creationId xmlns:a16="http://schemas.microsoft.com/office/drawing/2014/main" id="{73E72D62-0D9B-46DD-B267-A77F5B8D2E5E}"/>
              </a:ext>
            </a:extLst>
          </p:cNvPr>
          <p:cNvSpPr/>
          <p:nvPr/>
        </p:nvSpPr>
        <p:spPr>
          <a:xfrm>
            <a:off x="3511874" y="5699464"/>
            <a:ext cx="1620252" cy="948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 Data</a:t>
            </a:r>
          </a:p>
        </p:txBody>
      </p:sp>
      <p:cxnSp>
        <p:nvCxnSpPr>
          <p:cNvPr id="8" name="Straight Arrow Connector 7">
            <a:extLst>
              <a:ext uri="{FF2B5EF4-FFF2-40B4-BE49-F238E27FC236}">
                <a16:creationId xmlns:a16="http://schemas.microsoft.com/office/drawing/2014/main" id="{BA2F7577-FF96-4CCE-8058-676EA951317B}"/>
              </a:ext>
            </a:extLst>
          </p:cNvPr>
          <p:cNvCxnSpPr/>
          <p:nvPr/>
        </p:nvCxnSpPr>
        <p:spPr>
          <a:xfrm>
            <a:off x="4322000" y="1695635"/>
            <a:ext cx="0" cy="5149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DE21F406-91FF-4C20-BAD3-14582A38143E}"/>
              </a:ext>
            </a:extLst>
          </p:cNvPr>
          <p:cNvCxnSpPr>
            <a:cxnSpLocks/>
          </p:cNvCxnSpPr>
          <p:nvPr/>
        </p:nvCxnSpPr>
        <p:spPr>
          <a:xfrm flipH="1">
            <a:off x="4899048" y="3853567"/>
            <a:ext cx="31002" cy="17119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11" name="Table 11">
            <a:extLst>
              <a:ext uri="{FF2B5EF4-FFF2-40B4-BE49-F238E27FC236}">
                <a16:creationId xmlns:a16="http://schemas.microsoft.com/office/drawing/2014/main" id="{6C6205DC-79AE-415D-944E-531B10306E57}"/>
              </a:ext>
            </a:extLst>
          </p:cNvPr>
          <p:cNvGraphicFramePr>
            <a:graphicFrameLocks noGrp="1"/>
          </p:cNvGraphicFramePr>
          <p:nvPr/>
        </p:nvGraphicFramePr>
        <p:xfrm>
          <a:off x="3415493" y="3981550"/>
          <a:ext cx="1306002" cy="1583928"/>
        </p:xfrm>
        <a:graphic>
          <a:graphicData uri="http://schemas.openxmlformats.org/drawingml/2006/table">
            <a:tbl>
              <a:tblPr firstRow="1" bandRow="1">
                <a:tableStyleId>{2D5ABB26-0587-4C30-8999-92F81FD0307C}</a:tableStyleId>
              </a:tblPr>
              <a:tblGrid>
                <a:gridCol w="1306002">
                  <a:extLst>
                    <a:ext uri="{9D8B030D-6E8A-4147-A177-3AD203B41FA5}">
                      <a16:colId xmlns:a16="http://schemas.microsoft.com/office/drawing/2014/main" val="965593629"/>
                    </a:ext>
                  </a:extLst>
                </a:gridCol>
              </a:tblGrid>
              <a:tr h="1583928">
                <a:tc>
                  <a:txBody>
                    <a:bodyPr/>
                    <a:lstStyle/>
                    <a:p>
                      <a:r>
                        <a:rPr lang="en-US" dirty="0"/>
                        <a:t>If any features are new add to final set</a:t>
                      </a:r>
                    </a:p>
                  </a:txBody>
                  <a:tcPr/>
                </a:tc>
                <a:extLst>
                  <a:ext uri="{0D108BD9-81ED-4DB2-BD59-A6C34878D82A}">
                    <a16:rowId xmlns:a16="http://schemas.microsoft.com/office/drawing/2014/main" val="3355191029"/>
                  </a:ext>
                </a:extLst>
              </a:tr>
            </a:tbl>
          </a:graphicData>
        </a:graphic>
      </p:graphicFrame>
      <p:sp>
        <p:nvSpPr>
          <p:cNvPr id="12" name="Rectangle 11">
            <a:extLst>
              <a:ext uri="{FF2B5EF4-FFF2-40B4-BE49-F238E27FC236}">
                <a16:creationId xmlns:a16="http://schemas.microsoft.com/office/drawing/2014/main" id="{C3C171AE-9D11-4BA4-9BFA-C17CB0EA02D2}"/>
              </a:ext>
            </a:extLst>
          </p:cNvPr>
          <p:cNvSpPr/>
          <p:nvPr/>
        </p:nvSpPr>
        <p:spPr>
          <a:xfrm>
            <a:off x="6613476" y="606036"/>
            <a:ext cx="1620252" cy="947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Data</a:t>
            </a:r>
          </a:p>
        </p:txBody>
      </p:sp>
      <p:sp>
        <p:nvSpPr>
          <p:cNvPr id="13" name="Rectangle 12">
            <a:extLst>
              <a:ext uri="{FF2B5EF4-FFF2-40B4-BE49-F238E27FC236}">
                <a16:creationId xmlns:a16="http://schemas.microsoft.com/office/drawing/2014/main" id="{EAAB30C0-D914-4D31-BA05-143E1A4F8019}"/>
              </a:ext>
            </a:extLst>
          </p:cNvPr>
          <p:cNvSpPr/>
          <p:nvPr/>
        </p:nvSpPr>
        <p:spPr>
          <a:xfrm>
            <a:off x="6613476" y="2437580"/>
            <a:ext cx="1620252" cy="1188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Correlation analysis</a:t>
            </a:r>
          </a:p>
        </p:txBody>
      </p:sp>
      <p:sp>
        <p:nvSpPr>
          <p:cNvPr id="14" name="Rectangle 13">
            <a:extLst>
              <a:ext uri="{FF2B5EF4-FFF2-40B4-BE49-F238E27FC236}">
                <a16:creationId xmlns:a16="http://schemas.microsoft.com/office/drawing/2014/main" id="{F444799E-5257-4D94-A770-750436ABFB21}"/>
              </a:ext>
            </a:extLst>
          </p:cNvPr>
          <p:cNvSpPr/>
          <p:nvPr/>
        </p:nvSpPr>
        <p:spPr>
          <a:xfrm>
            <a:off x="6613476" y="5699464"/>
            <a:ext cx="1620252" cy="948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 Data</a:t>
            </a:r>
          </a:p>
        </p:txBody>
      </p:sp>
      <p:cxnSp>
        <p:nvCxnSpPr>
          <p:cNvPr id="15" name="Straight Arrow Connector 14">
            <a:extLst>
              <a:ext uri="{FF2B5EF4-FFF2-40B4-BE49-F238E27FC236}">
                <a16:creationId xmlns:a16="http://schemas.microsoft.com/office/drawing/2014/main" id="{14C534EB-EA2D-46F8-B1DA-A1EF90F99173}"/>
              </a:ext>
            </a:extLst>
          </p:cNvPr>
          <p:cNvCxnSpPr/>
          <p:nvPr/>
        </p:nvCxnSpPr>
        <p:spPr>
          <a:xfrm>
            <a:off x="7423602" y="1695635"/>
            <a:ext cx="0" cy="5149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582A03C3-F7D0-4518-880E-2D8A7B80EB11}"/>
              </a:ext>
            </a:extLst>
          </p:cNvPr>
          <p:cNvCxnSpPr>
            <a:cxnSpLocks/>
          </p:cNvCxnSpPr>
          <p:nvPr/>
        </p:nvCxnSpPr>
        <p:spPr>
          <a:xfrm flipH="1">
            <a:off x="8000650" y="3853567"/>
            <a:ext cx="31002" cy="17119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17" name="Table 11">
            <a:extLst>
              <a:ext uri="{FF2B5EF4-FFF2-40B4-BE49-F238E27FC236}">
                <a16:creationId xmlns:a16="http://schemas.microsoft.com/office/drawing/2014/main" id="{D304B996-C873-4BAE-BC98-EBBC2F626AB1}"/>
              </a:ext>
            </a:extLst>
          </p:cNvPr>
          <p:cNvGraphicFramePr>
            <a:graphicFrameLocks noGrp="1"/>
          </p:cNvGraphicFramePr>
          <p:nvPr/>
        </p:nvGraphicFramePr>
        <p:xfrm>
          <a:off x="6517095" y="3981550"/>
          <a:ext cx="1306002" cy="1583928"/>
        </p:xfrm>
        <a:graphic>
          <a:graphicData uri="http://schemas.openxmlformats.org/drawingml/2006/table">
            <a:tbl>
              <a:tblPr firstRow="1" bandRow="1">
                <a:tableStyleId>{2D5ABB26-0587-4C30-8999-92F81FD0307C}</a:tableStyleId>
              </a:tblPr>
              <a:tblGrid>
                <a:gridCol w="1306002">
                  <a:extLst>
                    <a:ext uri="{9D8B030D-6E8A-4147-A177-3AD203B41FA5}">
                      <a16:colId xmlns:a16="http://schemas.microsoft.com/office/drawing/2014/main" val="965593629"/>
                    </a:ext>
                  </a:extLst>
                </a:gridCol>
              </a:tblGrid>
              <a:tr h="1583928">
                <a:tc>
                  <a:txBody>
                    <a:bodyPr/>
                    <a:lstStyle/>
                    <a:p>
                      <a:r>
                        <a:rPr lang="en-US" dirty="0"/>
                        <a:t>If any features are new add to final set</a:t>
                      </a:r>
                    </a:p>
                  </a:txBody>
                  <a:tcPr/>
                </a:tc>
                <a:extLst>
                  <a:ext uri="{0D108BD9-81ED-4DB2-BD59-A6C34878D82A}">
                    <a16:rowId xmlns:a16="http://schemas.microsoft.com/office/drawing/2014/main" val="3355191029"/>
                  </a:ext>
                </a:extLst>
              </a:tr>
            </a:tbl>
          </a:graphicData>
        </a:graphic>
      </p:graphicFrame>
      <p:sp>
        <p:nvSpPr>
          <p:cNvPr id="20" name="Rectangle 19">
            <a:extLst>
              <a:ext uri="{FF2B5EF4-FFF2-40B4-BE49-F238E27FC236}">
                <a16:creationId xmlns:a16="http://schemas.microsoft.com/office/drawing/2014/main" id="{F9A606CF-6FD1-4551-BB46-A97AC47080CC}"/>
              </a:ext>
            </a:extLst>
          </p:cNvPr>
          <p:cNvSpPr/>
          <p:nvPr/>
        </p:nvSpPr>
        <p:spPr>
          <a:xfrm>
            <a:off x="9510797" y="606036"/>
            <a:ext cx="1620252" cy="947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Data</a:t>
            </a:r>
          </a:p>
        </p:txBody>
      </p:sp>
      <p:sp>
        <p:nvSpPr>
          <p:cNvPr id="21" name="Rectangle 20">
            <a:extLst>
              <a:ext uri="{FF2B5EF4-FFF2-40B4-BE49-F238E27FC236}">
                <a16:creationId xmlns:a16="http://schemas.microsoft.com/office/drawing/2014/main" id="{6F70CFD2-37FA-452F-BAA1-B1613AAE974B}"/>
              </a:ext>
            </a:extLst>
          </p:cNvPr>
          <p:cNvSpPr/>
          <p:nvPr/>
        </p:nvSpPr>
        <p:spPr>
          <a:xfrm>
            <a:off x="9510797" y="2437580"/>
            <a:ext cx="1620252" cy="1188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Clustering</a:t>
            </a:r>
          </a:p>
        </p:txBody>
      </p:sp>
      <p:sp>
        <p:nvSpPr>
          <p:cNvPr id="22" name="Rectangle 21">
            <a:extLst>
              <a:ext uri="{FF2B5EF4-FFF2-40B4-BE49-F238E27FC236}">
                <a16:creationId xmlns:a16="http://schemas.microsoft.com/office/drawing/2014/main" id="{6AF53D99-128E-47F3-872D-C13ACBBBD41E}"/>
              </a:ext>
            </a:extLst>
          </p:cNvPr>
          <p:cNvSpPr/>
          <p:nvPr/>
        </p:nvSpPr>
        <p:spPr>
          <a:xfrm>
            <a:off x="9510797" y="5699464"/>
            <a:ext cx="1620252" cy="948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 Data</a:t>
            </a:r>
          </a:p>
        </p:txBody>
      </p:sp>
      <p:cxnSp>
        <p:nvCxnSpPr>
          <p:cNvPr id="23" name="Straight Arrow Connector 22">
            <a:extLst>
              <a:ext uri="{FF2B5EF4-FFF2-40B4-BE49-F238E27FC236}">
                <a16:creationId xmlns:a16="http://schemas.microsoft.com/office/drawing/2014/main" id="{E9753A94-41B1-415C-9324-1E8E3C7F3E34}"/>
              </a:ext>
            </a:extLst>
          </p:cNvPr>
          <p:cNvCxnSpPr/>
          <p:nvPr/>
        </p:nvCxnSpPr>
        <p:spPr>
          <a:xfrm>
            <a:off x="10320923" y="1695635"/>
            <a:ext cx="0" cy="5149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2796E32A-5B3A-42C8-9F0E-4EAE43DC3E58}"/>
              </a:ext>
            </a:extLst>
          </p:cNvPr>
          <p:cNvCxnSpPr>
            <a:cxnSpLocks/>
          </p:cNvCxnSpPr>
          <p:nvPr/>
        </p:nvCxnSpPr>
        <p:spPr>
          <a:xfrm flipH="1">
            <a:off x="10897971" y="3853567"/>
            <a:ext cx="31002" cy="17119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25" name="Table 11">
            <a:extLst>
              <a:ext uri="{FF2B5EF4-FFF2-40B4-BE49-F238E27FC236}">
                <a16:creationId xmlns:a16="http://schemas.microsoft.com/office/drawing/2014/main" id="{2C3B62BA-405E-44D8-AC79-212A2F4BE450}"/>
              </a:ext>
            </a:extLst>
          </p:cNvPr>
          <p:cNvGraphicFramePr>
            <a:graphicFrameLocks noGrp="1"/>
          </p:cNvGraphicFramePr>
          <p:nvPr/>
        </p:nvGraphicFramePr>
        <p:xfrm>
          <a:off x="9414416" y="3981550"/>
          <a:ext cx="1306002" cy="1583928"/>
        </p:xfrm>
        <a:graphic>
          <a:graphicData uri="http://schemas.openxmlformats.org/drawingml/2006/table">
            <a:tbl>
              <a:tblPr firstRow="1" bandRow="1">
                <a:tableStyleId>{2D5ABB26-0587-4C30-8999-92F81FD0307C}</a:tableStyleId>
              </a:tblPr>
              <a:tblGrid>
                <a:gridCol w="1306002">
                  <a:extLst>
                    <a:ext uri="{9D8B030D-6E8A-4147-A177-3AD203B41FA5}">
                      <a16:colId xmlns:a16="http://schemas.microsoft.com/office/drawing/2014/main" val="965593629"/>
                    </a:ext>
                  </a:extLst>
                </a:gridCol>
              </a:tblGrid>
              <a:tr h="1583928">
                <a:tc>
                  <a:txBody>
                    <a:bodyPr/>
                    <a:lstStyle/>
                    <a:p>
                      <a:r>
                        <a:rPr lang="en-US" dirty="0"/>
                        <a:t>If any features are new add to final set</a:t>
                      </a:r>
                    </a:p>
                  </a:txBody>
                  <a:tcPr/>
                </a:tc>
                <a:extLst>
                  <a:ext uri="{0D108BD9-81ED-4DB2-BD59-A6C34878D82A}">
                    <a16:rowId xmlns:a16="http://schemas.microsoft.com/office/drawing/2014/main" val="3355191029"/>
                  </a:ext>
                </a:extLst>
              </a:tr>
            </a:tbl>
          </a:graphicData>
        </a:graphic>
      </p:graphicFrame>
      <p:graphicFrame>
        <p:nvGraphicFramePr>
          <p:cNvPr id="34" name="Table 11">
            <a:extLst>
              <a:ext uri="{FF2B5EF4-FFF2-40B4-BE49-F238E27FC236}">
                <a16:creationId xmlns:a16="http://schemas.microsoft.com/office/drawing/2014/main" id="{1F2EBC04-D9E7-4C6C-BECC-F2BE1A84093F}"/>
              </a:ext>
            </a:extLst>
          </p:cNvPr>
          <p:cNvGraphicFramePr>
            <a:graphicFrameLocks noGrp="1"/>
          </p:cNvGraphicFramePr>
          <p:nvPr/>
        </p:nvGraphicFramePr>
        <p:xfrm>
          <a:off x="124608" y="111707"/>
          <a:ext cx="2618581" cy="1583928"/>
        </p:xfrm>
        <a:graphic>
          <a:graphicData uri="http://schemas.openxmlformats.org/drawingml/2006/table">
            <a:tbl>
              <a:tblPr firstRow="1" bandRow="1">
                <a:tableStyleId>{2D5ABB26-0587-4C30-8999-92F81FD0307C}</a:tableStyleId>
              </a:tblPr>
              <a:tblGrid>
                <a:gridCol w="2618581">
                  <a:extLst>
                    <a:ext uri="{9D8B030D-6E8A-4147-A177-3AD203B41FA5}">
                      <a16:colId xmlns:a16="http://schemas.microsoft.com/office/drawing/2014/main" val="965593629"/>
                    </a:ext>
                  </a:extLst>
                </a:gridCol>
              </a:tblGrid>
              <a:tr h="1583928">
                <a:tc>
                  <a:txBody>
                    <a:bodyPr/>
                    <a:lstStyle/>
                    <a:p>
                      <a:pPr algn="ctr"/>
                      <a:r>
                        <a:rPr lang="en-US" sz="2800" dirty="0"/>
                        <a:t>Feature relationship analysis</a:t>
                      </a:r>
                    </a:p>
                  </a:txBody>
                  <a:tcPr/>
                </a:tc>
                <a:extLst>
                  <a:ext uri="{0D108BD9-81ED-4DB2-BD59-A6C34878D82A}">
                    <a16:rowId xmlns:a16="http://schemas.microsoft.com/office/drawing/2014/main" val="3355191029"/>
                  </a:ext>
                </a:extLst>
              </a:tr>
            </a:tbl>
          </a:graphicData>
        </a:graphic>
      </p:graphicFrame>
      <p:cxnSp>
        <p:nvCxnSpPr>
          <p:cNvPr id="36" name="Straight Connector 35">
            <a:extLst>
              <a:ext uri="{FF2B5EF4-FFF2-40B4-BE49-F238E27FC236}">
                <a16:creationId xmlns:a16="http://schemas.microsoft.com/office/drawing/2014/main" id="{DAA66CBE-6098-4E0B-A71E-967F62BC6601}"/>
              </a:ext>
            </a:extLst>
          </p:cNvPr>
          <p:cNvCxnSpPr/>
          <p:nvPr/>
        </p:nvCxnSpPr>
        <p:spPr>
          <a:xfrm>
            <a:off x="5805996" y="310718"/>
            <a:ext cx="0" cy="6214369"/>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8E49A27F-F750-42C6-A55B-ABF7EDE22DA3}"/>
              </a:ext>
            </a:extLst>
          </p:cNvPr>
          <p:cNvCxnSpPr/>
          <p:nvPr/>
        </p:nvCxnSpPr>
        <p:spPr>
          <a:xfrm>
            <a:off x="8870272" y="321815"/>
            <a:ext cx="0" cy="621436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05098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0251-2C48-4089-9A11-8592641E1D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63B8F8-F877-4F12-A763-48FDD64930E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88501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E5CBD4-A920-438B-AA7B-070BB08456BE}"/>
              </a:ext>
            </a:extLst>
          </p:cNvPr>
          <p:cNvSpPr/>
          <p:nvPr/>
        </p:nvSpPr>
        <p:spPr>
          <a:xfrm>
            <a:off x="281906" y="2766407"/>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br>
              <a:rPr lang="en-US" dirty="0"/>
            </a:br>
            <a:r>
              <a:rPr lang="en-US" dirty="0"/>
              <a:t>TP &gt;= X</a:t>
            </a:r>
          </a:p>
          <a:p>
            <a:pPr algn="ctr"/>
            <a:r>
              <a:rPr lang="en-US" dirty="0"/>
              <a:t>FP &lt;= Y</a:t>
            </a:r>
          </a:p>
        </p:txBody>
      </p:sp>
      <p:sp>
        <p:nvSpPr>
          <p:cNvPr id="5" name="Rectangle 4">
            <a:extLst>
              <a:ext uri="{FF2B5EF4-FFF2-40B4-BE49-F238E27FC236}">
                <a16:creationId xmlns:a16="http://schemas.microsoft.com/office/drawing/2014/main" id="{579933CE-506D-459F-AFE4-A86D30F56BC0}"/>
              </a:ext>
            </a:extLst>
          </p:cNvPr>
          <p:cNvSpPr/>
          <p:nvPr/>
        </p:nvSpPr>
        <p:spPr>
          <a:xfrm>
            <a:off x="281906" y="4868390"/>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br>
              <a:rPr lang="en-US" dirty="0"/>
            </a:br>
            <a:r>
              <a:rPr lang="en-US" dirty="0"/>
              <a:t>TP &gt;= Z</a:t>
            </a:r>
          </a:p>
          <a:p>
            <a:pPr algn="ctr"/>
            <a:r>
              <a:rPr lang="en-US" dirty="0"/>
              <a:t>FP = MAX</a:t>
            </a:r>
          </a:p>
        </p:txBody>
      </p:sp>
      <p:sp>
        <p:nvSpPr>
          <p:cNvPr id="6" name="Rectangle 5">
            <a:extLst>
              <a:ext uri="{FF2B5EF4-FFF2-40B4-BE49-F238E27FC236}">
                <a16:creationId xmlns:a16="http://schemas.microsoft.com/office/drawing/2014/main" id="{EA565235-4252-4AC8-9D77-4E1F706EE0B7}"/>
              </a:ext>
            </a:extLst>
          </p:cNvPr>
          <p:cNvSpPr/>
          <p:nvPr/>
        </p:nvSpPr>
        <p:spPr>
          <a:xfrm>
            <a:off x="2298617" y="2795259"/>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 all mutations That fit </a:t>
            </a:r>
          </a:p>
          <a:p>
            <a:pPr algn="ctr"/>
            <a:r>
              <a:rPr lang="en-US" dirty="0"/>
              <a:t>TP and FP</a:t>
            </a:r>
          </a:p>
        </p:txBody>
      </p:sp>
      <p:sp>
        <p:nvSpPr>
          <p:cNvPr id="7" name="Rectangle 6">
            <a:extLst>
              <a:ext uri="{FF2B5EF4-FFF2-40B4-BE49-F238E27FC236}">
                <a16:creationId xmlns:a16="http://schemas.microsoft.com/office/drawing/2014/main" id="{D04A8B4C-9786-43F8-B8B7-9AAE8344CE02}"/>
              </a:ext>
            </a:extLst>
          </p:cNvPr>
          <p:cNvSpPr/>
          <p:nvPr/>
        </p:nvSpPr>
        <p:spPr>
          <a:xfrm>
            <a:off x="4475748" y="4559891"/>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FP + 1</a:t>
            </a:r>
          </a:p>
        </p:txBody>
      </p:sp>
      <p:sp>
        <p:nvSpPr>
          <p:cNvPr id="8" name="Rectangle 7">
            <a:extLst>
              <a:ext uri="{FF2B5EF4-FFF2-40B4-BE49-F238E27FC236}">
                <a16:creationId xmlns:a16="http://schemas.microsoft.com/office/drawing/2014/main" id="{7FA9C8AC-ADE3-4055-95CC-069B72F1C223}"/>
              </a:ext>
            </a:extLst>
          </p:cNvPr>
          <p:cNvSpPr/>
          <p:nvPr/>
        </p:nvSpPr>
        <p:spPr>
          <a:xfrm>
            <a:off x="4475748" y="648343"/>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TP + 1</a:t>
            </a:r>
          </a:p>
          <a:p>
            <a:pPr algn="ctr"/>
            <a:r>
              <a:rPr lang="en-US" dirty="0"/>
              <a:t>FP = 0</a:t>
            </a:r>
          </a:p>
        </p:txBody>
      </p:sp>
      <p:graphicFrame>
        <p:nvGraphicFramePr>
          <p:cNvPr id="9" name="Table 9">
            <a:extLst>
              <a:ext uri="{FF2B5EF4-FFF2-40B4-BE49-F238E27FC236}">
                <a16:creationId xmlns:a16="http://schemas.microsoft.com/office/drawing/2014/main" id="{36E9C079-470C-4B35-A428-F65A8C81E1F7}"/>
              </a:ext>
            </a:extLst>
          </p:cNvPr>
          <p:cNvGraphicFramePr>
            <a:graphicFrameLocks noGrp="1"/>
          </p:cNvGraphicFramePr>
          <p:nvPr/>
        </p:nvGraphicFramePr>
        <p:xfrm>
          <a:off x="2358086" y="936299"/>
          <a:ext cx="1501314" cy="1188720"/>
        </p:xfrm>
        <a:graphic>
          <a:graphicData uri="http://schemas.openxmlformats.org/drawingml/2006/table">
            <a:tbl>
              <a:tblPr firstRow="1" bandRow="1">
                <a:tableStyleId>{2D5ABB26-0587-4C30-8999-92F81FD0307C}</a:tableStyleId>
              </a:tblPr>
              <a:tblGrid>
                <a:gridCol w="1501314">
                  <a:extLst>
                    <a:ext uri="{9D8B030D-6E8A-4147-A177-3AD203B41FA5}">
                      <a16:colId xmlns:a16="http://schemas.microsoft.com/office/drawing/2014/main" val="1383966506"/>
                    </a:ext>
                  </a:extLst>
                </a:gridCol>
              </a:tblGrid>
              <a:tr h="370840">
                <a:tc>
                  <a:txBody>
                    <a:bodyPr/>
                    <a:lstStyle/>
                    <a:p>
                      <a:r>
                        <a:rPr lang="en-US" dirty="0"/>
                        <a:t>If FP = MAX </a:t>
                      </a:r>
                    </a:p>
                    <a:p>
                      <a:r>
                        <a:rPr lang="en-US" dirty="0"/>
                        <a:t>or</a:t>
                      </a:r>
                    </a:p>
                    <a:p>
                      <a:r>
                        <a:rPr lang="en-US" dirty="0"/>
                        <a:t># of Muts </a:t>
                      </a:r>
                    </a:p>
                    <a:p>
                      <a:r>
                        <a:rPr lang="en-US" dirty="0"/>
                        <a:t>! change</a:t>
                      </a:r>
                    </a:p>
                  </a:txBody>
                  <a:tcPr/>
                </a:tc>
                <a:extLst>
                  <a:ext uri="{0D108BD9-81ED-4DB2-BD59-A6C34878D82A}">
                    <a16:rowId xmlns:a16="http://schemas.microsoft.com/office/drawing/2014/main" val="3912012636"/>
                  </a:ext>
                </a:extLst>
              </a:tr>
            </a:tbl>
          </a:graphicData>
        </a:graphic>
      </p:graphicFrame>
      <p:cxnSp>
        <p:nvCxnSpPr>
          <p:cNvPr id="11" name="Straight Arrow Connector 10">
            <a:extLst>
              <a:ext uri="{FF2B5EF4-FFF2-40B4-BE49-F238E27FC236}">
                <a16:creationId xmlns:a16="http://schemas.microsoft.com/office/drawing/2014/main" id="{20EA73E1-11A6-4D87-A1C3-E3D359660222}"/>
              </a:ext>
            </a:extLst>
          </p:cNvPr>
          <p:cNvCxnSpPr/>
          <p:nvPr/>
        </p:nvCxnSpPr>
        <p:spPr>
          <a:xfrm flipV="1">
            <a:off x="3737499" y="2148396"/>
            <a:ext cx="577049" cy="470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DEF3B990-3DB5-4764-A73B-CDCFBCBC4A17}"/>
              </a:ext>
            </a:extLst>
          </p:cNvPr>
          <p:cNvCxnSpPr>
            <a:cxnSpLocks/>
          </p:cNvCxnSpPr>
          <p:nvPr/>
        </p:nvCxnSpPr>
        <p:spPr>
          <a:xfrm>
            <a:off x="4004219" y="4613353"/>
            <a:ext cx="386179" cy="2074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4" name="Table 9">
            <a:extLst>
              <a:ext uri="{FF2B5EF4-FFF2-40B4-BE49-F238E27FC236}">
                <a16:creationId xmlns:a16="http://schemas.microsoft.com/office/drawing/2014/main" id="{8343D684-4F2F-4BEE-AAEA-FC4290F23EEB}"/>
              </a:ext>
            </a:extLst>
          </p:cNvPr>
          <p:cNvGraphicFramePr>
            <a:graphicFrameLocks noGrp="1"/>
          </p:cNvGraphicFramePr>
          <p:nvPr/>
        </p:nvGraphicFramePr>
        <p:xfrm>
          <a:off x="2358086" y="4932730"/>
          <a:ext cx="1501314" cy="1188720"/>
        </p:xfrm>
        <a:graphic>
          <a:graphicData uri="http://schemas.openxmlformats.org/drawingml/2006/table">
            <a:tbl>
              <a:tblPr firstRow="1" bandRow="1">
                <a:tableStyleId>{2D5ABB26-0587-4C30-8999-92F81FD0307C}</a:tableStyleId>
              </a:tblPr>
              <a:tblGrid>
                <a:gridCol w="1501314">
                  <a:extLst>
                    <a:ext uri="{9D8B030D-6E8A-4147-A177-3AD203B41FA5}">
                      <a16:colId xmlns:a16="http://schemas.microsoft.com/office/drawing/2014/main" val="1383966506"/>
                    </a:ext>
                  </a:extLst>
                </a:gridCol>
              </a:tblGrid>
              <a:tr h="370840">
                <a:tc>
                  <a:txBody>
                    <a:bodyPr/>
                    <a:lstStyle/>
                    <a:p>
                      <a:r>
                        <a:rPr lang="en-US" dirty="0"/>
                        <a:t>If FP != MAX </a:t>
                      </a:r>
                    </a:p>
                    <a:p>
                      <a:r>
                        <a:rPr lang="en-US" dirty="0"/>
                        <a:t>and</a:t>
                      </a:r>
                    </a:p>
                    <a:p>
                      <a:r>
                        <a:rPr lang="en-US" dirty="0"/>
                        <a:t># of Muts </a:t>
                      </a:r>
                    </a:p>
                    <a:p>
                      <a:r>
                        <a:rPr lang="en-US" dirty="0"/>
                        <a:t>changed</a:t>
                      </a:r>
                    </a:p>
                  </a:txBody>
                  <a:tcPr/>
                </a:tc>
                <a:extLst>
                  <a:ext uri="{0D108BD9-81ED-4DB2-BD59-A6C34878D82A}">
                    <a16:rowId xmlns:a16="http://schemas.microsoft.com/office/drawing/2014/main" val="3912012636"/>
                  </a:ext>
                </a:extLst>
              </a:tr>
            </a:tbl>
          </a:graphicData>
        </a:graphic>
      </p:graphicFrame>
      <p:cxnSp>
        <p:nvCxnSpPr>
          <p:cNvPr id="15" name="Straight Arrow Connector 14">
            <a:extLst>
              <a:ext uri="{FF2B5EF4-FFF2-40B4-BE49-F238E27FC236}">
                <a16:creationId xmlns:a16="http://schemas.microsoft.com/office/drawing/2014/main" id="{62F046DB-2835-49F6-B983-BC33E18F9B6E}"/>
              </a:ext>
            </a:extLst>
          </p:cNvPr>
          <p:cNvCxnSpPr>
            <a:cxnSpLocks/>
          </p:cNvCxnSpPr>
          <p:nvPr/>
        </p:nvCxnSpPr>
        <p:spPr>
          <a:xfrm>
            <a:off x="1902158" y="3627713"/>
            <a:ext cx="396459" cy="210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080C1546-18B0-43B1-902E-E115F16503C8}"/>
              </a:ext>
            </a:extLst>
          </p:cNvPr>
          <p:cNvCxnSpPr>
            <a:cxnSpLocks/>
          </p:cNvCxnSpPr>
          <p:nvPr/>
        </p:nvCxnSpPr>
        <p:spPr>
          <a:xfrm>
            <a:off x="4026023" y="3648724"/>
            <a:ext cx="1789889" cy="267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9" name="Table 9">
            <a:extLst>
              <a:ext uri="{FF2B5EF4-FFF2-40B4-BE49-F238E27FC236}">
                <a16:creationId xmlns:a16="http://schemas.microsoft.com/office/drawing/2014/main" id="{B1E760E9-3FA7-4EE4-BB35-23C2DB30C13C}"/>
              </a:ext>
            </a:extLst>
          </p:cNvPr>
          <p:cNvGraphicFramePr>
            <a:graphicFrameLocks noGrp="1"/>
          </p:cNvGraphicFramePr>
          <p:nvPr/>
        </p:nvGraphicFramePr>
        <p:xfrm>
          <a:off x="4314598" y="3615331"/>
          <a:ext cx="1501314" cy="640080"/>
        </p:xfrm>
        <a:graphic>
          <a:graphicData uri="http://schemas.openxmlformats.org/drawingml/2006/table">
            <a:tbl>
              <a:tblPr firstRow="1" bandRow="1">
                <a:tableStyleId>{2D5ABB26-0587-4C30-8999-92F81FD0307C}</a:tableStyleId>
              </a:tblPr>
              <a:tblGrid>
                <a:gridCol w="1501314">
                  <a:extLst>
                    <a:ext uri="{9D8B030D-6E8A-4147-A177-3AD203B41FA5}">
                      <a16:colId xmlns:a16="http://schemas.microsoft.com/office/drawing/2014/main" val="1383966506"/>
                    </a:ext>
                  </a:extLst>
                </a:gridCol>
              </a:tblGrid>
              <a:tr h="370840">
                <a:tc>
                  <a:txBody>
                    <a:bodyPr/>
                    <a:lstStyle/>
                    <a:p>
                      <a:r>
                        <a:rPr lang="en-US" dirty="0"/>
                        <a:t>If TP and FP = End</a:t>
                      </a:r>
                    </a:p>
                  </a:txBody>
                  <a:tcPr/>
                </a:tc>
                <a:extLst>
                  <a:ext uri="{0D108BD9-81ED-4DB2-BD59-A6C34878D82A}">
                    <a16:rowId xmlns:a16="http://schemas.microsoft.com/office/drawing/2014/main" val="3912012636"/>
                  </a:ext>
                </a:extLst>
              </a:tr>
            </a:tbl>
          </a:graphicData>
        </a:graphic>
      </p:graphicFrame>
      <p:cxnSp>
        <p:nvCxnSpPr>
          <p:cNvPr id="21" name="Straight Arrow Connector 20">
            <a:extLst>
              <a:ext uri="{FF2B5EF4-FFF2-40B4-BE49-F238E27FC236}">
                <a16:creationId xmlns:a16="http://schemas.microsoft.com/office/drawing/2014/main" id="{D3561C66-F410-41D4-A5EC-5C0D256581FA}"/>
              </a:ext>
            </a:extLst>
          </p:cNvPr>
          <p:cNvCxnSpPr>
            <a:cxnSpLocks/>
          </p:cNvCxnSpPr>
          <p:nvPr/>
        </p:nvCxnSpPr>
        <p:spPr>
          <a:xfrm flipH="1">
            <a:off x="4026023" y="2499718"/>
            <a:ext cx="488208" cy="4718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0C7B2B3C-110E-4ADC-92C1-55E19055A11D}"/>
              </a:ext>
            </a:extLst>
          </p:cNvPr>
          <p:cNvCxnSpPr>
            <a:cxnSpLocks/>
          </p:cNvCxnSpPr>
          <p:nvPr/>
        </p:nvCxnSpPr>
        <p:spPr>
          <a:xfrm flipH="1" flipV="1">
            <a:off x="3737499" y="4820770"/>
            <a:ext cx="577049" cy="4162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a16="http://schemas.microsoft.com/office/drawing/2014/main" id="{F42CCF3E-35E5-4BB3-A573-233DA3D3E953}"/>
              </a:ext>
            </a:extLst>
          </p:cNvPr>
          <p:cNvSpPr/>
          <p:nvPr/>
        </p:nvSpPr>
        <p:spPr>
          <a:xfrm>
            <a:off x="6168515" y="2733015"/>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mutations by p value</a:t>
            </a:r>
          </a:p>
        </p:txBody>
      </p:sp>
      <p:cxnSp>
        <p:nvCxnSpPr>
          <p:cNvPr id="30" name="Straight Arrow Connector 29">
            <a:extLst>
              <a:ext uri="{FF2B5EF4-FFF2-40B4-BE49-F238E27FC236}">
                <a16:creationId xmlns:a16="http://schemas.microsoft.com/office/drawing/2014/main" id="{B4FFE373-33D7-4897-B633-976C4E6113F3}"/>
              </a:ext>
            </a:extLst>
          </p:cNvPr>
          <p:cNvCxnSpPr>
            <a:cxnSpLocks/>
          </p:cNvCxnSpPr>
          <p:nvPr/>
        </p:nvCxnSpPr>
        <p:spPr>
          <a:xfrm flipV="1">
            <a:off x="7876674" y="3632457"/>
            <a:ext cx="225228" cy="16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Rectangle 31">
            <a:extLst>
              <a:ext uri="{FF2B5EF4-FFF2-40B4-BE49-F238E27FC236}">
                <a16:creationId xmlns:a16="http://schemas.microsoft.com/office/drawing/2014/main" id="{C3FB04DE-B61F-43BC-A349-3F3F6C185028}"/>
              </a:ext>
            </a:extLst>
          </p:cNvPr>
          <p:cNvSpPr/>
          <p:nvPr/>
        </p:nvSpPr>
        <p:spPr>
          <a:xfrm>
            <a:off x="8141370" y="2766407"/>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forests</a:t>
            </a:r>
          </a:p>
        </p:txBody>
      </p:sp>
      <p:sp>
        <p:nvSpPr>
          <p:cNvPr id="34" name="Rectangle 33">
            <a:extLst>
              <a:ext uri="{FF2B5EF4-FFF2-40B4-BE49-F238E27FC236}">
                <a16:creationId xmlns:a16="http://schemas.microsoft.com/office/drawing/2014/main" id="{88E166B8-B22E-4DED-804D-CF7DB2EF0A58}"/>
              </a:ext>
            </a:extLst>
          </p:cNvPr>
          <p:cNvSpPr/>
          <p:nvPr/>
        </p:nvSpPr>
        <p:spPr>
          <a:xfrm>
            <a:off x="10318501" y="2795259"/>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forests </a:t>
            </a:r>
          </a:p>
          <a:p>
            <a:pPr algn="ctr"/>
            <a:r>
              <a:rPr lang="en-US" dirty="0"/>
              <a:t>by accuracy</a:t>
            </a:r>
          </a:p>
        </p:txBody>
      </p:sp>
      <p:cxnSp>
        <p:nvCxnSpPr>
          <p:cNvPr id="36" name="Straight Arrow Connector 35">
            <a:extLst>
              <a:ext uri="{FF2B5EF4-FFF2-40B4-BE49-F238E27FC236}">
                <a16:creationId xmlns:a16="http://schemas.microsoft.com/office/drawing/2014/main" id="{F9F1089E-0502-4BB0-B232-B5738F7DED19}"/>
              </a:ext>
            </a:extLst>
          </p:cNvPr>
          <p:cNvCxnSpPr>
            <a:cxnSpLocks/>
          </p:cNvCxnSpPr>
          <p:nvPr/>
        </p:nvCxnSpPr>
        <p:spPr>
          <a:xfrm>
            <a:off x="9816576" y="3626086"/>
            <a:ext cx="475084" cy="63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4B3273B1-C620-4A2A-8BC5-9B9D5609A0A7}"/>
              </a:ext>
            </a:extLst>
          </p:cNvPr>
          <p:cNvSpPr/>
          <p:nvPr/>
        </p:nvSpPr>
        <p:spPr>
          <a:xfrm>
            <a:off x="10318501" y="5028884"/>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all mutations in forests as relevant</a:t>
            </a:r>
          </a:p>
        </p:txBody>
      </p:sp>
      <p:cxnSp>
        <p:nvCxnSpPr>
          <p:cNvPr id="39" name="Straight Arrow Connector 38">
            <a:extLst>
              <a:ext uri="{FF2B5EF4-FFF2-40B4-BE49-F238E27FC236}">
                <a16:creationId xmlns:a16="http://schemas.microsoft.com/office/drawing/2014/main" id="{0C31CBC0-DCD5-4808-87C7-EB3B523FC636}"/>
              </a:ext>
            </a:extLst>
          </p:cNvPr>
          <p:cNvCxnSpPr>
            <a:cxnSpLocks/>
          </p:cNvCxnSpPr>
          <p:nvPr/>
        </p:nvCxnSpPr>
        <p:spPr>
          <a:xfrm>
            <a:off x="11119749" y="4613353"/>
            <a:ext cx="0" cy="3193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 name="Rectangle 2">
            <a:extLst>
              <a:ext uri="{FF2B5EF4-FFF2-40B4-BE49-F238E27FC236}">
                <a16:creationId xmlns:a16="http://schemas.microsoft.com/office/drawing/2014/main" id="{DF1B5667-C96B-4140-8C47-301EC210FA97}"/>
              </a:ext>
            </a:extLst>
          </p:cNvPr>
          <p:cNvSpPr/>
          <p:nvPr/>
        </p:nvSpPr>
        <p:spPr>
          <a:xfrm>
            <a:off x="61651" y="417094"/>
            <a:ext cx="6065755" cy="6360155"/>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02493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E5CBD4-A920-438B-AA7B-070BB08456BE}"/>
              </a:ext>
            </a:extLst>
          </p:cNvPr>
          <p:cNvSpPr/>
          <p:nvPr/>
        </p:nvSpPr>
        <p:spPr>
          <a:xfrm>
            <a:off x="281906" y="2766407"/>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br>
              <a:rPr lang="en-US" dirty="0"/>
            </a:br>
            <a:r>
              <a:rPr lang="en-US" dirty="0"/>
              <a:t>p value = X</a:t>
            </a:r>
          </a:p>
        </p:txBody>
      </p:sp>
      <p:sp>
        <p:nvSpPr>
          <p:cNvPr id="6" name="Rectangle 5">
            <a:extLst>
              <a:ext uri="{FF2B5EF4-FFF2-40B4-BE49-F238E27FC236}">
                <a16:creationId xmlns:a16="http://schemas.microsoft.com/office/drawing/2014/main" id="{EA565235-4252-4AC8-9D77-4E1F706EE0B7}"/>
              </a:ext>
            </a:extLst>
          </p:cNvPr>
          <p:cNvSpPr/>
          <p:nvPr/>
        </p:nvSpPr>
        <p:spPr>
          <a:xfrm>
            <a:off x="2358086" y="2848721"/>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 all mutations That fit </a:t>
            </a:r>
          </a:p>
          <a:p>
            <a:pPr algn="ctr"/>
            <a:r>
              <a:rPr lang="en-US" dirty="0"/>
              <a:t>&lt; p value</a:t>
            </a:r>
          </a:p>
        </p:txBody>
      </p:sp>
      <p:sp>
        <p:nvSpPr>
          <p:cNvPr id="8" name="Rectangle 7">
            <a:extLst>
              <a:ext uri="{FF2B5EF4-FFF2-40B4-BE49-F238E27FC236}">
                <a16:creationId xmlns:a16="http://schemas.microsoft.com/office/drawing/2014/main" id="{7FA9C8AC-ADE3-4055-95CC-069B72F1C223}"/>
              </a:ext>
            </a:extLst>
          </p:cNvPr>
          <p:cNvSpPr/>
          <p:nvPr/>
        </p:nvSpPr>
        <p:spPr>
          <a:xfrm>
            <a:off x="2358086" y="125233"/>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 value / 2</a:t>
            </a:r>
          </a:p>
        </p:txBody>
      </p:sp>
      <p:graphicFrame>
        <p:nvGraphicFramePr>
          <p:cNvPr id="9" name="Table 9">
            <a:extLst>
              <a:ext uri="{FF2B5EF4-FFF2-40B4-BE49-F238E27FC236}">
                <a16:creationId xmlns:a16="http://schemas.microsoft.com/office/drawing/2014/main" id="{36E9C079-470C-4B35-A428-F65A8C81E1F7}"/>
              </a:ext>
            </a:extLst>
          </p:cNvPr>
          <p:cNvGraphicFramePr>
            <a:graphicFrameLocks noGrp="1"/>
          </p:cNvGraphicFramePr>
          <p:nvPr/>
        </p:nvGraphicFramePr>
        <p:xfrm>
          <a:off x="2536159" y="2094194"/>
          <a:ext cx="1264106" cy="640080"/>
        </p:xfrm>
        <a:graphic>
          <a:graphicData uri="http://schemas.openxmlformats.org/drawingml/2006/table">
            <a:tbl>
              <a:tblPr firstRow="1" bandRow="1">
                <a:tableStyleId>{2D5ABB26-0587-4C30-8999-92F81FD0307C}</a:tableStyleId>
              </a:tblPr>
              <a:tblGrid>
                <a:gridCol w="1264106">
                  <a:extLst>
                    <a:ext uri="{9D8B030D-6E8A-4147-A177-3AD203B41FA5}">
                      <a16:colId xmlns:a16="http://schemas.microsoft.com/office/drawing/2014/main" val="1383966506"/>
                    </a:ext>
                  </a:extLst>
                </a:gridCol>
              </a:tblGrid>
              <a:tr h="370840">
                <a:tc>
                  <a:txBody>
                    <a:bodyPr/>
                    <a:lstStyle/>
                    <a:p>
                      <a:r>
                        <a:rPr lang="en-US" dirty="0"/>
                        <a:t>If p value </a:t>
                      </a:r>
                    </a:p>
                    <a:p>
                      <a:r>
                        <a:rPr lang="en-US" dirty="0"/>
                        <a:t>!= End </a:t>
                      </a:r>
                    </a:p>
                  </a:txBody>
                  <a:tcPr/>
                </a:tc>
                <a:extLst>
                  <a:ext uri="{0D108BD9-81ED-4DB2-BD59-A6C34878D82A}">
                    <a16:rowId xmlns:a16="http://schemas.microsoft.com/office/drawing/2014/main" val="3912012636"/>
                  </a:ext>
                </a:extLst>
              </a:tr>
            </a:tbl>
          </a:graphicData>
        </a:graphic>
      </p:graphicFrame>
      <p:cxnSp>
        <p:nvCxnSpPr>
          <p:cNvPr id="11" name="Straight Arrow Connector 10">
            <a:extLst>
              <a:ext uri="{FF2B5EF4-FFF2-40B4-BE49-F238E27FC236}">
                <a16:creationId xmlns:a16="http://schemas.microsoft.com/office/drawing/2014/main" id="{20EA73E1-11A6-4D87-A1C3-E3D359660222}"/>
              </a:ext>
            </a:extLst>
          </p:cNvPr>
          <p:cNvCxnSpPr>
            <a:cxnSpLocks/>
          </p:cNvCxnSpPr>
          <p:nvPr/>
        </p:nvCxnSpPr>
        <p:spPr>
          <a:xfrm flipV="1">
            <a:off x="3859400" y="2210539"/>
            <a:ext cx="0" cy="4371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62F046DB-2835-49F6-B983-BC33E18F9B6E}"/>
              </a:ext>
            </a:extLst>
          </p:cNvPr>
          <p:cNvCxnSpPr>
            <a:cxnSpLocks/>
          </p:cNvCxnSpPr>
          <p:nvPr/>
        </p:nvCxnSpPr>
        <p:spPr>
          <a:xfrm>
            <a:off x="1902158" y="3627713"/>
            <a:ext cx="396459" cy="210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080C1546-18B0-43B1-902E-E115F16503C8}"/>
              </a:ext>
            </a:extLst>
          </p:cNvPr>
          <p:cNvCxnSpPr>
            <a:cxnSpLocks/>
          </p:cNvCxnSpPr>
          <p:nvPr/>
        </p:nvCxnSpPr>
        <p:spPr>
          <a:xfrm>
            <a:off x="4026023" y="3648724"/>
            <a:ext cx="882024" cy="288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9" name="Table 9">
            <a:extLst>
              <a:ext uri="{FF2B5EF4-FFF2-40B4-BE49-F238E27FC236}">
                <a16:creationId xmlns:a16="http://schemas.microsoft.com/office/drawing/2014/main" id="{B1E760E9-3FA7-4EE4-BB35-23C2DB30C13C}"/>
              </a:ext>
            </a:extLst>
          </p:cNvPr>
          <p:cNvGraphicFramePr>
            <a:graphicFrameLocks noGrp="1"/>
          </p:cNvGraphicFramePr>
          <p:nvPr/>
        </p:nvGraphicFramePr>
        <p:xfrm>
          <a:off x="3918869" y="3881904"/>
          <a:ext cx="1497539" cy="370840"/>
        </p:xfrm>
        <a:graphic>
          <a:graphicData uri="http://schemas.openxmlformats.org/drawingml/2006/table">
            <a:tbl>
              <a:tblPr firstRow="1" bandRow="1">
                <a:tableStyleId>{2D5ABB26-0587-4C30-8999-92F81FD0307C}</a:tableStyleId>
              </a:tblPr>
              <a:tblGrid>
                <a:gridCol w="1497539">
                  <a:extLst>
                    <a:ext uri="{9D8B030D-6E8A-4147-A177-3AD203B41FA5}">
                      <a16:colId xmlns:a16="http://schemas.microsoft.com/office/drawing/2014/main" val="1383966506"/>
                    </a:ext>
                  </a:extLst>
                </a:gridCol>
              </a:tblGrid>
              <a:tr h="370840">
                <a:tc>
                  <a:txBody>
                    <a:bodyPr/>
                    <a:lstStyle/>
                    <a:p>
                      <a:r>
                        <a:rPr lang="en-US" dirty="0"/>
                        <a:t>P value = Y</a:t>
                      </a:r>
                    </a:p>
                  </a:txBody>
                  <a:tcPr/>
                </a:tc>
                <a:extLst>
                  <a:ext uri="{0D108BD9-81ED-4DB2-BD59-A6C34878D82A}">
                    <a16:rowId xmlns:a16="http://schemas.microsoft.com/office/drawing/2014/main" val="3912012636"/>
                  </a:ext>
                </a:extLst>
              </a:tr>
            </a:tbl>
          </a:graphicData>
        </a:graphic>
      </p:graphicFrame>
      <p:sp>
        <p:nvSpPr>
          <p:cNvPr id="29" name="Rectangle 28">
            <a:extLst>
              <a:ext uri="{FF2B5EF4-FFF2-40B4-BE49-F238E27FC236}">
                <a16:creationId xmlns:a16="http://schemas.microsoft.com/office/drawing/2014/main" id="{F42CCF3E-35E5-4BB3-A573-233DA3D3E953}"/>
              </a:ext>
            </a:extLst>
          </p:cNvPr>
          <p:cNvSpPr/>
          <p:nvPr/>
        </p:nvSpPr>
        <p:spPr>
          <a:xfrm>
            <a:off x="5297804" y="2724238"/>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mutations by p value</a:t>
            </a:r>
          </a:p>
        </p:txBody>
      </p:sp>
      <p:cxnSp>
        <p:nvCxnSpPr>
          <p:cNvPr id="30" name="Straight Arrow Connector 29">
            <a:extLst>
              <a:ext uri="{FF2B5EF4-FFF2-40B4-BE49-F238E27FC236}">
                <a16:creationId xmlns:a16="http://schemas.microsoft.com/office/drawing/2014/main" id="{B4FFE373-33D7-4897-B633-976C4E6113F3}"/>
              </a:ext>
            </a:extLst>
          </p:cNvPr>
          <p:cNvCxnSpPr>
            <a:cxnSpLocks/>
          </p:cNvCxnSpPr>
          <p:nvPr/>
        </p:nvCxnSpPr>
        <p:spPr>
          <a:xfrm>
            <a:off x="7150305" y="3626086"/>
            <a:ext cx="475084" cy="63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Rectangle 31">
            <a:extLst>
              <a:ext uri="{FF2B5EF4-FFF2-40B4-BE49-F238E27FC236}">
                <a16:creationId xmlns:a16="http://schemas.microsoft.com/office/drawing/2014/main" id="{C3FB04DE-B61F-43BC-A349-3F3F6C185028}"/>
              </a:ext>
            </a:extLst>
          </p:cNvPr>
          <p:cNvSpPr/>
          <p:nvPr/>
        </p:nvSpPr>
        <p:spPr>
          <a:xfrm>
            <a:off x="7808152" y="2766407"/>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forests</a:t>
            </a:r>
          </a:p>
        </p:txBody>
      </p:sp>
      <p:sp>
        <p:nvSpPr>
          <p:cNvPr id="34" name="Rectangle 33">
            <a:extLst>
              <a:ext uri="{FF2B5EF4-FFF2-40B4-BE49-F238E27FC236}">
                <a16:creationId xmlns:a16="http://schemas.microsoft.com/office/drawing/2014/main" id="{88E166B8-B22E-4DED-804D-CF7DB2EF0A58}"/>
              </a:ext>
            </a:extLst>
          </p:cNvPr>
          <p:cNvSpPr/>
          <p:nvPr/>
        </p:nvSpPr>
        <p:spPr>
          <a:xfrm>
            <a:off x="10318501" y="2795259"/>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forests </a:t>
            </a:r>
          </a:p>
          <a:p>
            <a:pPr algn="ctr"/>
            <a:r>
              <a:rPr lang="en-US" dirty="0"/>
              <a:t>by accuracy</a:t>
            </a:r>
          </a:p>
        </p:txBody>
      </p:sp>
      <p:cxnSp>
        <p:nvCxnSpPr>
          <p:cNvPr id="36" name="Straight Arrow Connector 35">
            <a:extLst>
              <a:ext uri="{FF2B5EF4-FFF2-40B4-BE49-F238E27FC236}">
                <a16:creationId xmlns:a16="http://schemas.microsoft.com/office/drawing/2014/main" id="{F9F1089E-0502-4BB0-B232-B5738F7DED19}"/>
              </a:ext>
            </a:extLst>
          </p:cNvPr>
          <p:cNvCxnSpPr>
            <a:cxnSpLocks/>
          </p:cNvCxnSpPr>
          <p:nvPr/>
        </p:nvCxnSpPr>
        <p:spPr>
          <a:xfrm>
            <a:off x="9635910" y="3644572"/>
            <a:ext cx="475084" cy="63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4B3273B1-C620-4A2A-8BC5-9B9D5609A0A7}"/>
              </a:ext>
            </a:extLst>
          </p:cNvPr>
          <p:cNvSpPr/>
          <p:nvPr/>
        </p:nvSpPr>
        <p:spPr>
          <a:xfrm>
            <a:off x="10318501" y="5028884"/>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all mutations in forests as relevant</a:t>
            </a:r>
          </a:p>
        </p:txBody>
      </p:sp>
      <p:cxnSp>
        <p:nvCxnSpPr>
          <p:cNvPr id="39" name="Straight Arrow Connector 38">
            <a:extLst>
              <a:ext uri="{FF2B5EF4-FFF2-40B4-BE49-F238E27FC236}">
                <a16:creationId xmlns:a16="http://schemas.microsoft.com/office/drawing/2014/main" id="{0C31CBC0-DCD5-4808-87C7-EB3B523FC636}"/>
              </a:ext>
            </a:extLst>
          </p:cNvPr>
          <p:cNvCxnSpPr>
            <a:cxnSpLocks/>
          </p:cNvCxnSpPr>
          <p:nvPr/>
        </p:nvCxnSpPr>
        <p:spPr>
          <a:xfrm>
            <a:off x="11119749" y="4613353"/>
            <a:ext cx="0" cy="3193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4FB756F4-0CBD-4DB5-A993-96B70805E45A}"/>
              </a:ext>
            </a:extLst>
          </p:cNvPr>
          <p:cNvCxnSpPr>
            <a:cxnSpLocks/>
          </p:cNvCxnSpPr>
          <p:nvPr/>
        </p:nvCxnSpPr>
        <p:spPr>
          <a:xfrm>
            <a:off x="2445137" y="2210539"/>
            <a:ext cx="0" cy="3803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CCB4B78C-3A67-4F3D-A1AA-A245A0258726}"/>
              </a:ext>
            </a:extLst>
          </p:cNvPr>
          <p:cNvSpPr/>
          <p:nvPr/>
        </p:nvSpPr>
        <p:spPr>
          <a:xfrm>
            <a:off x="135335" y="125233"/>
            <a:ext cx="5162470" cy="6360155"/>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7617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DF15-A68D-42F4-8355-B8CF01AC36BD}"/>
              </a:ext>
            </a:extLst>
          </p:cNvPr>
          <p:cNvSpPr>
            <a:spLocks noGrp="1"/>
          </p:cNvSpPr>
          <p:nvPr>
            <p:ph type="title"/>
          </p:nvPr>
        </p:nvSpPr>
        <p:spPr>
          <a:xfrm>
            <a:off x="0" y="18256"/>
            <a:ext cx="12192000" cy="726812"/>
          </a:xfrm>
        </p:spPr>
        <p:txBody>
          <a:bodyPr/>
          <a:lstStyle/>
          <a:p>
            <a:r>
              <a:rPr lang="en-US" dirty="0"/>
              <a:t>Aim 1 – Finding important CIMP Mutations</a:t>
            </a:r>
          </a:p>
        </p:txBody>
      </p:sp>
      <p:sp>
        <p:nvSpPr>
          <p:cNvPr id="3" name="Content Placeholder 2">
            <a:extLst>
              <a:ext uri="{FF2B5EF4-FFF2-40B4-BE49-F238E27FC236}">
                <a16:creationId xmlns:a16="http://schemas.microsoft.com/office/drawing/2014/main" id="{B9531135-8003-4B4B-BE25-2C474B5F292C}"/>
              </a:ext>
            </a:extLst>
          </p:cNvPr>
          <p:cNvSpPr>
            <a:spLocks noGrp="1"/>
          </p:cNvSpPr>
          <p:nvPr>
            <p:ph idx="1"/>
          </p:nvPr>
        </p:nvSpPr>
        <p:spPr>
          <a:xfrm>
            <a:off x="0" y="603683"/>
            <a:ext cx="9381067" cy="6236062"/>
          </a:xfrm>
        </p:spPr>
        <p:txBody>
          <a:bodyPr>
            <a:normAutofit fontScale="25000" lnSpcReduction="20000"/>
          </a:bodyPr>
          <a:lstStyle/>
          <a:p>
            <a:pPr marL="0" indent="0">
              <a:lnSpc>
                <a:spcPct val="120000"/>
              </a:lnSpc>
              <a:buNone/>
            </a:pPr>
            <a:r>
              <a:rPr lang="en-US" sz="4000" b="1" dirty="0"/>
              <a:t>Research Questions:</a:t>
            </a:r>
          </a:p>
          <a:p>
            <a:pPr marL="342900" marR="0" lvl="0" indent="-342900">
              <a:spcBef>
                <a:spcPts val="0"/>
              </a:spcBef>
              <a:spcAft>
                <a:spcPts val="0"/>
              </a:spcAft>
              <a:buFont typeface="Symbol" panose="05050102010706020507" pitchFamily="18" charset="2"/>
              <a:buChar char=""/>
            </a:pPr>
            <a:r>
              <a:rPr lang="en-US" sz="4000" dirty="0">
                <a:effectLst/>
                <a:latin typeface="Calibri" panose="020F0502020204030204" pitchFamily="34" charset="0"/>
                <a:ea typeface="Times New Roman" panose="02020603050405020304" pitchFamily="18" charset="0"/>
              </a:rPr>
              <a:t>What is the set of all mutations that are prevalent in CIMP+?</a:t>
            </a:r>
            <a:endParaRPr lang="en-US" sz="40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4000" dirty="0">
                <a:effectLst/>
                <a:latin typeface="Calibri" panose="020F0502020204030204" pitchFamily="34" charset="0"/>
                <a:ea typeface="Times New Roman" panose="02020603050405020304" pitchFamily="18" charset="0"/>
              </a:rPr>
              <a:t>What is the set of all mutations that are prevalent in CIMP-?</a:t>
            </a:r>
          </a:p>
          <a:p>
            <a:pPr marL="342900" marR="0" lvl="0" indent="-342900">
              <a:spcBef>
                <a:spcPts val="0"/>
              </a:spcBef>
              <a:spcAft>
                <a:spcPts val="0"/>
              </a:spcAft>
              <a:buFont typeface="Symbol" panose="05050102010706020507" pitchFamily="18" charset="2"/>
              <a:buChar char=""/>
            </a:pPr>
            <a:r>
              <a:rPr lang="en-US" sz="4000" dirty="0">
                <a:effectLst/>
                <a:latin typeface="Calibri" panose="020F0502020204030204" pitchFamily="34" charset="0"/>
                <a:ea typeface="Times New Roman" panose="02020603050405020304" pitchFamily="18" charset="0"/>
              </a:rPr>
              <a:t>What is the set of all mutations that are prevalent in CIMPi?</a:t>
            </a:r>
            <a:endParaRPr lang="en-US" sz="4000" dirty="0">
              <a:effectLst/>
              <a:latin typeface="Calibri" panose="020F0502020204030204" pitchFamily="34" charset="0"/>
              <a:ea typeface="Calibri" panose="020F0502020204030204" pitchFamily="34" charset="0"/>
            </a:endParaRPr>
          </a:p>
          <a:p>
            <a:pPr marL="0" indent="0">
              <a:lnSpc>
                <a:spcPct val="120000"/>
              </a:lnSpc>
              <a:buNone/>
            </a:pPr>
            <a:r>
              <a:rPr lang="en-US" sz="4000" b="1" dirty="0"/>
              <a:t>Claim: </a:t>
            </a:r>
            <a:r>
              <a:rPr lang="en-US" sz="4000" dirty="0"/>
              <a:t> </a:t>
            </a:r>
            <a:r>
              <a:rPr lang="en-US" sz="4000" dirty="0">
                <a:effectLst/>
                <a:ea typeface="Calibri" panose="020F0502020204030204" pitchFamily="34" charset="0"/>
              </a:rPr>
              <a:t>There are mutations that strongly correlate to the CIMP+ phenotype in uterine cancer.</a:t>
            </a:r>
          </a:p>
          <a:p>
            <a:pPr marL="0" indent="0">
              <a:lnSpc>
                <a:spcPct val="120000"/>
              </a:lnSpc>
              <a:buNone/>
            </a:pPr>
            <a:r>
              <a:rPr lang="en-US" sz="4000" b="1" dirty="0">
                <a:ea typeface="Calibri" panose="020F0502020204030204" pitchFamily="34" charset="0"/>
              </a:rPr>
              <a:t>Null Hypothesis: </a:t>
            </a:r>
            <a:r>
              <a:rPr lang="en-US" sz="4000" dirty="0">
                <a:effectLst/>
                <a:ea typeface="Times New Roman" panose="02020603050405020304" pitchFamily="18" charset="0"/>
              </a:rPr>
              <a:t>The mutation RPL22 at position 6257785 with frame shift deletion of T is not relevant to CIMP</a:t>
            </a:r>
            <a:endParaRPr lang="en-US" sz="4000" dirty="0">
              <a:effectLst/>
              <a:ea typeface="Calibri" panose="020F0502020204030204" pitchFamily="34" charset="0"/>
            </a:endParaRPr>
          </a:p>
          <a:p>
            <a:pPr marL="0" indent="0">
              <a:lnSpc>
                <a:spcPct val="120000"/>
              </a:lnSpc>
              <a:buNone/>
            </a:pPr>
            <a:r>
              <a:rPr lang="en-US" sz="4000" b="1" dirty="0">
                <a:effectLst/>
                <a:ea typeface="Calibri" panose="020F0502020204030204" pitchFamily="34" charset="0"/>
              </a:rPr>
              <a:t>Alternative Hypothesis</a:t>
            </a:r>
            <a:r>
              <a:rPr lang="en-US" sz="4000" dirty="0">
                <a:effectLst/>
                <a:ea typeface="Calibri" panose="020F0502020204030204" pitchFamily="34" charset="0"/>
              </a:rPr>
              <a:t>: </a:t>
            </a:r>
            <a:r>
              <a:rPr lang="en-US" sz="4000" dirty="0">
                <a:effectLst/>
                <a:ea typeface="Times New Roman" panose="02020603050405020304" pitchFamily="18" charset="0"/>
              </a:rPr>
              <a:t>The mutation RPL22 at position 6257785 with frame shift deletion of T is relevant to CIMP</a:t>
            </a:r>
            <a:endParaRPr lang="en-US" sz="4000" dirty="0">
              <a:effectLst/>
              <a:ea typeface="Calibri" panose="020F0502020204030204" pitchFamily="34" charset="0"/>
            </a:endParaRPr>
          </a:p>
          <a:p>
            <a:pPr marL="0" indent="0">
              <a:lnSpc>
                <a:spcPct val="120000"/>
              </a:lnSpc>
              <a:spcBef>
                <a:spcPts val="0"/>
              </a:spcBef>
              <a:spcAft>
                <a:spcPts val="0"/>
              </a:spcAft>
              <a:buNone/>
              <a:tabLst>
                <a:tab pos="457200" algn="l"/>
              </a:tabLst>
            </a:pPr>
            <a:r>
              <a:rPr lang="en-US" sz="4000" b="1" dirty="0"/>
              <a:t>Ground 1: </a:t>
            </a:r>
            <a:r>
              <a:rPr lang="en-US" sz="4000" dirty="0"/>
              <a:t>P</a:t>
            </a:r>
            <a:r>
              <a:rPr lang="en-US" sz="4000" dirty="0">
                <a:effectLst/>
                <a:ea typeface="Times New Roman" panose="02020603050405020304" pitchFamily="18" charset="0"/>
              </a:rPr>
              <a:t>-value, corrected for false discovery rate (FDR)</a:t>
            </a:r>
          </a:p>
          <a:p>
            <a:pPr marL="0" indent="0">
              <a:lnSpc>
                <a:spcPct val="120000"/>
              </a:lnSpc>
              <a:spcBef>
                <a:spcPts val="0"/>
              </a:spcBef>
              <a:spcAft>
                <a:spcPts val="0"/>
              </a:spcAft>
              <a:buNone/>
              <a:tabLst>
                <a:tab pos="457200" algn="l"/>
              </a:tabLst>
            </a:pPr>
            <a:r>
              <a:rPr lang="en-US" sz="4000" b="1" dirty="0"/>
              <a:t>Ground 2: </a:t>
            </a:r>
            <a:r>
              <a:rPr lang="en-US" sz="4000" dirty="0">
                <a:effectLst/>
                <a:ea typeface="Times New Roman" panose="02020603050405020304" pitchFamily="18" charset="0"/>
              </a:rPr>
              <a:t>Covers enough samples in foreground (either in CIMP+ or in CIMP-, depending on which one you are trying to characterize with features)</a:t>
            </a:r>
            <a:endParaRPr lang="en-US" sz="4000" dirty="0">
              <a:ea typeface="Times New Roman" panose="02020603050405020304" pitchFamily="18" charset="0"/>
            </a:endParaRPr>
          </a:p>
          <a:p>
            <a:pPr marL="0" indent="0">
              <a:lnSpc>
                <a:spcPct val="120000"/>
              </a:lnSpc>
              <a:spcBef>
                <a:spcPts val="0"/>
              </a:spcBef>
              <a:spcAft>
                <a:spcPts val="0"/>
              </a:spcAft>
              <a:buNone/>
              <a:tabLst>
                <a:tab pos="457200" algn="l"/>
              </a:tabLst>
            </a:pPr>
            <a:r>
              <a:rPr lang="en-US" sz="4000" b="1" dirty="0">
                <a:effectLst/>
                <a:ea typeface="Calibri" panose="020F0502020204030204" pitchFamily="34" charset="0"/>
              </a:rPr>
              <a:t>Ground 3: </a:t>
            </a:r>
            <a:r>
              <a:rPr lang="en-US" sz="4000" dirty="0">
                <a:effectLst/>
                <a:ea typeface="Times New Roman" panose="02020603050405020304" pitchFamily="18" charset="0"/>
              </a:rPr>
              <a:t>Is useful for classification (use info gain to build RFs,  select important features from RF based on Gini importance, classifier has strong performance as measured by accuracy, sensitivity, and specificity (and possibly other measures), perform k-fold cross-validation, explore RFs over the space of meaningful parameters)</a:t>
            </a:r>
          </a:p>
          <a:p>
            <a:pPr marL="0" indent="0">
              <a:lnSpc>
                <a:spcPct val="120000"/>
              </a:lnSpc>
              <a:spcBef>
                <a:spcPts val="0"/>
              </a:spcBef>
              <a:spcAft>
                <a:spcPts val="0"/>
              </a:spcAft>
              <a:buNone/>
              <a:tabLst>
                <a:tab pos="457200" algn="l"/>
              </a:tabLst>
            </a:pPr>
            <a:endParaRPr lang="en-US" sz="4000" b="1" dirty="0">
              <a:effectLst/>
              <a:ea typeface="Calibri" panose="020F0502020204030204" pitchFamily="34" charset="0"/>
            </a:endParaRPr>
          </a:p>
          <a:p>
            <a:pPr marL="0" indent="0">
              <a:lnSpc>
                <a:spcPct val="120000"/>
              </a:lnSpc>
              <a:spcBef>
                <a:spcPts val="0"/>
              </a:spcBef>
              <a:spcAft>
                <a:spcPts val="0"/>
              </a:spcAft>
              <a:buNone/>
              <a:tabLst>
                <a:tab pos="457200" algn="l"/>
              </a:tabLst>
            </a:pPr>
            <a:r>
              <a:rPr lang="en-US" sz="4000" b="1" dirty="0">
                <a:ea typeface="Calibri" panose="020F0502020204030204" pitchFamily="34" charset="0"/>
              </a:rPr>
              <a:t>Warrant 1: </a:t>
            </a:r>
            <a:r>
              <a:rPr lang="en-US" sz="4000" dirty="0"/>
              <a:t>Using p value, we can find that RPL22 has a p value of 3 * 10^-9 this is less than a p value 0.05. We also find that if using </a:t>
            </a:r>
            <a:r>
              <a:rPr lang="en-US" sz="4000" dirty="0">
                <a:effectLst/>
                <a:latin typeface="Calibri" panose="020F0502020204030204" pitchFamily="34" charset="0"/>
                <a:ea typeface="Calibri" panose="020F0502020204030204" pitchFamily="34" charset="0"/>
              </a:rPr>
              <a:t>Bonferroni Correction  	p value (0.05 / 8085) ~ 6 * 10 ^ -6, RPL22 also has a p value smaller than this proving that RPL22 is statistically significant.</a:t>
            </a:r>
            <a:endParaRPr lang="en-US" sz="4000" b="1" dirty="0">
              <a:ea typeface="Calibri" panose="020F0502020204030204" pitchFamily="34" charset="0"/>
            </a:endParaRPr>
          </a:p>
          <a:p>
            <a:pPr marL="0" indent="0">
              <a:lnSpc>
                <a:spcPct val="120000"/>
              </a:lnSpc>
              <a:spcBef>
                <a:spcPts val="0"/>
              </a:spcBef>
              <a:spcAft>
                <a:spcPts val="0"/>
              </a:spcAft>
              <a:buNone/>
              <a:tabLst>
                <a:tab pos="457200" algn="l"/>
              </a:tabLst>
            </a:pPr>
            <a:r>
              <a:rPr lang="en-US" sz="4000" b="1" dirty="0">
                <a:ea typeface="Calibri" panose="020F0502020204030204" pitchFamily="34" charset="0"/>
              </a:rPr>
              <a:t>Warrant 2: </a:t>
            </a:r>
            <a:r>
              <a:rPr lang="en-US" sz="4000" dirty="0"/>
              <a:t>The mutation RPL22 covers 27 samples of CIMP+ more than every other mutation in the data</a:t>
            </a:r>
            <a:endParaRPr lang="en-US" sz="4000" b="1" dirty="0">
              <a:effectLst/>
              <a:ea typeface="Calibri" panose="020F0502020204030204" pitchFamily="34" charset="0"/>
            </a:endParaRPr>
          </a:p>
          <a:p>
            <a:pPr marL="0" indent="0">
              <a:lnSpc>
                <a:spcPct val="120000"/>
              </a:lnSpc>
              <a:spcBef>
                <a:spcPts val="0"/>
              </a:spcBef>
              <a:spcAft>
                <a:spcPts val="0"/>
              </a:spcAft>
              <a:buNone/>
              <a:tabLst>
                <a:tab pos="457200" algn="l"/>
              </a:tabLst>
            </a:pPr>
            <a:r>
              <a:rPr lang="en-US" sz="4000" b="1" dirty="0">
                <a:ea typeface="Calibri" panose="020F0502020204030204" pitchFamily="34" charset="0"/>
              </a:rPr>
              <a:t>Warrant 3: </a:t>
            </a:r>
            <a:r>
              <a:rPr lang="en-US" sz="4000" dirty="0">
                <a:ea typeface="Calibri" panose="020F0502020204030204" pitchFamily="34" charset="0"/>
              </a:rPr>
              <a:t>RPL22 scores highly in all previously motioned aspects.</a:t>
            </a:r>
            <a:endParaRPr lang="en-US" sz="4000" dirty="0">
              <a:effectLst/>
              <a:ea typeface="Calibri" panose="020F0502020204030204" pitchFamily="34" charset="0"/>
            </a:endParaRPr>
          </a:p>
          <a:p>
            <a:pPr marL="0" indent="0">
              <a:lnSpc>
                <a:spcPct val="120000"/>
              </a:lnSpc>
              <a:spcBef>
                <a:spcPts val="0"/>
              </a:spcBef>
              <a:spcAft>
                <a:spcPts val="0"/>
              </a:spcAft>
              <a:buNone/>
              <a:tabLst>
                <a:tab pos="457200" algn="l"/>
              </a:tabLst>
            </a:pPr>
            <a:endParaRPr lang="en-US" sz="4000" b="1" dirty="0">
              <a:effectLst/>
              <a:ea typeface="Calibri" panose="020F0502020204030204" pitchFamily="34" charset="0"/>
            </a:endParaRPr>
          </a:p>
          <a:p>
            <a:pPr marL="0" marR="0" lvl="0" indent="0">
              <a:lnSpc>
                <a:spcPct val="120000"/>
              </a:lnSpc>
              <a:spcBef>
                <a:spcPts val="0"/>
              </a:spcBef>
              <a:spcAft>
                <a:spcPts val="0"/>
              </a:spcAft>
              <a:buNone/>
              <a:tabLst>
                <a:tab pos="457200" algn="l"/>
              </a:tabLst>
            </a:pPr>
            <a:r>
              <a:rPr lang="en-US" sz="4000" b="1" dirty="0"/>
              <a:t>Backing for Warrant 1:</a:t>
            </a:r>
            <a:r>
              <a:rPr lang="en-US" sz="4000" dirty="0"/>
              <a:t>  There are 845 (~10%) mutations that have a p value &lt;= 0.05. While 2  (0.025%) mutations have &lt; 6 * 10 ^ -6 and fit the adjusted p value </a:t>
            </a:r>
          </a:p>
          <a:p>
            <a:pPr marL="0" indent="0">
              <a:lnSpc>
                <a:spcPct val="120000"/>
              </a:lnSpc>
              <a:buNone/>
            </a:pPr>
            <a:r>
              <a:rPr lang="en-US" sz="4000" b="1" dirty="0"/>
              <a:t>Backing for Warrant 2:</a:t>
            </a:r>
            <a:r>
              <a:rPr lang="en-US" sz="4000" dirty="0"/>
              <a:t>  The foreground there are 108 CIMP+ mutations. The background has 142 CIMP-, and 129 CIMPi samples (271 total). This makes any 1 CIMP+ sample almost twice as important as 1 Non-CIMP+ sample</a:t>
            </a:r>
          </a:p>
          <a:p>
            <a:pPr marL="0" indent="0">
              <a:lnSpc>
                <a:spcPct val="120000"/>
              </a:lnSpc>
              <a:buNone/>
            </a:pPr>
            <a:r>
              <a:rPr lang="en-US" sz="4000" b="1" dirty="0"/>
              <a:t>Backing for Warrant 3: </a:t>
            </a:r>
            <a:r>
              <a:rPr lang="en-US" sz="4000" dirty="0"/>
              <a:t>Mutations used in a random forests have shows forest accuracy of up to 90%. This shows a strong ability to differentiate and classify CIMP+ from CIMP-</a:t>
            </a:r>
          </a:p>
          <a:p>
            <a:pPr marL="0" indent="0">
              <a:lnSpc>
                <a:spcPct val="120000"/>
              </a:lnSpc>
              <a:buNone/>
            </a:pPr>
            <a:r>
              <a:rPr lang="en-US" sz="4000" b="1" dirty="0"/>
              <a:t>Rebuttal</a:t>
            </a:r>
            <a:r>
              <a:rPr lang="en-US" sz="4000" dirty="0"/>
              <a:t>:  Of the ~8000 mutations only ~800 are considered statistically significant. Along side of this the strongest mutation that contains CIMP+ only covers ~25% of the data. This means any given mutation is only able to cover a small potion of the data. While the highest accuracy forest was 90% most forest only has an accuracy between 50 and 70%. Other metrics have a similar outlier as well.</a:t>
            </a:r>
          </a:p>
          <a:p>
            <a:pPr marL="0" indent="0">
              <a:lnSpc>
                <a:spcPct val="120000"/>
              </a:lnSpc>
              <a:buNone/>
            </a:pPr>
            <a:r>
              <a:rPr lang="en-US" sz="4000" b="1" dirty="0"/>
              <a:t>Qualifier: </a:t>
            </a:r>
            <a:r>
              <a:rPr lang="en-US" sz="4000" dirty="0"/>
              <a:t>In the data there are mutations that do not relate to CIMP+, this can become problematic when separating the two groupings causing CIMP+ and Non-CIMP+ mixing. If all separation is correct, then the data will correlate to CIMP+</a:t>
            </a:r>
          </a:p>
          <a:p>
            <a:pPr marL="457200" lvl="1" indent="0">
              <a:spcBef>
                <a:spcPts val="0"/>
              </a:spcBef>
              <a:buNone/>
            </a:pPr>
            <a:endParaRPr lang="en-US" sz="32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767281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E5CBD4-A920-438B-AA7B-070BB08456BE}"/>
              </a:ext>
            </a:extLst>
          </p:cNvPr>
          <p:cNvSpPr/>
          <p:nvPr/>
        </p:nvSpPr>
        <p:spPr>
          <a:xfrm>
            <a:off x="281906" y="2766407"/>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br>
              <a:rPr lang="en-US" dirty="0"/>
            </a:br>
            <a:r>
              <a:rPr lang="en-US" dirty="0"/>
              <a:t>info gain = X</a:t>
            </a:r>
          </a:p>
        </p:txBody>
      </p:sp>
      <p:sp>
        <p:nvSpPr>
          <p:cNvPr id="6" name="Rectangle 5">
            <a:extLst>
              <a:ext uri="{FF2B5EF4-FFF2-40B4-BE49-F238E27FC236}">
                <a16:creationId xmlns:a16="http://schemas.microsoft.com/office/drawing/2014/main" id="{EA565235-4252-4AC8-9D77-4E1F706EE0B7}"/>
              </a:ext>
            </a:extLst>
          </p:cNvPr>
          <p:cNvSpPr/>
          <p:nvPr/>
        </p:nvSpPr>
        <p:spPr>
          <a:xfrm>
            <a:off x="2298617" y="2795259"/>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 all mutations That fit </a:t>
            </a:r>
          </a:p>
          <a:p>
            <a:pPr algn="ctr"/>
            <a:r>
              <a:rPr lang="en-US" dirty="0"/>
              <a:t>&gt; info gain</a:t>
            </a:r>
          </a:p>
        </p:txBody>
      </p:sp>
      <p:sp>
        <p:nvSpPr>
          <p:cNvPr id="8" name="Rectangle 7">
            <a:extLst>
              <a:ext uri="{FF2B5EF4-FFF2-40B4-BE49-F238E27FC236}">
                <a16:creationId xmlns:a16="http://schemas.microsoft.com/office/drawing/2014/main" id="{7FA9C8AC-ADE3-4055-95CC-069B72F1C223}"/>
              </a:ext>
            </a:extLst>
          </p:cNvPr>
          <p:cNvSpPr/>
          <p:nvPr/>
        </p:nvSpPr>
        <p:spPr>
          <a:xfrm>
            <a:off x="2358086" y="125233"/>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 gain / 2</a:t>
            </a:r>
          </a:p>
        </p:txBody>
      </p:sp>
      <p:graphicFrame>
        <p:nvGraphicFramePr>
          <p:cNvPr id="9" name="Table 9">
            <a:extLst>
              <a:ext uri="{FF2B5EF4-FFF2-40B4-BE49-F238E27FC236}">
                <a16:creationId xmlns:a16="http://schemas.microsoft.com/office/drawing/2014/main" id="{36E9C079-470C-4B35-A428-F65A8C81E1F7}"/>
              </a:ext>
            </a:extLst>
          </p:cNvPr>
          <p:cNvGraphicFramePr>
            <a:graphicFrameLocks noGrp="1"/>
          </p:cNvGraphicFramePr>
          <p:nvPr/>
        </p:nvGraphicFramePr>
        <p:xfrm>
          <a:off x="2536158" y="2094194"/>
          <a:ext cx="1707363" cy="640080"/>
        </p:xfrm>
        <a:graphic>
          <a:graphicData uri="http://schemas.openxmlformats.org/drawingml/2006/table">
            <a:tbl>
              <a:tblPr firstRow="1" bandRow="1">
                <a:tableStyleId>{2D5ABB26-0587-4C30-8999-92F81FD0307C}</a:tableStyleId>
              </a:tblPr>
              <a:tblGrid>
                <a:gridCol w="1707363">
                  <a:extLst>
                    <a:ext uri="{9D8B030D-6E8A-4147-A177-3AD203B41FA5}">
                      <a16:colId xmlns:a16="http://schemas.microsoft.com/office/drawing/2014/main" val="1383966506"/>
                    </a:ext>
                  </a:extLst>
                </a:gridCol>
              </a:tblGrid>
              <a:tr h="370840">
                <a:tc>
                  <a:txBody>
                    <a:bodyPr/>
                    <a:lstStyle/>
                    <a:p>
                      <a:r>
                        <a:rPr lang="en-US" dirty="0"/>
                        <a:t>If info gain </a:t>
                      </a:r>
                    </a:p>
                    <a:p>
                      <a:r>
                        <a:rPr lang="en-US" dirty="0"/>
                        <a:t>!= End </a:t>
                      </a:r>
                    </a:p>
                  </a:txBody>
                  <a:tcPr/>
                </a:tc>
                <a:extLst>
                  <a:ext uri="{0D108BD9-81ED-4DB2-BD59-A6C34878D82A}">
                    <a16:rowId xmlns:a16="http://schemas.microsoft.com/office/drawing/2014/main" val="3912012636"/>
                  </a:ext>
                </a:extLst>
              </a:tr>
            </a:tbl>
          </a:graphicData>
        </a:graphic>
      </p:graphicFrame>
      <p:cxnSp>
        <p:nvCxnSpPr>
          <p:cNvPr id="11" name="Straight Arrow Connector 10">
            <a:extLst>
              <a:ext uri="{FF2B5EF4-FFF2-40B4-BE49-F238E27FC236}">
                <a16:creationId xmlns:a16="http://schemas.microsoft.com/office/drawing/2014/main" id="{20EA73E1-11A6-4D87-A1C3-E3D359660222}"/>
              </a:ext>
            </a:extLst>
          </p:cNvPr>
          <p:cNvCxnSpPr>
            <a:cxnSpLocks/>
          </p:cNvCxnSpPr>
          <p:nvPr/>
        </p:nvCxnSpPr>
        <p:spPr>
          <a:xfrm flipV="1">
            <a:off x="3859400" y="2210539"/>
            <a:ext cx="0" cy="4371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62F046DB-2835-49F6-B983-BC33E18F9B6E}"/>
              </a:ext>
            </a:extLst>
          </p:cNvPr>
          <p:cNvCxnSpPr>
            <a:cxnSpLocks/>
          </p:cNvCxnSpPr>
          <p:nvPr/>
        </p:nvCxnSpPr>
        <p:spPr>
          <a:xfrm>
            <a:off x="1902158" y="3627713"/>
            <a:ext cx="396459" cy="210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080C1546-18B0-43B1-902E-E115F16503C8}"/>
              </a:ext>
            </a:extLst>
          </p:cNvPr>
          <p:cNvCxnSpPr>
            <a:cxnSpLocks/>
          </p:cNvCxnSpPr>
          <p:nvPr/>
        </p:nvCxnSpPr>
        <p:spPr>
          <a:xfrm>
            <a:off x="4026023" y="3648724"/>
            <a:ext cx="1498858" cy="288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9" name="Table 9">
            <a:extLst>
              <a:ext uri="{FF2B5EF4-FFF2-40B4-BE49-F238E27FC236}">
                <a16:creationId xmlns:a16="http://schemas.microsoft.com/office/drawing/2014/main" id="{B1E760E9-3FA7-4EE4-BB35-23C2DB30C13C}"/>
              </a:ext>
            </a:extLst>
          </p:cNvPr>
          <p:cNvGraphicFramePr>
            <a:graphicFrameLocks noGrp="1"/>
          </p:cNvGraphicFramePr>
          <p:nvPr/>
        </p:nvGraphicFramePr>
        <p:xfrm>
          <a:off x="4026023" y="3848790"/>
          <a:ext cx="1565266" cy="370840"/>
        </p:xfrm>
        <a:graphic>
          <a:graphicData uri="http://schemas.openxmlformats.org/drawingml/2006/table">
            <a:tbl>
              <a:tblPr firstRow="1" bandRow="1">
                <a:tableStyleId>{2D5ABB26-0587-4C30-8999-92F81FD0307C}</a:tableStyleId>
              </a:tblPr>
              <a:tblGrid>
                <a:gridCol w="1565266">
                  <a:extLst>
                    <a:ext uri="{9D8B030D-6E8A-4147-A177-3AD203B41FA5}">
                      <a16:colId xmlns:a16="http://schemas.microsoft.com/office/drawing/2014/main" val="1383966506"/>
                    </a:ext>
                  </a:extLst>
                </a:gridCol>
              </a:tblGrid>
              <a:tr h="370840">
                <a:tc>
                  <a:txBody>
                    <a:bodyPr/>
                    <a:lstStyle/>
                    <a:p>
                      <a:r>
                        <a:rPr lang="en-US" dirty="0"/>
                        <a:t>info gain = Y</a:t>
                      </a:r>
                    </a:p>
                  </a:txBody>
                  <a:tcPr/>
                </a:tc>
                <a:extLst>
                  <a:ext uri="{0D108BD9-81ED-4DB2-BD59-A6C34878D82A}">
                    <a16:rowId xmlns:a16="http://schemas.microsoft.com/office/drawing/2014/main" val="3912012636"/>
                  </a:ext>
                </a:extLst>
              </a:tr>
            </a:tbl>
          </a:graphicData>
        </a:graphic>
      </p:graphicFrame>
      <p:sp>
        <p:nvSpPr>
          <p:cNvPr id="29" name="Rectangle 28">
            <a:extLst>
              <a:ext uri="{FF2B5EF4-FFF2-40B4-BE49-F238E27FC236}">
                <a16:creationId xmlns:a16="http://schemas.microsoft.com/office/drawing/2014/main" id="{F42CCF3E-35E5-4BB3-A573-233DA3D3E953}"/>
              </a:ext>
            </a:extLst>
          </p:cNvPr>
          <p:cNvSpPr/>
          <p:nvPr/>
        </p:nvSpPr>
        <p:spPr>
          <a:xfrm>
            <a:off x="5625968" y="2709860"/>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mutations by info gain</a:t>
            </a:r>
          </a:p>
        </p:txBody>
      </p:sp>
      <p:cxnSp>
        <p:nvCxnSpPr>
          <p:cNvPr id="30" name="Straight Arrow Connector 29">
            <a:extLst>
              <a:ext uri="{FF2B5EF4-FFF2-40B4-BE49-F238E27FC236}">
                <a16:creationId xmlns:a16="http://schemas.microsoft.com/office/drawing/2014/main" id="{B4FFE373-33D7-4897-B633-976C4E6113F3}"/>
              </a:ext>
            </a:extLst>
          </p:cNvPr>
          <p:cNvCxnSpPr>
            <a:cxnSpLocks/>
          </p:cNvCxnSpPr>
          <p:nvPr/>
        </p:nvCxnSpPr>
        <p:spPr>
          <a:xfrm>
            <a:off x="7347307" y="3644572"/>
            <a:ext cx="475084" cy="63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Rectangle 31">
            <a:extLst>
              <a:ext uri="{FF2B5EF4-FFF2-40B4-BE49-F238E27FC236}">
                <a16:creationId xmlns:a16="http://schemas.microsoft.com/office/drawing/2014/main" id="{C3FB04DE-B61F-43BC-A349-3F3F6C185028}"/>
              </a:ext>
            </a:extLst>
          </p:cNvPr>
          <p:cNvSpPr/>
          <p:nvPr/>
        </p:nvSpPr>
        <p:spPr>
          <a:xfrm>
            <a:off x="7919342" y="2734274"/>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forests</a:t>
            </a:r>
          </a:p>
        </p:txBody>
      </p:sp>
      <p:sp>
        <p:nvSpPr>
          <p:cNvPr id="34" name="Rectangle 33">
            <a:extLst>
              <a:ext uri="{FF2B5EF4-FFF2-40B4-BE49-F238E27FC236}">
                <a16:creationId xmlns:a16="http://schemas.microsoft.com/office/drawing/2014/main" id="{88E166B8-B22E-4DED-804D-CF7DB2EF0A58}"/>
              </a:ext>
            </a:extLst>
          </p:cNvPr>
          <p:cNvSpPr/>
          <p:nvPr/>
        </p:nvSpPr>
        <p:spPr>
          <a:xfrm>
            <a:off x="10318501" y="2795259"/>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forests </a:t>
            </a:r>
          </a:p>
          <a:p>
            <a:pPr algn="ctr"/>
            <a:r>
              <a:rPr lang="en-US" dirty="0"/>
              <a:t>by accuracy</a:t>
            </a:r>
          </a:p>
        </p:txBody>
      </p:sp>
      <p:cxnSp>
        <p:nvCxnSpPr>
          <p:cNvPr id="36" name="Straight Arrow Connector 35">
            <a:extLst>
              <a:ext uri="{FF2B5EF4-FFF2-40B4-BE49-F238E27FC236}">
                <a16:creationId xmlns:a16="http://schemas.microsoft.com/office/drawing/2014/main" id="{F9F1089E-0502-4BB0-B232-B5738F7DED19}"/>
              </a:ext>
            </a:extLst>
          </p:cNvPr>
          <p:cNvCxnSpPr>
            <a:cxnSpLocks/>
          </p:cNvCxnSpPr>
          <p:nvPr/>
        </p:nvCxnSpPr>
        <p:spPr>
          <a:xfrm>
            <a:off x="9635910" y="3644572"/>
            <a:ext cx="475084" cy="63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4B3273B1-C620-4A2A-8BC5-9B9D5609A0A7}"/>
              </a:ext>
            </a:extLst>
          </p:cNvPr>
          <p:cNvSpPr/>
          <p:nvPr/>
        </p:nvSpPr>
        <p:spPr>
          <a:xfrm>
            <a:off x="10318501" y="5028884"/>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all mutations in forests as relevant</a:t>
            </a:r>
          </a:p>
        </p:txBody>
      </p:sp>
      <p:cxnSp>
        <p:nvCxnSpPr>
          <p:cNvPr id="39" name="Straight Arrow Connector 38">
            <a:extLst>
              <a:ext uri="{FF2B5EF4-FFF2-40B4-BE49-F238E27FC236}">
                <a16:creationId xmlns:a16="http://schemas.microsoft.com/office/drawing/2014/main" id="{0C31CBC0-DCD5-4808-87C7-EB3B523FC636}"/>
              </a:ext>
            </a:extLst>
          </p:cNvPr>
          <p:cNvCxnSpPr>
            <a:cxnSpLocks/>
          </p:cNvCxnSpPr>
          <p:nvPr/>
        </p:nvCxnSpPr>
        <p:spPr>
          <a:xfrm>
            <a:off x="11119749" y="4613353"/>
            <a:ext cx="0" cy="3193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4FB756F4-0CBD-4DB5-A993-96B70805E45A}"/>
              </a:ext>
            </a:extLst>
          </p:cNvPr>
          <p:cNvCxnSpPr>
            <a:cxnSpLocks/>
          </p:cNvCxnSpPr>
          <p:nvPr/>
        </p:nvCxnSpPr>
        <p:spPr>
          <a:xfrm>
            <a:off x="2445137" y="2210539"/>
            <a:ext cx="0" cy="3803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92EB7A2C-C1BF-4CFC-B03F-A2F4B9951DC4}"/>
              </a:ext>
            </a:extLst>
          </p:cNvPr>
          <p:cNvSpPr/>
          <p:nvPr/>
        </p:nvSpPr>
        <p:spPr>
          <a:xfrm>
            <a:off x="135335" y="125233"/>
            <a:ext cx="5490630" cy="6360155"/>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66365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EE440-8919-47CC-801C-D2749138F7B3}"/>
              </a:ext>
            </a:extLst>
          </p:cNvPr>
          <p:cNvSpPr>
            <a:spLocks noGrp="1"/>
          </p:cNvSpPr>
          <p:nvPr>
            <p:ph type="title"/>
          </p:nvPr>
        </p:nvSpPr>
        <p:spPr>
          <a:xfrm>
            <a:off x="117971" y="293935"/>
            <a:ext cx="2310779" cy="1507067"/>
          </a:xfrm>
        </p:spPr>
        <p:txBody>
          <a:bodyPr>
            <a:normAutofit/>
          </a:bodyPr>
          <a:lstStyle/>
          <a:p>
            <a:pPr algn="ctr"/>
            <a:r>
              <a:rPr lang="en-US" dirty="0"/>
              <a:t>Feature selection</a:t>
            </a:r>
          </a:p>
        </p:txBody>
      </p:sp>
      <p:cxnSp>
        <p:nvCxnSpPr>
          <p:cNvPr id="4" name="Straight Arrow Connector 3">
            <a:extLst>
              <a:ext uri="{FF2B5EF4-FFF2-40B4-BE49-F238E27FC236}">
                <a16:creationId xmlns:a16="http://schemas.microsoft.com/office/drawing/2014/main" id="{C072EFC1-B673-4933-B496-160F922439ED}"/>
              </a:ext>
            </a:extLst>
          </p:cNvPr>
          <p:cNvCxnSpPr>
            <a:cxnSpLocks/>
          </p:cNvCxnSpPr>
          <p:nvPr/>
        </p:nvCxnSpPr>
        <p:spPr>
          <a:xfrm>
            <a:off x="4518992" y="3480032"/>
            <a:ext cx="41081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4">
            <a:extLst>
              <a:ext uri="{FF2B5EF4-FFF2-40B4-BE49-F238E27FC236}">
                <a16:creationId xmlns:a16="http://schemas.microsoft.com/office/drawing/2014/main" id="{90DB9DB2-87A6-4B26-A587-A390DEE3598D}"/>
              </a:ext>
            </a:extLst>
          </p:cNvPr>
          <p:cNvSpPr/>
          <p:nvPr/>
        </p:nvSpPr>
        <p:spPr>
          <a:xfrm>
            <a:off x="5151609" y="2586956"/>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mutations by p value</a:t>
            </a:r>
          </a:p>
        </p:txBody>
      </p:sp>
      <p:cxnSp>
        <p:nvCxnSpPr>
          <p:cNvPr id="6" name="Straight Arrow Connector 5">
            <a:extLst>
              <a:ext uri="{FF2B5EF4-FFF2-40B4-BE49-F238E27FC236}">
                <a16:creationId xmlns:a16="http://schemas.microsoft.com/office/drawing/2014/main" id="{181A6BDE-E9D4-4B6E-A264-A16539E03049}"/>
              </a:ext>
            </a:extLst>
          </p:cNvPr>
          <p:cNvCxnSpPr>
            <a:cxnSpLocks/>
          </p:cNvCxnSpPr>
          <p:nvPr/>
        </p:nvCxnSpPr>
        <p:spPr>
          <a:xfrm>
            <a:off x="7004110" y="3488804"/>
            <a:ext cx="475084" cy="63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B02F0544-9833-48A0-893E-4EA273BAA18F}"/>
              </a:ext>
            </a:extLst>
          </p:cNvPr>
          <p:cNvSpPr/>
          <p:nvPr/>
        </p:nvSpPr>
        <p:spPr>
          <a:xfrm>
            <a:off x="7661957" y="2629125"/>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a:t>
            </a:r>
          </a:p>
          <a:p>
            <a:pPr algn="ctr"/>
            <a:r>
              <a:rPr lang="en-US" dirty="0"/>
              <a:t>(Forests,</a:t>
            </a:r>
          </a:p>
          <a:p>
            <a:pPr algn="ctr"/>
            <a:r>
              <a:rPr lang="en-US" dirty="0"/>
              <a:t>Greedy selection,</a:t>
            </a:r>
          </a:p>
          <a:p>
            <a:pPr algn="ctr"/>
            <a:r>
              <a:rPr lang="en-US" dirty="0"/>
              <a:t>Etc...)</a:t>
            </a:r>
          </a:p>
        </p:txBody>
      </p:sp>
      <p:sp>
        <p:nvSpPr>
          <p:cNvPr id="8" name="Rectangle 7">
            <a:extLst>
              <a:ext uri="{FF2B5EF4-FFF2-40B4-BE49-F238E27FC236}">
                <a16:creationId xmlns:a16="http://schemas.microsoft.com/office/drawing/2014/main" id="{3ED5E294-560A-444D-A93E-032EB5561D58}"/>
              </a:ext>
            </a:extLst>
          </p:cNvPr>
          <p:cNvSpPr/>
          <p:nvPr/>
        </p:nvSpPr>
        <p:spPr>
          <a:xfrm>
            <a:off x="10172306" y="2657977"/>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filter to generated dataset</a:t>
            </a:r>
          </a:p>
        </p:txBody>
      </p:sp>
      <p:cxnSp>
        <p:nvCxnSpPr>
          <p:cNvPr id="9" name="Straight Arrow Connector 8">
            <a:extLst>
              <a:ext uri="{FF2B5EF4-FFF2-40B4-BE49-F238E27FC236}">
                <a16:creationId xmlns:a16="http://schemas.microsoft.com/office/drawing/2014/main" id="{37A5F421-B465-410B-B9D9-9B72B499F7BD}"/>
              </a:ext>
            </a:extLst>
          </p:cNvPr>
          <p:cNvCxnSpPr>
            <a:cxnSpLocks/>
          </p:cNvCxnSpPr>
          <p:nvPr/>
        </p:nvCxnSpPr>
        <p:spPr>
          <a:xfrm>
            <a:off x="9489715" y="3507290"/>
            <a:ext cx="475084" cy="63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Rectangle 9">
            <a:extLst>
              <a:ext uri="{FF2B5EF4-FFF2-40B4-BE49-F238E27FC236}">
                <a16:creationId xmlns:a16="http://schemas.microsoft.com/office/drawing/2014/main" id="{6ACBDF74-6711-4333-9B6F-C7AD9ACC9590}"/>
              </a:ext>
            </a:extLst>
          </p:cNvPr>
          <p:cNvSpPr/>
          <p:nvPr/>
        </p:nvSpPr>
        <p:spPr>
          <a:xfrm>
            <a:off x="10172306" y="4891602"/>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all relevant mutations</a:t>
            </a:r>
          </a:p>
        </p:txBody>
      </p:sp>
      <p:cxnSp>
        <p:nvCxnSpPr>
          <p:cNvPr id="11" name="Straight Arrow Connector 10">
            <a:extLst>
              <a:ext uri="{FF2B5EF4-FFF2-40B4-BE49-F238E27FC236}">
                <a16:creationId xmlns:a16="http://schemas.microsoft.com/office/drawing/2014/main" id="{AC8F0759-BBD0-4AED-A9F1-FE4FC5312330}"/>
              </a:ext>
            </a:extLst>
          </p:cNvPr>
          <p:cNvCxnSpPr>
            <a:cxnSpLocks/>
          </p:cNvCxnSpPr>
          <p:nvPr/>
        </p:nvCxnSpPr>
        <p:spPr>
          <a:xfrm>
            <a:off x="10973554" y="4476071"/>
            <a:ext cx="0" cy="3193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922DF7F5-1B14-4E35-8309-81460B7CD818}"/>
              </a:ext>
            </a:extLst>
          </p:cNvPr>
          <p:cNvSpPr/>
          <p:nvPr/>
        </p:nvSpPr>
        <p:spPr>
          <a:xfrm>
            <a:off x="2597426" y="293935"/>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Determine </a:t>
            </a:r>
          </a:p>
          <a:p>
            <a:pPr algn="ctr"/>
            <a:r>
              <a:rPr lang="en-US" dirty="0"/>
              <a:t>Datasets</a:t>
            </a:r>
          </a:p>
        </p:txBody>
      </p:sp>
      <p:sp>
        <p:nvSpPr>
          <p:cNvPr id="14" name="Rectangle 13">
            <a:extLst>
              <a:ext uri="{FF2B5EF4-FFF2-40B4-BE49-F238E27FC236}">
                <a16:creationId xmlns:a16="http://schemas.microsoft.com/office/drawing/2014/main" id="{CC4B3BE5-DAAD-4782-944B-449C7AE1B3B3}"/>
              </a:ext>
            </a:extLst>
          </p:cNvPr>
          <p:cNvSpPr/>
          <p:nvPr/>
        </p:nvSpPr>
        <p:spPr>
          <a:xfrm>
            <a:off x="2597426" y="2657977"/>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Determine filtering requisite for datasets</a:t>
            </a:r>
          </a:p>
        </p:txBody>
      </p:sp>
      <p:cxnSp>
        <p:nvCxnSpPr>
          <p:cNvPr id="16" name="Straight Arrow Connector 15">
            <a:extLst>
              <a:ext uri="{FF2B5EF4-FFF2-40B4-BE49-F238E27FC236}">
                <a16:creationId xmlns:a16="http://schemas.microsoft.com/office/drawing/2014/main" id="{ED033329-5994-452C-AF45-318856B0A231}"/>
              </a:ext>
            </a:extLst>
          </p:cNvPr>
          <p:cNvCxnSpPr>
            <a:cxnSpLocks/>
          </p:cNvCxnSpPr>
          <p:nvPr/>
        </p:nvCxnSpPr>
        <p:spPr>
          <a:xfrm>
            <a:off x="3332923" y="2240954"/>
            <a:ext cx="0" cy="3460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75CB04D2-7A54-4FF4-95FF-37C2E880A6DF}"/>
              </a:ext>
            </a:extLst>
          </p:cNvPr>
          <p:cNvSpPr/>
          <p:nvPr/>
        </p:nvSpPr>
        <p:spPr>
          <a:xfrm>
            <a:off x="10144863" y="476322"/>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Determine the filtering constraint</a:t>
            </a:r>
          </a:p>
          <a:p>
            <a:pPr algn="ctr"/>
            <a:r>
              <a:rPr lang="en-US" dirty="0"/>
              <a:t>(Accuracy, Sensitivity, specificity)</a:t>
            </a:r>
          </a:p>
        </p:txBody>
      </p:sp>
      <p:cxnSp>
        <p:nvCxnSpPr>
          <p:cNvPr id="19" name="Straight Arrow Connector 18">
            <a:extLst>
              <a:ext uri="{FF2B5EF4-FFF2-40B4-BE49-F238E27FC236}">
                <a16:creationId xmlns:a16="http://schemas.microsoft.com/office/drawing/2014/main" id="{4B762949-4B1E-41FB-A843-7F901EB4F942}"/>
              </a:ext>
            </a:extLst>
          </p:cNvPr>
          <p:cNvCxnSpPr>
            <a:cxnSpLocks/>
          </p:cNvCxnSpPr>
          <p:nvPr/>
        </p:nvCxnSpPr>
        <p:spPr>
          <a:xfrm>
            <a:off x="10995685" y="2311975"/>
            <a:ext cx="0" cy="3460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Rectangle 19">
            <a:extLst>
              <a:ext uri="{FF2B5EF4-FFF2-40B4-BE49-F238E27FC236}">
                <a16:creationId xmlns:a16="http://schemas.microsoft.com/office/drawing/2014/main" id="{00612F3F-7B8B-4AB5-BA69-41CA720A3145}"/>
              </a:ext>
            </a:extLst>
          </p:cNvPr>
          <p:cNvSpPr/>
          <p:nvPr/>
        </p:nvSpPr>
        <p:spPr>
          <a:xfrm>
            <a:off x="5151609" y="4891602"/>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all relevant mutations</a:t>
            </a:r>
          </a:p>
        </p:txBody>
      </p:sp>
      <p:cxnSp>
        <p:nvCxnSpPr>
          <p:cNvPr id="21" name="Straight Arrow Connector 20">
            <a:extLst>
              <a:ext uri="{FF2B5EF4-FFF2-40B4-BE49-F238E27FC236}">
                <a16:creationId xmlns:a16="http://schemas.microsoft.com/office/drawing/2014/main" id="{B9FE562D-0722-4EBD-9621-3D2F44930DD4}"/>
              </a:ext>
            </a:extLst>
          </p:cNvPr>
          <p:cNvCxnSpPr>
            <a:cxnSpLocks/>
          </p:cNvCxnSpPr>
          <p:nvPr/>
        </p:nvCxnSpPr>
        <p:spPr>
          <a:xfrm flipH="1">
            <a:off x="7061273" y="5410222"/>
            <a:ext cx="272994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4" name="Table 24">
            <a:extLst>
              <a:ext uri="{FF2B5EF4-FFF2-40B4-BE49-F238E27FC236}">
                <a16:creationId xmlns:a16="http://schemas.microsoft.com/office/drawing/2014/main" id="{F2432D40-BCD3-4541-91AF-A78D5EEE6165}"/>
              </a:ext>
            </a:extLst>
          </p:cNvPr>
          <p:cNvGraphicFramePr>
            <a:graphicFrameLocks noGrp="1"/>
          </p:cNvGraphicFramePr>
          <p:nvPr/>
        </p:nvGraphicFramePr>
        <p:xfrm>
          <a:off x="7061273" y="5669280"/>
          <a:ext cx="2903526" cy="1188720"/>
        </p:xfrm>
        <a:graphic>
          <a:graphicData uri="http://schemas.openxmlformats.org/drawingml/2006/table">
            <a:tbl>
              <a:tblPr firstRow="1" bandRow="1">
                <a:tableStyleId>{2D5ABB26-0587-4C30-8999-92F81FD0307C}</a:tableStyleId>
              </a:tblPr>
              <a:tblGrid>
                <a:gridCol w="2903526">
                  <a:extLst>
                    <a:ext uri="{9D8B030D-6E8A-4147-A177-3AD203B41FA5}">
                      <a16:colId xmlns:a16="http://schemas.microsoft.com/office/drawing/2014/main" val="1184016851"/>
                    </a:ext>
                  </a:extLst>
                </a:gridCol>
              </a:tblGrid>
              <a:tr h="370840">
                <a:tc>
                  <a:txBody>
                    <a:bodyPr/>
                    <a:lstStyle/>
                    <a:p>
                      <a:r>
                        <a:rPr lang="en-US" dirty="0"/>
                        <a:t>If all data sets are </a:t>
                      </a:r>
                    </a:p>
                    <a:p>
                      <a:r>
                        <a:rPr lang="en-US" dirty="0"/>
                        <a:t>not analyzing </a:t>
                      </a:r>
                    </a:p>
                    <a:p>
                      <a:r>
                        <a:rPr lang="en-US" dirty="0"/>
                        <a:t>and the sets still </a:t>
                      </a:r>
                    </a:p>
                    <a:p>
                      <a:r>
                        <a:rPr lang="en-US" dirty="0"/>
                        <a:t>contribute to final list.</a:t>
                      </a:r>
                    </a:p>
                  </a:txBody>
                  <a:tcPr/>
                </a:tc>
                <a:extLst>
                  <a:ext uri="{0D108BD9-81ED-4DB2-BD59-A6C34878D82A}">
                    <a16:rowId xmlns:a16="http://schemas.microsoft.com/office/drawing/2014/main" val="3828719878"/>
                  </a:ext>
                </a:extLst>
              </a:tr>
            </a:tbl>
          </a:graphicData>
        </a:graphic>
      </p:graphicFrame>
      <p:cxnSp>
        <p:nvCxnSpPr>
          <p:cNvPr id="25" name="Straight Arrow Connector 24">
            <a:extLst>
              <a:ext uri="{FF2B5EF4-FFF2-40B4-BE49-F238E27FC236}">
                <a16:creationId xmlns:a16="http://schemas.microsoft.com/office/drawing/2014/main" id="{1E6469B0-E6F9-40AD-BB31-8DFC305EDB3A}"/>
              </a:ext>
            </a:extLst>
          </p:cNvPr>
          <p:cNvCxnSpPr>
            <a:cxnSpLocks/>
          </p:cNvCxnSpPr>
          <p:nvPr/>
        </p:nvCxnSpPr>
        <p:spPr>
          <a:xfrm flipV="1">
            <a:off x="5961735" y="4476070"/>
            <a:ext cx="0" cy="3193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7" name="Table 27">
            <a:extLst>
              <a:ext uri="{FF2B5EF4-FFF2-40B4-BE49-F238E27FC236}">
                <a16:creationId xmlns:a16="http://schemas.microsoft.com/office/drawing/2014/main" id="{77D497FD-DB61-4FB8-86E7-551038E447EB}"/>
              </a:ext>
            </a:extLst>
          </p:cNvPr>
          <p:cNvGraphicFramePr>
            <a:graphicFrameLocks noGrp="1"/>
          </p:cNvGraphicFramePr>
          <p:nvPr/>
        </p:nvGraphicFramePr>
        <p:xfrm>
          <a:off x="3477765" y="5212080"/>
          <a:ext cx="1479826" cy="914400"/>
        </p:xfrm>
        <a:graphic>
          <a:graphicData uri="http://schemas.openxmlformats.org/drawingml/2006/table">
            <a:tbl>
              <a:tblPr firstRow="1" bandRow="1">
                <a:tableStyleId>{2D5ABB26-0587-4C30-8999-92F81FD0307C}</a:tableStyleId>
              </a:tblPr>
              <a:tblGrid>
                <a:gridCol w="1479826">
                  <a:extLst>
                    <a:ext uri="{9D8B030D-6E8A-4147-A177-3AD203B41FA5}">
                      <a16:colId xmlns:a16="http://schemas.microsoft.com/office/drawing/2014/main" val="768822216"/>
                    </a:ext>
                  </a:extLst>
                </a:gridCol>
              </a:tblGrid>
              <a:tr h="370840">
                <a:tc>
                  <a:txBody>
                    <a:bodyPr/>
                    <a:lstStyle/>
                    <a:p>
                      <a:r>
                        <a:rPr lang="en-US" dirty="0"/>
                        <a:t>Continue with next dataset</a:t>
                      </a:r>
                    </a:p>
                  </a:txBody>
                  <a:tcPr/>
                </a:tc>
                <a:extLst>
                  <a:ext uri="{0D108BD9-81ED-4DB2-BD59-A6C34878D82A}">
                    <a16:rowId xmlns:a16="http://schemas.microsoft.com/office/drawing/2014/main" val="4159398040"/>
                  </a:ext>
                </a:extLst>
              </a:tr>
            </a:tbl>
          </a:graphicData>
        </a:graphic>
      </p:graphicFrame>
    </p:spTree>
    <p:extLst>
      <p:ext uri="{BB962C8B-B14F-4D97-AF65-F5344CB8AC3E}">
        <p14:creationId xmlns:p14="http://schemas.microsoft.com/office/powerpoint/2010/main" val="121583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5070F38-8D50-4CE0-872E-A1D00382CD9A}"/>
              </a:ext>
            </a:extLst>
          </p:cNvPr>
          <p:cNvGraphicFramePr>
            <a:graphicFrameLocks noGrp="1"/>
          </p:cNvGraphicFramePr>
          <p:nvPr/>
        </p:nvGraphicFramePr>
        <p:xfrm>
          <a:off x="0" y="0"/>
          <a:ext cx="12192000" cy="6858001"/>
        </p:xfrm>
        <a:graphic>
          <a:graphicData uri="http://schemas.openxmlformats.org/drawingml/2006/table">
            <a:tbl>
              <a:tblPr>
                <a:tableStyleId>{793D81CF-94F2-401A-BA57-92F5A7B2D0C5}</a:tableStyleId>
              </a:tblPr>
              <a:tblGrid>
                <a:gridCol w="1524000">
                  <a:extLst>
                    <a:ext uri="{9D8B030D-6E8A-4147-A177-3AD203B41FA5}">
                      <a16:colId xmlns:a16="http://schemas.microsoft.com/office/drawing/2014/main" val="2262038763"/>
                    </a:ext>
                  </a:extLst>
                </a:gridCol>
                <a:gridCol w="1524000">
                  <a:extLst>
                    <a:ext uri="{9D8B030D-6E8A-4147-A177-3AD203B41FA5}">
                      <a16:colId xmlns:a16="http://schemas.microsoft.com/office/drawing/2014/main" val="1023500004"/>
                    </a:ext>
                  </a:extLst>
                </a:gridCol>
                <a:gridCol w="1524000">
                  <a:extLst>
                    <a:ext uri="{9D8B030D-6E8A-4147-A177-3AD203B41FA5}">
                      <a16:colId xmlns:a16="http://schemas.microsoft.com/office/drawing/2014/main" val="3156907120"/>
                    </a:ext>
                  </a:extLst>
                </a:gridCol>
                <a:gridCol w="1524000">
                  <a:extLst>
                    <a:ext uri="{9D8B030D-6E8A-4147-A177-3AD203B41FA5}">
                      <a16:colId xmlns:a16="http://schemas.microsoft.com/office/drawing/2014/main" val="3498078051"/>
                    </a:ext>
                  </a:extLst>
                </a:gridCol>
                <a:gridCol w="1524000">
                  <a:extLst>
                    <a:ext uri="{9D8B030D-6E8A-4147-A177-3AD203B41FA5}">
                      <a16:colId xmlns:a16="http://schemas.microsoft.com/office/drawing/2014/main" val="788342769"/>
                    </a:ext>
                  </a:extLst>
                </a:gridCol>
                <a:gridCol w="1524000">
                  <a:extLst>
                    <a:ext uri="{9D8B030D-6E8A-4147-A177-3AD203B41FA5}">
                      <a16:colId xmlns:a16="http://schemas.microsoft.com/office/drawing/2014/main" val="2224059680"/>
                    </a:ext>
                  </a:extLst>
                </a:gridCol>
                <a:gridCol w="1524000">
                  <a:extLst>
                    <a:ext uri="{9D8B030D-6E8A-4147-A177-3AD203B41FA5}">
                      <a16:colId xmlns:a16="http://schemas.microsoft.com/office/drawing/2014/main" val="4269382987"/>
                    </a:ext>
                  </a:extLst>
                </a:gridCol>
                <a:gridCol w="1524000">
                  <a:extLst>
                    <a:ext uri="{9D8B030D-6E8A-4147-A177-3AD203B41FA5}">
                      <a16:colId xmlns:a16="http://schemas.microsoft.com/office/drawing/2014/main" val="2015478229"/>
                    </a:ext>
                  </a:extLst>
                </a:gridCol>
              </a:tblGrid>
              <a:tr h="210702">
                <a:tc>
                  <a:txBody>
                    <a:bodyPr/>
                    <a:lstStyle/>
                    <a:p>
                      <a:pPr algn="l" fontAlgn="b"/>
                      <a:r>
                        <a:rPr lang="en-US" sz="1100" b="0" u="none" strike="noStrike">
                          <a:solidFill>
                            <a:srgbClr val="000000"/>
                          </a:solidFill>
                          <a:effectLst/>
                        </a:rPr>
                        <a:t>Feature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TP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FP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TN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rgbClr val="000000"/>
                          </a:solidFill>
                          <a:effectLst/>
                        </a:rPr>
                        <a:t>FN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Info Gain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p 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Accuracy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7590369"/>
                  </a:ext>
                </a:extLst>
              </a:tr>
              <a:tr h="1008196">
                <a:tc>
                  <a:txBody>
                    <a:bodyPr/>
                    <a:lstStyle/>
                    <a:p>
                      <a:pPr algn="l" fontAlgn="b"/>
                      <a:r>
                        <a:rPr lang="en-US" sz="1100" b="0" i="0" u="none" strike="noStrike" dirty="0">
                          <a:solidFill>
                            <a:srgbClr val="000000"/>
                          </a:solidFill>
                          <a:effectLst/>
                          <a:latin typeface="Calibri" panose="020F0502020204030204" pitchFamily="34" charset="0"/>
                        </a:rPr>
                        <a:t>SMARCAD1_GRCh37_4:95173910-95173910_Frame-Shift-Del_DEL_A-A--</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270</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106</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0.188235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0.19663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0.717678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5223557"/>
                  </a:ext>
                </a:extLst>
              </a:tr>
              <a:tr h="1207570">
                <a:tc>
                  <a:txBody>
                    <a:bodyPr/>
                    <a:lstStyle/>
                    <a:p>
                      <a:pPr algn="l" fontAlgn="b"/>
                      <a:r>
                        <a:rPr lang="en-US" sz="1100" b="0" i="0" u="none" strike="noStrike" dirty="0">
                          <a:solidFill>
                            <a:srgbClr val="000000"/>
                          </a:solidFill>
                          <a:effectLst/>
                          <a:latin typeface="Calibri" panose="020F0502020204030204" pitchFamily="34" charset="0"/>
                        </a:rPr>
                        <a:t>SMARCA2_GRCh37_9:2104068-2104068_Missense-Mutation_SNP_C-C-T</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0</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3</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268</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108</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0.188485</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0.561059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0.707124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1961701"/>
                  </a:ext>
                </a:extLst>
              </a:tr>
              <a:tr h="1207570">
                <a:tc>
                  <a:txBody>
                    <a:bodyPr/>
                    <a:lstStyle/>
                    <a:p>
                      <a:pPr algn="l" fontAlgn="b"/>
                      <a:r>
                        <a:rPr lang="en-US" sz="1100" b="0" i="0" u="none" strike="noStrike" dirty="0">
                          <a:solidFill>
                            <a:srgbClr val="000000"/>
                          </a:solidFill>
                          <a:effectLst/>
                          <a:latin typeface="Calibri" panose="020F0502020204030204" pitchFamily="34" charset="0"/>
                        </a:rPr>
                        <a:t>SMARCA5_GRCh37_4:144445600-144445600_Missense-Mutation_SNP_G-G-A</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4</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267</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108</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0.189776</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0.581294</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0.704485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08987977"/>
                  </a:ext>
                </a:extLst>
              </a:tr>
              <a:tr h="1207570">
                <a:tc>
                  <a:txBody>
                    <a:bodyPr/>
                    <a:lstStyle/>
                    <a:p>
                      <a:pPr algn="l" fontAlgn="b"/>
                      <a:r>
                        <a:rPr lang="en-US" sz="1100" b="0" i="0" u="none" strike="noStrike" dirty="0">
                          <a:solidFill>
                            <a:srgbClr val="000000"/>
                          </a:solidFill>
                          <a:effectLst/>
                          <a:latin typeface="Calibri" panose="020F0502020204030204" pitchFamily="34" charset="0"/>
                        </a:rPr>
                        <a:t>SMARCA5_GRCh37_4:144445525-144445525_Missense-Mutation_SNP_G-G-A</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269</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107</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0.184701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0.712401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44649284"/>
                  </a:ext>
                </a:extLst>
              </a:tr>
              <a:tr h="808823">
                <a:tc>
                  <a:txBody>
                    <a:bodyPr/>
                    <a:lstStyle/>
                    <a:p>
                      <a:pPr algn="l" fontAlgn="b"/>
                      <a:r>
                        <a:rPr lang="en-US" sz="1100" b="0" i="0" u="none" strike="noStrike" dirty="0">
                          <a:solidFill>
                            <a:srgbClr val="000000"/>
                          </a:solidFill>
                          <a:effectLst/>
                          <a:latin typeface="Calibri" panose="020F0502020204030204" pitchFamily="34" charset="0"/>
                        </a:rPr>
                        <a:t>SMARCA4_GRCh37_19:11121075-11121075_Silent_SNP_C-C-T</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269</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107</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0.184701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0.712401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1558510"/>
                  </a:ext>
                </a:extLst>
              </a:tr>
              <a:tr h="1207570">
                <a:tc>
                  <a:txBody>
                    <a:bodyPr/>
                    <a:lstStyle/>
                    <a:p>
                      <a:pPr algn="l" fontAlgn="b"/>
                      <a:r>
                        <a:rPr lang="en-US" sz="1100" b="0" i="0" u="none" strike="noStrike" dirty="0">
                          <a:solidFill>
                            <a:srgbClr val="000000"/>
                          </a:solidFill>
                          <a:effectLst/>
                          <a:latin typeface="Calibri" panose="020F0502020204030204" pitchFamily="34" charset="0"/>
                        </a:rPr>
                        <a:t>SMARCA1_GRCh37_X:128621065-128621065_Missense-Mutation_SNP_C-C-A</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2</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269</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108</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0.187198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0.709763</a:t>
                      </a:r>
                    </a:p>
                  </a:txBody>
                  <a:tcPr marL="9525" marR="9525" marT="9525" marB="0" anchor="b"/>
                </a:tc>
                <a:extLst>
                  <a:ext uri="{0D108BD9-81ED-4DB2-BD59-A6C34878D82A}">
                    <a16:rowId xmlns:a16="http://schemas.microsoft.com/office/drawing/2014/main" val="293380269"/>
                  </a:ext>
                </a:extLst>
              </a:tr>
            </a:tbl>
          </a:graphicData>
        </a:graphic>
      </p:graphicFrame>
    </p:spTree>
    <p:extLst>
      <p:ext uri="{BB962C8B-B14F-4D97-AF65-F5344CB8AC3E}">
        <p14:creationId xmlns:p14="http://schemas.microsoft.com/office/powerpoint/2010/main" val="3088319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B7F8478-896D-43B9-A417-59CB92631480}"/>
              </a:ext>
            </a:extLst>
          </p:cNvPr>
          <p:cNvGraphicFramePr>
            <a:graphicFrameLocks noGrp="1"/>
          </p:cNvGraphicFramePr>
          <p:nvPr/>
        </p:nvGraphicFramePr>
        <p:xfrm>
          <a:off x="0" y="0"/>
          <a:ext cx="12192005" cy="1194955"/>
        </p:xfrm>
        <a:graphic>
          <a:graphicData uri="http://schemas.openxmlformats.org/drawingml/2006/table">
            <a:tbl>
              <a:tblPr>
                <a:tableStyleId>{793D81CF-94F2-401A-BA57-92F5A7B2D0C5}</a:tableStyleId>
              </a:tblPr>
              <a:tblGrid>
                <a:gridCol w="1741715">
                  <a:extLst>
                    <a:ext uri="{9D8B030D-6E8A-4147-A177-3AD203B41FA5}">
                      <a16:colId xmlns:a16="http://schemas.microsoft.com/office/drawing/2014/main" val="3889178888"/>
                    </a:ext>
                  </a:extLst>
                </a:gridCol>
                <a:gridCol w="1741715">
                  <a:extLst>
                    <a:ext uri="{9D8B030D-6E8A-4147-A177-3AD203B41FA5}">
                      <a16:colId xmlns:a16="http://schemas.microsoft.com/office/drawing/2014/main" val="3577803610"/>
                    </a:ext>
                  </a:extLst>
                </a:gridCol>
                <a:gridCol w="1741715">
                  <a:extLst>
                    <a:ext uri="{9D8B030D-6E8A-4147-A177-3AD203B41FA5}">
                      <a16:colId xmlns:a16="http://schemas.microsoft.com/office/drawing/2014/main" val="1091309738"/>
                    </a:ext>
                  </a:extLst>
                </a:gridCol>
                <a:gridCol w="1741715">
                  <a:extLst>
                    <a:ext uri="{9D8B030D-6E8A-4147-A177-3AD203B41FA5}">
                      <a16:colId xmlns:a16="http://schemas.microsoft.com/office/drawing/2014/main" val="2899010194"/>
                    </a:ext>
                  </a:extLst>
                </a:gridCol>
                <a:gridCol w="1741715">
                  <a:extLst>
                    <a:ext uri="{9D8B030D-6E8A-4147-A177-3AD203B41FA5}">
                      <a16:colId xmlns:a16="http://schemas.microsoft.com/office/drawing/2014/main" val="4035504763"/>
                    </a:ext>
                  </a:extLst>
                </a:gridCol>
                <a:gridCol w="1741715">
                  <a:extLst>
                    <a:ext uri="{9D8B030D-6E8A-4147-A177-3AD203B41FA5}">
                      <a16:colId xmlns:a16="http://schemas.microsoft.com/office/drawing/2014/main" val="3604836672"/>
                    </a:ext>
                  </a:extLst>
                </a:gridCol>
                <a:gridCol w="1741715">
                  <a:extLst>
                    <a:ext uri="{9D8B030D-6E8A-4147-A177-3AD203B41FA5}">
                      <a16:colId xmlns:a16="http://schemas.microsoft.com/office/drawing/2014/main" val="4008377908"/>
                    </a:ext>
                  </a:extLst>
                </a:gridCol>
              </a:tblGrid>
              <a:tr h="769705">
                <a:tc>
                  <a:txBody>
                    <a:bodyPr/>
                    <a:lstStyle/>
                    <a:p>
                      <a:pPr algn="l" fontAlgn="b"/>
                      <a:r>
                        <a:rPr lang="en-US" sz="1100" b="0" u="none" strike="noStrike">
                          <a:solidFill>
                            <a:srgbClr val="000000"/>
                          </a:solidFill>
                          <a:effectLst/>
                        </a:rPr>
                        <a:t>row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baseMean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log2FoldChange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lfcSE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rgbClr val="000000"/>
                          </a:solidFill>
                          <a:effectLst/>
                        </a:rPr>
                        <a:t>stat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pvalue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padj</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09015116"/>
                  </a:ext>
                </a:extLst>
              </a:tr>
              <a:tr h="425250">
                <a:tc>
                  <a:txBody>
                    <a:bodyPr/>
                    <a:lstStyle/>
                    <a:p>
                      <a:pPr algn="l" fontAlgn="b"/>
                      <a:r>
                        <a:rPr lang="en-US" sz="1100" b="0" i="0" u="none" strike="noStrike">
                          <a:solidFill>
                            <a:srgbClr val="000000"/>
                          </a:solidFill>
                          <a:effectLst/>
                          <a:latin typeface="Calibri" panose="020F0502020204030204" pitchFamily="34" charset="0"/>
                        </a:rPr>
                        <a:t>SMARCC2|6601</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5849.103</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-0.34808</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0.115073</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-3.02489</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0.002487</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0.01172</a:t>
                      </a:r>
                    </a:p>
                  </a:txBody>
                  <a:tcPr marL="9525" marR="9525" marT="9525" marB="0" anchor="b"/>
                </a:tc>
                <a:extLst>
                  <a:ext uri="{0D108BD9-81ED-4DB2-BD59-A6C34878D82A}">
                    <a16:rowId xmlns:a16="http://schemas.microsoft.com/office/drawing/2014/main" val="3218743196"/>
                  </a:ext>
                </a:extLst>
              </a:tr>
            </a:tbl>
          </a:graphicData>
        </a:graphic>
      </p:graphicFrame>
    </p:spTree>
    <p:extLst>
      <p:ext uri="{BB962C8B-B14F-4D97-AF65-F5344CB8AC3E}">
        <p14:creationId xmlns:p14="http://schemas.microsoft.com/office/powerpoint/2010/main" val="1636207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E10A-8013-4A03-8890-ACA65DE9462C}"/>
              </a:ext>
            </a:extLst>
          </p:cNvPr>
          <p:cNvSpPr>
            <a:spLocks noGrp="1"/>
          </p:cNvSpPr>
          <p:nvPr>
            <p:ph type="ctrTitle"/>
          </p:nvPr>
        </p:nvSpPr>
        <p:spPr>
          <a:xfrm>
            <a:off x="0" y="0"/>
            <a:ext cx="8001000" cy="736847"/>
          </a:xfrm>
        </p:spPr>
        <p:txBody>
          <a:bodyPr>
            <a:normAutofit fontScale="90000"/>
          </a:bodyPr>
          <a:lstStyle/>
          <a:p>
            <a:r>
              <a:rPr lang="en-US" dirty="0"/>
              <a:t>David Analysis</a:t>
            </a:r>
          </a:p>
        </p:txBody>
      </p:sp>
      <p:pic>
        <p:nvPicPr>
          <p:cNvPr id="5" name="Picture 4" descr="A picture containing application&#10;&#10;Description automatically generated">
            <a:extLst>
              <a:ext uri="{FF2B5EF4-FFF2-40B4-BE49-F238E27FC236}">
                <a16:creationId xmlns:a16="http://schemas.microsoft.com/office/drawing/2014/main" id="{7EA8AD5F-F25F-48BE-8CB7-3E477366D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2777"/>
            <a:ext cx="12192000" cy="5865223"/>
          </a:xfrm>
          <a:prstGeom prst="rect">
            <a:avLst/>
          </a:prstGeom>
        </p:spPr>
      </p:pic>
    </p:spTree>
    <p:extLst>
      <p:ext uri="{BB962C8B-B14F-4D97-AF65-F5344CB8AC3E}">
        <p14:creationId xmlns:p14="http://schemas.microsoft.com/office/powerpoint/2010/main" val="12576367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E10A-8013-4A03-8890-ACA65DE9462C}"/>
              </a:ext>
            </a:extLst>
          </p:cNvPr>
          <p:cNvSpPr>
            <a:spLocks noGrp="1"/>
          </p:cNvSpPr>
          <p:nvPr>
            <p:ph type="ctrTitle"/>
          </p:nvPr>
        </p:nvSpPr>
        <p:spPr>
          <a:xfrm>
            <a:off x="0" y="0"/>
            <a:ext cx="8001000" cy="736847"/>
          </a:xfrm>
        </p:spPr>
        <p:txBody>
          <a:bodyPr>
            <a:normAutofit fontScale="90000"/>
          </a:bodyPr>
          <a:lstStyle/>
          <a:p>
            <a:r>
              <a:rPr lang="en-US" dirty="0"/>
              <a:t>David Analysis</a:t>
            </a:r>
          </a:p>
        </p:txBody>
      </p:sp>
      <p:pic>
        <p:nvPicPr>
          <p:cNvPr id="4" name="Picture 3" descr="A picture containing graphical user interface&#10;&#10;Description automatically generated">
            <a:extLst>
              <a:ext uri="{FF2B5EF4-FFF2-40B4-BE49-F238E27FC236}">
                <a16:creationId xmlns:a16="http://schemas.microsoft.com/office/drawing/2014/main" id="{1FAC2502-5B86-4A54-921E-B267C18A3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6847"/>
            <a:ext cx="12192000" cy="6121153"/>
          </a:xfrm>
          <a:prstGeom prst="rect">
            <a:avLst/>
          </a:prstGeom>
        </p:spPr>
      </p:pic>
    </p:spTree>
    <p:extLst>
      <p:ext uri="{BB962C8B-B14F-4D97-AF65-F5344CB8AC3E}">
        <p14:creationId xmlns:p14="http://schemas.microsoft.com/office/powerpoint/2010/main" val="3857585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DF15-A68D-42F4-8355-B8CF01AC36BD}"/>
              </a:ext>
            </a:extLst>
          </p:cNvPr>
          <p:cNvSpPr>
            <a:spLocks noGrp="1"/>
          </p:cNvSpPr>
          <p:nvPr>
            <p:ph type="title"/>
          </p:nvPr>
        </p:nvSpPr>
        <p:spPr>
          <a:xfrm>
            <a:off x="0" y="18255"/>
            <a:ext cx="10515600" cy="1325563"/>
          </a:xfrm>
        </p:spPr>
        <p:txBody>
          <a:bodyPr/>
          <a:lstStyle/>
          <a:p>
            <a:r>
              <a:rPr lang="en-US" dirty="0"/>
              <a:t>Aim 1 – Finding important CIMP Mutations</a:t>
            </a:r>
          </a:p>
        </p:txBody>
      </p:sp>
      <p:sp>
        <p:nvSpPr>
          <p:cNvPr id="3" name="Content Placeholder 2">
            <a:extLst>
              <a:ext uri="{FF2B5EF4-FFF2-40B4-BE49-F238E27FC236}">
                <a16:creationId xmlns:a16="http://schemas.microsoft.com/office/drawing/2014/main" id="{B9531135-8003-4B4B-BE25-2C474B5F292C}"/>
              </a:ext>
            </a:extLst>
          </p:cNvPr>
          <p:cNvSpPr>
            <a:spLocks noGrp="1"/>
          </p:cNvSpPr>
          <p:nvPr>
            <p:ph idx="1"/>
          </p:nvPr>
        </p:nvSpPr>
        <p:spPr>
          <a:xfrm>
            <a:off x="0" y="1074509"/>
            <a:ext cx="12192000" cy="5765235"/>
          </a:xfrm>
        </p:spPr>
        <p:txBody>
          <a:bodyPr>
            <a:normAutofit fontScale="92500" lnSpcReduction="20000"/>
          </a:bodyPr>
          <a:lstStyle/>
          <a:p>
            <a:pPr marL="342900" marR="0" lvl="0" indent="-342900">
              <a:spcBef>
                <a:spcPts val="0"/>
              </a:spcBef>
              <a:spcAft>
                <a:spcPts val="0"/>
              </a:spcAft>
              <a:buFont typeface="+mj-lt"/>
              <a:buAutoNum type="alphaUcPeriod"/>
            </a:pPr>
            <a:r>
              <a:rPr lang="en-US" sz="3200" dirty="0">
                <a:effectLst/>
                <a:latin typeface="Calibri" panose="020F0502020204030204" pitchFamily="34" charset="0"/>
                <a:ea typeface="Times New Roman" panose="02020603050405020304" pitchFamily="18" charset="0"/>
              </a:rPr>
              <a:t>Use bioinformatic methods in order to find relevant mutations in CIMP+ and CIMP-</a:t>
            </a:r>
            <a:endParaRPr lang="en-US" sz="3200" dirty="0">
              <a:effectLst/>
              <a:latin typeface="Calibri" panose="020F0502020204030204" pitchFamily="34" charset="0"/>
              <a:ea typeface="Calibri" panose="020F0502020204030204" pitchFamily="34" charset="0"/>
            </a:endParaRPr>
          </a:p>
          <a:p>
            <a:pPr marL="800100" lvl="1" indent="-342900">
              <a:spcBef>
                <a:spcPts val="0"/>
              </a:spcBef>
              <a:buFont typeface="Symbol" panose="05050102010706020507" pitchFamily="18" charset="2"/>
              <a:buChar char=""/>
            </a:pPr>
            <a:r>
              <a:rPr lang="en-US" sz="3200" dirty="0">
                <a:effectLst/>
                <a:latin typeface="Calibri" panose="020F0502020204030204" pitchFamily="34" charset="0"/>
                <a:ea typeface="Times New Roman" panose="02020603050405020304" pitchFamily="18" charset="0"/>
              </a:rPr>
              <a:t>Random Forest</a:t>
            </a:r>
            <a:endParaRPr lang="en-US" sz="3200" dirty="0">
              <a:effectLst/>
              <a:latin typeface="Calibri" panose="020F0502020204030204" pitchFamily="34" charset="0"/>
              <a:ea typeface="Calibri" panose="020F0502020204030204" pitchFamily="34" charset="0"/>
            </a:endParaRPr>
          </a:p>
          <a:p>
            <a:pPr marL="800100" lvl="1" indent="-342900">
              <a:spcBef>
                <a:spcPts val="0"/>
              </a:spcBef>
              <a:buFont typeface="Symbol" panose="05050102010706020507" pitchFamily="18" charset="2"/>
              <a:buChar char=""/>
            </a:pPr>
            <a:r>
              <a:rPr lang="en-US" sz="3200" dirty="0">
                <a:effectLst/>
                <a:latin typeface="Calibri" panose="020F0502020204030204" pitchFamily="34" charset="0"/>
                <a:ea typeface="Times New Roman" panose="02020603050405020304" pitchFamily="18" charset="0"/>
              </a:rPr>
              <a:t>Greedy Selection</a:t>
            </a:r>
            <a:endParaRPr lang="en-US" sz="3200" dirty="0">
              <a:effectLst/>
              <a:latin typeface="Calibri" panose="020F0502020204030204" pitchFamily="34" charset="0"/>
              <a:ea typeface="Calibri" panose="020F0502020204030204" pitchFamily="34" charset="0"/>
            </a:endParaRPr>
          </a:p>
          <a:p>
            <a:pPr marL="800100" lvl="1" indent="-342900">
              <a:spcBef>
                <a:spcPts val="0"/>
              </a:spcBef>
              <a:buFont typeface="Symbol" panose="05050102010706020507" pitchFamily="18" charset="2"/>
              <a:buChar char=""/>
            </a:pPr>
            <a:r>
              <a:rPr lang="en-US" sz="3200" dirty="0">
                <a:effectLst/>
                <a:latin typeface="Calibri" panose="020F0502020204030204" pitchFamily="34" charset="0"/>
                <a:ea typeface="Times New Roman" panose="02020603050405020304" pitchFamily="18" charset="0"/>
              </a:rPr>
              <a:t>CIMP+ Value</a:t>
            </a:r>
            <a:endParaRPr lang="en-US" sz="3200" dirty="0">
              <a:effectLst/>
              <a:latin typeface="Calibri" panose="020F0502020204030204" pitchFamily="34" charset="0"/>
              <a:ea typeface="Calibri" panose="020F0502020204030204" pitchFamily="34" charset="0"/>
            </a:endParaRPr>
          </a:p>
          <a:p>
            <a:pPr marL="800100" lvl="1" indent="-342900">
              <a:spcBef>
                <a:spcPts val="0"/>
              </a:spcBef>
              <a:buFont typeface="Symbol" panose="05050102010706020507" pitchFamily="18" charset="2"/>
              <a:buChar char=""/>
            </a:pPr>
            <a:r>
              <a:rPr lang="en-US" sz="3200" dirty="0">
                <a:effectLst/>
                <a:latin typeface="Calibri" panose="020F0502020204030204" pitchFamily="34" charset="0"/>
                <a:ea typeface="Times New Roman" panose="02020603050405020304" pitchFamily="18" charset="0"/>
              </a:rPr>
              <a:t>CIMP- Value</a:t>
            </a:r>
          </a:p>
          <a:p>
            <a:pPr marL="457200" lvl="1" indent="0">
              <a:spcBef>
                <a:spcPts val="0"/>
              </a:spcBef>
              <a:buNone/>
            </a:pPr>
            <a:endParaRPr lang="en-US" sz="32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lphaUcPeriod"/>
            </a:pPr>
            <a:r>
              <a:rPr lang="en-US" sz="3200" dirty="0">
                <a:effectLst/>
                <a:latin typeface="Calibri" panose="020F0502020204030204" pitchFamily="34" charset="0"/>
                <a:ea typeface="Times New Roman" panose="02020603050405020304" pitchFamily="18" charset="0"/>
              </a:rPr>
              <a:t>Create a master list of all relevant mutations in order to properly express all the CIMP samples.</a:t>
            </a:r>
          </a:p>
          <a:p>
            <a:pPr marL="800100" lvl="1" indent="-342900">
              <a:spcBef>
                <a:spcPts val="0"/>
              </a:spcBef>
              <a:buFont typeface="Symbol" panose="05050102010706020507" pitchFamily="18" charset="2"/>
              <a:buChar char=""/>
            </a:pPr>
            <a:r>
              <a:rPr lang="en-US" sz="3200" dirty="0">
                <a:effectLst/>
                <a:latin typeface="Calibri" panose="020F0502020204030204" pitchFamily="34" charset="0"/>
                <a:ea typeface="Times New Roman" panose="02020603050405020304" pitchFamily="18" charset="0"/>
              </a:rPr>
              <a:t>Top 25 mutations from the top 25 forests</a:t>
            </a:r>
            <a:endParaRPr lang="en-US" sz="3200" dirty="0">
              <a:effectLst/>
              <a:latin typeface="Calibri" panose="020F0502020204030204" pitchFamily="34" charset="0"/>
              <a:ea typeface="Calibri" panose="020F0502020204030204" pitchFamily="34" charset="0"/>
            </a:endParaRPr>
          </a:p>
          <a:p>
            <a:pPr marL="800100" lvl="1" indent="-342900">
              <a:spcBef>
                <a:spcPts val="0"/>
              </a:spcBef>
              <a:buFont typeface="Symbol" panose="05050102010706020507" pitchFamily="18" charset="2"/>
              <a:buChar char=""/>
            </a:pPr>
            <a:r>
              <a:rPr lang="en-US" sz="3200" dirty="0">
                <a:effectLst/>
                <a:latin typeface="Calibri" panose="020F0502020204030204" pitchFamily="34" charset="0"/>
                <a:ea typeface="Times New Roman" panose="02020603050405020304" pitchFamily="18" charset="0"/>
              </a:rPr>
              <a:t>Top selected features from X greedy selection methods</a:t>
            </a:r>
            <a:endParaRPr lang="en-US" sz="3200" dirty="0">
              <a:effectLst/>
              <a:latin typeface="Calibri" panose="020F0502020204030204" pitchFamily="34" charset="0"/>
              <a:ea typeface="Calibri" panose="020F0502020204030204" pitchFamily="34" charset="0"/>
            </a:endParaRPr>
          </a:p>
          <a:p>
            <a:pPr marL="800100" lvl="1" indent="-342900">
              <a:spcBef>
                <a:spcPts val="0"/>
              </a:spcBef>
              <a:buFont typeface="Symbol" panose="05050102010706020507" pitchFamily="18" charset="2"/>
              <a:buChar char=""/>
            </a:pPr>
            <a:r>
              <a:rPr lang="en-US" sz="3200" dirty="0">
                <a:effectLst/>
                <a:latin typeface="Calibri" panose="020F0502020204030204" pitchFamily="34" charset="0"/>
                <a:ea typeface="Times New Roman" panose="02020603050405020304" pitchFamily="18" charset="0"/>
              </a:rPr>
              <a:t>Top X CIMP+ occurring features</a:t>
            </a:r>
            <a:endParaRPr lang="en-US" sz="3200" dirty="0">
              <a:effectLst/>
              <a:latin typeface="Calibri" panose="020F0502020204030204" pitchFamily="34" charset="0"/>
              <a:ea typeface="Calibri" panose="020F0502020204030204" pitchFamily="34" charset="0"/>
            </a:endParaRPr>
          </a:p>
          <a:p>
            <a:pPr marL="800100" lvl="1" indent="-342900">
              <a:spcBef>
                <a:spcPts val="0"/>
              </a:spcBef>
              <a:buFont typeface="Symbol" panose="05050102010706020507" pitchFamily="18" charset="2"/>
              <a:buChar char=""/>
            </a:pPr>
            <a:r>
              <a:rPr lang="en-US" sz="3200" dirty="0">
                <a:effectLst/>
                <a:latin typeface="Calibri" panose="020F0502020204030204" pitchFamily="34" charset="0"/>
                <a:ea typeface="Times New Roman" panose="02020603050405020304" pitchFamily="18" charset="0"/>
              </a:rPr>
              <a:t>Top X CIMP- occurring features</a:t>
            </a:r>
            <a:endParaRPr lang="en-US" sz="3200" dirty="0">
              <a:effectLst/>
              <a:latin typeface="Calibri" panose="020F0502020204030204" pitchFamily="34" charset="0"/>
              <a:ea typeface="Calibri" panose="020F0502020204030204" pitchFamily="34" charset="0"/>
            </a:endParaRPr>
          </a:p>
          <a:p>
            <a:pPr marL="800100" lvl="1" indent="-342900">
              <a:spcBef>
                <a:spcPts val="0"/>
              </a:spcBef>
              <a:buFont typeface="Symbol" panose="05050102010706020507" pitchFamily="18" charset="2"/>
              <a:buChar char=""/>
            </a:pPr>
            <a:r>
              <a:rPr lang="en-US" sz="3200" dirty="0">
                <a:effectLst/>
                <a:latin typeface="Calibri" panose="020F0502020204030204" pitchFamily="34" charset="0"/>
                <a:ea typeface="Times New Roman" panose="02020603050405020304" pitchFamily="18" charset="0"/>
              </a:rPr>
              <a:t>Take the union of all lists to form a master list</a:t>
            </a:r>
          </a:p>
          <a:p>
            <a:pPr marL="800100" lvl="1" indent="-342900">
              <a:spcBef>
                <a:spcPts val="0"/>
              </a:spcBef>
              <a:buFont typeface="Symbol" panose="05050102010706020507" pitchFamily="18" charset="2"/>
              <a:buChar char=""/>
            </a:pPr>
            <a:endParaRPr lang="en-US" sz="3200" dirty="0">
              <a:effectLst/>
              <a:latin typeface="Calibri" panose="020F0502020204030204" pitchFamily="34" charset="0"/>
              <a:ea typeface="Times New Roman" panose="02020603050405020304" pitchFamily="18" charset="0"/>
            </a:endParaRPr>
          </a:p>
          <a:p>
            <a:pPr marL="342900" indent="-342900">
              <a:spcBef>
                <a:spcPts val="0"/>
              </a:spcBef>
              <a:spcAft>
                <a:spcPts val="0"/>
              </a:spcAft>
              <a:buFont typeface="+mj-lt"/>
              <a:buAutoNum type="alphaUcPeriod"/>
            </a:pPr>
            <a:r>
              <a:rPr lang="en-US" sz="3200" dirty="0">
                <a:effectLst/>
                <a:latin typeface="Calibri" panose="020F0502020204030204" pitchFamily="34" charset="0"/>
                <a:ea typeface="Calibri" panose="020F0502020204030204" pitchFamily="34" charset="0"/>
              </a:rPr>
              <a:t>Repeat the process for CIMP+ subgroups</a:t>
            </a:r>
          </a:p>
          <a:p>
            <a:pPr marL="457200" lvl="1" indent="0">
              <a:spcBef>
                <a:spcPts val="0"/>
              </a:spcBef>
              <a:buNone/>
            </a:pPr>
            <a:endParaRPr lang="en-US" sz="32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568940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DF15-A68D-42F4-8355-B8CF01AC36BD}"/>
              </a:ext>
            </a:extLst>
          </p:cNvPr>
          <p:cNvSpPr>
            <a:spLocks noGrp="1"/>
          </p:cNvSpPr>
          <p:nvPr>
            <p:ph type="title"/>
          </p:nvPr>
        </p:nvSpPr>
        <p:spPr>
          <a:xfrm>
            <a:off x="0" y="0"/>
            <a:ext cx="12192000" cy="1325563"/>
          </a:xfrm>
        </p:spPr>
        <p:txBody>
          <a:bodyPr/>
          <a:lstStyle/>
          <a:p>
            <a:r>
              <a:rPr lang="en-US" dirty="0"/>
              <a:t>Aim 2 - </a:t>
            </a:r>
            <a:r>
              <a:rPr lang="en-US" dirty="0">
                <a:effectLst/>
                <a:ea typeface="Calibri" panose="020F0502020204030204" pitchFamily="34" charset="0"/>
              </a:rPr>
              <a:t>Find groups of related mutations</a:t>
            </a:r>
            <a:endParaRPr lang="en-US" dirty="0"/>
          </a:p>
        </p:txBody>
      </p:sp>
      <p:sp>
        <p:nvSpPr>
          <p:cNvPr id="3" name="Content Placeholder 2">
            <a:extLst>
              <a:ext uri="{FF2B5EF4-FFF2-40B4-BE49-F238E27FC236}">
                <a16:creationId xmlns:a16="http://schemas.microsoft.com/office/drawing/2014/main" id="{B9531135-8003-4B4B-BE25-2C474B5F292C}"/>
              </a:ext>
            </a:extLst>
          </p:cNvPr>
          <p:cNvSpPr>
            <a:spLocks noGrp="1"/>
          </p:cNvSpPr>
          <p:nvPr>
            <p:ph idx="1"/>
          </p:nvPr>
        </p:nvSpPr>
        <p:spPr>
          <a:xfrm>
            <a:off x="0" y="1058182"/>
            <a:ext cx="12192000" cy="5799818"/>
          </a:xfrm>
        </p:spPr>
        <p:txBody>
          <a:bodyPr/>
          <a:lstStyle/>
          <a:p>
            <a:pPr marL="342900" marR="0" lvl="0" indent="-342900">
              <a:spcBef>
                <a:spcPts val="0"/>
              </a:spcBef>
              <a:spcAft>
                <a:spcPts val="0"/>
              </a:spcAft>
              <a:buFont typeface="+mj-lt"/>
              <a:buAutoNum type="alphaUcPeriod"/>
            </a:pPr>
            <a:r>
              <a:rPr lang="en-US" sz="4000" dirty="0">
                <a:effectLst/>
                <a:latin typeface="Calibri" panose="020F0502020204030204" pitchFamily="34" charset="0"/>
                <a:ea typeface="Times New Roman" panose="02020603050405020304" pitchFamily="18" charset="0"/>
              </a:rPr>
              <a:t>Associations and correlations</a:t>
            </a:r>
            <a:endParaRPr lang="en-US" sz="4000" dirty="0">
              <a:effectLst/>
              <a:latin typeface="Calibri" panose="020F0502020204030204" pitchFamily="34" charset="0"/>
              <a:ea typeface="Calibri" panose="020F0502020204030204" pitchFamily="34" charset="0"/>
            </a:endParaRPr>
          </a:p>
          <a:p>
            <a:pPr marL="742950" marR="0" lvl="1" indent="-285750">
              <a:spcBef>
                <a:spcPts val="0"/>
              </a:spcBef>
              <a:spcAft>
                <a:spcPts val="0"/>
              </a:spcAft>
              <a:buFont typeface="Symbol" panose="05050102010706020507" pitchFamily="18" charset="2"/>
              <a:buChar char=""/>
            </a:pPr>
            <a:r>
              <a:rPr lang="en-US" sz="4000" dirty="0">
                <a:effectLst/>
                <a:latin typeface="Calibri" panose="020F0502020204030204" pitchFamily="34" charset="0"/>
                <a:ea typeface="Times New Roman" panose="02020603050405020304" pitchFamily="18" charset="0"/>
              </a:rPr>
              <a:t>Association Rule mining</a:t>
            </a:r>
            <a:endParaRPr lang="en-US" sz="4000" dirty="0">
              <a:effectLst/>
              <a:latin typeface="Calibri" panose="020F0502020204030204" pitchFamily="34" charset="0"/>
              <a:ea typeface="Calibri" panose="020F0502020204030204" pitchFamily="34" charset="0"/>
            </a:endParaRPr>
          </a:p>
          <a:p>
            <a:pPr marL="742950" marR="0" lvl="1" indent="-285750">
              <a:spcBef>
                <a:spcPts val="0"/>
              </a:spcBef>
              <a:spcAft>
                <a:spcPts val="0"/>
              </a:spcAft>
              <a:buFont typeface="Symbol" panose="05050102010706020507" pitchFamily="18" charset="2"/>
              <a:buChar char=""/>
            </a:pPr>
            <a:r>
              <a:rPr lang="en-US" sz="4000" dirty="0">
                <a:effectLst/>
                <a:latin typeface="Calibri" panose="020F0502020204030204" pitchFamily="34" charset="0"/>
                <a:ea typeface="Times New Roman" panose="02020603050405020304" pitchFamily="18" charset="0"/>
              </a:rPr>
              <a:t>ClusterGrammer</a:t>
            </a:r>
            <a:endParaRPr lang="en-US" sz="4000" dirty="0">
              <a:effectLst/>
              <a:latin typeface="Calibri" panose="020F0502020204030204" pitchFamily="34" charset="0"/>
              <a:ea typeface="Calibri" panose="020F0502020204030204" pitchFamily="34" charset="0"/>
            </a:endParaRPr>
          </a:p>
          <a:p>
            <a:pPr marL="742950" marR="0" lvl="1" indent="-285750">
              <a:spcBef>
                <a:spcPts val="0"/>
              </a:spcBef>
              <a:spcAft>
                <a:spcPts val="0"/>
              </a:spcAft>
              <a:buFont typeface="Symbol" panose="05050102010706020507" pitchFamily="18" charset="2"/>
              <a:buChar char=""/>
            </a:pPr>
            <a:r>
              <a:rPr lang="en-US" sz="4000" dirty="0">
                <a:effectLst/>
                <a:latin typeface="Calibri" panose="020F0502020204030204" pitchFamily="34" charset="0"/>
                <a:ea typeface="Times New Roman" panose="02020603050405020304" pitchFamily="18" charset="0"/>
              </a:rPr>
              <a:t>Cytoscape</a:t>
            </a:r>
            <a:endParaRPr lang="en-US" sz="40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lphaUcPeriod"/>
            </a:pPr>
            <a:r>
              <a:rPr lang="en-US" sz="4000" dirty="0">
                <a:effectLst/>
                <a:latin typeface="Calibri" panose="020F0502020204030204" pitchFamily="34" charset="0"/>
                <a:ea typeface="Times New Roman" panose="02020603050405020304" pitchFamily="18" charset="0"/>
              </a:rPr>
              <a:t>Subgroups of samples (share same mutations)</a:t>
            </a:r>
            <a:endParaRPr lang="en-US" sz="4000" dirty="0">
              <a:effectLst/>
              <a:latin typeface="Calibri" panose="020F0502020204030204" pitchFamily="34" charset="0"/>
              <a:ea typeface="Calibri" panose="020F0502020204030204" pitchFamily="34" charset="0"/>
            </a:endParaRPr>
          </a:p>
          <a:p>
            <a:pPr marL="742950" marR="0" lvl="1" indent="-285750">
              <a:spcBef>
                <a:spcPts val="0"/>
              </a:spcBef>
              <a:spcAft>
                <a:spcPts val="0"/>
              </a:spcAft>
              <a:buFont typeface="Symbol" panose="05050102010706020507" pitchFamily="18" charset="2"/>
              <a:buChar char=""/>
            </a:pPr>
            <a:r>
              <a:rPr lang="en-US" sz="4000" dirty="0">
                <a:effectLst/>
                <a:latin typeface="Calibri" panose="020F0502020204030204" pitchFamily="34" charset="0"/>
                <a:ea typeface="Times New Roman" panose="02020603050405020304" pitchFamily="18" charset="0"/>
              </a:rPr>
              <a:t>ClusterGrammer</a:t>
            </a:r>
          </a:p>
          <a:p>
            <a:pPr lvl="1">
              <a:spcBef>
                <a:spcPts val="0"/>
              </a:spcBef>
              <a:spcAft>
                <a:spcPts val="0"/>
              </a:spcAft>
              <a:buFont typeface="Symbol" panose="05050102010706020507" pitchFamily="18" charset="2"/>
              <a:buChar char=""/>
            </a:pPr>
            <a:r>
              <a:rPr lang="en-US" sz="4000" dirty="0">
                <a:effectLst/>
                <a:latin typeface="Calibri" panose="020F0502020204030204" pitchFamily="34" charset="0"/>
                <a:ea typeface="Times New Roman" panose="02020603050405020304" pitchFamily="18" charset="0"/>
              </a:rPr>
              <a:t>Cytoscape</a:t>
            </a:r>
            <a:endParaRPr lang="en-US" sz="4000" dirty="0">
              <a:latin typeface="Calibri" panose="020F0502020204030204" pitchFamily="34" charset="0"/>
              <a:ea typeface="Times New Roman" panose="02020603050405020304" pitchFamily="18" charset="0"/>
            </a:endParaRPr>
          </a:p>
          <a:p>
            <a:pPr lvl="1">
              <a:spcBef>
                <a:spcPts val="0"/>
              </a:spcBef>
              <a:spcAft>
                <a:spcPts val="0"/>
              </a:spcAft>
              <a:buFont typeface="Symbol" panose="05050102010706020507" pitchFamily="18" charset="2"/>
              <a:buChar char=""/>
            </a:pPr>
            <a:r>
              <a:rPr lang="en-US" sz="4000" dirty="0">
                <a:effectLst/>
                <a:latin typeface="Calibri" panose="020F0502020204030204" pitchFamily="34" charset="0"/>
                <a:ea typeface="Calibri" panose="020F0502020204030204" pitchFamily="34" charset="0"/>
              </a:rPr>
              <a:t>Clustering (K-means, </a:t>
            </a:r>
            <a:r>
              <a:rPr lang="en-US" sz="4000" dirty="0">
                <a:latin typeface="Calibri" panose="020F0502020204030204" pitchFamily="34" charset="0"/>
                <a:cs typeface="Calibri" panose="020F0502020204030204" pitchFamily="34" charset="0"/>
              </a:rPr>
              <a:t>Hierarchical</a:t>
            </a:r>
            <a:r>
              <a:rPr lang="en-US" sz="4000" dirty="0">
                <a:latin typeface="+mj-lt"/>
              </a:rPr>
              <a:t>)</a:t>
            </a:r>
            <a:endParaRPr lang="en-US" sz="4000" dirty="0">
              <a:effectLst/>
              <a:latin typeface="+mj-lt"/>
              <a:ea typeface="Calibri" panose="020F0502020204030204" pitchFamily="34" charset="0"/>
            </a:endParaRPr>
          </a:p>
        </p:txBody>
      </p:sp>
    </p:spTree>
    <p:extLst>
      <p:ext uri="{BB962C8B-B14F-4D97-AF65-F5344CB8AC3E}">
        <p14:creationId xmlns:p14="http://schemas.microsoft.com/office/powerpoint/2010/main" val="3560188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DF15-A68D-42F4-8355-B8CF01AC36BD}"/>
              </a:ext>
            </a:extLst>
          </p:cNvPr>
          <p:cNvSpPr>
            <a:spLocks noGrp="1"/>
          </p:cNvSpPr>
          <p:nvPr>
            <p:ph type="title"/>
          </p:nvPr>
        </p:nvSpPr>
        <p:spPr>
          <a:xfrm>
            <a:off x="0" y="18255"/>
            <a:ext cx="12192000" cy="1325563"/>
          </a:xfrm>
        </p:spPr>
        <p:txBody>
          <a:bodyPr>
            <a:normAutofit/>
          </a:bodyPr>
          <a:lstStyle/>
          <a:p>
            <a:r>
              <a:rPr lang="en-US" dirty="0"/>
              <a:t>Aim 3 - </a:t>
            </a:r>
            <a:r>
              <a:rPr lang="en-US" dirty="0">
                <a:effectLst/>
                <a:ea typeface="Calibri" panose="020F0502020204030204" pitchFamily="34" charset="0"/>
              </a:rPr>
              <a:t>Find the biological implications associated with:</a:t>
            </a:r>
            <a:endParaRPr lang="en-US" dirty="0"/>
          </a:p>
        </p:txBody>
      </p:sp>
      <p:sp>
        <p:nvSpPr>
          <p:cNvPr id="3" name="Content Placeholder 2">
            <a:extLst>
              <a:ext uri="{FF2B5EF4-FFF2-40B4-BE49-F238E27FC236}">
                <a16:creationId xmlns:a16="http://schemas.microsoft.com/office/drawing/2014/main" id="{B9531135-8003-4B4B-BE25-2C474B5F292C}"/>
              </a:ext>
            </a:extLst>
          </p:cNvPr>
          <p:cNvSpPr>
            <a:spLocks noGrp="1"/>
          </p:cNvSpPr>
          <p:nvPr>
            <p:ph idx="1"/>
          </p:nvPr>
        </p:nvSpPr>
        <p:spPr>
          <a:xfrm>
            <a:off x="0" y="1600200"/>
            <a:ext cx="12192000" cy="5239544"/>
          </a:xfrm>
        </p:spPr>
        <p:txBody>
          <a:bodyPr>
            <a:normAutofit/>
          </a:bodyPr>
          <a:lstStyle/>
          <a:p>
            <a:pPr marL="342900" marR="0" lvl="0" indent="-342900">
              <a:spcBef>
                <a:spcPts val="0"/>
              </a:spcBef>
              <a:spcAft>
                <a:spcPts val="0"/>
              </a:spcAft>
              <a:buFont typeface="+mj-lt"/>
              <a:buAutoNum type="alphaUcPeriod"/>
            </a:pPr>
            <a:endParaRPr lang="en-US" sz="5400" dirty="0">
              <a:effectLst/>
              <a:latin typeface="Calibri" panose="020F0502020204030204" pitchFamily="34" charset="0"/>
              <a:ea typeface="Times New Roman" panose="02020603050405020304" pitchFamily="18" charset="0"/>
            </a:endParaRPr>
          </a:p>
          <a:p>
            <a:pPr marL="342900" marR="0" lvl="0" indent="-342900">
              <a:spcBef>
                <a:spcPts val="0"/>
              </a:spcBef>
              <a:spcAft>
                <a:spcPts val="0"/>
              </a:spcAft>
              <a:buFont typeface="+mj-lt"/>
              <a:buAutoNum type="alphaUcPeriod"/>
            </a:pPr>
            <a:endParaRPr lang="en-US" sz="5400" dirty="0">
              <a:latin typeface="Calibri" panose="020F0502020204030204" pitchFamily="34" charset="0"/>
              <a:ea typeface="Times New Roman" panose="02020603050405020304" pitchFamily="18" charset="0"/>
            </a:endParaRPr>
          </a:p>
          <a:p>
            <a:pPr marL="342900" marR="0" lvl="0" indent="-342900">
              <a:spcBef>
                <a:spcPts val="0"/>
              </a:spcBef>
              <a:spcAft>
                <a:spcPts val="0"/>
              </a:spcAft>
              <a:buFont typeface="+mj-lt"/>
              <a:buAutoNum type="alphaUcPeriod"/>
            </a:pPr>
            <a:r>
              <a:rPr lang="en-US" sz="5400" dirty="0">
                <a:effectLst/>
                <a:latin typeface="Calibri" panose="020F0502020204030204" pitchFamily="34" charset="0"/>
                <a:ea typeface="Times New Roman" panose="02020603050405020304" pitchFamily="18" charset="0"/>
              </a:rPr>
              <a:t>The relevant mutations.</a:t>
            </a:r>
            <a:endParaRPr lang="en-US" sz="54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lphaUcPeriod"/>
            </a:pPr>
            <a:r>
              <a:rPr lang="en-US" sz="5400" dirty="0">
                <a:effectLst/>
                <a:latin typeface="Calibri" panose="020F0502020204030204" pitchFamily="34" charset="0"/>
                <a:ea typeface="Times New Roman" panose="02020603050405020304" pitchFamily="18" charset="0"/>
              </a:rPr>
              <a:t>The related mutations.</a:t>
            </a:r>
            <a:endParaRPr lang="en-US" sz="54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lphaUcPeriod"/>
            </a:pPr>
            <a:r>
              <a:rPr lang="en-US" sz="5400" dirty="0">
                <a:effectLst/>
                <a:latin typeface="Calibri" panose="020F0502020204030204" pitchFamily="34" charset="0"/>
                <a:ea typeface="Times New Roman" panose="02020603050405020304" pitchFamily="18" charset="0"/>
              </a:rPr>
              <a:t>The related samples.</a:t>
            </a:r>
          </a:p>
          <a:p>
            <a:pPr marL="342900" marR="0" lvl="0" indent="-342900">
              <a:spcBef>
                <a:spcPts val="0"/>
              </a:spcBef>
              <a:spcAft>
                <a:spcPts val="0"/>
              </a:spcAft>
              <a:buFont typeface="+mj-lt"/>
              <a:buAutoNum type="alphaUcPeriod"/>
            </a:pPr>
            <a:r>
              <a:rPr lang="en-US" sz="5400" dirty="0">
                <a:latin typeface="Calibri" panose="020F0502020204030204" pitchFamily="34" charset="0"/>
                <a:ea typeface="Times New Roman" panose="02020603050405020304" pitchFamily="18" charset="0"/>
              </a:rPr>
              <a:t>The related pathways.</a:t>
            </a:r>
            <a:endParaRPr lang="en-US" sz="5400" dirty="0">
              <a:effectLst/>
              <a:latin typeface="Calibri" panose="020F0502020204030204" pitchFamily="34" charset="0"/>
              <a:ea typeface="Times New Roman" panose="02020603050405020304" pitchFamily="18" charset="0"/>
            </a:endParaRPr>
          </a:p>
          <a:p>
            <a:pPr marL="342900" marR="0" lvl="0" indent="-342900">
              <a:spcBef>
                <a:spcPts val="0"/>
              </a:spcBef>
              <a:spcAft>
                <a:spcPts val="0"/>
              </a:spcAft>
              <a:buFont typeface="+mj-lt"/>
              <a:buAutoNum type="alphaUcPeriod"/>
            </a:pPr>
            <a:endParaRPr lang="en-US" sz="5400" dirty="0">
              <a:latin typeface="Calibri" panose="020F0502020204030204" pitchFamily="34" charset="0"/>
              <a:ea typeface="Calibri" panose="020F0502020204030204" pitchFamily="34" charset="0"/>
            </a:endParaRPr>
          </a:p>
          <a:p>
            <a:pPr marL="0" marR="0" lvl="0" indent="0">
              <a:spcBef>
                <a:spcPts val="0"/>
              </a:spcBef>
              <a:spcAft>
                <a:spcPts val="0"/>
              </a:spcAft>
              <a:buNone/>
            </a:pPr>
            <a:endParaRPr lang="en-US" sz="5400" dirty="0">
              <a:effectLst/>
              <a:latin typeface="Calibri" panose="020F0502020204030204" pitchFamily="34" charset="0"/>
              <a:ea typeface="Calibri" panose="020F0502020204030204" pitchFamily="34" charset="0"/>
            </a:endParaRPr>
          </a:p>
          <a:p>
            <a:pPr marL="0" marR="0" lvl="0" indent="0">
              <a:spcBef>
                <a:spcPts val="0"/>
              </a:spcBef>
              <a:spcAft>
                <a:spcPts val="0"/>
              </a:spcAft>
              <a:buNone/>
            </a:pPr>
            <a:endParaRPr lang="en-US" sz="5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789700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B92AD-0CA9-42C6-B0D0-3ADCE8BD63DD}"/>
              </a:ext>
            </a:extLst>
          </p:cNvPr>
          <p:cNvSpPr>
            <a:spLocks noGrp="1"/>
          </p:cNvSpPr>
          <p:nvPr>
            <p:ph type="title"/>
          </p:nvPr>
        </p:nvSpPr>
        <p:spPr>
          <a:xfrm>
            <a:off x="0" y="0"/>
            <a:ext cx="8534400" cy="733286"/>
          </a:xfrm>
        </p:spPr>
        <p:txBody>
          <a:bodyPr/>
          <a:lstStyle/>
          <a:p>
            <a:r>
              <a:rPr lang="en-US" b="1" dirty="0"/>
              <a:t>The Toulmin Model of Argument</a:t>
            </a:r>
            <a:endParaRPr lang="en-US" dirty="0"/>
          </a:p>
        </p:txBody>
      </p:sp>
      <p:sp>
        <p:nvSpPr>
          <p:cNvPr id="3" name="Content Placeholder 2">
            <a:extLst>
              <a:ext uri="{FF2B5EF4-FFF2-40B4-BE49-F238E27FC236}">
                <a16:creationId xmlns:a16="http://schemas.microsoft.com/office/drawing/2014/main" id="{AE56A03D-4892-47D9-AE6E-176F6BB57105}"/>
              </a:ext>
            </a:extLst>
          </p:cNvPr>
          <p:cNvSpPr>
            <a:spLocks noGrp="1"/>
          </p:cNvSpPr>
          <p:nvPr>
            <p:ph idx="1"/>
          </p:nvPr>
        </p:nvSpPr>
        <p:spPr>
          <a:xfrm>
            <a:off x="0" y="918816"/>
            <a:ext cx="9422296" cy="6124714"/>
          </a:xfrm>
        </p:spPr>
        <p:txBody>
          <a:bodyPr>
            <a:normAutofit fontScale="77500" lnSpcReduction="20000"/>
          </a:bodyPr>
          <a:lstStyle/>
          <a:p>
            <a:pPr marL="0" indent="0">
              <a:lnSpc>
                <a:spcPct val="120000"/>
              </a:lnSpc>
              <a:buNone/>
            </a:pPr>
            <a:r>
              <a:rPr lang="en-US" sz="1600" b="1" dirty="0"/>
              <a:t>Claim: </a:t>
            </a:r>
            <a:r>
              <a:rPr lang="en-US" sz="1600" dirty="0"/>
              <a:t> </a:t>
            </a:r>
            <a:r>
              <a:rPr lang="en-US" sz="1600" dirty="0">
                <a:effectLst/>
                <a:ea typeface="Calibri" panose="020F0502020204030204" pitchFamily="34" charset="0"/>
              </a:rPr>
              <a:t>There are mutations that strongly correlate to the CIMP+ phenotype in uterine cancer.</a:t>
            </a:r>
          </a:p>
          <a:p>
            <a:pPr marL="0" indent="0">
              <a:lnSpc>
                <a:spcPct val="120000"/>
              </a:lnSpc>
              <a:buNone/>
            </a:pPr>
            <a:r>
              <a:rPr lang="en-US" sz="1600" b="1" dirty="0">
                <a:ea typeface="Calibri" panose="020F0502020204030204" pitchFamily="34" charset="0"/>
              </a:rPr>
              <a:t>Null Hypothesis: </a:t>
            </a:r>
            <a:r>
              <a:rPr lang="en-US" sz="1600" dirty="0">
                <a:effectLst/>
                <a:ea typeface="Times New Roman" panose="02020603050405020304" pitchFamily="18" charset="0"/>
              </a:rPr>
              <a:t>EACH  </a:t>
            </a:r>
            <a:r>
              <a:rPr lang="en-US" sz="1600" dirty="0">
                <a:ea typeface="Times New Roman" panose="02020603050405020304" pitchFamily="18" charset="0"/>
              </a:rPr>
              <a:t>m</a:t>
            </a:r>
            <a:r>
              <a:rPr lang="en-US" sz="1600" dirty="0">
                <a:effectLst/>
                <a:ea typeface="Calibri" panose="020F0502020204030204" pitchFamily="34" charset="0"/>
              </a:rPr>
              <a:t>utations that have a p &gt; 0.05 are not relevant </a:t>
            </a:r>
          </a:p>
          <a:p>
            <a:pPr marL="0" indent="0">
              <a:lnSpc>
                <a:spcPct val="120000"/>
              </a:lnSpc>
              <a:buNone/>
            </a:pPr>
            <a:r>
              <a:rPr lang="en-US" sz="1600" b="1" dirty="0">
                <a:effectLst/>
                <a:ea typeface="Calibri" panose="020F0502020204030204" pitchFamily="34" charset="0"/>
              </a:rPr>
              <a:t>Alternative Hypothesis</a:t>
            </a:r>
            <a:r>
              <a:rPr lang="en-US" sz="1600" dirty="0">
                <a:effectLst/>
                <a:ea typeface="Calibri" panose="020F0502020204030204" pitchFamily="34" charset="0"/>
              </a:rPr>
              <a:t>: </a:t>
            </a:r>
            <a:r>
              <a:rPr lang="en-US" sz="1600" dirty="0">
                <a:effectLst/>
                <a:ea typeface="Times New Roman" panose="02020603050405020304" pitchFamily="18" charset="0"/>
              </a:rPr>
              <a:t>EACH  </a:t>
            </a:r>
            <a:r>
              <a:rPr lang="en-US" sz="1600" dirty="0">
                <a:ea typeface="Times New Roman" panose="02020603050405020304" pitchFamily="18" charset="0"/>
              </a:rPr>
              <a:t>m</a:t>
            </a:r>
            <a:r>
              <a:rPr lang="en-US" sz="1600" dirty="0">
                <a:effectLst/>
                <a:ea typeface="Calibri" panose="020F0502020204030204" pitchFamily="34" charset="0"/>
              </a:rPr>
              <a:t>utations that have a p &lt;= 0.05 are relevant</a:t>
            </a:r>
          </a:p>
          <a:p>
            <a:pPr marL="0" indent="0">
              <a:lnSpc>
                <a:spcPct val="120000"/>
              </a:lnSpc>
              <a:buNone/>
            </a:pPr>
            <a:r>
              <a:rPr lang="en-US" sz="1600" b="1" dirty="0"/>
              <a:t>Grounds</a:t>
            </a:r>
            <a:r>
              <a:rPr lang="en-US" sz="1600" dirty="0"/>
              <a:t>:  </a:t>
            </a:r>
          </a:p>
          <a:p>
            <a:pPr marL="0" indent="0">
              <a:lnSpc>
                <a:spcPct val="120000"/>
              </a:lnSpc>
              <a:spcBef>
                <a:spcPts val="0"/>
              </a:spcBef>
              <a:spcAft>
                <a:spcPts val="0"/>
              </a:spcAft>
              <a:buNone/>
              <a:tabLst>
                <a:tab pos="457200" algn="l"/>
              </a:tabLst>
            </a:pPr>
            <a:r>
              <a:rPr lang="en-US" sz="1600" b="1" dirty="0"/>
              <a:t>Warrant 1: </a:t>
            </a:r>
            <a:r>
              <a:rPr lang="en-US" sz="1600" dirty="0">
                <a:latin typeface="Calibri" panose="020F0502020204030204" pitchFamily="34" charset="0"/>
              </a:rPr>
              <a:t>P</a:t>
            </a:r>
            <a:r>
              <a:rPr lang="en-US" sz="1600" dirty="0">
                <a:effectLst/>
                <a:latin typeface="Calibri" panose="020F0502020204030204" pitchFamily="34" charset="0"/>
                <a:ea typeface="Times New Roman" panose="02020603050405020304" pitchFamily="18" charset="0"/>
              </a:rPr>
              <a:t>-value, corrected for false discovery rate (FDR)</a:t>
            </a:r>
          </a:p>
          <a:p>
            <a:pPr marL="0" indent="0">
              <a:lnSpc>
                <a:spcPct val="120000"/>
              </a:lnSpc>
              <a:spcBef>
                <a:spcPts val="0"/>
              </a:spcBef>
              <a:spcAft>
                <a:spcPts val="0"/>
              </a:spcAft>
              <a:buNone/>
              <a:tabLst>
                <a:tab pos="457200" algn="l"/>
              </a:tabLst>
            </a:pPr>
            <a:r>
              <a:rPr lang="en-US" sz="1600" dirty="0">
                <a:latin typeface="Calibri" panose="020F0502020204030204" pitchFamily="34" charset="0"/>
              </a:rPr>
              <a:t>	</a:t>
            </a:r>
            <a:r>
              <a:rPr lang="en-US" sz="1600" dirty="0"/>
              <a:t>All data with a p value &lt;= 0.05 is typically considered statistically significant. There are mutations with p value &lt;= 0.05.</a:t>
            </a:r>
            <a:endParaRPr lang="en-US" sz="1600" b="1" dirty="0"/>
          </a:p>
          <a:p>
            <a:pPr marL="0" indent="0">
              <a:lnSpc>
                <a:spcPct val="120000"/>
              </a:lnSpc>
              <a:spcBef>
                <a:spcPts val="0"/>
              </a:spcBef>
              <a:spcAft>
                <a:spcPts val="0"/>
              </a:spcAft>
              <a:buNone/>
              <a:tabLst>
                <a:tab pos="457200" algn="l"/>
              </a:tabLst>
            </a:pPr>
            <a:r>
              <a:rPr lang="en-US" sz="1600" b="1" dirty="0"/>
              <a:t>Warrant 2: </a:t>
            </a:r>
            <a:r>
              <a:rPr lang="en-US" sz="1600" dirty="0">
                <a:effectLst/>
                <a:latin typeface="Calibri" panose="020F0502020204030204" pitchFamily="34" charset="0"/>
                <a:ea typeface="Times New Roman" panose="02020603050405020304" pitchFamily="18" charset="0"/>
              </a:rPr>
              <a:t>Covers enough samples in foreground (either in CIMP+ or in CIMP-, depending on which one you are trying to characterize with features)</a:t>
            </a:r>
            <a:endParaRPr lang="en-US" sz="1600" dirty="0">
              <a:latin typeface="Calibri" panose="020F0502020204030204" pitchFamily="34" charset="0"/>
              <a:ea typeface="Times New Roman" panose="02020603050405020304" pitchFamily="18" charset="0"/>
            </a:endParaRPr>
          </a:p>
          <a:p>
            <a:pPr marL="0" indent="0">
              <a:lnSpc>
                <a:spcPct val="120000"/>
              </a:lnSpc>
              <a:spcBef>
                <a:spcPts val="0"/>
              </a:spcBef>
              <a:spcAft>
                <a:spcPts val="0"/>
              </a:spcAft>
              <a:buNone/>
              <a:tabLst>
                <a:tab pos="457200" algn="l"/>
              </a:tabLst>
            </a:pPr>
            <a:r>
              <a:rPr lang="en-US" sz="1600" dirty="0"/>
              <a:t>	There is an almost even split between the foreground CIMP+ and the background CIMP-</a:t>
            </a:r>
          </a:p>
          <a:p>
            <a:pPr marL="0" indent="0">
              <a:lnSpc>
                <a:spcPct val="120000"/>
              </a:lnSpc>
              <a:spcBef>
                <a:spcPts val="0"/>
              </a:spcBef>
              <a:spcAft>
                <a:spcPts val="0"/>
              </a:spcAft>
              <a:buNone/>
              <a:tabLst>
                <a:tab pos="457200" algn="l"/>
              </a:tabLst>
            </a:pPr>
            <a:r>
              <a:rPr lang="en-US" sz="1600" b="1" dirty="0">
                <a:effectLst/>
                <a:ea typeface="Calibri" panose="020F0502020204030204" pitchFamily="34" charset="0"/>
              </a:rPr>
              <a:t>Warrant 3: </a:t>
            </a:r>
            <a:r>
              <a:rPr lang="en-US" sz="1600" dirty="0">
                <a:effectLst/>
                <a:latin typeface="Calibri" panose="020F0502020204030204" pitchFamily="34" charset="0"/>
                <a:ea typeface="Times New Roman" panose="02020603050405020304" pitchFamily="18" charset="0"/>
              </a:rPr>
              <a:t>Is useful for classification (use info gain to build RFs,  select important features from RF based on Gini importance, classifier has strong performance as measured by accuracy, sensitivity, and specificity (and possibly other measures), perform k-fold cross-validation, explore RFs over the space of meaningful parameters)</a:t>
            </a:r>
          </a:p>
          <a:p>
            <a:pPr marL="0" indent="0">
              <a:lnSpc>
                <a:spcPct val="120000"/>
              </a:lnSpc>
              <a:spcBef>
                <a:spcPts val="0"/>
              </a:spcBef>
              <a:spcAft>
                <a:spcPts val="0"/>
              </a:spcAft>
              <a:buNone/>
              <a:tabLst>
                <a:tab pos="457200" algn="l"/>
              </a:tabLst>
            </a:pPr>
            <a:r>
              <a:rPr lang="en-US" sz="1600" b="1" dirty="0">
                <a:latin typeface="Calibri" panose="020F0502020204030204" pitchFamily="34" charset="0"/>
                <a:ea typeface="Calibri" panose="020F0502020204030204" pitchFamily="34" charset="0"/>
              </a:rPr>
              <a:t>	</a:t>
            </a:r>
            <a:r>
              <a:rPr lang="en-US" sz="1600" dirty="0">
                <a:latin typeface="Calibri" panose="020F0502020204030204" pitchFamily="34" charset="0"/>
                <a:ea typeface="Calibri" panose="020F0502020204030204" pitchFamily="34" charset="0"/>
              </a:rPr>
              <a:t>The mutations can be used in classification models in order to select important mutations.</a:t>
            </a:r>
            <a:endParaRPr lang="en-US" sz="1600" dirty="0">
              <a:effectLst/>
              <a:ea typeface="Calibri" panose="020F0502020204030204" pitchFamily="34" charset="0"/>
            </a:endParaRPr>
          </a:p>
          <a:p>
            <a:pPr marL="0" marR="0" lvl="0" indent="0">
              <a:lnSpc>
                <a:spcPct val="120000"/>
              </a:lnSpc>
              <a:spcBef>
                <a:spcPts val="0"/>
              </a:spcBef>
              <a:spcAft>
                <a:spcPts val="0"/>
              </a:spcAft>
              <a:buNone/>
              <a:tabLst>
                <a:tab pos="457200" algn="l"/>
              </a:tabLst>
            </a:pPr>
            <a:endParaRPr lang="en-US" sz="1700" b="1" dirty="0">
              <a:effectLst/>
              <a:ea typeface="Calibri" panose="020F0502020204030204" pitchFamily="34" charset="0"/>
            </a:endParaRPr>
          </a:p>
          <a:p>
            <a:pPr marL="0" marR="0" lvl="0" indent="0">
              <a:lnSpc>
                <a:spcPct val="120000"/>
              </a:lnSpc>
              <a:spcBef>
                <a:spcPts val="0"/>
              </a:spcBef>
              <a:spcAft>
                <a:spcPts val="0"/>
              </a:spcAft>
              <a:buNone/>
              <a:tabLst>
                <a:tab pos="457200" algn="l"/>
              </a:tabLst>
            </a:pPr>
            <a:r>
              <a:rPr lang="en-US" sz="1700" b="1" dirty="0"/>
              <a:t>Backing for Warrant 1:</a:t>
            </a:r>
            <a:r>
              <a:rPr lang="en-US" sz="1700" dirty="0"/>
              <a:t>  There are 845 (~10%) mutations that have a p value &lt;= 0.05. These mutations contain  at least 3 CIMP+ samples (Up to 27).</a:t>
            </a:r>
          </a:p>
          <a:p>
            <a:pPr marL="0" indent="0">
              <a:lnSpc>
                <a:spcPct val="120000"/>
              </a:lnSpc>
              <a:buNone/>
            </a:pPr>
            <a:r>
              <a:rPr lang="en-US" sz="1700" b="1" dirty="0"/>
              <a:t>Backing for Warrant 2:</a:t>
            </a:r>
            <a:r>
              <a:rPr lang="en-US" sz="1700" dirty="0"/>
              <a:t>  The foreground there are 108 CIMP+ mutations. The background has 142 CIMP-, and 129 CIMPi samples (271 total)</a:t>
            </a:r>
          </a:p>
          <a:p>
            <a:pPr marL="0" indent="0">
              <a:lnSpc>
                <a:spcPct val="120000"/>
              </a:lnSpc>
              <a:buNone/>
            </a:pPr>
            <a:r>
              <a:rPr lang="en-US" sz="1700" b="1" dirty="0"/>
              <a:t>Backing for Warrant 3: </a:t>
            </a:r>
            <a:r>
              <a:rPr lang="en-US" sz="1700" dirty="0"/>
              <a:t>Mutations used in a random forests have shows forest accuracy of up to 90%. This shows a strong ability to differentiate and classify CIMP+ from CIMP-</a:t>
            </a:r>
          </a:p>
          <a:p>
            <a:pPr marL="0" indent="0">
              <a:lnSpc>
                <a:spcPct val="120000"/>
              </a:lnSpc>
              <a:buNone/>
            </a:pPr>
            <a:r>
              <a:rPr lang="en-US" sz="1700" b="1" dirty="0"/>
              <a:t>Rebuttal</a:t>
            </a:r>
            <a:r>
              <a:rPr lang="en-US" sz="1700" dirty="0"/>
              <a:t>:  Of the ~8000 mutations only ~800 are considered statistically significant. Along side of this the strongest mutation that contains CIMP+ only covers ~25% of the data. This means any given mutation is only able to cover a small potion of the data. While the highest accuracy forest was 90% most forest only has an accuracy between 50 and 70%. Other metrics have a similar outlier as well.</a:t>
            </a:r>
          </a:p>
          <a:p>
            <a:pPr marL="0" indent="0">
              <a:lnSpc>
                <a:spcPct val="120000"/>
              </a:lnSpc>
              <a:buNone/>
            </a:pPr>
            <a:r>
              <a:rPr lang="en-US" sz="1700" b="1" dirty="0"/>
              <a:t>Qualifier: </a:t>
            </a:r>
            <a:r>
              <a:rPr lang="en-US" sz="1700" dirty="0"/>
              <a:t>In the data there are mutations that do not relate to CIMP+, this can become problematic when separating the two groupings causing CIMP+ and Non-CIMP+ mixing. If all separation is correct, then the data will correlate to CIMP+</a:t>
            </a:r>
            <a:endParaRPr lang="en-US" dirty="0"/>
          </a:p>
        </p:txBody>
      </p:sp>
    </p:spTree>
    <p:extLst>
      <p:ext uri="{BB962C8B-B14F-4D97-AF65-F5344CB8AC3E}">
        <p14:creationId xmlns:p14="http://schemas.microsoft.com/office/powerpoint/2010/main" val="335915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EA20-B74C-4D44-ABD7-2EAA262EAEC6}"/>
              </a:ext>
            </a:extLst>
          </p:cNvPr>
          <p:cNvSpPr>
            <a:spLocks noGrp="1"/>
          </p:cNvSpPr>
          <p:nvPr>
            <p:ph type="title"/>
          </p:nvPr>
        </p:nvSpPr>
        <p:spPr>
          <a:xfrm>
            <a:off x="0" y="0"/>
            <a:ext cx="8534400" cy="632286"/>
          </a:xfrm>
        </p:spPr>
        <p:txBody>
          <a:bodyPr>
            <a:normAutofit fontScale="90000"/>
          </a:bodyPr>
          <a:lstStyle/>
          <a:p>
            <a:r>
              <a:rPr lang="en-US" dirty="0"/>
              <a:t>Potential Pipeline</a:t>
            </a:r>
          </a:p>
        </p:txBody>
      </p:sp>
      <p:graphicFrame>
        <p:nvGraphicFramePr>
          <p:cNvPr id="6" name="Table 7">
            <a:extLst>
              <a:ext uri="{FF2B5EF4-FFF2-40B4-BE49-F238E27FC236}">
                <a16:creationId xmlns:a16="http://schemas.microsoft.com/office/drawing/2014/main" id="{56F3D0A6-1EC1-4CEB-85E2-D91AC3206D70}"/>
              </a:ext>
            </a:extLst>
          </p:cNvPr>
          <p:cNvGraphicFramePr>
            <a:graphicFrameLocks noGrp="1"/>
          </p:cNvGraphicFramePr>
          <p:nvPr/>
        </p:nvGraphicFramePr>
        <p:xfrm>
          <a:off x="252134" y="1098326"/>
          <a:ext cx="2088328" cy="553648"/>
        </p:xfrm>
        <a:graphic>
          <a:graphicData uri="http://schemas.openxmlformats.org/drawingml/2006/table">
            <a:tbl>
              <a:tblPr firstRow="1" bandRow="1">
                <a:tableStyleId>{2D5ABB26-0587-4C30-8999-92F81FD0307C}</a:tableStyleId>
              </a:tblPr>
              <a:tblGrid>
                <a:gridCol w="2088328">
                  <a:extLst>
                    <a:ext uri="{9D8B030D-6E8A-4147-A177-3AD203B41FA5}">
                      <a16:colId xmlns:a16="http://schemas.microsoft.com/office/drawing/2014/main" val="2624734081"/>
                    </a:ext>
                  </a:extLst>
                </a:gridCol>
              </a:tblGrid>
              <a:tr h="553648">
                <a:tc>
                  <a:txBody>
                    <a:bodyPr/>
                    <a:lstStyle/>
                    <a:p>
                      <a:r>
                        <a:rPr lang="en-US" dirty="0"/>
                        <a:t>Feature data</a:t>
                      </a:r>
                    </a:p>
                  </a:txBody>
                  <a:tcPr/>
                </a:tc>
                <a:extLst>
                  <a:ext uri="{0D108BD9-81ED-4DB2-BD59-A6C34878D82A}">
                    <a16:rowId xmlns:a16="http://schemas.microsoft.com/office/drawing/2014/main" val="3454811399"/>
                  </a:ext>
                </a:extLst>
              </a:tr>
            </a:tbl>
          </a:graphicData>
        </a:graphic>
      </p:graphicFrame>
      <p:sp>
        <p:nvSpPr>
          <p:cNvPr id="7" name="Rectangle 6">
            <a:extLst>
              <a:ext uri="{FF2B5EF4-FFF2-40B4-BE49-F238E27FC236}">
                <a16:creationId xmlns:a16="http://schemas.microsoft.com/office/drawing/2014/main" id="{EC0C677B-F1B4-4AB1-A058-D201124FFABF}"/>
              </a:ext>
            </a:extLst>
          </p:cNvPr>
          <p:cNvSpPr/>
          <p:nvPr/>
        </p:nvSpPr>
        <p:spPr>
          <a:xfrm>
            <a:off x="1652451" y="2851855"/>
            <a:ext cx="1620252" cy="1205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CIMP+</a:t>
            </a:r>
          </a:p>
          <a:p>
            <a:pPr algn="ctr"/>
            <a:r>
              <a:rPr lang="en-US" dirty="0"/>
              <a:t>Accuracy, Sensitivity,</a:t>
            </a:r>
          </a:p>
          <a:p>
            <a:pPr algn="ctr"/>
            <a:r>
              <a:rPr lang="en-US" dirty="0"/>
              <a:t>Specificity</a:t>
            </a:r>
          </a:p>
        </p:txBody>
      </p:sp>
      <p:cxnSp>
        <p:nvCxnSpPr>
          <p:cNvPr id="11" name="Straight Connector 10">
            <a:extLst>
              <a:ext uri="{FF2B5EF4-FFF2-40B4-BE49-F238E27FC236}">
                <a16:creationId xmlns:a16="http://schemas.microsoft.com/office/drawing/2014/main" id="{9391DF11-F6F5-47C5-9094-A691429AEE9C}"/>
              </a:ext>
            </a:extLst>
          </p:cNvPr>
          <p:cNvCxnSpPr/>
          <p:nvPr/>
        </p:nvCxnSpPr>
        <p:spPr>
          <a:xfrm>
            <a:off x="878889" y="1738406"/>
            <a:ext cx="0" cy="3792382"/>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D04F603C-70A1-4BB9-8759-B90F7F5BFDFD}"/>
              </a:ext>
            </a:extLst>
          </p:cNvPr>
          <p:cNvCxnSpPr/>
          <p:nvPr/>
        </p:nvCxnSpPr>
        <p:spPr>
          <a:xfrm>
            <a:off x="887767" y="5539666"/>
            <a:ext cx="5326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6D5B25A7-F66F-4BA8-B9DD-AC6D516E84CE}"/>
              </a:ext>
            </a:extLst>
          </p:cNvPr>
          <p:cNvCxnSpPr/>
          <p:nvPr/>
        </p:nvCxnSpPr>
        <p:spPr>
          <a:xfrm>
            <a:off x="887767" y="3561426"/>
            <a:ext cx="5326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id="{3B36C779-71E5-4C09-B5D9-CB10D97A515E}"/>
              </a:ext>
            </a:extLst>
          </p:cNvPr>
          <p:cNvSpPr/>
          <p:nvPr/>
        </p:nvSpPr>
        <p:spPr>
          <a:xfrm>
            <a:off x="1633017" y="4735401"/>
            <a:ext cx="1620252" cy="1205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CIMP- Accuracy, Sensitivity,</a:t>
            </a:r>
          </a:p>
          <a:p>
            <a:pPr algn="ctr"/>
            <a:r>
              <a:rPr lang="en-US" dirty="0"/>
              <a:t>Specificity</a:t>
            </a:r>
          </a:p>
          <a:p>
            <a:pPr algn="ctr"/>
            <a:endParaRPr lang="en-US" dirty="0"/>
          </a:p>
        </p:txBody>
      </p:sp>
      <p:sp>
        <p:nvSpPr>
          <p:cNvPr id="16" name="Rectangle 15">
            <a:extLst>
              <a:ext uri="{FF2B5EF4-FFF2-40B4-BE49-F238E27FC236}">
                <a16:creationId xmlns:a16="http://schemas.microsoft.com/office/drawing/2014/main" id="{726BEB5A-F9A3-4881-9BE7-520E40E1EA5B}"/>
              </a:ext>
            </a:extLst>
          </p:cNvPr>
          <p:cNvSpPr/>
          <p:nvPr/>
        </p:nvSpPr>
        <p:spPr>
          <a:xfrm>
            <a:off x="4139678" y="3634597"/>
            <a:ext cx="1620252" cy="1205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&gt;= X</a:t>
            </a:r>
          </a:p>
        </p:txBody>
      </p:sp>
      <p:cxnSp>
        <p:nvCxnSpPr>
          <p:cNvPr id="17" name="Straight Arrow Connector 16">
            <a:extLst>
              <a:ext uri="{FF2B5EF4-FFF2-40B4-BE49-F238E27FC236}">
                <a16:creationId xmlns:a16="http://schemas.microsoft.com/office/drawing/2014/main" id="{45919938-385F-4DE5-A07B-A76C208313FE}"/>
              </a:ext>
            </a:extLst>
          </p:cNvPr>
          <p:cNvCxnSpPr>
            <a:cxnSpLocks/>
          </p:cNvCxnSpPr>
          <p:nvPr/>
        </p:nvCxnSpPr>
        <p:spPr>
          <a:xfrm flipV="1">
            <a:off x="3401627" y="4735401"/>
            <a:ext cx="442404" cy="3899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D7BCE118-CF6D-47B7-8D8C-321722F66F40}"/>
              </a:ext>
            </a:extLst>
          </p:cNvPr>
          <p:cNvCxnSpPr>
            <a:cxnSpLocks/>
          </p:cNvCxnSpPr>
          <p:nvPr/>
        </p:nvCxnSpPr>
        <p:spPr>
          <a:xfrm>
            <a:off x="3383872" y="3617651"/>
            <a:ext cx="460159" cy="4394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63AB51F4-32BD-4A0F-9F28-9925BFF866D5}"/>
              </a:ext>
            </a:extLst>
          </p:cNvPr>
          <p:cNvCxnSpPr>
            <a:cxnSpLocks/>
          </p:cNvCxnSpPr>
          <p:nvPr/>
        </p:nvCxnSpPr>
        <p:spPr>
          <a:xfrm>
            <a:off x="4955485" y="2758486"/>
            <a:ext cx="0" cy="6705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3" name="Table 7">
            <a:extLst>
              <a:ext uri="{FF2B5EF4-FFF2-40B4-BE49-F238E27FC236}">
                <a16:creationId xmlns:a16="http://schemas.microsoft.com/office/drawing/2014/main" id="{21648F20-B2EC-435A-AA2E-2AF1F4A3A2F4}"/>
              </a:ext>
            </a:extLst>
          </p:cNvPr>
          <p:cNvGraphicFramePr>
            <a:graphicFrameLocks noGrp="1"/>
          </p:cNvGraphicFramePr>
          <p:nvPr/>
        </p:nvGraphicFramePr>
        <p:xfrm>
          <a:off x="4415208" y="2080764"/>
          <a:ext cx="1344713" cy="914400"/>
        </p:xfrm>
        <a:graphic>
          <a:graphicData uri="http://schemas.openxmlformats.org/drawingml/2006/table">
            <a:tbl>
              <a:tblPr firstRow="1" bandRow="1">
                <a:tableStyleId>{2D5ABB26-0587-4C30-8999-92F81FD0307C}</a:tableStyleId>
              </a:tblPr>
              <a:tblGrid>
                <a:gridCol w="1344713">
                  <a:extLst>
                    <a:ext uri="{9D8B030D-6E8A-4147-A177-3AD203B41FA5}">
                      <a16:colId xmlns:a16="http://schemas.microsoft.com/office/drawing/2014/main" val="2624734081"/>
                    </a:ext>
                  </a:extLst>
                </a:gridCol>
              </a:tblGrid>
              <a:tr h="553648">
                <a:tc>
                  <a:txBody>
                    <a:bodyPr/>
                    <a:lstStyle/>
                    <a:p>
                      <a:r>
                        <a:rPr lang="en-US" dirty="0"/>
                        <a:t>Classifier Y</a:t>
                      </a:r>
                    </a:p>
                    <a:p>
                      <a:r>
                        <a:rPr lang="en-US" dirty="0"/>
                        <a:t>Value X</a:t>
                      </a:r>
                    </a:p>
                    <a:p>
                      <a:endParaRPr lang="en-US" dirty="0"/>
                    </a:p>
                  </a:txBody>
                  <a:tcPr/>
                </a:tc>
                <a:extLst>
                  <a:ext uri="{0D108BD9-81ED-4DB2-BD59-A6C34878D82A}">
                    <a16:rowId xmlns:a16="http://schemas.microsoft.com/office/drawing/2014/main" val="3454811399"/>
                  </a:ext>
                </a:extLst>
              </a:tr>
            </a:tbl>
          </a:graphicData>
        </a:graphic>
      </p:graphicFrame>
      <p:cxnSp>
        <p:nvCxnSpPr>
          <p:cNvPr id="24" name="Straight Arrow Connector 23">
            <a:extLst>
              <a:ext uri="{FF2B5EF4-FFF2-40B4-BE49-F238E27FC236}">
                <a16:creationId xmlns:a16="http://schemas.microsoft.com/office/drawing/2014/main" id="{D8DF15B5-E0AA-4F3E-9F41-B82935053364}"/>
              </a:ext>
            </a:extLst>
          </p:cNvPr>
          <p:cNvCxnSpPr>
            <a:cxnSpLocks/>
          </p:cNvCxnSpPr>
          <p:nvPr/>
        </p:nvCxnSpPr>
        <p:spPr>
          <a:xfrm>
            <a:off x="6013407" y="4169322"/>
            <a:ext cx="4406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AFA4E679-AF9A-4EA9-AD77-A12886EC2682}"/>
              </a:ext>
            </a:extLst>
          </p:cNvPr>
          <p:cNvSpPr/>
          <p:nvPr/>
        </p:nvSpPr>
        <p:spPr>
          <a:xfrm>
            <a:off x="6657236" y="3172251"/>
            <a:ext cx="1620252" cy="1953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Random Forrest generator</a:t>
            </a:r>
          </a:p>
        </p:txBody>
      </p:sp>
      <p:sp>
        <p:nvSpPr>
          <p:cNvPr id="27" name="Rectangle 26">
            <a:extLst>
              <a:ext uri="{FF2B5EF4-FFF2-40B4-BE49-F238E27FC236}">
                <a16:creationId xmlns:a16="http://schemas.microsoft.com/office/drawing/2014/main" id="{3EB2AFB4-5D61-4293-A2F0-913A623438EA}"/>
              </a:ext>
            </a:extLst>
          </p:cNvPr>
          <p:cNvSpPr/>
          <p:nvPr/>
        </p:nvSpPr>
        <p:spPr>
          <a:xfrm>
            <a:off x="8881788" y="3192760"/>
            <a:ext cx="1620252" cy="1953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Random Forrest evaluator</a:t>
            </a:r>
          </a:p>
        </p:txBody>
      </p:sp>
      <p:cxnSp>
        <p:nvCxnSpPr>
          <p:cNvPr id="28" name="Straight Arrow Connector 27">
            <a:extLst>
              <a:ext uri="{FF2B5EF4-FFF2-40B4-BE49-F238E27FC236}">
                <a16:creationId xmlns:a16="http://schemas.microsoft.com/office/drawing/2014/main" id="{3CDE04B8-693A-4EEF-9FEC-2F614215144A}"/>
              </a:ext>
            </a:extLst>
          </p:cNvPr>
          <p:cNvCxnSpPr>
            <a:cxnSpLocks/>
          </p:cNvCxnSpPr>
          <p:nvPr/>
        </p:nvCxnSpPr>
        <p:spPr>
          <a:xfrm>
            <a:off x="8367718" y="4083307"/>
            <a:ext cx="37678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78977135-183D-4F0A-A1F7-9383E7626338}"/>
              </a:ext>
            </a:extLst>
          </p:cNvPr>
          <p:cNvCxnSpPr>
            <a:cxnSpLocks/>
          </p:cNvCxnSpPr>
          <p:nvPr/>
        </p:nvCxnSpPr>
        <p:spPr>
          <a:xfrm flipV="1">
            <a:off x="7387463" y="5249243"/>
            <a:ext cx="0" cy="5380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Rectangle 30">
            <a:extLst>
              <a:ext uri="{FF2B5EF4-FFF2-40B4-BE49-F238E27FC236}">
                <a16:creationId xmlns:a16="http://schemas.microsoft.com/office/drawing/2014/main" id="{105BC501-F71B-482E-BCDF-0F1E24B5BA60}"/>
              </a:ext>
            </a:extLst>
          </p:cNvPr>
          <p:cNvSpPr/>
          <p:nvPr/>
        </p:nvSpPr>
        <p:spPr>
          <a:xfrm>
            <a:off x="8976765" y="371088"/>
            <a:ext cx="1620252" cy="1953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Feature selector</a:t>
            </a:r>
          </a:p>
          <a:p>
            <a:pPr algn="ctr"/>
            <a:r>
              <a:rPr lang="en-US" sz="1200" dirty="0"/>
              <a:t>Gini importance &gt; Y</a:t>
            </a:r>
          </a:p>
        </p:txBody>
      </p:sp>
      <p:cxnSp>
        <p:nvCxnSpPr>
          <p:cNvPr id="32" name="Straight Arrow Connector 31">
            <a:extLst>
              <a:ext uri="{FF2B5EF4-FFF2-40B4-BE49-F238E27FC236}">
                <a16:creationId xmlns:a16="http://schemas.microsoft.com/office/drawing/2014/main" id="{5B6A8B73-71C9-460F-B97A-363EC5640EB5}"/>
              </a:ext>
            </a:extLst>
          </p:cNvPr>
          <p:cNvCxnSpPr>
            <a:cxnSpLocks/>
          </p:cNvCxnSpPr>
          <p:nvPr/>
        </p:nvCxnSpPr>
        <p:spPr>
          <a:xfrm flipV="1">
            <a:off x="9701295" y="2455741"/>
            <a:ext cx="0" cy="6054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33" name="Table 7">
            <a:extLst>
              <a:ext uri="{FF2B5EF4-FFF2-40B4-BE49-F238E27FC236}">
                <a16:creationId xmlns:a16="http://schemas.microsoft.com/office/drawing/2014/main" id="{7B245C44-34C8-4F1C-A262-1EABBC38C97B}"/>
              </a:ext>
            </a:extLst>
          </p:cNvPr>
          <p:cNvGraphicFramePr>
            <a:graphicFrameLocks noGrp="1"/>
          </p:cNvGraphicFramePr>
          <p:nvPr/>
        </p:nvGraphicFramePr>
        <p:xfrm>
          <a:off x="6454066" y="5913881"/>
          <a:ext cx="2088328" cy="640080"/>
        </p:xfrm>
        <a:graphic>
          <a:graphicData uri="http://schemas.openxmlformats.org/drawingml/2006/table">
            <a:tbl>
              <a:tblPr firstRow="1" bandRow="1">
                <a:tableStyleId>{2D5ABB26-0587-4C30-8999-92F81FD0307C}</a:tableStyleId>
              </a:tblPr>
              <a:tblGrid>
                <a:gridCol w="2088328">
                  <a:extLst>
                    <a:ext uri="{9D8B030D-6E8A-4147-A177-3AD203B41FA5}">
                      <a16:colId xmlns:a16="http://schemas.microsoft.com/office/drawing/2014/main" val="2624734081"/>
                    </a:ext>
                  </a:extLst>
                </a:gridCol>
              </a:tblGrid>
              <a:tr h="553648">
                <a:tc>
                  <a:txBody>
                    <a:bodyPr/>
                    <a:lstStyle/>
                    <a:p>
                      <a:pPr algn="ctr"/>
                      <a:r>
                        <a:rPr lang="en-US" sz="1800" dirty="0"/>
                        <a:t>Parameters input of forests</a:t>
                      </a:r>
                    </a:p>
                  </a:txBody>
                  <a:tcPr/>
                </a:tc>
                <a:extLst>
                  <a:ext uri="{0D108BD9-81ED-4DB2-BD59-A6C34878D82A}">
                    <a16:rowId xmlns:a16="http://schemas.microsoft.com/office/drawing/2014/main" val="3454811399"/>
                  </a:ext>
                </a:extLst>
              </a:tr>
            </a:tbl>
          </a:graphicData>
        </a:graphic>
      </p:graphicFrame>
      <p:graphicFrame>
        <p:nvGraphicFramePr>
          <p:cNvPr id="35" name="Table 7">
            <a:extLst>
              <a:ext uri="{FF2B5EF4-FFF2-40B4-BE49-F238E27FC236}">
                <a16:creationId xmlns:a16="http://schemas.microsoft.com/office/drawing/2014/main" id="{0C16628F-5638-4A1F-8A72-BC07760E5F62}"/>
              </a:ext>
            </a:extLst>
          </p:cNvPr>
          <p:cNvGraphicFramePr>
            <a:graphicFrameLocks noGrp="1"/>
          </p:cNvGraphicFramePr>
          <p:nvPr/>
        </p:nvGraphicFramePr>
        <p:xfrm>
          <a:off x="7174097" y="867144"/>
          <a:ext cx="1360303" cy="553648"/>
        </p:xfrm>
        <a:graphic>
          <a:graphicData uri="http://schemas.openxmlformats.org/drawingml/2006/table">
            <a:tbl>
              <a:tblPr firstRow="1" bandRow="1">
                <a:tableStyleId>{2D5ABB26-0587-4C30-8999-92F81FD0307C}</a:tableStyleId>
              </a:tblPr>
              <a:tblGrid>
                <a:gridCol w="1360303">
                  <a:extLst>
                    <a:ext uri="{9D8B030D-6E8A-4147-A177-3AD203B41FA5}">
                      <a16:colId xmlns:a16="http://schemas.microsoft.com/office/drawing/2014/main" val="2624734081"/>
                    </a:ext>
                  </a:extLst>
                </a:gridCol>
              </a:tblGrid>
              <a:tr h="553648">
                <a:tc>
                  <a:txBody>
                    <a:bodyPr/>
                    <a:lstStyle/>
                    <a:p>
                      <a:pPr algn="ctr"/>
                      <a:r>
                        <a:rPr lang="en-US" sz="1800" dirty="0"/>
                        <a:t>Input Y</a:t>
                      </a:r>
                    </a:p>
                  </a:txBody>
                  <a:tcPr/>
                </a:tc>
                <a:extLst>
                  <a:ext uri="{0D108BD9-81ED-4DB2-BD59-A6C34878D82A}">
                    <a16:rowId xmlns:a16="http://schemas.microsoft.com/office/drawing/2014/main" val="3454811399"/>
                  </a:ext>
                </a:extLst>
              </a:tr>
            </a:tbl>
          </a:graphicData>
        </a:graphic>
      </p:graphicFrame>
      <p:cxnSp>
        <p:nvCxnSpPr>
          <p:cNvPr id="36" name="Straight Arrow Connector 35">
            <a:extLst>
              <a:ext uri="{FF2B5EF4-FFF2-40B4-BE49-F238E27FC236}">
                <a16:creationId xmlns:a16="http://schemas.microsoft.com/office/drawing/2014/main" id="{1C96DA45-8D16-43CB-997E-91716FE77C0A}"/>
              </a:ext>
            </a:extLst>
          </p:cNvPr>
          <p:cNvCxnSpPr>
            <a:cxnSpLocks/>
          </p:cNvCxnSpPr>
          <p:nvPr/>
        </p:nvCxnSpPr>
        <p:spPr>
          <a:xfrm flipV="1">
            <a:off x="8433271" y="1123708"/>
            <a:ext cx="44851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CD97F79E-1527-41B4-9570-DBB30CCF6325}"/>
              </a:ext>
            </a:extLst>
          </p:cNvPr>
          <p:cNvCxnSpPr>
            <a:cxnSpLocks/>
          </p:cNvCxnSpPr>
          <p:nvPr/>
        </p:nvCxnSpPr>
        <p:spPr>
          <a:xfrm flipV="1">
            <a:off x="10691994" y="1143968"/>
            <a:ext cx="44851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40" name="Table 7">
            <a:extLst>
              <a:ext uri="{FF2B5EF4-FFF2-40B4-BE49-F238E27FC236}">
                <a16:creationId xmlns:a16="http://schemas.microsoft.com/office/drawing/2014/main" id="{FBC5AC43-647A-4DC3-8059-E7C72374E44F}"/>
              </a:ext>
            </a:extLst>
          </p:cNvPr>
          <p:cNvGraphicFramePr>
            <a:graphicFrameLocks noGrp="1"/>
          </p:cNvGraphicFramePr>
          <p:nvPr/>
        </p:nvGraphicFramePr>
        <p:xfrm>
          <a:off x="10502040" y="1198115"/>
          <a:ext cx="2088328" cy="553648"/>
        </p:xfrm>
        <a:graphic>
          <a:graphicData uri="http://schemas.openxmlformats.org/drawingml/2006/table">
            <a:tbl>
              <a:tblPr firstRow="1" bandRow="1">
                <a:tableStyleId>{2D5ABB26-0587-4C30-8999-92F81FD0307C}</a:tableStyleId>
              </a:tblPr>
              <a:tblGrid>
                <a:gridCol w="2088328">
                  <a:extLst>
                    <a:ext uri="{9D8B030D-6E8A-4147-A177-3AD203B41FA5}">
                      <a16:colId xmlns:a16="http://schemas.microsoft.com/office/drawing/2014/main" val="2624734081"/>
                    </a:ext>
                  </a:extLst>
                </a:gridCol>
              </a:tblGrid>
              <a:tr h="553648">
                <a:tc>
                  <a:txBody>
                    <a:bodyPr/>
                    <a:lstStyle/>
                    <a:p>
                      <a:pPr algn="ctr"/>
                      <a:r>
                        <a:rPr lang="en-US" sz="1800" dirty="0"/>
                        <a:t>Important Features</a:t>
                      </a:r>
                    </a:p>
                  </a:txBody>
                  <a:tcPr/>
                </a:tc>
                <a:extLst>
                  <a:ext uri="{0D108BD9-81ED-4DB2-BD59-A6C34878D82A}">
                    <a16:rowId xmlns:a16="http://schemas.microsoft.com/office/drawing/2014/main" val="3454811399"/>
                  </a:ext>
                </a:extLst>
              </a:tr>
            </a:tbl>
          </a:graphicData>
        </a:graphic>
      </p:graphicFrame>
    </p:spTree>
    <p:extLst>
      <p:ext uri="{BB962C8B-B14F-4D97-AF65-F5344CB8AC3E}">
        <p14:creationId xmlns:p14="http://schemas.microsoft.com/office/powerpoint/2010/main" val="114732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A565235-4252-4AC8-9D77-4E1F706EE0B7}"/>
              </a:ext>
            </a:extLst>
          </p:cNvPr>
          <p:cNvSpPr/>
          <p:nvPr/>
        </p:nvSpPr>
        <p:spPr>
          <a:xfrm>
            <a:off x="3619681" y="3320168"/>
            <a:ext cx="1620252" cy="1876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FP</a:t>
            </a:r>
          </a:p>
          <a:p>
            <a:pPr algn="ctr"/>
            <a:endParaRPr lang="en-US" dirty="0"/>
          </a:p>
          <a:p>
            <a:pPr algn="ctr"/>
            <a:r>
              <a:rPr lang="en-US" dirty="0"/>
              <a:t>Increment  FP until Max</a:t>
            </a:r>
          </a:p>
          <a:p>
            <a:pPr algn="ctr"/>
            <a:endParaRPr lang="en-US" dirty="0"/>
          </a:p>
        </p:txBody>
      </p:sp>
      <p:cxnSp>
        <p:nvCxnSpPr>
          <p:cNvPr id="15" name="Straight Arrow Connector 14">
            <a:extLst>
              <a:ext uri="{FF2B5EF4-FFF2-40B4-BE49-F238E27FC236}">
                <a16:creationId xmlns:a16="http://schemas.microsoft.com/office/drawing/2014/main" id="{62F046DB-2835-49F6-B983-BC33E18F9B6E}"/>
              </a:ext>
            </a:extLst>
          </p:cNvPr>
          <p:cNvCxnSpPr>
            <a:cxnSpLocks/>
          </p:cNvCxnSpPr>
          <p:nvPr/>
        </p:nvCxnSpPr>
        <p:spPr>
          <a:xfrm>
            <a:off x="2171493" y="4540458"/>
            <a:ext cx="12181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Rectangle 19">
            <a:extLst>
              <a:ext uri="{FF2B5EF4-FFF2-40B4-BE49-F238E27FC236}">
                <a16:creationId xmlns:a16="http://schemas.microsoft.com/office/drawing/2014/main" id="{2F78CC54-1E75-447D-AF3A-8136B29B138D}"/>
              </a:ext>
            </a:extLst>
          </p:cNvPr>
          <p:cNvSpPr/>
          <p:nvPr/>
        </p:nvSpPr>
        <p:spPr>
          <a:xfrm>
            <a:off x="6952067" y="3292399"/>
            <a:ext cx="1620252" cy="1953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Random Forrest generator</a:t>
            </a:r>
          </a:p>
        </p:txBody>
      </p:sp>
      <p:cxnSp>
        <p:nvCxnSpPr>
          <p:cNvPr id="22" name="Straight Arrow Connector 21">
            <a:extLst>
              <a:ext uri="{FF2B5EF4-FFF2-40B4-BE49-F238E27FC236}">
                <a16:creationId xmlns:a16="http://schemas.microsoft.com/office/drawing/2014/main" id="{2CF373FC-5BB0-4B3C-A74B-D130DAC2C0AA}"/>
              </a:ext>
            </a:extLst>
          </p:cNvPr>
          <p:cNvCxnSpPr>
            <a:cxnSpLocks/>
          </p:cNvCxnSpPr>
          <p:nvPr/>
        </p:nvCxnSpPr>
        <p:spPr>
          <a:xfrm flipH="1" flipV="1">
            <a:off x="2195874" y="3930978"/>
            <a:ext cx="1139138" cy="13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3649EB4C-2003-4B7D-B0BC-5FCC9DE1060E}"/>
              </a:ext>
            </a:extLst>
          </p:cNvPr>
          <p:cNvCxnSpPr>
            <a:cxnSpLocks/>
          </p:cNvCxnSpPr>
          <p:nvPr/>
        </p:nvCxnSpPr>
        <p:spPr>
          <a:xfrm>
            <a:off x="962251" y="2879626"/>
            <a:ext cx="0" cy="4405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6" name="Table 7">
            <a:extLst>
              <a:ext uri="{FF2B5EF4-FFF2-40B4-BE49-F238E27FC236}">
                <a16:creationId xmlns:a16="http://schemas.microsoft.com/office/drawing/2014/main" id="{BF71A23A-6D69-451C-9E4B-C0472920A5F4}"/>
              </a:ext>
            </a:extLst>
          </p:cNvPr>
          <p:cNvGraphicFramePr>
            <a:graphicFrameLocks noGrp="1"/>
          </p:cNvGraphicFramePr>
          <p:nvPr/>
        </p:nvGraphicFramePr>
        <p:xfrm>
          <a:off x="30192" y="1000671"/>
          <a:ext cx="2088328" cy="640080"/>
        </p:xfrm>
        <a:graphic>
          <a:graphicData uri="http://schemas.openxmlformats.org/drawingml/2006/table">
            <a:tbl>
              <a:tblPr firstRow="1" bandRow="1">
                <a:tableStyleId>{2D5ABB26-0587-4C30-8999-92F81FD0307C}</a:tableStyleId>
              </a:tblPr>
              <a:tblGrid>
                <a:gridCol w="2088328">
                  <a:extLst>
                    <a:ext uri="{9D8B030D-6E8A-4147-A177-3AD203B41FA5}">
                      <a16:colId xmlns:a16="http://schemas.microsoft.com/office/drawing/2014/main" val="2624734081"/>
                    </a:ext>
                  </a:extLst>
                </a:gridCol>
              </a:tblGrid>
              <a:tr h="553648">
                <a:tc>
                  <a:txBody>
                    <a:bodyPr/>
                    <a:lstStyle/>
                    <a:p>
                      <a:r>
                        <a:rPr lang="en-US" dirty="0"/>
                        <a:t>Input Parameters</a:t>
                      </a:r>
                    </a:p>
                    <a:p>
                      <a:r>
                        <a:rPr lang="en-US" dirty="0"/>
                        <a:t>feature data</a:t>
                      </a:r>
                    </a:p>
                  </a:txBody>
                  <a:tcPr/>
                </a:tc>
                <a:extLst>
                  <a:ext uri="{0D108BD9-81ED-4DB2-BD59-A6C34878D82A}">
                    <a16:rowId xmlns:a16="http://schemas.microsoft.com/office/drawing/2014/main" val="3454811399"/>
                  </a:ext>
                </a:extLst>
              </a:tr>
            </a:tbl>
          </a:graphicData>
        </a:graphic>
      </p:graphicFrame>
      <p:sp>
        <p:nvSpPr>
          <p:cNvPr id="36" name="Rectangle 35">
            <a:extLst>
              <a:ext uri="{FF2B5EF4-FFF2-40B4-BE49-F238E27FC236}">
                <a16:creationId xmlns:a16="http://schemas.microsoft.com/office/drawing/2014/main" id="{6DA57C25-8F66-4933-BDCE-A3513501D033}"/>
              </a:ext>
            </a:extLst>
          </p:cNvPr>
          <p:cNvSpPr/>
          <p:nvPr/>
        </p:nvSpPr>
        <p:spPr>
          <a:xfrm>
            <a:off x="152125" y="2225126"/>
            <a:ext cx="1620252" cy="577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 value filter</a:t>
            </a:r>
          </a:p>
        </p:txBody>
      </p:sp>
      <p:cxnSp>
        <p:nvCxnSpPr>
          <p:cNvPr id="37" name="Straight Arrow Connector 36">
            <a:extLst>
              <a:ext uri="{FF2B5EF4-FFF2-40B4-BE49-F238E27FC236}">
                <a16:creationId xmlns:a16="http://schemas.microsoft.com/office/drawing/2014/main" id="{0E95F0A0-1613-4149-94CF-C464149C5714}"/>
              </a:ext>
            </a:extLst>
          </p:cNvPr>
          <p:cNvCxnSpPr>
            <a:cxnSpLocks/>
          </p:cNvCxnSpPr>
          <p:nvPr/>
        </p:nvCxnSpPr>
        <p:spPr>
          <a:xfrm>
            <a:off x="962251" y="1735210"/>
            <a:ext cx="0" cy="4405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C0C193BE-9478-419B-8F42-B86503B935FA}"/>
              </a:ext>
            </a:extLst>
          </p:cNvPr>
          <p:cNvSpPr/>
          <p:nvPr/>
        </p:nvSpPr>
        <p:spPr>
          <a:xfrm>
            <a:off x="321164" y="3386645"/>
            <a:ext cx="1620252" cy="1764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rPr>
              <a:t>Set TP</a:t>
            </a:r>
          </a:p>
          <a:p>
            <a:pPr algn="ctr"/>
            <a:endParaRPr lang="en-US" dirty="0">
              <a:latin typeface="Calibri" panose="020F0502020204030204" pitchFamily="34" charset="0"/>
            </a:endParaRPr>
          </a:p>
          <a:p>
            <a:pPr algn="ctr"/>
            <a:r>
              <a:rPr lang="en-US" dirty="0">
                <a:latin typeface="Calibri" panose="020F0502020204030204" pitchFamily="34" charset="0"/>
              </a:rPr>
              <a:t>TP += 1</a:t>
            </a:r>
            <a:endParaRPr lang="en-US" dirty="0"/>
          </a:p>
        </p:txBody>
      </p:sp>
      <p:cxnSp>
        <p:nvCxnSpPr>
          <p:cNvPr id="39" name="Straight Arrow Connector 38">
            <a:extLst>
              <a:ext uri="{FF2B5EF4-FFF2-40B4-BE49-F238E27FC236}">
                <a16:creationId xmlns:a16="http://schemas.microsoft.com/office/drawing/2014/main" id="{3FF8DA63-6320-4683-8E42-F3032BD01FAB}"/>
              </a:ext>
            </a:extLst>
          </p:cNvPr>
          <p:cNvCxnSpPr>
            <a:cxnSpLocks/>
          </p:cNvCxnSpPr>
          <p:nvPr/>
        </p:nvCxnSpPr>
        <p:spPr>
          <a:xfrm flipH="1" flipV="1">
            <a:off x="2031194" y="2649296"/>
            <a:ext cx="1477025" cy="5810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40" name="Table 7">
            <a:extLst>
              <a:ext uri="{FF2B5EF4-FFF2-40B4-BE49-F238E27FC236}">
                <a16:creationId xmlns:a16="http://schemas.microsoft.com/office/drawing/2014/main" id="{FCE7E385-8A4D-44A3-AACD-6C492A1ED551}"/>
              </a:ext>
            </a:extLst>
          </p:cNvPr>
          <p:cNvGraphicFramePr>
            <a:graphicFrameLocks noGrp="1"/>
          </p:cNvGraphicFramePr>
          <p:nvPr/>
        </p:nvGraphicFramePr>
        <p:xfrm>
          <a:off x="2025076" y="4772107"/>
          <a:ext cx="1594605" cy="1188720"/>
        </p:xfrm>
        <a:graphic>
          <a:graphicData uri="http://schemas.openxmlformats.org/drawingml/2006/table">
            <a:tbl>
              <a:tblPr firstRow="1" bandRow="1">
                <a:tableStyleId>{2D5ABB26-0587-4C30-8999-92F81FD0307C}</a:tableStyleId>
              </a:tblPr>
              <a:tblGrid>
                <a:gridCol w="1594605">
                  <a:extLst>
                    <a:ext uri="{9D8B030D-6E8A-4147-A177-3AD203B41FA5}">
                      <a16:colId xmlns:a16="http://schemas.microsoft.com/office/drawing/2014/main" val="2624734081"/>
                    </a:ext>
                  </a:extLst>
                </a:gridCol>
              </a:tblGrid>
              <a:tr h="1125163">
                <a:tc>
                  <a:txBody>
                    <a:bodyPr/>
                    <a:lstStyle/>
                    <a:p>
                      <a:r>
                        <a:rPr lang="en-US" dirty="0"/>
                        <a:t>Increment TP and FP until both Max</a:t>
                      </a:r>
                    </a:p>
                  </a:txBody>
                  <a:tcPr/>
                </a:tc>
                <a:extLst>
                  <a:ext uri="{0D108BD9-81ED-4DB2-BD59-A6C34878D82A}">
                    <a16:rowId xmlns:a16="http://schemas.microsoft.com/office/drawing/2014/main" val="3454811399"/>
                  </a:ext>
                </a:extLst>
              </a:tr>
            </a:tbl>
          </a:graphicData>
        </a:graphic>
      </p:graphicFrame>
      <p:graphicFrame>
        <p:nvGraphicFramePr>
          <p:cNvPr id="41" name="Table 7">
            <a:extLst>
              <a:ext uri="{FF2B5EF4-FFF2-40B4-BE49-F238E27FC236}">
                <a16:creationId xmlns:a16="http://schemas.microsoft.com/office/drawing/2014/main" id="{331CF004-086B-4BC4-8B6F-6F9D88B98813}"/>
              </a:ext>
            </a:extLst>
          </p:cNvPr>
          <p:cNvGraphicFramePr>
            <a:graphicFrameLocks noGrp="1"/>
          </p:cNvGraphicFramePr>
          <p:nvPr/>
        </p:nvGraphicFramePr>
        <p:xfrm>
          <a:off x="2177452" y="1346551"/>
          <a:ext cx="1957317" cy="1188720"/>
        </p:xfrm>
        <a:graphic>
          <a:graphicData uri="http://schemas.openxmlformats.org/drawingml/2006/table">
            <a:tbl>
              <a:tblPr firstRow="1" bandRow="1">
                <a:tableStyleId>{2D5ABB26-0587-4C30-8999-92F81FD0307C}</a:tableStyleId>
              </a:tblPr>
              <a:tblGrid>
                <a:gridCol w="1957317">
                  <a:extLst>
                    <a:ext uri="{9D8B030D-6E8A-4147-A177-3AD203B41FA5}">
                      <a16:colId xmlns:a16="http://schemas.microsoft.com/office/drawing/2014/main" val="2624734081"/>
                    </a:ext>
                  </a:extLst>
                </a:gridCol>
              </a:tblGrid>
              <a:tr h="1125163">
                <a:tc>
                  <a:txBody>
                    <a:bodyPr/>
                    <a:lstStyle/>
                    <a:p>
                      <a:r>
                        <a:rPr lang="en-US" dirty="0"/>
                        <a:t>If Both TP and FP are max increment p value</a:t>
                      </a:r>
                    </a:p>
                  </a:txBody>
                  <a:tcPr/>
                </a:tc>
                <a:extLst>
                  <a:ext uri="{0D108BD9-81ED-4DB2-BD59-A6C34878D82A}">
                    <a16:rowId xmlns:a16="http://schemas.microsoft.com/office/drawing/2014/main" val="3454811399"/>
                  </a:ext>
                </a:extLst>
              </a:tr>
            </a:tbl>
          </a:graphicData>
        </a:graphic>
      </p:graphicFrame>
      <p:cxnSp>
        <p:nvCxnSpPr>
          <p:cNvPr id="42" name="Straight Arrow Connector 41">
            <a:extLst>
              <a:ext uri="{FF2B5EF4-FFF2-40B4-BE49-F238E27FC236}">
                <a16:creationId xmlns:a16="http://schemas.microsoft.com/office/drawing/2014/main" id="{BDC16054-16F3-4C8F-9B7D-8B67BB72F070}"/>
              </a:ext>
            </a:extLst>
          </p:cNvPr>
          <p:cNvCxnSpPr>
            <a:cxnSpLocks/>
          </p:cNvCxnSpPr>
          <p:nvPr/>
        </p:nvCxnSpPr>
        <p:spPr>
          <a:xfrm>
            <a:off x="5422200" y="4235718"/>
            <a:ext cx="12181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44" name="Table 7">
            <a:extLst>
              <a:ext uri="{FF2B5EF4-FFF2-40B4-BE49-F238E27FC236}">
                <a16:creationId xmlns:a16="http://schemas.microsoft.com/office/drawing/2014/main" id="{A24F2479-53F8-44D2-BF92-49472BFD7D63}"/>
              </a:ext>
            </a:extLst>
          </p:cNvPr>
          <p:cNvGraphicFramePr>
            <a:graphicFrameLocks noGrp="1"/>
          </p:cNvGraphicFramePr>
          <p:nvPr/>
        </p:nvGraphicFramePr>
        <p:xfrm>
          <a:off x="5186323" y="3429000"/>
          <a:ext cx="1819354" cy="1125163"/>
        </p:xfrm>
        <a:graphic>
          <a:graphicData uri="http://schemas.openxmlformats.org/drawingml/2006/table">
            <a:tbl>
              <a:tblPr firstRow="1" bandRow="1">
                <a:tableStyleId>{2D5ABB26-0587-4C30-8999-92F81FD0307C}</a:tableStyleId>
              </a:tblPr>
              <a:tblGrid>
                <a:gridCol w="1819354">
                  <a:extLst>
                    <a:ext uri="{9D8B030D-6E8A-4147-A177-3AD203B41FA5}">
                      <a16:colId xmlns:a16="http://schemas.microsoft.com/office/drawing/2014/main" val="2624734081"/>
                    </a:ext>
                  </a:extLst>
                </a:gridCol>
              </a:tblGrid>
              <a:tr h="1125163">
                <a:tc>
                  <a:txBody>
                    <a:bodyPr/>
                    <a:lstStyle/>
                    <a:p>
                      <a:r>
                        <a:rPr lang="en-US" dirty="0"/>
                        <a:t>If TP, FP, and P value are max</a:t>
                      </a:r>
                    </a:p>
                  </a:txBody>
                  <a:tcPr/>
                </a:tc>
                <a:extLst>
                  <a:ext uri="{0D108BD9-81ED-4DB2-BD59-A6C34878D82A}">
                    <a16:rowId xmlns:a16="http://schemas.microsoft.com/office/drawing/2014/main" val="3454811399"/>
                  </a:ext>
                </a:extLst>
              </a:tr>
            </a:tbl>
          </a:graphicData>
        </a:graphic>
      </p:graphicFrame>
      <p:sp>
        <p:nvSpPr>
          <p:cNvPr id="46" name="Rectangle 45">
            <a:extLst>
              <a:ext uri="{FF2B5EF4-FFF2-40B4-BE49-F238E27FC236}">
                <a16:creationId xmlns:a16="http://schemas.microsoft.com/office/drawing/2014/main" id="{CE239EC9-5A47-4F58-8FBB-211084F4A369}"/>
              </a:ext>
            </a:extLst>
          </p:cNvPr>
          <p:cNvSpPr/>
          <p:nvPr/>
        </p:nvSpPr>
        <p:spPr>
          <a:xfrm>
            <a:off x="9996126" y="3226893"/>
            <a:ext cx="1620252" cy="1953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Random Forrest evaluator</a:t>
            </a:r>
          </a:p>
        </p:txBody>
      </p:sp>
      <p:cxnSp>
        <p:nvCxnSpPr>
          <p:cNvPr id="47" name="Straight Arrow Connector 46">
            <a:extLst>
              <a:ext uri="{FF2B5EF4-FFF2-40B4-BE49-F238E27FC236}">
                <a16:creationId xmlns:a16="http://schemas.microsoft.com/office/drawing/2014/main" id="{CA3130DE-9979-48C0-9A4C-A77B7E7DF1D1}"/>
              </a:ext>
            </a:extLst>
          </p:cNvPr>
          <p:cNvCxnSpPr>
            <a:cxnSpLocks/>
          </p:cNvCxnSpPr>
          <p:nvPr/>
        </p:nvCxnSpPr>
        <p:spPr>
          <a:xfrm>
            <a:off x="8662549" y="4203455"/>
            <a:ext cx="97178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27AC6B58-D64E-4897-A9A5-D6DFCF2506BF}"/>
              </a:ext>
            </a:extLst>
          </p:cNvPr>
          <p:cNvSpPr/>
          <p:nvPr/>
        </p:nvSpPr>
        <p:spPr>
          <a:xfrm>
            <a:off x="6952067" y="574102"/>
            <a:ext cx="1620252" cy="1953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Parameters input of forests</a:t>
            </a:r>
          </a:p>
        </p:txBody>
      </p:sp>
      <p:cxnSp>
        <p:nvCxnSpPr>
          <p:cNvPr id="50" name="Straight Arrow Connector 49">
            <a:extLst>
              <a:ext uri="{FF2B5EF4-FFF2-40B4-BE49-F238E27FC236}">
                <a16:creationId xmlns:a16="http://schemas.microsoft.com/office/drawing/2014/main" id="{32C77993-07CA-4FA2-AEEE-A72C16FC5647}"/>
              </a:ext>
            </a:extLst>
          </p:cNvPr>
          <p:cNvCxnSpPr>
            <a:cxnSpLocks/>
          </p:cNvCxnSpPr>
          <p:nvPr/>
        </p:nvCxnSpPr>
        <p:spPr>
          <a:xfrm flipV="1">
            <a:off x="5347955" y="2308194"/>
            <a:ext cx="1381319" cy="7917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51" name="Table 7">
            <a:extLst>
              <a:ext uri="{FF2B5EF4-FFF2-40B4-BE49-F238E27FC236}">
                <a16:creationId xmlns:a16="http://schemas.microsoft.com/office/drawing/2014/main" id="{2469F303-5794-4016-A3A7-0D6C8A732704}"/>
              </a:ext>
            </a:extLst>
          </p:cNvPr>
          <p:cNvGraphicFramePr>
            <a:graphicFrameLocks noGrp="1"/>
          </p:cNvGraphicFramePr>
          <p:nvPr/>
        </p:nvGraphicFramePr>
        <p:xfrm>
          <a:off x="4707740" y="1571375"/>
          <a:ext cx="2176117" cy="1125163"/>
        </p:xfrm>
        <a:graphic>
          <a:graphicData uri="http://schemas.openxmlformats.org/drawingml/2006/table">
            <a:tbl>
              <a:tblPr firstRow="1" bandRow="1">
                <a:tableStyleId>{2D5ABB26-0587-4C30-8999-92F81FD0307C}</a:tableStyleId>
              </a:tblPr>
              <a:tblGrid>
                <a:gridCol w="2176117">
                  <a:extLst>
                    <a:ext uri="{9D8B030D-6E8A-4147-A177-3AD203B41FA5}">
                      <a16:colId xmlns:a16="http://schemas.microsoft.com/office/drawing/2014/main" val="2624734081"/>
                    </a:ext>
                  </a:extLst>
                </a:gridCol>
              </a:tblGrid>
              <a:tr h="1125163">
                <a:tc>
                  <a:txBody>
                    <a:bodyPr/>
                    <a:lstStyle/>
                    <a:p>
                      <a:r>
                        <a:rPr lang="en-US" sz="1600" dirty="0"/>
                        <a:t>If any parameter combination has 10 or more mutations </a:t>
                      </a:r>
                    </a:p>
                  </a:txBody>
                  <a:tcPr/>
                </a:tc>
                <a:extLst>
                  <a:ext uri="{0D108BD9-81ED-4DB2-BD59-A6C34878D82A}">
                    <a16:rowId xmlns:a16="http://schemas.microsoft.com/office/drawing/2014/main" val="3454811399"/>
                  </a:ext>
                </a:extLst>
              </a:tr>
            </a:tbl>
          </a:graphicData>
        </a:graphic>
      </p:graphicFrame>
      <p:cxnSp>
        <p:nvCxnSpPr>
          <p:cNvPr id="52" name="Straight Arrow Connector 51">
            <a:extLst>
              <a:ext uri="{FF2B5EF4-FFF2-40B4-BE49-F238E27FC236}">
                <a16:creationId xmlns:a16="http://schemas.microsoft.com/office/drawing/2014/main" id="{DED1DE37-3B89-4AD8-8EA2-08073767F39C}"/>
              </a:ext>
            </a:extLst>
          </p:cNvPr>
          <p:cNvCxnSpPr>
            <a:cxnSpLocks/>
          </p:cNvCxnSpPr>
          <p:nvPr/>
        </p:nvCxnSpPr>
        <p:spPr>
          <a:xfrm>
            <a:off x="7762193" y="2649296"/>
            <a:ext cx="0" cy="5810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Rectangle 26">
            <a:extLst>
              <a:ext uri="{FF2B5EF4-FFF2-40B4-BE49-F238E27FC236}">
                <a16:creationId xmlns:a16="http://schemas.microsoft.com/office/drawing/2014/main" id="{4C2D3AF3-E1BF-49EF-AE44-5BFB23D93058}"/>
              </a:ext>
            </a:extLst>
          </p:cNvPr>
          <p:cNvSpPr/>
          <p:nvPr/>
        </p:nvSpPr>
        <p:spPr>
          <a:xfrm>
            <a:off x="9996126" y="399738"/>
            <a:ext cx="1620252" cy="1953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Feature selector</a:t>
            </a:r>
          </a:p>
        </p:txBody>
      </p:sp>
      <p:cxnSp>
        <p:nvCxnSpPr>
          <p:cNvPr id="28" name="Straight Arrow Connector 27">
            <a:extLst>
              <a:ext uri="{FF2B5EF4-FFF2-40B4-BE49-F238E27FC236}">
                <a16:creationId xmlns:a16="http://schemas.microsoft.com/office/drawing/2014/main" id="{CE17B8B7-C0BA-4D63-A5AD-0105F6300695}"/>
              </a:ext>
            </a:extLst>
          </p:cNvPr>
          <p:cNvCxnSpPr>
            <a:cxnSpLocks/>
          </p:cNvCxnSpPr>
          <p:nvPr/>
        </p:nvCxnSpPr>
        <p:spPr>
          <a:xfrm flipV="1">
            <a:off x="10806252" y="2494407"/>
            <a:ext cx="0" cy="6054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54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3433</Words>
  <Application>Microsoft Office PowerPoint</Application>
  <PresentationFormat>Widescreen</PresentationFormat>
  <Paragraphs>471</Paragraphs>
  <Slides>35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Consolas</vt:lpstr>
      <vt:lpstr>Symbol</vt:lpstr>
      <vt:lpstr>Office Theme</vt:lpstr>
      <vt:lpstr>Results</vt:lpstr>
      <vt:lpstr>TCGA Toulmin analysis</vt:lpstr>
      <vt:lpstr>Aim 1 – Finding important CIMP Mutations</vt:lpstr>
      <vt:lpstr>Aim 1 – Finding important CIMP Mutations</vt:lpstr>
      <vt:lpstr>Aim 2 - Find groups of related mutations</vt:lpstr>
      <vt:lpstr>Aim 3 - Find the biological implications associated with:</vt:lpstr>
      <vt:lpstr>The Toulmin Model of Argument</vt:lpstr>
      <vt:lpstr>Potential Pipeline</vt:lpstr>
      <vt:lpstr>PowerPoint Presentation</vt:lpstr>
      <vt:lpstr>PowerPoint Presentation</vt:lpstr>
      <vt:lpstr>PowerPoint Presentation</vt:lpstr>
      <vt:lpstr>PowerPoint Presentation</vt:lpstr>
      <vt:lpstr>PowerPoint Presentation</vt:lpstr>
      <vt:lpstr>Feature filtering</vt:lpstr>
      <vt:lpstr>Three level P Value (FP / TP)</vt:lpstr>
      <vt:lpstr>P Value (FP / TP)</vt:lpstr>
      <vt:lpstr>P Value (TP – FP / (TP + FP)/2)</vt:lpstr>
      <vt:lpstr>P Value &lt; 0.05 (FP / TP)</vt:lpstr>
      <vt:lpstr>P Value &lt; 0.05 (TP – FP / (TP + FP)/2)</vt:lpstr>
      <vt:lpstr>P Value &lt; 0.01 (FP / TP)</vt:lpstr>
      <vt:lpstr>P Value &lt; 0.01 (TP – FP / (TP + FP)/2)</vt:lpstr>
      <vt:lpstr>Info Gain (FP / TP)</vt:lpstr>
      <vt:lpstr>Info Gain (TP – FP / (TP + FP)/2)</vt:lpstr>
      <vt:lpstr>How this Relates to Hypothesis and AIMS</vt:lpstr>
      <vt:lpstr>Feature selection</vt:lpstr>
      <vt:lpstr>PowerPoint Presentation</vt:lpstr>
      <vt:lpstr>PowerPoint Presentation</vt:lpstr>
      <vt:lpstr>PowerPoint Presentation</vt:lpstr>
      <vt:lpstr>PowerPoint Presentation</vt:lpstr>
      <vt:lpstr>PowerPoint Presentation</vt:lpstr>
      <vt:lpstr>Feature selection</vt:lpstr>
      <vt:lpstr>PowerPoint Presentation</vt:lpstr>
      <vt:lpstr>PowerPoint Presentation</vt:lpstr>
      <vt:lpstr>David Analysis</vt:lpstr>
      <vt:lpstr>David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Potential Pipeline</dc:title>
  <dc:creator>Jon Feige</dc:creator>
  <cp:lastModifiedBy>Jon Feige</cp:lastModifiedBy>
  <cp:revision>7</cp:revision>
  <dcterms:created xsi:type="dcterms:W3CDTF">2021-03-08T21:12:22Z</dcterms:created>
  <dcterms:modified xsi:type="dcterms:W3CDTF">2021-09-17T22:13:56Z</dcterms:modified>
</cp:coreProperties>
</file>