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5"/>
  </p:notesMasterIdLst>
  <p:sldIdLst>
    <p:sldId id="263" r:id="rId2"/>
    <p:sldId id="257" r:id="rId3"/>
    <p:sldId id="308" r:id="rId4"/>
    <p:sldId id="309" r:id="rId5"/>
    <p:sldId id="313" r:id="rId6"/>
    <p:sldId id="312" r:id="rId7"/>
    <p:sldId id="315" r:id="rId8"/>
    <p:sldId id="310" r:id="rId9"/>
    <p:sldId id="302" r:id="rId10"/>
    <p:sldId id="264" r:id="rId11"/>
    <p:sldId id="289" r:id="rId12"/>
    <p:sldId id="270" r:id="rId13"/>
    <p:sldId id="262" r:id="rId14"/>
    <p:sldId id="268" r:id="rId15"/>
    <p:sldId id="269" r:id="rId16"/>
    <p:sldId id="267" r:id="rId17"/>
    <p:sldId id="285" r:id="rId18"/>
    <p:sldId id="277" r:id="rId19"/>
    <p:sldId id="286" r:id="rId20"/>
    <p:sldId id="287" r:id="rId21"/>
    <p:sldId id="284" r:id="rId22"/>
    <p:sldId id="281" r:id="rId23"/>
    <p:sldId id="265" r:id="rId24"/>
    <p:sldId id="271" r:id="rId25"/>
    <p:sldId id="279" r:id="rId26"/>
    <p:sldId id="272" r:id="rId27"/>
    <p:sldId id="273" r:id="rId28"/>
    <p:sldId id="280" r:id="rId29"/>
    <p:sldId id="282" r:id="rId30"/>
    <p:sldId id="283" r:id="rId31"/>
    <p:sldId id="300" r:id="rId32"/>
    <p:sldId id="303" r:id="rId33"/>
    <p:sldId id="30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1" autoAdjust="0"/>
    <p:restoredTop sz="94660"/>
  </p:normalViewPr>
  <p:slideViewPr>
    <p:cSldViewPr snapToGrid="0">
      <p:cViewPr varScale="1">
        <p:scale>
          <a:sx n="65" d="100"/>
          <a:sy n="65" d="100"/>
        </p:scale>
        <p:origin x="114"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71DB9-45E8-4B10-9106-53910E38598E}"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09044-618C-48F9-BCA2-86B22753C0C6}" type="slidenum">
              <a:rPr lang="en-US" smtClean="0"/>
              <a:t>‹#›</a:t>
            </a:fld>
            <a:endParaRPr lang="en-US"/>
          </a:p>
        </p:txBody>
      </p:sp>
    </p:spTree>
    <p:extLst>
      <p:ext uri="{BB962C8B-B14F-4D97-AF65-F5344CB8AC3E}">
        <p14:creationId xmlns:p14="http://schemas.microsoft.com/office/powerpoint/2010/main" val="818841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1. Brownlee, J. (2020, April 23). A gentle introduction to statistical power and power analysis in python. from https://machinelearningmastery.com/statistical-power-and-power-analysis-in-python/</a:t>
            </a:r>
          </a:p>
          <a:p>
            <a:endParaRPr lang="en-US" dirty="0"/>
          </a:p>
        </p:txBody>
      </p:sp>
      <p:sp>
        <p:nvSpPr>
          <p:cNvPr id="4" name="Slide Number Placeholder 3"/>
          <p:cNvSpPr>
            <a:spLocks noGrp="1"/>
          </p:cNvSpPr>
          <p:nvPr>
            <p:ph type="sldNum" sz="quarter" idx="5"/>
          </p:nvPr>
        </p:nvSpPr>
        <p:spPr/>
        <p:txBody>
          <a:bodyPr/>
          <a:lstStyle/>
          <a:p>
            <a:fld id="{7C009044-618C-48F9-BCA2-86B22753C0C6}" type="slidenum">
              <a:rPr lang="en-US" smtClean="0"/>
              <a:t>3</a:t>
            </a:fld>
            <a:endParaRPr lang="en-US"/>
          </a:p>
        </p:txBody>
      </p:sp>
    </p:spTree>
    <p:extLst>
      <p:ext uri="{BB962C8B-B14F-4D97-AF65-F5344CB8AC3E}">
        <p14:creationId xmlns:p14="http://schemas.microsoft.com/office/powerpoint/2010/main" val="374049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09044-618C-48F9-BCA2-86B22753C0C6}" type="slidenum">
              <a:rPr lang="en-US" smtClean="0"/>
              <a:t>12</a:t>
            </a:fld>
            <a:endParaRPr lang="en-US"/>
          </a:p>
        </p:txBody>
      </p:sp>
    </p:spTree>
    <p:extLst>
      <p:ext uri="{BB962C8B-B14F-4D97-AF65-F5344CB8AC3E}">
        <p14:creationId xmlns:p14="http://schemas.microsoft.com/office/powerpoint/2010/main" val="214739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09044-618C-48F9-BCA2-86B22753C0C6}" type="slidenum">
              <a:rPr lang="en-US" smtClean="0"/>
              <a:t>19</a:t>
            </a:fld>
            <a:endParaRPr lang="en-US"/>
          </a:p>
        </p:txBody>
      </p:sp>
    </p:spTree>
    <p:extLst>
      <p:ext uri="{BB962C8B-B14F-4D97-AF65-F5344CB8AC3E}">
        <p14:creationId xmlns:p14="http://schemas.microsoft.com/office/powerpoint/2010/main" val="308707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4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2103C6-57B9-42AF-9CA3-FEE59A2EA0C5}"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154739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1770310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1406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2636346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18162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288426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2436771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280292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334154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103C6-57B9-42AF-9CA3-FEE59A2EA0C5}"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368599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103C6-57B9-42AF-9CA3-FEE59A2EA0C5}"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305980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103C6-57B9-42AF-9CA3-FEE59A2EA0C5}"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30067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103C6-57B9-42AF-9CA3-FEE59A2EA0C5}"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213287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103C6-57B9-42AF-9CA3-FEE59A2EA0C5}"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363609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103C6-57B9-42AF-9CA3-FEE59A2EA0C5}"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277423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103C6-57B9-42AF-9CA3-FEE59A2EA0C5}"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F51CE-B4DC-4DBC-81AC-2EFFAE13BA0E}" type="slidenum">
              <a:rPr lang="en-US" smtClean="0"/>
              <a:t>‹#›</a:t>
            </a:fld>
            <a:endParaRPr lang="en-US"/>
          </a:p>
        </p:txBody>
      </p:sp>
    </p:spTree>
    <p:extLst>
      <p:ext uri="{BB962C8B-B14F-4D97-AF65-F5344CB8AC3E}">
        <p14:creationId xmlns:p14="http://schemas.microsoft.com/office/powerpoint/2010/main" val="324577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2103C6-57B9-42AF-9CA3-FEE59A2EA0C5}" type="datetimeFigureOut">
              <a:rPr lang="en-US" smtClean="0"/>
              <a:t>4/21/2021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CF51CE-B4DC-4DBC-81AC-2EFFAE13BA0E}" type="slidenum">
              <a:rPr lang="en-US" smtClean="0"/>
              <a:t>‹#›</a:t>
            </a:fld>
            <a:endParaRPr lang="en-US"/>
          </a:p>
        </p:txBody>
      </p:sp>
    </p:spTree>
    <p:extLst>
      <p:ext uri="{BB962C8B-B14F-4D97-AF65-F5344CB8AC3E}">
        <p14:creationId xmlns:p14="http://schemas.microsoft.com/office/powerpoint/2010/main" val="68899302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ncbi.nlm.nih.gov/pmc/articles/PMC340927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cbi.nlm.nih.gov/pmc/articles/PMC340927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cbi.nlm.nih.gov/pmc/articles/PMC340927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ncbi.nlm.nih.gov/pmc/articles/PMC340927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owardsdatascience.com/an-overview-of-methods-to-address-the-multiple-comparison-problem-310427b3ba92?gi=553c637ad8c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9DDA6-14EA-4FA4-B079-0BDB6253B8D3}"/>
              </a:ext>
            </a:extLst>
          </p:cNvPr>
          <p:cNvSpPr>
            <a:spLocks noGrp="1"/>
          </p:cNvSpPr>
          <p:nvPr>
            <p:ph idx="1"/>
          </p:nvPr>
        </p:nvSpPr>
        <p:spPr/>
        <p:txBody>
          <a:bodyPr>
            <a:normAutofit/>
          </a:bodyPr>
          <a:lstStyle/>
          <a:p>
            <a:pPr marL="0" indent="0">
              <a:buNone/>
            </a:pPr>
            <a:r>
              <a:rPr lang="en-US" sz="4400" dirty="0">
                <a:solidFill>
                  <a:srgbClr val="FFFFFF"/>
                </a:solidFill>
              </a:rPr>
              <a:t>CIMP Hypothesis </a:t>
            </a:r>
          </a:p>
          <a:p>
            <a:pPr marL="0" indent="0">
              <a:buNone/>
            </a:pPr>
            <a:r>
              <a:rPr lang="en-US" sz="4400" dirty="0">
                <a:solidFill>
                  <a:srgbClr val="FFFFFF"/>
                </a:solidFill>
              </a:rPr>
              <a:t>and Aims</a:t>
            </a:r>
            <a:endParaRPr lang="en-US" sz="4400" dirty="0"/>
          </a:p>
        </p:txBody>
      </p:sp>
    </p:spTree>
    <p:extLst>
      <p:ext uri="{BB962C8B-B14F-4D97-AF65-F5344CB8AC3E}">
        <p14:creationId xmlns:p14="http://schemas.microsoft.com/office/powerpoint/2010/main" val="312856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DC8A-241F-421D-A78C-05F0A01C2EA6}"/>
              </a:ext>
            </a:extLst>
          </p:cNvPr>
          <p:cNvSpPr>
            <a:spLocks noGrp="1"/>
          </p:cNvSpPr>
          <p:nvPr>
            <p:ph type="title"/>
          </p:nvPr>
        </p:nvSpPr>
        <p:spPr>
          <a:xfrm>
            <a:off x="0" y="31289"/>
            <a:ext cx="12192000" cy="654511"/>
          </a:xfrm>
        </p:spPr>
        <p:txBody>
          <a:bodyPr/>
          <a:lstStyle/>
          <a:p>
            <a:r>
              <a:rPr lang="en-US" dirty="0"/>
              <a:t>How TCGA classifies mutational significance </a:t>
            </a:r>
          </a:p>
        </p:txBody>
      </p:sp>
      <p:sp>
        <p:nvSpPr>
          <p:cNvPr id="3" name="Content Placeholder 2">
            <a:extLst>
              <a:ext uri="{FF2B5EF4-FFF2-40B4-BE49-F238E27FC236}">
                <a16:creationId xmlns:a16="http://schemas.microsoft.com/office/drawing/2014/main" id="{E422B6A6-9FC7-4E9B-84B1-AC4861A05F4A}"/>
              </a:ext>
            </a:extLst>
          </p:cNvPr>
          <p:cNvSpPr>
            <a:spLocks noGrp="1"/>
          </p:cNvSpPr>
          <p:nvPr>
            <p:ph idx="1"/>
          </p:nvPr>
        </p:nvSpPr>
        <p:spPr>
          <a:xfrm>
            <a:off x="-1" y="821636"/>
            <a:ext cx="9674087" cy="6005076"/>
          </a:xfrm>
        </p:spPr>
        <p:txBody>
          <a:bodyPr>
            <a:normAutofit fontScale="92500" lnSpcReduction="10000"/>
          </a:bodyPr>
          <a:lstStyle/>
          <a:p>
            <a:pPr marL="0" indent="0">
              <a:buNone/>
            </a:pPr>
            <a:r>
              <a:rPr lang="en-US" dirty="0"/>
              <a:t>Mutational significance in cancer (</a:t>
            </a:r>
            <a:r>
              <a:rPr lang="en-US" dirty="0" err="1"/>
              <a:t>MuSiC</a:t>
            </a:r>
            <a:r>
              <a:rPr lang="en-US" dirty="0"/>
              <a:t>).</a:t>
            </a:r>
          </a:p>
          <a:p>
            <a:pPr marL="0" indent="0">
              <a:buNone/>
            </a:pPr>
            <a:r>
              <a:rPr lang="en-US" dirty="0"/>
              <a:t>“We assessed multiple methods of calculating summarized </a:t>
            </a:r>
            <a:r>
              <a:rPr lang="en-US" i="1" dirty="0"/>
              <a:t>P</a:t>
            </a:r>
            <a:r>
              <a:rPr lang="en-US" dirty="0"/>
              <a:t>-values, including a </a:t>
            </a:r>
            <a:r>
              <a:rPr lang="en-US" b="1" dirty="0"/>
              <a:t>convolution test (CT), </a:t>
            </a:r>
            <a:r>
              <a:rPr lang="en-US" dirty="0"/>
              <a:t>a </a:t>
            </a:r>
            <a:r>
              <a:rPr lang="en-US" b="1" dirty="0"/>
              <a:t>Fisher's combined </a:t>
            </a:r>
            <a:r>
              <a:rPr lang="en-US" b="1" i="1" dirty="0"/>
              <a:t>P</a:t>
            </a:r>
            <a:r>
              <a:rPr lang="en-US" b="1" dirty="0"/>
              <a:t>-value test (FCPT), </a:t>
            </a:r>
            <a:r>
              <a:rPr lang="en-US" dirty="0"/>
              <a:t>and the </a:t>
            </a:r>
            <a:r>
              <a:rPr lang="en-US" b="1" dirty="0"/>
              <a:t>likelihood ratio test (LRT), </a:t>
            </a:r>
            <a:r>
              <a:rPr lang="en-US" dirty="0"/>
              <a:t>using a partially simulated data set (this data set and the associated test simulations are described in the Supplemental Material). By this approach, we determined that the </a:t>
            </a:r>
            <a:r>
              <a:rPr lang="en-US" i="1" dirty="0"/>
              <a:t>P</a:t>
            </a:r>
            <a:r>
              <a:rPr lang="en-US" dirty="0"/>
              <a:t>-value distribution obtained using the </a:t>
            </a:r>
            <a:r>
              <a:rPr lang="en-US" b="1" dirty="0"/>
              <a:t>CT method most closely resembled the uniform distribution expected under the null, </a:t>
            </a:r>
            <a:r>
              <a:rPr lang="en-US" dirty="0"/>
              <a:t>while the FCPT and LRT methods produced slightly inflated or deflated </a:t>
            </a:r>
            <a:r>
              <a:rPr lang="en-US" i="1" dirty="0"/>
              <a:t>P</a:t>
            </a:r>
            <a:r>
              <a:rPr lang="en-US" dirty="0"/>
              <a:t>-values, respectively. During the SMG test, a </a:t>
            </a:r>
            <a:r>
              <a:rPr lang="en-US" b="1" dirty="0"/>
              <a:t>false discovery rate </a:t>
            </a:r>
            <a:r>
              <a:rPr lang="en-US" dirty="0"/>
              <a:t>(FDR) also is calculated. We evaluate our SMG test results by establishing a </a:t>
            </a:r>
            <a:r>
              <a:rPr lang="en-US" i="1" dirty="0"/>
              <a:t>P</a:t>
            </a:r>
            <a:r>
              <a:rPr lang="en-US" dirty="0"/>
              <a:t>-value or FDR threshold, and then appropriately filtering the test output.”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subgrouping of data.</a:t>
            </a:r>
          </a:p>
          <a:p>
            <a:pPr marL="457200" lvl="1">
              <a:spcBef>
                <a:spcPts val="0"/>
              </a:spcBef>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Using K-means clustering on the data</a:t>
            </a:r>
            <a:endParaRPr lang="en-US"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calculate 7 different variations of p values per grouping (a variation is the calculation excluding a gene ex. P-value without TP53)</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the (groups * 7) p values in the fishers combined p-value test, likelihood ratio test, and Convolution test.</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Mutations are selected on the p value distribution of the three tests with the Convolution test being the largest focus.</a:t>
            </a:r>
            <a:endParaRPr lang="en-US" dirty="0"/>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Dees, N., Zhang, Q.,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Kandoth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Wendl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Schierding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Koboldt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 . . Ding, L. (2012, August). Music: Identifying mutational significance in cancer genomes. from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https://www.ncbi.nlm.nih.gov/pmc/articles/PMC3409272/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332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8F5C-5006-4E58-9234-764415044022}"/>
              </a:ext>
            </a:extLst>
          </p:cNvPr>
          <p:cNvSpPr>
            <a:spLocks noGrp="1"/>
          </p:cNvSpPr>
          <p:nvPr>
            <p:ph type="title"/>
          </p:nvPr>
        </p:nvSpPr>
        <p:spPr>
          <a:xfrm>
            <a:off x="0" y="0"/>
            <a:ext cx="8534400" cy="622299"/>
          </a:xfrm>
        </p:spPr>
        <p:txBody>
          <a:bodyPr>
            <a:normAutofit fontScale="90000"/>
          </a:bodyPr>
          <a:lstStyle/>
          <a:p>
            <a:r>
              <a:rPr lang="en-US" dirty="0"/>
              <a:t>How TCGA calculates P-Value</a:t>
            </a:r>
          </a:p>
        </p:txBody>
      </p:sp>
      <p:sp>
        <p:nvSpPr>
          <p:cNvPr id="3" name="Content Placeholder 2">
            <a:extLst>
              <a:ext uri="{FF2B5EF4-FFF2-40B4-BE49-F238E27FC236}">
                <a16:creationId xmlns:a16="http://schemas.microsoft.com/office/drawing/2014/main" id="{C8850F80-BBC9-4059-B7CA-C3E0CCF40799}"/>
              </a:ext>
            </a:extLst>
          </p:cNvPr>
          <p:cNvSpPr>
            <a:spLocks noGrp="1"/>
          </p:cNvSpPr>
          <p:nvPr>
            <p:ph idx="1"/>
          </p:nvPr>
        </p:nvSpPr>
        <p:spPr>
          <a:xfrm>
            <a:off x="14741" y="622299"/>
            <a:ext cx="8534400" cy="6235701"/>
          </a:xfrm>
        </p:spPr>
        <p:txBody>
          <a:bodyPr>
            <a:normAutofit/>
          </a:bodyPr>
          <a:lstStyle/>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Build subgrouping of data.</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Using K-means clustering on the data</a:t>
            </a:r>
            <a:endParaRPr lang="en-US" sz="24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calculate 7 different variations of p values and </a:t>
            </a:r>
            <a:r>
              <a:rPr lang="en-US" sz="2400" dirty="0">
                <a:latin typeface="Calibri" panose="020F0502020204030204" pitchFamily="34" charset="0"/>
                <a:ea typeface="Calibri" panose="020F0502020204030204" pitchFamily="34" charset="0"/>
                <a:cs typeface="Times New Roman" panose="02020603050405020304" pitchFamily="18" charset="0"/>
              </a:rPr>
              <a:t>BMR </a:t>
            </a:r>
            <a:r>
              <a:rPr lang="en-US" sz="2400" dirty="0">
                <a:effectLst/>
                <a:latin typeface="Calibri" panose="020F0502020204030204" pitchFamily="34" charset="0"/>
                <a:ea typeface="Calibri" panose="020F0502020204030204" pitchFamily="34" charset="0"/>
                <a:cs typeface="Times New Roman" panose="02020603050405020304" pitchFamily="18" charset="0"/>
              </a:rPr>
              <a:t>per grouping </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AT transitions </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AT transversions</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CG Transitions</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CG transversions</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CpG transitions </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CpG transversions </a:t>
            </a:r>
          </a:p>
          <a:p>
            <a:pPr marL="0" marR="0" indent="0">
              <a:spcBef>
                <a:spcPts val="0"/>
              </a:spcBef>
              <a:spcAft>
                <a:spcPts val="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	Indels</a:t>
            </a: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Use the (groups * 7) p values in the fishers combined p-value test, likelihood ratio test, and Convolution test.</a:t>
            </a:r>
            <a:endParaRPr lang="en-US" sz="24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Mutations are selected on the p value distribution of the three tests with the Convolution test being the largest focus.</a:t>
            </a:r>
            <a:endParaRPr lang="en-US" sz="2400" dirty="0"/>
          </a:p>
          <a:p>
            <a:endParaRPr lang="en-US" dirty="0"/>
          </a:p>
        </p:txBody>
      </p:sp>
    </p:spTree>
    <p:extLst>
      <p:ext uri="{BB962C8B-B14F-4D97-AF65-F5344CB8AC3E}">
        <p14:creationId xmlns:p14="http://schemas.microsoft.com/office/powerpoint/2010/main" val="418996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6DFC-33E0-4295-B890-1CEB609B0AF6}"/>
              </a:ext>
            </a:extLst>
          </p:cNvPr>
          <p:cNvSpPr>
            <a:spLocks noGrp="1"/>
          </p:cNvSpPr>
          <p:nvPr>
            <p:ph type="title"/>
          </p:nvPr>
        </p:nvSpPr>
        <p:spPr>
          <a:xfrm>
            <a:off x="0" y="35911"/>
            <a:ext cx="8534400" cy="555296"/>
          </a:xfrm>
        </p:spPr>
        <p:txBody>
          <a:bodyPr>
            <a:normAutofit fontScale="90000"/>
          </a:bodyPr>
          <a:lstStyle/>
          <a:p>
            <a:r>
              <a:rPr lang="en-US" dirty="0" err="1"/>
              <a:t>MuSic</a:t>
            </a:r>
            <a:r>
              <a:rPr lang="en-US" dirty="0"/>
              <a:t> Play</a:t>
            </a:r>
          </a:p>
        </p:txBody>
      </p:sp>
      <p:sp>
        <p:nvSpPr>
          <p:cNvPr id="3" name="Content Placeholder 2">
            <a:extLst>
              <a:ext uri="{FF2B5EF4-FFF2-40B4-BE49-F238E27FC236}">
                <a16:creationId xmlns:a16="http://schemas.microsoft.com/office/drawing/2014/main" id="{DCCCC69E-C01A-4986-8294-30B81E0FCC79}"/>
              </a:ext>
            </a:extLst>
          </p:cNvPr>
          <p:cNvSpPr>
            <a:spLocks noGrp="1"/>
          </p:cNvSpPr>
          <p:nvPr>
            <p:ph idx="1"/>
          </p:nvPr>
        </p:nvSpPr>
        <p:spPr>
          <a:xfrm>
            <a:off x="0" y="591207"/>
            <a:ext cx="9270124" cy="1962807"/>
          </a:xfrm>
        </p:spPr>
        <p:txBody>
          <a:bodyPr/>
          <a:lstStyle/>
          <a:p>
            <a:pPr marL="0" indent="0">
              <a:buNone/>
            </a:pPr>
            <a:r>
              <a:rPr lang="en-US" dirty="0"/>
              <a:t>“</a:t>
            </a:r>
            <a:r>
              <a:rPr lang="en-US" dirty="0" err="1"/>
              <a:t>MuSiC</a:t>
            </a:r>
            <a:r>
              <a:rPr lang="en-US" dirty="0"/>
              <a:t> currently consists of seven analysis modules and an eighth execution module, “</a:t>
            </a:r>
            <a:r>
              <a:rPr lang="en-US" dirty="0" err="1"/>
              <a:t>MuSiC</a:t>
            </a:r>
            <a:r>
              <a:rPr lang="en-US" dirty="0"/>
              <a:t> Play,” which runs each analysis module sequentially. </a:t>
            </a:r>
            <a:r>
              <a:rPr lang="en-US" dirty="0" err="1"/>
              <a:t>MuSiC</a:t>
            </a:r>
            <a:r>
              <a:rPr lang="en-US" dirty="0"/>
              <a:t> Play parses the input and output of each of the individual modules and then produces a composite summary of all executed modules.” </a:t>
            </a:r>
          </a:p>
        </p:txBody>
      </p:sp>
      <p:pic>
        <p:nvPicPr>
          <p:cNvPr id="9" name="Picture 8" descr="Diagram&#10;&#10;Description automatically generated">
            <a:extLst>
              <a:ext uri="{FF2B5EF4-FFF2-40B4-BE49-F238E27FC236}">
                <a16:creationId xmlns:a16="http://schemas.microsoft.com/office/drawing/2014/main" id="{AD92D918-2053-4FB6-9412-FAF7081D6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111" y="2181498"/>
            <a:ext cx="8478883" cy="4492534"/>
          </a:xfrm>
          <a:prstGeom prst="rect">
            <a:avLst/>
          </a:prstGeom>
        </p:spPr>
      </p:pic>
    </p:spTree>
    <p:extLst>
      <p:ext uri="{BB962C8B-B14F-4D97-AF65-F5344CB8AC3E}">
        <p14:creationId xmlns:p14="http://schemas.microsoft.com/office/powerpoint/2010/main" val="351052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64ED-33F5-4F18-8B1D-B2ECFC25CA74}"/>
              </a:ext>
            </a:extLst>
          </p:cNvPr>
          <p:cNvSpPr>
            <a:spLocks noGrp="1"/>
          </p:cNvSpPr>
          <p:nvPr>
            <p:ph type="title"/>
          </p:nvPr>
        </p:nvSpPr>
        <p:spPr>
          <a:xfrm>
            <a:off x="0" y="0"/>
            <a:ext cx="8534400" cy="444499"/>
          </a:xfrm>
        </p:spPr>
        <p:txBody>
          <a:bodyPr>
            <a:normAutofit fontScale="90000"/>
          </a:bodyPr>
          <a:lstStyle/>
          <a:p>
            <a:r>
              <a:rPr lang="en-US" dirty="0"/>
              <a:t>Background</a:t>
            </a:r>
          </a:p>
        </p:txBody>
      </p:sp>
      <p:graphicFrame>
        <p:nvGraphicFramePr>
          <p:cNvPr id="3" name="Table 3">
            <a:extLst>
              <a:ext uri="{FF2B5EF4-FFF2-40B4-BE49-F238E27FC236}">
                <a16:creationId xmlns:a16="http://schemas.microsoft.com/office/drawing/2014/main" id="{3FB5E8A1-5694-4BF5-BBEC-15D78D5804C7}"/>
              </a:ext>
            </a:extLst>
          </p:cNvPr>
          <p:cNvGraphicFramePr>
            <a:graphicFrameLocks noGrp="1"/>
          </p:cNvGraphicFramePr>
          <p:nvPr>
            <p:extLst>
              <p:ext uri="{D42A27DB-BD31-4B8C-83A1-F6EECF244321}">
                <p14:modId xmlns:p14="http://schemas.microsoft.com/office/powerpoint/2010/main" val="132274808"/>
              </p:ext>
            </p:extLst>
          </p:nvPr>
        </p:nvGraphicFramePr>
        <p:xfrm>
          <a:off x="2032000" y="719666"/>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887651493"/>
                    </a:ext>
                  </a:extLst>
                </a:gridCol>
              </a:tblGrid>
              <a:tr h="370840">
                <a:tc>
                  <a:txBody>
                    <a:bodyPr/>
                    <a:lstStyle/>
                    <a:p>
                      <a:endParaRPr lang="en-US" dirty="0"/>
                    </a:p>
                  </a:txBody>
                  <a:tcPr/>
                </a:tc>
                <a:extLst>
                  <a:ext uri="{0D108BD9-81ED-4DB2-BD59-A6C34878D82A}">
                    <a16:rowId xmlns:a16="http://schemas.microsoft.com/office/drawing/2014/main" val="2149666012"/>
                  </a:ext>
                </a:extLst>
              </a:tr>
            </a:tbl>
          </a:graphicData>
        </a:graphic>
      </p:graphicFrame>
      <p:sp>
        <p:nvSpPr>
          <p:cNvPr id="5" name="TextBox 4">
            <a:extLst>
              <a:ext uri="{FF2B5EF4-FFF2-40B4-BE49-F238E27FC236}">
                <a16:creationId xmlns:a16="http://schemas.microsoft.com/office/drawing/2014/main" id="{FB78DD2A-6BE6-44B6-A76D-1EDE763C2ED4}"/>
              </a:ext>
            </a:extLst>
          </p:cNvPr>
          <p:cNvSpPr txBox="1"/>
          <p:nvPr/>
        </p:nvSpPr>
        <p:spPr>
          <a:xfrm>
            <a:off x="0" y="595789"/>
            <a:ext cx="10278533" cy="4247317"/>
          </a:xfrm>
          <a:prstGeom prst="rect">
            <a:avLst/>
          </a:prstGeom>
          <a:noFill/>
        </p:spPr>
        <p:txBody>
          <a:bodyPr wrap="square">
            <a:spAutoFit/>
          </a:bodyPr>
          <a:lstStyle/>
          <a:p>
            <a:r>
              <a:rPr lang="en-US" dirty="0"/>
              <a:t>CIMP has be  recognized as a hallmark in cancers. CIMP stands for CpG island methylator phenotype, and it has been documented in cancers for various tissue types. The term CIMP has been used to describe DNA methylation at high CIMP genomic regions affecting distinct sets of cancers. These tumors can be classified as CIMP positive and CIMP negative, with a middle CIMP intermediate. These classification can be used to find correlations between cancer samples. “Tumors were found to clustered with respect to methylation of specific genes, suggesting that CIMP could be discerned using appropriate statistical analyses.” The aim is to build a connection between mutations and genes and the CIMP+ phenotype to support the claim of CpG island methylator phenotype in cancers.</a:t>
            </a:r>
          </a:p>
          <a:p>
            <a:endParaRPr lang="en-US" dirty="0"/>
          </a:p>
          <a:p>
            <a:r>
              <a:rPr lang="en-US" sz="1200" dirty="0">
                <a:effectLst/>
              </a:rPr>
              <a:t>Miller, B., Sánchez-Vega, F., &amp; Elnitski, L. (2016). The emergence of pan-cancer cimp and its elusive interpretation. </a:t>
            </a:r>
            <a:r>
              <a:rPr lang="en-US" sz="1200" i="1" dirty="0">
                <a:effectLst/>
              </a:rPr>
              <a:t>Biomolecules,</a:t>
            </a:r>
            <a:r>
              <a:rPr lang="en-US" sz="1200" dirty="0">
                <a:effectLst/>
              </a:rPr>
              <a:t> </a:t>
            </a:r>
            <a:r>
              <a:rPr lang="en-US" sz="1200" i="1" dirty="0">
                <a:effectLst/>
              </a:rPr>
              <a:t>6</a:t>
            </a:r>
            <a:r>
              <a:rPr lang="en-US" sz="1200" dirty="0">
                <a:effectLst/>
              </a:rPr>
              <a:t>(4), 45. doi:10.3390/biom6040045</a:t>
            </a:r>
          </a:p>
          <a:p>
            <a:endParaRPr lang="en-US" sz="1200" dirty="0">
              <a:effectLst/>
            </a:endParaRPr>
          </a:p>
          <a:p>
            <a:r>
              <a:rPr lang="en-US" sz="1200" dirty="0">
                <a:effectLst/>
              </a:rPr>
              <a:t>Sánchez-Vega, F., </a:t>
            </a:r>
            <a:r>
              <a:rPr lang="en-US" sz="1200" dirty="0" err="1">
                <a:effectLst/>
              </a:rPr>
              <a:t>Gotea</a:t>
            </a:r>
            <a:r>
              <a:rPr lang="en-US" sz="1200" dirty="0">
                <a:effectLst/>
              </a:rPr>
              <a:t>, V., Margolin, G., &amp; Elnitski, L. (2015). Pan-cancer stratification of solid HUMAN Epithelial tumors and cancer cell lines REVEALS commonalities and tissue-specific features of the CPG ISLAND METHYLATOR PHENOTYPE. </a:t>
            </a:r>
            <a:r>
              <a:rPr lang="en-US" sz="1200" i="1" dirty="0">
                <a:effectLst/>
              </a:rPr>
              <a:t>Epigenetics &amp; Chromatin,</a:t>
            </a:r>
            <a:r>
              <a:rPr lang="en-US" sz="1200" dirty="0">
                <a:effectLst/>
              </a:rPr>
              <a:t> </a:t>
            </a:r>
            <a:r>
              <a:rPr lang="en-US" sz="1200" i="1" dirty="0">
                <a:effectLst/>
              </a:rPr>
              <a:t>8</a:t>
            </a:r>
            <a:r>
              <a:rPr lang="en-US" sz="1200" dirty="0">
                <a:effectLst/>
              </a:rPr>
              <a:t>(1). doi:10.1186/s13072-015-0007-7</a:t>
            </a:r>
          </a:p>
        </p:txBody>
      </p:sp>
    </p:spTree>
    <p:extLst>
      <p:ext uri="{BB962C8B-B14F-4D97-AF65-F5344CB8AC3E}">
        <p14:creationId xmlns:p14="http://schemas.microsoft.com/office/powerpoint/2010/main" val="199126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17D6-C620-4ADB-A701-472D603504A6}"/>
              </a:ext>
            </a:extLst>
          </p:cNvPr>
          <p:cNvSpPr>
            <a:spLocks noGrp="1"/>
          </p:cNvSpPr>
          <p:nvPr>
            <p:ph type="title"/>
          </p:nvPr>
        </p:nvSpPr>
        <p:spPr>
          <a:xfrm>
            <a:off x="0" y="0"/>
            <a:ext cx="8534400" cy="618358"/>
          </a:xfrm>
        </p:spPr>
        <p:txBody>
          <a:bodyPr>
            <a:normAutofit fontScale="90000"/>
          </a:bodyPr>
          <a:lstStyle/>
          <a:p>
            <a:r>
              <a:rPr lang="en-US" dirty="0"/>
              <a:t>Fisher's combined </a:t>
            </a:r>
            <a:r>
              <a:rPr lang="en-US" i="1" dirty="0"/>
              <a:t>P</a:t>
            </a:r>
            <a:r>
              <a:rPr lang="en-US" dirty="0"/>
              <a:t>-value test</a:t>
            </a:r>
          </a:p>
        </p:txBody>
      </p:sp>
      <p:sp>
        <p:nvSpPr>
          <p:cNvPr id="3" name="Content Placeholder 2">
            <a:extLst>
              <a:ext uri="{FF2B5EF4-FFF2-40B4-BE49-F238E27FC236}">
                <a16:creationId xmlns:a16="http://schemas.microsoft.com/office/drawing/2014/main" id="{9923210F-A13F-49F2-A039-52EB5280F012}"/>
              </a:ext>
            </a:extLst>
          </p:cNvPr>
          <p:cNvSpPr>
            <a:spLocks noGrp="1"/>
          </p:cNvSpPr>
          <p:nvPr>
            <p:ph idx="1"/>
          </p:nvPr>
        </p:nvSpPr>
        <p:spPr>
          <a:xfrm>
            <a:off x="-1" y="890751"/>
            <a:ext cx="9049407" cy="5967249"/>
          </a:xfrm>
        </p:spPr>
        <p:txBody>
          <a:bodyPr/>
          <a:lstStyle/>
          <a:p>
            <a:pPr marL="0" indent="0">
              <a:buNone/>
            </a:pPr>
            <a:r>
              <a:rPr lang="en-US" dirty="0"/>
              <a:t>“Fisher's combined </a:t>
            </a:r>
            <a:r>
              <a:rPr lang="en-US" i="1" dirty="0"/>
              <a:t>P</a:t>
            </a:r>
            <a:r>
              <a:rPr lang="en-US" dirty="0"/>
              <a:t>-value test combines all </a:t>
            </a:r>
            <a:r>
              <a:rPr lang="en-US" i="1" dirty="0"/>
              <a:t>P</a:t>
            </a:r>
            <a:r>
              <a:rPr lang="en-US" dirty="0"/>
              <a:t>-values for a particular gene into a statistic, </a:t>
            </a:r>
            <a:r>
              <a:rPr lang="en-US" i="1" dirty="0" err="1"/>
              <a:t>χ</a:t>
            </a:r>
            <a:r>
              <a:rPr lang="en-US" i="1" baseline="-25000" dirty="0" err="1"/>
              <a:t>c</a:t>
            </a:r>
            <a:r>
              <a:rPr lang="en-US" dirty="0"/>
              <a:t>, according to Fisher's method.”</a:t>
            </a:r>
          </a:p>
          <a:p>
            <a:pPr marL="0" indent="0">
              <a:buNone/>
            </a:pPr>
            <a:r>
              <a:rPr lang="en-US" dirty="0"/>
              <a:t>“Where </a:t>
            </a:r>
            <a:r>
              <a:rPr lang="en-US" i="1" dirty="0"/>
              <a:t>p</a:t>
            </a:r>
            <a:r>
              <a:rPr lang="en-US" i="1" baseline="-25000" dirty="0"/>
              <a:t>i</a:t>
            </a:r>
            <a:r>
              <a:rPr lang="en-US" dirty="0"/>
              <a:t> is the </a:t>
            </a:r>
            <a:r>
              <a:rPr lang="en-US" i="1" dirty="0"/>
              <a:t>P</a:t>
            </a:r>
            <a:r>
              <a:rPr lang="en-US" dirty="0"/>
              <a:t>-value obtained via binomial distribution for the </a:t>
            </a:r>
            <a:r>
              <a:rPr lang="en-US" i="1" dirty="0" err="1"/>
              <a:t>i</a:t>
            </a:r>
            <a:r>
              <a:rPr lang="en-US" dirty="0" err="1"/>
              <a:t>-th</a:t>
            </a:r>
            <a:r>
              <a:rPr lang="en-US" dirty="0"/>
              <a:t> subgroup mutational mechanism type, and </a:t>
            </a:r>
            <a:r>
              <a:rPr lang="en-US" i="1" dirty="0"/>
              <a:t>k</a:t>
            </a:r>
            <a:r>
              <a:rPr lang="en-US" dirty="0"/>
              <a:t> the number of subgroup mutational mechanism categories for a gene. The final </a:t>
            </a:r>
            <a:r>
              <a:rPr lang="en-US" i="1" dirty="0"/>
              <a:t>P</a:t>
            </a:r>
            <a:r>
              <a:rPr lang="en-US" dirty="0"/>
              <a:t>-value for the entire gene is calculated as the probability of observing a value no less than </a:t>
            </a:r>
            <a:r>
              <a:rPr lang="en-US" i="1" dirty="0" err="1"/>
              <a:t>χ</a:t>
            </a:r>
            <a:r>
              <a:rPr lang="en-US" i="1" baseline="-25000" dirty="0" err="1"/>
              <a:t>c</a:t>
            </a:r>
            <a:r>
              <a:rPr lang="en-US" dirty="0"/>
              <a:t>, based on a </a:t>
            </a:r>
            <a:r>
              <a:rPr lang="en-US" i="1" dirty="0"/>
              <a:t>χ</a:t>
            </a:r>
            <a:r>
              <a:rPr lang="en-US" baseline="30000" dirty="0"/>
              <a:t>2</a:t>
            </a:r>
            <a:r>
              <a:rPr lang="en-US" dirty="0"/>
              <a:t> distribution with 2</a:t>
            </a:r>
            <a:r>
              <a:rPr lang="en-US" i="1" dirty="0"/>
              <a:t>k</a:t>
            </a:r>
            <a:r>
              <a:rPr lang="en-US" dirty="0"/>
              <a:t> degrees of freedom.”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Dees, N., Zhang, Q.,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Kandoth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Wendl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Schierding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Koboldt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 . . . Ding, L. (2012, August). Music: Identifying mutational significance in cancer genomes. from </a:t>
            </a:r>
            <a:r>
              <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https://www.ncbi.nlm.nih.gov/pmc/articles/PMC3409272/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BCFB8C9C-A9F1-45BB-BCB4-AA87FBA39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268014"/>
            <a:ext cx="2517228" cy="1007661"/>
          </a:xfrm>
          <a:prstGeom prst="rect">
            <a:avLst/>
          </a:prstGeom>
        </p:spPr>
      </p:pic>
    </p:spTree>
    <p:extLst>
      <p:ext uri="{BB962C8B-B14F-4D97-AF65-F5344CB8AC3E}">
        <p14:creationId xmlns:p14="http://schemas.microsoft.com/office/powerpoint/2010/main" val="212598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2010-BB2A-4628-A01B-B4AD809AF75A}"/>
              </a:ext>
            </a:extLst>
          </p:cNvPr>
          <p:cNvSpPr>
            <a:spLocks noGrp="1"/>
          </p:cNvSpPr>
          <p:nvPr>
            <p:ph type="title"/>
          </p:nvPr>
        </p:nvSpPr>
        <p:spPr>
          <a:xfrm>
            <a:off x="0" y="0"/>
            <a:ext cx="8534400" cy="523765"/>
          </a:xfrm>
        </p:spPr>
        <p:txBody>
          <a:bodyPr>
            <a:normAutofit fontScale="90000"/>
          </a:bodyPr>
          <a:lstStyle/>
          <a:p>
            <a:r>
              <a:rPr lang="en-US" dirty="0"/>
              <a:t>likelihood ratio test</a:t>
            </a:r>
          </a:p>
        </p:txBody>
      </p:sp>
      <p:sp>
        <p:nvSpPr>
          <p:cNvPr id="3" name="Content Placeholder 2">
            <a:extLst>
              <a:ext uri="{FF2B5EF4-FFF2-40B4-BE49-F238E27FC236}">
                <a16:creationId xmlns:a16="http://schemas.microsoft.com/office/drawing/2014/main" id="{92C2BD37-DCDE-4BD1-840A-CF84F1CBBA3A}"/>
              </a:ext>
            </a:extLst>
          </p:cNvPr>
          <p:cNvSpPr>
            <a:spLocks noGrp="1"/>
          </p:cNvSpPr>
          <p:nvPr>
            <p:ph idx="1"/>
          </p:nvPr>
        </p:nvSpPr>
        <p:spPr>
          <a:xfrm>
            <a:off x="0" y="874986"/>
            <a:ext cx="8312727" cy="5983014"/>
          </a:xfrm>
        </p:spPr>
        <p:txBody>
          <a:bodyPr>
            <a:normAutofit fontScale="92500" lnSpcReduction="20000"/>
          </a:bodyPr>
          <a:lstStyle/>
          <a:p>
            <a:pPr marL="0" indent="0">
              <a:buNone/>
            </a:pPr>
            <a:r>
              <a:rPr lang="en-US" dirty="0"/>
              <a:t>“</a:t>
            </a:r>
            <a:r>
              <a:rPr lang="en-US" b="1" dirty="0"/>
              <a:t>Likelihood ratio test constructs a likelihood ratio-based statistic (</a:t>
            </a:r>
            <a:r>
              <a:rPr lang="en-US" b="1" i="1" dirty="0" err="1"/>
              <a:t>χ</a:t>
            </a:r>
            <a:r>
              <a:rPr lang="en-US" b="1" i="1" baseline="-25000" dirty="0" err="1"/>
              <a:t>l</a:t>
            </a:r>
            <a:r>
              <a:rPr lang="en-US" b="1" dirty="0"/>
              <a:t>) for a gene</a:t>
            </a:r>
            <a:r>
              <a:rPr lang="en-US" dirty="0"/>
              <a:t>.”</a:t>
            </a:r>
          </a:p>
          <a:p>
            <a:pPr marL="0" indent="0">
              <a:buNone/>
            </a:pPr>
            <a:r>
              <a:rPr lang="en-US" dirty="0"/>
              <a:t>“Where </a:t>
            </a:r>
            <a:r>
              <a:rPr lang="en-US" i="1" dirty="0"/>
              <a:t>M</a:t>
            </a:r>
            <a:r>
              <a:rPr lang="en-US" i="1" baseline="-25000" dirty="0"/>
              <a:t>i</a:t>
            </a:r>
            <a:r>
              <a:rPr lang="en-US" dirty="0"/>
              <a:t>, </a:t>
            </a:r>
            <a:r>
              <a:rPr lang="en-US" i="1" dirty="0"/>
              <a:t>C</a:t>
            </a:r>
            <a:r>
              <a:rPr lang="en-US" i="1" baseline="-25000" dirty="0"/>
              <a:t>i</a:t>
            </a:r>
            <a:r>
              <a:rPr lang="en-US" dirty="0"/>
              <a:t>, </a:t>
            </a:r>
            <a:r>
              <a:rPr lang="en-US" i="1" dirty="0"/>
              <a:t>R</a:t>
            </a:r>
            <a:r>
              <a:rPr lang="en-US" i="1" baseline="-25000" dirty="0"/>
              <a:t>i</a:t>
            </a:r>
            <a:r>
              <a:rPr lang="en-US" dirty="0"/>
              <a:t>, and </a:t>
            </a:r>
            <a:r>
              <a:rPr lang="en-US" i="1" dirty="0" err="1"/>
              <a:t>r</a:t>
            </a:r>
            <a:r>
              <a:rPr lang="en-US" i="1" baseline="-25000" dirty="0" err="1"/>
              <a:t>i</a:t>
            </a:r>
            <a:r>
              <a:rPr lang="en-US" dirty="0"/>
              <a:t> are mutation number, coverage, BMR, and maximum likelihood estimate (MLE) of the mutation rate, respectively, for the </a:t>
            </a:r>
            <a:r>
              <a:rPr lang="en-US" i="1" dirty="0" err="1"/>
              <a:t>i</a:t>
            </a:r>
            <a:r>
              <a:rPr lang="en-US" dirty="0" err="1"/>
              <a:t>-th</a:t>
            </a:r>
            <a:r>
              <a:rPr lang="en-US" dirty="0"/>
              <a:t> subgroup mutational mechanism category of a gene, </a:t>
            </a:r>
            <a:r>
              <a:rPr lang="en-US" i="1" dirty="0"/>
              <a:t>k</a:t>
            </a:r>
            <a:r>
              <a:rPr lang="en-US" dirty="0"/>
              <a:t> is the number of mutation types, and </a:t>
            </a:r>
            <a:r>
              <a:rPr lang="en-US" i="1" dirty="0"/>
              <a:t>L</a:t>
            </a:r>
            <a:r>
              <a:rPr lang="en-US" dirty="0"/>
              <a:t>() is the likelihood of observed mutation number for the </a:t>
            </a:r>
            <a:r>
              <a:rPr lang="en-US" i="1" dirty="0" err="1"/>
              <a:t>i</a:t>
            </a:r>
            <a:r>
              <a:rPr lang="en-US" dirty="0" err="1"/>
              <a:t>-th</a:t>
            </a:r>
            <a:r>
              <a:rPr lang="en-US" dirty="0"/>
              <a:t> subgroup mutational mechanism category, defined as the point probability of observing M</a:t>
            </a:r>
            <a:r>
              <a:rPr lang="en-US" i="1" baseline="-25000" dirty="0"/>
              <a:t>i</a:t>
            </a:r>
            <a:r>
              <a:rPr lang="en-US" dirty="0"/>
              <a:t> mutations given a coverage of </a:t>
            </a:r>
            <a:r>
              <a:rPr lang="en-US" i="1" dirty="0"/>
              <a:t>C</a:t>
            </a:r>
            <a:r>
              <a:rPr lang="en-US" i="1" baseline="-25000" dirty="0"/>
              <a:t>i</a:t>
            </a:r>
            <a:r>
              <a:rPr lang="en-US" dirty="0"/>
              <a:t> and a mutation rate of </a:t>
            </a:r>
            <a:r>
              <a:rPr lang="en-US" i="1" dirty="0"/>
              <a:t>R</a:t>
            </a:r>
            <a:r>
              <a:rPr lang="en-US" i="1" baseline="-25000" dirty="0"/>
              <a:t>i</a:t>
            </a:r>
            <a:r>
              <a:rPr lang="en-US" dirty="0"/>
              <a:t> or </a:t>
            </a:r>
            <a:r>
              <a:rPr lang="en-US" i="1" dirty="0" err="1"/>
              <a:t>r</a:t>
            </a:r>
            <a:r>
              <a:rPr lang="en-US" i="1" baseline="-25000" dirty="0" err="1"/>
              <a:t>i</a:t>
            </a:r>
            <a:r>
              <a:rPr lang="en-US" dirty="0"/>
              <a:t>. The final </a:t>
            </a:r>
            <a:r>
              <a:rPr lang="en-US" i="1" dirty="0"/>
              <a:t>P</a:t>
            </a:r>
            <a:r>
              <a:rPr lang="en-US" dirty="0"/>
              <a:t>-value for the entire gene is calculated as the probability of observing a value no less than </a:t>
            </a:r>
            <a:r>
              <a:rPr lang="en-US" i="1" dirty="0" err="1"/>
              <a:t>χ</a:t>
            </a:r>
            <a:r>
              <a:rPr lang="en-US" i="1" baseline="-25000" dirty="0" err="1"/>
              <a:t>l</a:t>
            </a:r>
            <a:r>
              <a:rPr lang="en-US" dirty="0"/>
              <a:t>, based on an approximate </a:t>
            </a:r>
            <a:r>
              <a:rPr lang="en-US" i="1" dirty="0"/>
              <a:t>χ</a:t>
            </a:r>
            <a:r>
              <a:rPr lang="en-US" baseline="30000" dirty="0"/>
              <a:t>2</a:t>
            </a:r>
            <a:r>
              <a:rPr lang="en-US" dirty="0"/>
              <a:t> distribution with </a:t>
            </a:r>
            <a:r>
              <a:rPr lang="en-US" i="1" dirty="0"/>
              <a:t>k</a:t>
            </a:r>
            <a:r>
              <a:rPr lang="en-US" dirty="0"/>
              <a:t> degrees of freedom.”</a:t>
            </a:r>
          </a:p>
          <a:p>
            <a:pPr marL="0" indent="0">
              <a:buNone/>
            </a:pPr>
            <a:endParaRPr lang="en-US" dirty="0"/>
          </a:p>
          <a:p>
            <a:pPr marL="0" indent="0">
              <a:buNone/>
            </a:pPr>
            <a:r>
              <a:rPr lang="en-US" dirty="0"/>
              <a:t>This requires a p value and maximum likelihood estimate to already be established.</a:t>
            </a:r>
          </a:p>
          <a:p>
            <a:pPr marL="0" indent="0">
              <a:buNone/>
            </a:pPr>
            <a:endParaRPr lang="en-US" dirty="0"/>
          </a:p>
          <a:p>
            <a:pPr marL="0" indent="0">
              <a:buNone/>
            </a:pPr>
            <a:endParaRPr lang="en-US" dirty="0"/>
          </a:p>
          <a:p>
            <a:pPr marL="0" indent="0">
              <a:buNone/>
            </a:pPr>
            <a:endParaRPr lang="en-US" dirty="0"/>
          </a:p>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Dees, N., Zhang, Q.,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Kandoth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Wendl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Schierding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Koboldt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 . . . Ding, L. (2012, August). Music: Identifying mutational significance in cancer genomes. from </a:t>
            </a:r>
            <a:r>
              <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https://www.ncbi.nlm.nih.gov/pmc/articles/PMC3409272/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10;&#10;Description automatically generated with low confidence">
            <a:extLst>
              <a:ext uri="{FF2B5EF4-FFF2-40B4-BE49-F238E27FC236}">
                <a16:creationId xmlns:a16="http://schemas.microsoft.com/office/drawing/2014/main" id="{64AD91F1-8EC9-4713-A071-B43C9F6B2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9703" y="129348"/>
            <a:ext cx="3242612" cy="1160505"/>
          </a:xfrm>
          <a:prstGeom prst="rect">
            <a:avLst/>
          </a:prstGeom>
        </p:spPr>
      </p:pic>
    </p:spTree>
    <p:extLst>
      <p:ext uri="{BB962C8B-B14F-4D97-AF65-F5344CB8AC3E}">
        <p14:creationId xmlns:p14="http://schemas.microsoft.com/office/powerpoint/2010/main" val="2466259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9E066-E402-4E47-BB0D-986358C523E2}"/>
              </a:ext>
            </a:extLst>
          </p:cNvPr>
          <p:cNvSpPr>
            <a:spLocks noGrp="1"/>
          </p:cNvSpPr>
          <p:nvPr>
            <p:ph type="title"/>
          </p:nvPr>
        </p:nvSpPr>
        <p:spPr>
          <a:xfrm>
            <a:off x="0" y="0"/>
            <a:ext cx="8534400" cy="507999"/>
          </a:xfrm>
        </p:spPr>
        <p:txBody>
          <a:bodyPr>
            <a:normAutofit fontScale="90000"/>
          </a:bodyPr>
          <a:lstStyle/>
          <a:p>
            <a:r>
              <a:rPr lang="en-US" dirty="0"/>
              <a:t>convolution test</a:t>
            </a:r>
          </a:p>
        </p:txBody>
      </p:sp>
      <p:sp>
        <p:nvSpPr>
          <p:cNvPr id="3" name="Content Placeholder 2">
            <a:extLst>
              <a:ext uri="{FF2B5EF4-FFF2-40B4-BE49-F238E27FC236}">
                <a16:creationId xmlns:a16="http://schemas.microsoft.com/office/drawing/2014/main" id="{913539AD-5083-4419-9A79-24BCB39F1313}"/>
              </a:ext>
            </a:extLst>
          </p:cNvPr>
          <p:cNvSpPr>
            <a:spLocks noGrp="1"/>
          </p:cNvSpPr>
          <p:nvPr>
            <p:ph idx="1"/>
          </p:nvPr>
        </p:nvSpPr>
        <p:spPr>
          <a:xfrm>
            <a:off x="-1" y="670034"/>
            <a:ext cx="8534401" cy="6187966"/>
          </a:xfrm>
        </p:spPr>
        <p:txBody>
          <a:bodyPr>
            <a:normAutofit lnSpcReduction="10000"/>
          </a:bodyPr>
          <a:lstStyle/>
          <a:p>
            <a:pPr marL="0" indent="0">
              <a:buNone/>
            </a:pPr>
            <a:r>
              <a:rPr lang="en-US" dirty="0"/>
              <a:t>“</a:t>
            </a:r>
            <a:r>
              <a:rPr lang="en-US" b="1" dirty="0"/>
              <a:t>Convolution test calculates a summarized log statistic of joint binomial point probability</a:t>
            </a:r>
            <a:r>
              <a:rPr lang="en-US" dirty="0"/>
              <a:t>.”</a:t>
            </a:r>
          </a:p>
          <a:p>
            <a:pPr marL="0" indent="0">
              <a:buNone/>
            </a:pPr>
            <a:r>
              <a:rPr lang="en-US" dirty="0"/>
              <a:t>“where </a:t>
            </a:r>
            <a:r>
              <a:rPr lang="en-US" i="1" dirty="0"/>
              <a:t>M</a:t>
            </a:r>
            <a:r>
              <a:rPr lang="en-US" i="1" baseline="-25000" dirty="0"/>
              <a:t>i</a:t>
            </a:r>
            <a:r>
              <a:rPr lang="en-US" dirty="0"/>
              <a:t>, </a:t>
            </a:r>
            <a:r>
              <a:rPr lang="en-US" i="1" dirty="0"/>
              <a:t>C</a:t>
            </a:r>
            <a:r>
              <a:rPr lang="en-US" i="1" baseline="-25000" dirty="0"/>
              <a:t>i</a:t>
            </a:r>
            <a:r>
              <a:rPr lang="en-US" dirty="0"/>
              <a:t>, </a:t>
            </a:r>
            <a:r>
              <a:rPr lang="en-US" i="1" dirty="0"/>
              <a:t>R</a:t>
            </a:r>
            <a:r>
              <a:rPr lang="en-US" i="1" baseline="-25000" dirty="0"/>
              <a:t>i</a:t>
            </a:r>
            <a:r>
              <a:rPr lang="en-US" dirty="0"/>
              <a:t>, and </a:t>
            </a:r>
            <a:r>
              <a:rPr lang="en-US" i="1" dirty="0" err="1"/>
              <a:t>r</a:t>
            </a:r>
            <a:r>
              <a:rPr lang="en-US" i="1" baseline="-25000" dirty="0" err="1"/>
              <a:t>i</a:t>
            </a:r>
            <a:r>
              <a:rPr lang="en-US" dirty="0"/>
              <a:t> are mutation number, coverage, BMR, and maximum likelihood estimate (MLE). </a:t>
            </a:r>
            <a:r>
              <a:rPr lang="en-US" i="1" dirty="0"/>
              <a:t>L</a:t>
            </a:r>
            <a:r>
              <a:rPr lang="en-US" dirty="0"/>
              <a:t>() is the likelihood of observed mutation number for the </a:t>
            </a:r>
            <a:r>
              <a:rPr lang="en-US" i="1" dirty="0" err="1"/>
              <a:t>i</a:t>
            </a:r>
            <a:r>
              <a:rPr lang="en-US" dirty="0" err="1"/>
              <a:t>-th</a:t>
            </a:r>
            <a:r>
              <a:rPr lang="en-US" dirty="0"/>
              <a:t> subgroup.”</a:t>
            </a:r>
          </a:p>
          <a:p>
            <a:pPr marL="0" indent="0">
              <a:buNone/>
            </a:pPr>
            <a:r>
              <a:rPr lang="en-US" dirty="0"/>
              <a:t>“That the </a:t>
            </a:r>
            <a:r>
              <a:rPr lang="en-US" i="1" dirty="0"/>
              <a:t>P</a:t>
            </a:r>
            <a:r>
              <a:rPr lang="en-US" dirty="0"/>
              <a:t>-value for a gene can be calculated by taking one minus a left-tail probability, i.e., the probability of observing a value less than </a:t>
            </a:r>
            <a:r>
              <a:rPr lang="en-US" i="1" dirty="0"/>
              <a:t>S</a:t>
            </a:r>
            <a:r>
              <a:rPr lang="en-US" i="1" baseline="-25000" dirty="0"/>
              <a:t>g</a:t>
            </a:r>
            <a:r>
              <a:rPr lang="en-US" dirty="0"/>
              <a:t>, and the semi exact distribution of </a:t>
            </a:r>
            <a:r>
              <a:rPr lang="en-US" i="1" dirty="0"/>
              <a:t>S</a:t>
            </a:r>
            <a:r>
              <a:rPr lang="en-US" i="1" baseline="-25000" dirty="0"/>
              <a:t>g</a:t>
            </a:r>
            <a:r>
              <a:rPr lang="en-US" dirty="0"/>
              <a:t> can be obtained by a binned histogram-based convolution procedure. This procedure is advantageous for the large amounts of data involved in genome-wide investigation of cohort mutations because it provides exact </a:t>
            </a:r>
            <a:r>
              <a:rPr lang="en-US" i="1" dirty="0"/>
              <a:t>P</a:t>
            </a:r>
            <a:r>
              <a:rPr lang="en-US" dirty="0"/>
              <a:t>-values in a minimum amount of computation time.”</a:t>
            </a:r>
          </a:p>
          <a:p>
            <a:pPr marL="0" indent="0">
              <a:buNone/>
            </a:pPr>
            <a:endParaRPr lang="en-US" dirty="0"/>
          </a:p>
          <a:p>
            <a:pPr marL="0" indent="0">
              <a:buNone/>
            </a:pPr>
            <a:endParaRPr lang="en-US" dirty="0"/>
          </a:p>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Dees, N., Zhang, Q.,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Kandoth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Wendl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Schierding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Koboldt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 . . . Ding, L. (2012, August). Music: Identifying mutational significance in cancer genomes. from </a:t>
            </a:r>
            <a:r>
              <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https://www.ncbi.nlm.nih.gov/pmc/articles/PMC3409272/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descr="Logo, company name&#10;&#10;Description automatically generated">
            <a:extLst>
              <a:ext uri="{FF2B5EF4-FFF2-40B4-BE49-F238E27FC236}">
                <a16:creationId xmlns:a16="http://schemas.microsoft.com/office/drawing/2014/main" id="{3C822626-2D57-4E52-B71A-08C7E2D95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705" y="140365"/>
            <a:ext cx="3571012" cy="1059338"/>
          </a:xfrm>
          <a:prstGeom prst="rect">
            <a:avLst/>
          </a:prstGeom>
        </p:spPr>
      </p:pic>
    </p:spTree>
    <p:extLst>
      <p:ext uri="{BB962C8B-B14F-4D97-AF65-F5344CB8AC3E}">
        <p14:creationId xmlns:p14="http://schemas.microsoft.com/office/powerpoint/2010/main" val="246239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0661-55E4-4AC0-B256-76F6CE58AD54}"/>
              </a:ext>
            </a:extLst>
          </p:cNvPr>
          <p:cNvSpPr>
            <a:spLocks noGrp="1"/>
          </p:cNvSpPr>
          <p:nvPr>
            <p:ph type="title"/>
          </p:nvPr>
        </p:nvSpPr>
        <p:spPr>
          <a:xfrm>
            <a:off x="0" y="0"/>
            <a:ext cx="8534400" cy="643081"/>
          </a:xfrm>
        </p:spPr>
        <p:txBody>
          <a:bodyPr/>
          <a:lstStyle/>
          <a:p>
            <a:r>
              <a:rPr lang="en-US" dirty="0"/>
              <a:t>Calculation of FDR (TCGA)</a:t>
            </a:r>
          </a:p>
        </p:txBody>
      </p:sp>
      <p:sp>
        <p:nvSpPr>
          <p:cNvPr id="3" name="Content Placeholder 2">
            <a:extLst>
              <a:ext uri="{FF2B5EF4-FFF2-40B4-BE49-F238E27FC236}">
                <a16:creationId xmlns:a16="http://schemas.microsoft.com/office/drawing/2014/main" id="{5B46956F-1535-46A1-BEEF-DF2011377835}"/>
              </a:ext>
            </a:extLst>
          </p:cNvPr>
          <p:cNvSpPr>
            <a:spLocks noGrp="1"/>
          </p:cNvSpPr>
          <p:nvPr>
            <p:ph idx="1"/>
          </p:nvPr>
        </p:nvSpPr>
        <p:spPr>
          <a:xfrm>
            <a:off x="-1" y="716973"/>
            <a:ext cx="9227127" cy="6141027"/>
          </a:xfrm>
        </p:spPr>
        <p:txBody>
          <a:bodyPr/>
          <a:lstStyle/>
          <a:p>
            <a:pPr marL="0" indent="0">
              <a:buNone/>
            </a:pPr>
            <a:r>
              <a:rPr lang="en-US" dirty="0"/>
              <a:t>During the SMG test, a false discovery rate (FDR) also is calculated. </a:t>
            </a:r>
            <a:r>
              <a:rPr lang="en-US"/>
              <a:t>We evaluate our SMG test results by establishing a </a:t>
            </a:r>
            <a:r>
              <a:rPr lang="en-US" i="1"/>
              <a:t>P</a:t>
            </a:r>
            <a:r>
              <a:rPr lang="en-US"/>
              <a:t>-value or FDR threshold (threshold typically 0.2 or less for FDR), and then appropriately filtering the test output.</a:t>
            </a:r>
            <a:endParaRPr lang="en-US" dirty="0"/>
          </a:p>
        </p:txBody>
      </p:sp>
    </p:spTree>
    <p:extLst>
      <p:ext uri="{BB962C8B-B14F-4D97-AF65-F5344CB8AC3E}">
        <p14:creationId xmlns:p14="http://schemas.microsoft.com/office/powerpoint/2010/main" val="334363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6417-67F4-45C4-B7F4-54F806806110}"/>
              </a:ext>
            </a:extLst>
          </p:cNvPr>
          <p:cNvSpPr>
            <a:spLocks noGrp="1"/>
          </p:cNvSpPr>
          <p:nvPr>
            <p:ph type="title"/>
          </p:nvPr>
        </p:nvSpPr>
        <p:spPr>
          <a:xfrm>
            <a:off x="-1" y="4508114"/>
            <a:ext cx="10931237" cy="1507067"/>
          </a:xfrm>
        </p:spPr>
        <p:txBody>
          <a:bodyPr>
            <a:normAutofit/>
          </a:bodyPr>
          <a:lstStyle/>
          <a:p>
            <a:r>
              <a:rPr lang="en-US" sz="3500" dirty="0"/>
              <a:t>Aim 1- Finding important CIMP Mutations </a:t>
            </a:r>
          </a:p>
        </p:txBody>
      </p:sp>
    </p:spTree>
    <p:extLst>
      <p:ext uri="{BB962C8B-B14F-4D97-AF65-F5344CB8AC3E}">
        <p14:creationId xmlns:p14="http://schemas.microsoft.com/office/powerpoint/2010/main" val="4192923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DFD4-9280-4C37-A39A-495C7B435CD8}"/>
              </a:ext>
            </a:extLst>
          </p:cNvPr>
          <p:cNvSpPr>
            <a:spLocks noGrp="1"/>
          </p:cNvSpPr>
          <p:nvPr>
            <p:ph type="title"/>
          </p:nvPr>
        </p:nvSpPr>
        <p:spPr>
          <a:xfrm>
            <a:off x="0" y="0"/>
            <a:ext cx="8534400" cy="518390"/>
          </a:xfrm>
        </p:spPr>
        <p:txBody>
          <a:bodyPr>
            <a:normAutofit fontScale="90000"/>
          </a:bodyPr>
          <a:lstStyle/>
          <a:p>
            <a:r>
              <a:rPr lang="en-US" dirty="0"/>
              <a:t>Fishers Exact test</a:t>
            </a:r>
          </a:p>
        </p:txBody>
      </p:sp>
      <p:pic>
        <p:nvPicPr>
          <p:cNvPr id="5" name="Content Placeholder 4" descr="A picture containing text&#10;&#10;Description automatically generated">
            <a:extLst>
              <a:ext uri="{FF2B5EF4-FFF2-40B4-BE49-F238E27FC236}">
                <a16:creationId xmlns:a16="http://schemas.microsoft.com/office/drawing/2014/main" id="{98844440-A3D6-4099-984B-4B550DC15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4836" y="8731"/>
            <a:ext cx="6747164" cy="1310914"/>
          </a:xfrm>
        </p:spPr>
      </p:pic>
      <p:graphicFrame>
        <p:nvGraphicFramePr>
          <p:cNvPr id="6" name="Table 6">
            <a:extLst>
              <a:ext uri="{FF2B5EF4-FFF2-40B4-BE49-F238E27FC236}">
                <a16:creationId xmlns:a16="http://schemas.microsoft.com/office/drawing/2014/main" id="{02AF7BDC-9419-46BB-AE98-42EB2319532B}"/>
              </a:ext>
            </a:extLst>
          </p:cNvPr>
          <p:cNvGraphicFramePr>
            <a:graphicFrameLocks noGrp="1"/>
          </p:cNvGraphicFramePr>
          <p:nvPr>
            <p:extLst>
              <p:ext uri="{D42A27DB-BD31-4B8C-83A1-F6EECF244321}">
                <p14:modId xmlns:p14="http://schemas.microsoft.com/office/powerpoint/2010/main" val="4086408221"/>
              </p:ext>
            </p:extLst>
          </p:nvPr>
        </p:nvGraphicFramePr>
        <p:xfrm>
          <a:off x="0" y="1433944"/>
          <a:ext cx="9642764" cy="10474038"/>
        </p:xfrm>
        <a:graphic>
          <a:graphicData uri="http://schemas.openxmlformats.org/drawingml/2006/table">
            <a:tbl>
              <a:tblPr firstRow="1" bandRow="1">
                <a:tableStyleId>{2D5ABB26-0587-4C30-8999-92F81FD0307C}</a:tableStyleId>
              </a:tblPr>
              <a:tblGrid>
                <a:gridCol w="9642764">
                  <a:extLst>
                    <a:ext uri="{9D8B030D-6E8A-4147-A177-3AD203B41FA5}">
                      <a16:colId xmlns:a16="http://schemas.microsoft.com/office/drawing/2014/main" val="358165747"/>
                    </a:ext>
                  </a:extLst>
                </a:gridCol>
              </a:tblGrid>
              <a:tr h="5237019">
                <a:tc>
                  <a:txBody>
                    <a:bodyPr/>
                    <a:lstStyle/>
                    <a:p>
                      <a:r>
                        <a:rPr lang="en-US" b="0" dirty="0"/>
                        <a:t>Fisher's exact test is a statistical significance test used in the analysis of contingency tables. Although in practice it is employed when sample sizes are small, it is valid for all sample sizes. It is named after its inventor, Ronald Fisher, and is one of a class of exact tests, so called because the significance of the deviation from a null hypothesis (P-value) can be calculated exactly, rather than relying on an approximation that becomes exact in the limit as the sample size grows to infinity, as with many statistical tests.</a:t>
                      </a:r>
                    </a:p>
                    <a:p>
                      <a:endParaRPr lang="en-US" b="0" dirty="0"/>
                    </a:p>
                    <a:p>
                      <a:endParaRPr lang="en-US" b="0" dirty="0"/>
                    </a:p>
                    <a:p>
                      <a:endParaRPr lang="en-US" b="0" dirty="0"/>
                    </a:p>
                    <a:p>
                      <a:endParaRPr lang="en-US" b="0" dirty="0"/>
                    </a:p>
                    <a:p>
                      <a:endParaRPr lang="en-US" b="0" dirty="0"/>
                    </a:p>
                    <a:p>
                      <a:endParaRPr lang="en-US" b="0" dirty="0"/>
                    </a:p>
                    <a:p>
                      <a:r>
                        <a:rPr lang="en-US" b="0" dirty="0"/>
                        <a:t>P = (37! * 342! * 108! * 271!) / (27! * 10! * 261! * 81! * 379!)</a:t>
                      </a:r>
                    </a:p>
                    <a:p>
                      <a:r>
                        <a:rPr lang="en-US" b="0" dirty="0"/>
                        <a:t>P = </a:t>
                      </a:r>
                      <a:r>
                        <a:rPr lang="en-US" dirty="0"/>
                        <a:t>3.86 x 10^-9 </a:t>
                      </a:r>
                      <a:endParaRPr lang="en-US" b="0" dirty="0"/>
                    </a:p>
                    <a:p>
                      <a:endParaRPr lang="en-US" b="0" dirty="0"/>
                    </a:p>
                    <a:p>
                      <a:endParaRPr lang="en-US" b="1" dirty="0"/>
                    </a:p>
                    <a:p>
                      <a:r>
                        <a:rPr lang="en-US" dirty="0"/>
                        <a:t> </a:t>
                      </a:r>
                    </a:p>
                  </a:txBody>
                  <a:tcPr/>
                </a:tc>
                <a:extLst>
                  <a:ext uri="{0D108BD9-81ED-4DB2-BD59-A6C34878D82A}">
                    <a16:rowId xmlns:a16="http://schemas.microsoft.com/office/drawing/2014/main" val="1062716469"/>
                  </a:ext>
                </a:extLst>
              </a:tr>
              <a:tr h="5237019">
                <a:tc>
                  <a:txBody>
                    <a:bodyPr/>
                    <a:lstStyle/>
                    <a:p>
                      <a:endParaRPr lang="en-US" dirty="0"/>
                    </a:p>
                  </a:txBody>
                  <a:tcPr/>
                </a:tc>
                <a:extLst>
                  <a:ext uri="{0D108BD9-81ED-4DB2-BD59-A6C34878D82A}">
                    <a16:rowId xmlns:a16="http://schemas.microsoft.com/office/drawing/2014/main" val="1979873014"/>
                  </a:ext>
                </a:extLst>
              </a:tr>
            </a:tbl>
          </a:graphicData>
        </a:graphic>
      </p:graphicFrame>
      <p:graphicFrame>
        <p:nvGraphicFramePr>
          <p:cNvPr id="8" name="Table 8">
            <a:extLst>
              <a:ext uri="{FF2B5EF4-FFF2-40B4-BE49-F238E27FC236}">
                <a16:creationId xmlns:a16="http://schemas.microsoft.com/office/drawing/2014/main" id="{B621FEA6-9802-4738-8658-8DA4F72CA49D}"/>
              </a:ext>
            </a:extLst>
          </p:cNvPr>
          <p:cNvGraphicFramePr>
            <a:graphicFrameLocks noGrp="1"/>
          </p:cNvGraphicFramePr>
          <p:nvPr>
            <p:extLst>
              <p:ext uri="{D42A27DB-BD31-4B8C-83A1-F6EECF244321}">
                <p14:modId xmlns:p14="http://schemas.microsoft.com/office/powerpoint/2010/main" val="2877151585"/>
              </p:ext>
            </p:extLst>
          </p:nvPr>
        </p:nvGraphicFramePr>
        <p:xfrm>
          <a:off x="172028" y="3429000"/>
          <a:ext cx="4900468" cy="1463040"/>
        </p:xfrm>
        <a:graphic>
          <a:graphicData uri="http://schemas.openxmlformats.org/drawingml/2006/table">
            <a:tbl>
              <a:tblPr firstRow="1" bandRow="1">
                <a:tableStyleId>{616DA210-FB5B-4158-B5E0-FEB733F419BA}</a:tableStyleId>
              </a:tblPr>
              <a:tblGrid>
                <a:gridCol w="1225117">
                  <a:extLst>
                    <a:ext uri="{9D8B030D-6E8A-4147-A177-3AD203B41FA5}">
                      <a16:colId xmlns:a16="http://schemas.microsoft.com/office/drawing/2014/main" val="1903059318"/>
                    </a:ext>
                  </a:extLst>
                </a:gridCol>
                <a:gridCol w="1225117">
                  <a:extLst>
                    <a:ext uri="{9D8B030D-6E8A-4147-A177-3AD203B41FA5}">
                      <a16:colId xmlns:a16="http://schemas.microsoft.com/office/drawing/2014/main" val="222227826"/>
                    </a:ext>
                  </a:extLst>
                </a:gridCol>
                <a:gridCol w="1225117">
                  <a:extLst>
                    <a:ext uri="{9D8B030D-6E8A-4147-A177-3AD203B41FA5}">
                      <a16:colId xmlns:a16="http://schemas.microsoft.com/office/drawing/2014/main" val="3527907215"/>
                    </a:ext>
                  </a:extLst>
                </a:gridCol>
                <a:gridCol w="1225117">
                  <a:extLst>
                    <a:ext uri="{9D8B030D-6E8A-4147-A177-3AD203B41FA5}">
                      <a16:colId xmlns:a16="http://schemas.microsoft.com/office/drawing/2014/main" val="1566217079"/>
                    </a:ext>
                  </a:extLst>
                </a:gridCol>
              </a:tblGrid>
              <a:tr h="293581">
                <a:tc>
                  <a:txBody>
                    <a:bodyPr/>
                    <a:lstStyle/>
                    <a:p>
                      <a:r>
                        <a:rPr lang="en-US" dirty="0"/>
                        <a:t>RPL22</a:t>
                      </a:r>
                    </a:p>
                  </a:txBody>
                  <a:tcPr/>
                </a:tc>
                <a:tc>
                  <a:txBody>
                    <a:bodyPr/>
                    <a:lstStyle/>
                    <a:p>
                      <a:endParaRPr lang="en-US" dirty="0"/>
                    </a:p>
                  </a:txBody>
                  <a:tcPr/>
                </a:tc>
                <a:tc>
                  <a:txBody>
                    <a:bodyPr/>
                    <a:lstStyle/>
                    <a:p>
                      <a:endParaRPr lang="en-US" dirty="0"/>
                    </a:p>
                  </a:txBody>
                  <a:tcPr/>
                </a:tc>
                <a:tc>
                  <a:txBody>
                    <a:bodyPr/>
                    <a:lstStyle/>
                    <a:p>
                      <a:r>
                        <a:rPr lang="en-US" dirty="0"/>
                        <a:t>SUM</a:t>
                      </a:r>
                    </a:p>
                  </a:txBody>
                  <a:tcPr/>
                </a:tc>
                <a:extLst>
                  <a:ext uri="{0D108BD9-81ED-4DB2-BD59-A6C34878D82A}">
                    <a16:rowId xmlns:a16="http://schemas.microsoft.com/office/drawing/2014/main" val="3214684529"/>
                  </a:ext>
                </a:extLst>
              </a:tr>
              <a:tr h="293581">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a + b</a:t>
                      </a:r>
                    </a:p>
                  </a:txBody>
                  <a:tcPr/>
                </a:tc>
                <a:extLst>
                  <a:ext uri="{0D108BD9-81ED-4DB2-BD59-A6C34878D82A}">
                    <a16:rowId xmlns:a16="http://schemas.microsoft.com/office/drawing/2014/main" val="104303860"/>
                  </a:ext>
                </a:extLst>
              </a:tr>
              <a:tr h="293581">
                <a:tc>
                  <a:txBody>
                    <a:bodyPr/>
                    <a:lstStyle/>
                    <a:p>
                      <a:endParaRPr lang="en-US" dirty="0"/>
                    </a:p>
                  </a:txBody>
                  <a:tcPr/>
                </a:tc>
                <a:tc>
                  <a:txBody>
                    <a:bodyPr/>
                    <a:lstStyle/>
                    <a:p>
                      <a:r>
                        <a:rPr lang="en-US" dirty="0"/>
                        <a:t>c</a:t>
                      </a:r>
                    </a:p>
                  </a:txBody>
                  <a:tcPr/>
                </a:tc>
                <a:tc>
                  <a:txBody>
                    <a:bodyPr/>
                    <a:lstStyle/>
                    <a:p>
                      <a:r>
                        <a:rPr lang="en-US" dirty="0"/>
                        <a:t>d</a:t>
                      </a:r>
                    </a:p>
                  </a:txBody>
                  <a:tcPr/>
                </a:tc>
                <a:tc>
                  <a:txBody>
                    <a:bodyPr/>
                    <a:lstStyle/>
                    <a:p>
                      <a:r>
                        <a:rPr lang="en-US" dirty="0"/>
                        <a:t>c + d</a:t>
                      </a:r>
                    </a:p>
                  </a:txBody>
                  <a:tcPr/>
                </a:tc>
                <a:extLst>
                  <a:ext uri="{0D108BD9-81ED-4DB2-BD59-A6C34878D82A}">
                    <a16:rowId xmlns:a16="http://schemas.microsoft.com/office/drawing/2014/main" val="3299906974"/>
                  </a:ext>
                </a:extLst>
              </a:tr>
              <a:tr h="293581">
                <a:tc>
                  <a:txBody>
                    <a:bodyPr/>
                    <a:lstStyle/>
                    <a:p>
                      <a:r>
                        <a:rPr lang="en-US" dirty="0"/>
                        <a:t>SUM</a:t>
                      </a:r>
                    </a:p>
                  </a:txBody>
                  <a:tcPr/>
                </a:tc>
                <a:tc>
                  <a:txBody>
                    <a:bodyPr/>
                    <a:lstStyle/>
                    <a:p>
                      <a:r>
                        <a:rPr lang="en-US" dirty="0"/>
                        <a:t>a + c</a:t>
                      </a:r>
                    </a:p>
                  </a:txBody>
                  <a:tcPr/>
                </a:tc>
                <a:tc>
                  <a:txBody>
                    <a:bodyPr/>
                    <a:lstStyle/>
                    <a:p>
                      <a:r>
                        <a:rPr lang="en-US" dirty="0"/>
                        <a:t>b + d</a:t>
                      </a:r>
                    </a:p>
                  </a:txBody>
                  <a:tcPr/>
                </a:tc>
                <a:tc>
                  <a:txBody>
                    <a:bodyPr/>
                    <a:lstStyle/>
                    <a:p>
                      <a:r>
                        <a:rPr lang="en-US" dirty="0"/>
                        <a:t>n</a:t>
                      </a:r>
                    </a:p>
                  </a:txBody>
                  <a:tcPr/>
                </a:tc>
                <a:extLst>
                  <a:ext uri="{0D108BD9-81ED-4DB2-BD59-A6C34878D82A}">
                    <a16:rowId xmlns:a16="http://schemas.microsoft.com/office/drawing/2014/main" val="161030992"/>
                  </a:ext>
                </a:extLst>
              </a:tr>
            </a:tbl>
          </a:graphicData>
        </a:graphic>
      </p:graphicFrame>
      <p:graphicFrame>
        <p:nvGraphicFramePr>
          <p:cNvPr id="10" name="Table 8">
            <a:extLst>
              <a:ext uri="{FF2B5EF4-FFF2-40B4-BE49-F238E27FC236}">
                <a16:creationId xmlns:a16="http://schemas.microsoft.com/office/drawing/2014/main" id="{3C1AEF48-E4F1-4E04-AF90-BB64A9086F0E}"/>
              </a:ext>
            </a:extLst>
          </p:cNvPr>
          <p:cNvGraphicFramePr>
            <a:graphicFrameLocks noGrp="1"/>
          </p:cNvGraphicFramePr>
          <p:nvPr>
            <p:extLst>
              <p:ext uri="{D42A27DB-BD31-4B8C-83A1-F6EECF244321}">
                <p14:modId xmlns:p14="http://schemas.microsoft.com/office/powerpoint/2010/main" val="1961277739"/>
              </p:ext>
            </p:extLst>
          </p:nvPr>
        </p:nvGraphicFramePr>
        <p:xfrm>
          <a:off x="5603009" y="3446318"/>
          <a:ext cx="4900468" cy="1491615"/>
        </p:xfrm>
        <a:graphic>
          <a:graphicData uri="http://schemas.openxmlformats.org/drawingml/2006/table">
            <a:tbl>
              <a:tblPr firstRow="1" bandRow="1">
                <a:tableStyleId>{616DA210-FB5B-4158-B5E0-FEB733F419BA}</a:tableStyleId>
              </a:tblPr>
              <a:tblGrid>
                <a:gridCol w="1225117">
                  <a:extLst>
                    <a:ext uri="{9D8B030D-6E8A-4147-A177-3AD203B41FA5}">
                      <a16:colId xmlns:a16="http://schemas.microsoft.com/office/drawing/2014/main" val="1903059318"/>
                    </a:ext>
                  </a:extLst>
                </a:gridCol>
                <a:gridCol w="1225117">
                  <a:extLst>
                    <a:ext uri="{9D8B030D-6E8A-4147-A177-3AD203B41FA5}">
                      <a16:colId xmlns:a16="http://schemas.microsoft.com/office/drawing/2014/main" val="222227826"/>
                    </a:ext>
                  </a:extLst>
                </a:gridCol>
                <a:gridCol w="1225117">
                  <a:extLst>
                    <a:ext uri="{9D8B030D-6E8A-4147-A177-3AD203B41FA5}">
                      <a16:colId xmlns:a16="http://schemas.microsoft.com/office/drawing/2014/main" val="3527907215"/>
                    </a:ext>
                  </a:extLst>
                </a:gridCol>
                <a:gridCol w="1225117">
                  <a:extLst>
                    <a:ext uri="{9D8B030D-6E8A-4147-A177-3AD203B41FA5}">
                      <a16:colId xmlns:a16="http://schemas.microsoft.com/office/drawing/2014/main" val="1566217079"/>
                    </a:ext>
                  </a:extLst>
                </a:gridCol>
              </a:tblGrid>
              <a:tr h="293581">
                <a:tc>
                  <a:txBody>
                    <a:bodyPr/>
                    <a:lstStyle/>
                    <a:p>
                      <a:r>
                        <a:rPr lang="en-US" dirty="0"/>
                        <a:t>RPL22</a:t>
                      </a:r>
                    </a:p>
                  </a:txBody>
                  <a:tcPr/>
                </a:tc>
                <a:tc>
                  <a:txBody>
                    <a:bodyPr/>
                    <a:lstStyle/>
                    <a:p>
                      <a:endParaRPr lang="en-US" dirty="0"/>
                    </a:p>
                  </a:txBody>
                  <a:tcPr/>
                </a:tc>
                <a:tc>
                  <a:txBody>
                    <a:bodyPr/>
                    <a:lstStyle/>
                    <a:p>
                      <a:endParaRPr lang="en-US" dirty="0"/>
                    </a:p>
                  </a:txBody>
                  <a:tcPr/>
                </a:tc>
                <a:tc>
                  <a:txBody>
                    <a:bodyPr/>
                    <a:lstStyle/>
                    <a:p>
                      <a:r>
                        <a:rPr lang="en-US" dirty="0"/>
                        <a:t>SUM</a:t>
                      </a:r>
                    </a:p>
                  </a:txBody>
                  <a:tcPr/>
                </a:tc>
                <a:extLst>
                  <a:ext uri="{0D108BD9-81ED-4DB2-BD59-A6C34878D82A}">
                    <a16:rowId xmlns:a16="http://schemas.microsoft.com/office/drawing/2014/main" val="3214684529"/>
                  </a:ext>
                </a:extLst>
              </a:tr>
              <a:tr h="293581">
                <a:tc>
                  <a:txBody>
                    <a:bodyPr/>
                    <a:lstStyle/>
                    <a:p>
                      <a:endParaRPr lang="en-US" dirty="0"/>
                    </a:p>
                  </a:txBody>
                  <a:tcPr/>
                </a:tc>
                <a:tc>
                  <a:txBody>
                    <a:bodyPr/>
                    <a:lstStyle/>
                    <a:p>
                      <a:pPr algn="r" fontAlgn="b"/>
                      <a:r>
                        <a:rPr lang="en-US" sz="2400" b="0" i="0" u="none" strike="noStrike">
                          <a:solidFill>
                            <a:schemeClr val="tx1"/>
                          </a:solidFill>
                          <a:effectLst/>
                          <a:latin typeface="Calibri" panose="020F0502020204030204" pitchFamily="34" charset="0"/>
                        </a:rPr>
                        <a:t>27</a:t>
                      </a:r>
                    </a:p>
                  </a:txBody>
                  <a:tcPr marL="9525" marR="9525" marT="9525" marB="0" anchor="b"/>
                </a:tc>
                <a:tc>
                  <a:txBody>
                    <a:bodyPr/>
                    <a:lstStyle/>
                    <a:p>
                      <a:pPr algn="r" fontAlgn="b"/>
                      <a:r>
                        <a:rPr lang="en-US" sz="2400" b="0" i="0" u="none" strike="noStrike">
                          <a:solidFill>
                            <a:schemeClr val="tx1"/>
                          </a:solidFill>
                          <a:effectLst/>
                          <a:latin typeface="Calibri" panose="020F0502020204030204" pitchFamily="34" charset="0"/>
                        </a:rPr>
                        <a:t>10</a:t>
                      </a:r>
                    </a:p>
                  </a:txBody>
                  <a:tcPr marL="9525" marR="9525" marT="9525" marB="0" anchor="b"/>
                </a:tc>
                <a:tc>
                  <a:txBody>
                    <a:bodyPr/>
                    <a:lstStyle/>
                    <a:p>
                      <a:pPr algn="r" fontAlgn="b"/>
                      <a:r>
                        <a:rPr lang="en-US" sz="2400" b="0" i="0" u="none" strike="noStrike">
                          <a:solidFill>
                            <a:schemeClr val="tx1"/>
                          </a:solidFill>
                          <a:effectLst/>
                          <a:latin typeface="Calibri" panose="020F0502020204030204" pitchFamily="34" charset="0"/>
                        </a:rPr>
                        <a:t>37</a:t>
                      </a:r>
                    </a:p>
                  </a:txBody>
                  <a:tcPr marL="9525" marR="9525" marT="9525" marB="0" anchor="b"/>
                </a:tc>
                <a:extLst>
                  <a:ext uri="{0D108BD9-81ED-4DB2-BD59-A6C34878D82A}">
                    <a16:rowId xmlns:a16="http://schemas.microsoft.com/office/drawing/2014/main" val="104303860"/>
                  </a:ext>
                </a:extLst>
              </a:tr>
              <a:tr h="293581">
                <a:tc>
                  <a:txBody>
                    <a:bodyPr/>
                    <a:lstStyle/>
                    <a:p>
                      <a:endParaRPr lang="en-US" dirty="0"/>
                    </a:p>
                  </a:txBody>
                  <a:tcPr/>
                </a:tc>
                <a:tc>
                  <a:txBody>
                    <a:bodyPr/>
                    <a:lstStyle/>
                    <a:p>
                      <a:pPr algn="r" fontAlgn="b"/>
                      <a:r>
                        <a:rPr lang="en-US" sz="2400" b="0" i="0" u="none" strike="noStrike">
                          <a:solidFill>
                            <a:schemeClr val="tx1"/>
                          </a:solidFill>
                          <a:effectLst/>
                          <a:latin typeface="Calibri" panose="020F0502020204030204" pitchFamily="34" charset="0"/>
                        </a:rPr>
                        <a:t>81</a:t>
                      </a:r>
                    </a:p>
                  </a:txBody>
                  <a:tcPr marL="9525" marR="9525" marT="9525" marB="0" anchor="b"/>
                </a:tc>
                <a:tc>
                  <a:txBody>
                    <a:bodyPr/>
                    <a:lstStyle/>
                    <a:p>
                      <a:pPr algn="r" fontAlgn="b"/>
                      <a:r>
                        <a:rPr lang="en-US" sz="2400" b="0" i="0" u="none" strike="noStrike">
                          <a:solidFill>
                            <a:schemeClr val="tx1"/>
                          </a:solidFill>
                          <a:effectLst/>
                          <a:latin typeface="Calibri" panose="020F0502020204030204" pitchFamily="34" charset="0"/>
                        </a:rPr>
                        <a:t>261</a:t>
                      </a:r>
                    </a:p>
                  </a:txBody>
                  <a:tcPr marL="9525" marR="9525" marT="9525" marB="0" anchor="b"/>
                </a:tc>
                <a:tc>
                  <a:txBody>
                    <a:bodyPr/>
                    <a:lstStyle/>
                    <a:p>
                      <a:pPr algn="r" fontAlgn="b"/>
                      <a:r>
                        <a:rPr lang="en-US" sz="2400" b="0" i="0" u="none" strike="noStrike">
                          <a:solidFill>
                            <a:schemeClr val="tx1"/>
                          </a:solidFill>
                          <a:effectLst/>
                          <a:latin typeface="Calibri" panose="020F0502020204030204" pitchFamily="34" charset="0"/>
                        </a:rPr>
                        <a:t>342</a:t>
                      </a:r>
                    </a:p>
                  </a:txBody>
                  <a:tcPr marL="9525" marR="9525" marT="9525" marB="0" anchor="b"/>
                </a:tc>
                <a:extLst>
                  <a:ext uri="{0D108BD9-81ED-4DB2-BD59-A6C34878D82A}">
                    <a16:rowId xmlns:a16="http://schemas.microsoft.com/office/drawing/2014/main" val="3299906974"/>
                  </a:ext>
                </a:extLst>
              </a:tr>
              <a:tr h="293581">
                <a:tc>
                  <a:txBody>
                    <a:bodyPr/>
                    <a:lstStyle/>
                    <a:p>
                      <a:r>
                        <a:rPr lang="en-US" dirty="0"/>
                        <a:t>SUM</a:t>
                      </a:r>
                    </a:p>
                  </a:txBody>
                  <a:tcPr/>
                </a:tc>
                <a:tc>
                  <a:txBody>
                    <a:bodyPr/>
                    <a:lstStyle/>
                    <a:p>
                      <a:pPr algn="r" fontAlgn="b"/>
                      <a:r>
                        <a:rPr lang="en-US" sz="2400" b="0" i="0" u="none" strike="noStrike" dirty="0">
                          <a:solidFill>
                            <a:schemeClr val="tx1"/>
                          </a:solidFill>
                          <a:effectLst/>
                          <a:latin typeface="Calibri" panose="020F0502020204030204" pitchFamily="34" charset="0"/>
                        </a:rPr>
                        <a:t>108</a:t>
                      </a:r>
                    </a:p>
                  </a:txBody>
                  <a:tcPr marL="9525" marR="9525" marT="9525" marB="0" anchor="b"/>
                </a:tc>
                <a:tc>
                  <a:txBody>
                    <a:bodyPr/>
                    <a:lstStyle/>
                    <a:p>
                      <a:pPr algn="r" fontAlgn="b"/>
                      <a:r>
                        <a:rPr lang="en-US" sz="2400" b="0" i="0" u="none" strike="noStrike">
                          <a:solidFill>
                            <a:schemeClr val="tx1"/>
                          </a:solidFill>
                          <a:effectLst/>
                          <a:latin typeface="Calibri" panose="020F0502020204030204" pitchFamily="34" charset="0"/>
                        </a:rPr>
                        <a:t>271</a:t>
                      </a:r>
                    </a:p>
                  </a:txBody>
                  <a:tcPr marL="9525" marR="9525" marT="9525" marB="0" anchor="b"/>
                </a:tc>
                <a:tc>
                  <a:txBody>
                    <a:bodyPr/>
                    <a:lstStyle/>
                    <a:p>
                      <a:pPr algn="r" fontAlgn="b"/>
                      <a:r>
                        <a:rPr lang="en-US" sz="2400" b="0" i="0" u="none" strike="noStrike" dirty="0">
                          <a:solidFill>
                            <a:schemeClr val="tx1"/>
                          </a:solidFill>
                          <a:effectLst/>
                          <a:latin typeface="Calibri" panose="020F0502020204030204" pitchFamily="34" charset="0"/>
                        </a:rPr>
                        <a:t>379</a:t>
                      </a:r>
                    </a:p>
                  </a:txBody>
                  <a:tcPr marL="9525" marR="9525" marT="9525" marB="0" anchor="b"/>
                </a:tc>
                <a:extLst>
                  <a:ext uri="{0D108BD9-81ED-4DB2-BD59-A6C34878D82A}">
                    <a16:rowId xmlns:a16="http://schemas.microsoft.com/office/drawing/2014/main" val="161030992"/>
                  </a:ext>
                </a:extLst>
              </a:tr>
            </a:tbl>
          </a:graphicData>
        </a:graphic>
      </p:graphicFrame>
    </p:spTree>
    <p:extLst>
      <p:ext uri="{BB962C8B-B14F-4D97-AF65-F5344CB8AC3E}">
        <p14:creationId xmlns:p14="http://schemas.microsoft.com/office/powerpoint/2010/main" val="423102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151B6-0DD1-4037-BCB4-A7E66207E0B4}"/>
              </a:ext>
            </a:extLst>
          </p:cNvPr>
          <p:cNvSpPr>
            <a:spLocks noGrp="1"/>
          </p:cNvSpPr>
          <p:nvPr>
            <p:ph idx="1"/>
          </p:nvPr>
        </p:nvSpPr>
        <p:spPr>
          <a:xfrm>
            <a:off x="0" y="0"/>
            <a:ext cx="12192000" cy="6839745"/>
          </a:xfrm>
        </p:spPr>
        <p:txBody>
          <a:bodyPr>
            <a:normAutofit/>
          </a:bodyPr>
          <a:lstStyle/>
          <a:p>
            <a:pPr marL="0" indent="0">
              <a:buNone/>
            </a:pPr>
            <a:endParaRPr lang="en-US" sz="5400" dirty="0"/>
          </a:p>
          <a:p>
            <a:pPr marL="0" indent="0">
              <a:buNone/>
            </a:pPr>
            <a:endParaRPr lang="en-US" sz="5400" dirty="0"/>
          </a:p>
          <a:p>
            <a:pPr marL="0" indent="0">
              <a:buNone/>
            </a:pPr>
            <a:r>
              <a:rPr lang="en-US" sz="3200" dirty="0"/>
              <a:t>Hypothesis</a:t>
            </a:r>
          </a:p>
          <a:p>
            <a:pPr marL="0" indent="0">
              <a:buNone/>
            </a:pPr>
            <a:r>
              <a:rPr lang="en-US" sz="3200" dirty="0">
                <a:effectLst/>
                <a:ea typeface="Calibri" panose="020F0502020204030204" pitchFamily="34" charset="0"/>
              </a:rPr>
              <a:t>	There are mutations that strongly correlate to the CIMP+ 	phenotype in uterine cancer.</a:t>
            </a:r>
          </a:p>
          <a:p>
            <a:pPr marL="0" indent="0">
              <a:buNone/>
            </a:pPr>
            <a:endParaRPr lang="en-US" sz="3200" dirty="0">
              <a:effectLst/>
              <a:ea typeface="Calibri" panose="020F0502020204030204" pitchFamily="34" charset="0"/>
            </a:endParaRPr>
          </a:p>
          <a:p>
            <a:pPr marL="0" indent="0">
              <a:buNone/>
            </a:pPr>
            <a:r>
              <a:rPr lang="en-US" sz="3200" dirty="0">
                <a:ea typeface="Calibri" panose="020F0502020204030204" pitchFamily="34" charset="0"/>
              </a:rPr>
              <a:t>Specific Aims</a:t>
            </a:r>
          </a:p>
          <a:p>
            <a:pPr marL="0" marR="0" lvl="0" indent="0">
              <a:spcBef>
                <a:spcPts val="0"/>
              </a:spcBef>
              <a:spcAft>
                <a:spcPts val="0"/>
              </a:spcAft>
              <a:buNone/>
            </a:pPr>
            <a:r>
              <a:rPr lang="en-US" sz="3200" dirty="0"/>
              <a:t>	Aim 1 - Find important Mutations</a:t>
            </a:r>
          </a:p>
          <a:p>
            <a:pPr marL="0" marR="0" lvl="0" indent="0">
              <a:spcBef>
                <a:spcPts val="0"/>
              </a:spcBef>
              <a:spcAft>
                <a:spcPts val="0"/>
              </a:spcAft>
              <a:buNone/>
            </a:pPr>
            <a:r>
              <a:rPr lang="en-US" sz="3200" dirty="0"/>
              <a:t>	Aim 2 - </a:t>
            </a:r>
            <a:r>
              <a:rPr lang="en-US" sz="3200" dirty="0">
                <a:effectLst/>
                <a:ea typeface="Calibri" panose="020F0502020204030204" pitchFamily="34" charset="0"/>
              </a:rPr>
              <a:t>Find groups of related mutations</a:t>
            </a:r>
          </a:p>
          <a:p>
            <a:pPr marL="0" marR="0" lvl="0" indent="0">
              <a:spcBef>
                <a:spcPts val="0"/>
              </a:spcBef>
              <a:spcAft>
                <a:spcPts val="0"/>
              </a:spcAft>
              <a:buNone/>
            </a:pPr>
            <a:r>
              <a:rPr lang="en-US" sz="3200" dirty="0"/>
              <a:t>	Aim 3 - </a:t>
            </a:r>
            <a:r>
              <a:rPr lang="en-US" sz="3200" dirty="0">
                <a:effectLst/>
                <a:ea typeface="Calibri" panose="020F0502020204030204" pitchFamily="34" charset="0"/>
              </a:rPr>
              <a:t>Interpret findings</a:t>
            </a:r>
          </a:p>
          <a:p>
            <a:pPr marL="0" marR="0" lvl="0" indent="0">
              <a:spcBef>
                <a:spcPts val="0"/>
              </a:spcBef>
              <a:spcAft>
                <a:spcPts val="0"/>
              </a:spcAft>
              <a:buNone/>
            </a:pPr>
            <a:endParaRPr lang="en-US" sz="3600" dirty="0">
              <a:latin typeface="Calibri" panose="020F0502020204030204" pitchFamily="34" charset="0"/>
              <a:ea typeface="Calibri" panose="020F0502020204030204" pitchFamily="34" charset="0"/>
            </a:endParaRPr>
          </a:p>
          <a:p>
            <a:pPr marL="0" marR="0" lvl="0" indent="0">
              <a:spcBef>
                <a:spcPts val="0"/>
              </a:spcBef>
              <a:spcAft>
                <a:spcPts val="0"/>
              </a:spcAft>
              <a:buNone/>
            </a:pPr>
            <a:endParaRPr lang="en-US" sz="3600" dirty="0">
              <a:latin typeface="Calibri" panose="020F0502020204030204" pitchFamily="34" charset="0"/>
              <a:ea typeface="Calibri" panose="020F0502020204030204" pitchFamily="34" charset="0"/>
            </a:endParaRPr>
          </a:p>
          <a:p>
            <a:pPr marL="0" marR="0" lvl="0" indent="0">
              <a:spcBef>
                <a:spcPts val="0"/>
              </a:spcBef>
              <a:spcAft>
                <a:spcPts val="0"/>
              </a:spcAft>
              <a:buNone/>
            </a:pPr>
            <a:endParaRPr lang="en-US" sz="36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43904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ADAE-29B6-4363-BD85-4859BA88833B}"/>
              </a:ext>
            </a:extLst>
          </p:cNvPr>
          <p:cNvSpPr>
            <a:spLocks noGrp="1"/>
          </p:cNvSpPr>
          <p:nvPr>
            <p:ph type="title"/>
          </p:nvPr>
        </p:nvSpPr>
        <p:spPr>
          <a:xfrm>
            <a:off x="0" y="0"/>
            <a:ext cx="8534400" cy="561162"/>
          </a:xfrm>
        </p:spPr>
        <p:txBody>
          <a:bodyPr>
            <a:normAutofit fontScale="90000"/>
          </a:bodyPr>
          <a:lstStyle/>
          <a:p>
            <a:r>
              <a:rPr lang="en-US" b="1" dirty="0"/>
              <a:t>Chi-squared test</a:t>
            </a:r>
            <a:endParaRPr lang="en-US" dirty="0"/>
          </a:p>
        </p:txBody>
      </p:sp>
      <p:pic>
        <p:nvPicPr>
          <p:cNvPr id="5" name="Content Placeholder 4" descr="Text, whiteboard&#10;&#10;Description automatically generated">
            <a:extLst>
              <a:ext uri="{FF2B5EF4-FFF2-40B4-BE49-F238E27FC236}">
                <a16:creationId xmlns:a16="http://schemas.microsoft.com/office/drawing/2014/main" id="{BBF90C43-C708-4130-8490-D0B1A1F486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5391" y="110893"/>
            <a:ext cx="1959556" cy="900537"/>
          </a:xfrm>
        </p:spPr>
      </p:pic>
      <p:graphicFrame>
        <p:nvGraphicFramePr>
          <p:cNvPr id="6" name="Table 6">
            <a:extLst>
              <a:ext uri="{FF2B5EF4-FFF2-40B4-BE49-F238E27FC236}">
                <a16:creationId xmlns:a16="http://schemas.microsoft.com/office/drawing/2014/main" id="{29C73B95-B4F6-4017-AEFA-884720A07833}"/>
              </a:ext>
            </a:extLst>
          </p:cNvPr>
          <p:cNvGraphicFramePr>
            <a:graphicFrameLocks noGrp="1"/>
          </p:cNvGraphicFramePr>
          <p:nvPr>
            <p:extLst>
              <p:ext uri="{D42A27DB-BD31-4B8C-83A1-F6EECF244321}">
                <p14:modId xmlns:p14="http://schemas.microsoft.com/office/powerpoint/2010/main" val="434993253"/>
              </p:ext>
            </p:extLst>
          </p:nvPr>
        </p:nvGraphicFramePr>
        <p:xfrm>
          <a:off x="0" y="561161"/>
          <a:ext cx="9260958" cy="6126480"/>
        </p:xfrm>
        <a:graphic>
          <a:graphicData uri="http://schemas.openxmlformats.org/drawingml/2006/table">
            <a:tbl>
              <a:tblPr firstRow="1" bandRow="1">
                <a:tableStyleId>{2D5ABB26-0587-4C30-8999-92F81FD0307C}</a:tableStyleId>
              </a:tblPr>
              <a:tblGrid>
                <a:gridCol w="9260958">
                  <a:extLst>
                    <a:ext uri="{9D8B030D-6E8A-4147-A177-3AD203B41FA5}">
                      <a16:colId xmlns:a16="http://schemas.microsoft.com/office/drawing/2014/main" val="2285932963"/>
                    </a:ext>
                  </a:extLst>
                </a:gridCol>
              </a:tblGrid>
              <a:tr h="6042641">
                <a:tc>
                  <a:txBody>
                    <a:bodyPr/>
                    <a:lstStyle/>
                    <a:p>
                      <a:r>
                        <a:rPr lang="en-US" b="1" dirty="0"/>
                        <a:t>chi-squared test</a:t>
                      </a:r>
                      <a:r>
                        <a:rPr lang="en-US" dirty="0"/>
                        <a:t>, also written as </a:t>
                      </a:r>
                      <a:r>
                        <a:rPr lang="en-US" b="1" i="1" dirty="0"/>
                        <a:t>χ</a:t>
                      </a:r>
                      <a:r>
                        <a:rPr lang="en-US" b="1" baseline="30000" dirty="0"/>
                        <a:t>2</a:t>
                      </a:r>
                      <a:r>
                        <a:rPr lang="en-US" b="1" dirty="0"/>
                        <a:t> test</a:t>
                      </a:r>
                      <a:r>
                        <a:rPr lang="en-US" dirty="0"/>
                        <a:t>, is a statistical hypothesis test that is valid to perform when the test statistic is chi-squared distributed under the null hypothesis.</a:t>
                      </a:r>
                    </a:p>
                    <a:p>
                      <a:r>
                        <a:rPr lang="en-US" b="1" dirty="0"/>
                        <a:t>Typically used for data sets that are larger than 2 X 2</a:t>
                      </a:r>
                    </a:p>
                    <a:p>
                      <a:endParaRPr lang="en-US" dirty="0"/>
                    </a:p>
                    <a:p>
                      <a:r>
                        <a:rPr lang="en-US" dirty="0"/>
                        <a:t>The expected data is the mean of each classification (ex expected TP is the mean of all mutations TP value)</a:t>
                      </a:r>
                    </a:p>
                    <a:p>
                      <a:endParaRPr lang="en-US" dirty="0"/>
                    </a:p>
                    <a:p>
                      <a:r>
                        <a:rPr lang="en-US" dirty="0"/>
                        <a:t>Degree of freedom = (row – 1)(col-1) = (2-1)(2-1) = 1</a:t>
                      </a:r>
                    </a:p>
                    <a:p>
                      <a:endParaRPr lang="en-US" dirty="0"/>
                    </a:p>
                    <a:p>
                      <a:endParaRPr lang="en-US" dirty="0"/>
                    </a:p>
                    <a:p>
                      <a:endParaRPr lang="en-US" dirty="0"/>
                    </a:p>
                    <a:p>
                      <a:endParaRPr lang="en-US" dirty="0"/>
                    </a:p>
                    <a:p>
                      <a:endParaRPr lang="en-US" dirty="0"/>
                    </a:p>
                    <a:p>
                      <a:r>
                        <a:rPr lang="en-US" dirty="0"/>
                        <a:t>TP = (27 – 1.42)^2 / 1.42 = 460.80</a:t>
                      </a:r>
                    </a:p>
                    <a:p>
                      <a:r>
                        <a:rPr lang="en-US" dirty="0"/>
                        <a:t>FP = (10 – 1.98)^2 / 1.98 = 32.49</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FN = (81 – 106.57)^2 / 106.57 = 6.14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TN = (261 – 269.01)^2 / 269.01 = 0.24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SUM = 499.67</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Refer to power table for significant (Degree of freedom by desired p value)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499.67 &gt; 3.84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RPL22 is deemed statistically significant</a:t>
                      </a:r>
                    </a:p>
                  </a:txBody>
                  <a:tcPr/>
                </a:tc>
                <a:extLst>
                  <a:ext uri="{0D108BD9-81ED-4DB2-BD59-A6C34878D82A}">
                    <a16:rowId xmlns:a16="http://schemas.microsoft.com/office/drawing/2014/main" val="3057257996"/>
                  </a:ext>
                </a:extLst>
              </a:tr>
            </a:tbl>
          </a:graphicData>
        </a:graphic>
      </p:graphicFrame>
      <p:graphicFrame>
        <p:nvGraphicFramePr>
          <p:cNvPr id="7" name="Table 8">
            <a:extLst>
              <a:ext uri="{FF2B5EF4-FFF2-40B4-BE49-F238E27FC236}">
                <a16:creationId xmlns:a16="http://schemas.microsoft.com/office/drawing/2014/main" id="{056ED294-7516-4E33-B2E8-7D157406C9D8}"/>
              </a:ext>
            </a:extLst>
          </p:cNvPr>
          <p:cNvGraphicFramePr>
            <a:graphicFrameLocks noGrp="1"/>
          </p:cNvGraphicFramePr>
          <p:nvPr>
            <p:extLst>
              <p:ext uri="{D42A27DB-BD31-4B8C-83A1-F6EECF244321}">
                <p14:modId xmlns:p14="http://schemas.microsoft.com/office/powerpoint/2010/main" val="865086096"/>
              </p:ext>
            </p:extLst>
          </p:nvPr>
        </p:nvGraphicFramePr>
        <p:xfrm>
          <a:off x="138223" y="2870835"/>
          <a:ext cx="3675351" cy="1116330"/>
        </p:xfrm>
        <a:graphic>
          <a:graphicData uri="http://schemas.openxmlformats.org/drawingml/2006/table">
            <a:tbl>
              <a:tblPr firstRow="1" bandRow="1">
                <a:tableStyleId>{616DA210-FB5B-4158-B5E0-FEB733F419BA}</a:tableStyleId>
              </a:tblPr>
              <a:tblGrid>
                <a:gridCol w="1225117">
                  <a:extLst>
                    <a:ext uri="{9D8B030D-6E8A-4147-A177-3AD203B41FA5}">
                      <a16:colId xmlns:a16="http://schemas.microsoft.com/office/drawing/2014/main" val="1903059318"/>
                    </a:ext>
                  </a:extLst>
                </a:gridCol>
                <a:gridCol w="1225117">
                  <a:extLst>
                    <a:ext uri="{9D8B030D-6E8A-4147-A177-3AD203B41FA5}">
                      <a16:colId xmlns:a16="http://schemas.microsoft.com/office/drawing/2014/main" val="222227826"/>
                    </a:ext>
                  </a:extLst>
                </a:gridCol>
                <a:gridCol w="1225117">
                  <a:extLst>
                    <a:ext uri="{9D8B030D-6E8A-4147-A177-3AD203B41FA5}">
                      <a16:colId xmlns:a16="http://schemas.microsoft.com/office/drawing/2014/main" val="3527907215"/>
                    </a:ext>
                  </a:extLst>
                </a:gridCol>
              </a:tblGrid>
              <a:tr h="293581">
                <a:tc>
                  <a:txBody>
                    <a:bodyPr/>
                    <a:lstStyle/>
                    <a:p>
                      <a:r>
                        <a:rPr lang="en-US" dirty="0"/>
                        <a:t>RPL22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14684529"/>
                  </a:ext>
                </a:extLst>
              </a:tr>
              <a:tr h="293581">
                <a:tc>
                  <a:txBody>
                    <a:bodyPr/>
                    <a:lstStyle/>
                    <a:p>
                      <a:endParaRPr lang="en-US" dirty="0"/>
                    </a:p>
                  </a:txBody>
                  <a:tcPr/>
                </a:tc>
                <a:tc>
                  <a:txBody>
                    <a:bodyPr/>
                    <a:lstStyle/>
                    <a:p>
                      <a:pPr algn="r" fontAlgn="b"/>
                      <a:r>
                        <a:rPr lang="en-US" sz="2400" b="0" i="0" u="none" strike="noStrike">
                          <a:solidFill>
                            <a:schemeClr val="tx1"/>
                          </a:solidFill>
                          <a:effectLst/>
                          <a:latin typeface="Calibri" panose="020F0502020204030204" pitchFamily="34" charset="0"/>
                        </a:rPr>
                        <a:t>27</a:t>
                      </a:r>
                    </a:p>
                  </a:txBody>
                  <a:tcPr marL="9525" marR="9525" marT="9525" marB="0" anchor="b"/>
                </a:tc>
                <a:tc>
                  <a:txBody>
                    <a:bodyPr/>
                    <a:lstStyle/>
                    <a:p>
                      <a:pPr algn="r" fontAlgn="b"/>
                      <a:r>
                        <a:rPr lang="en-US" sz="2400" b="0" i="0" u="none" strike="noStrike">
                          <a:solidFill>
                            <a:schemeClr val="tx1"/>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104303860"/>
                  </a:ext>
                </a:extLst>
              </a:tr>
              <a:tr h="293581">
                <a:tc>
                  <a:txBody>
                    <a:bodyPr/>
                    <a:lstStyle/>
                    <a:p>
                      <a:endParaRPr lang="en-US" dirty="0"/>
                    </a:p>
                  </a:txBody>
                  <a:tcPr/>
                </a:tc>
                <a:tc>
                  <a:txBody>
                    <a:bodyPr/>
                    <a:lstStyle/>
                    <a:p>
                      <a:pPr algn="r" fontAlgn="b"/>
                      <a:r>
                        <a:rPr lang="en-US" sz="2400" b="0" i="0" u="none" strike="noStrike">
                          <a:solidFill>
                            <a:schemeClr val="tx1"/>
                          </a:solidFill>
                          <a:effectLst/>
                          <a:latin typeface="Calibri" panose="020F0502020204030204" pitchFamily="34" charset="0"/>
                        </a:rPr>
                        <a:t>81</a:t>
                      </a:r>
                    </a:p>
                  </a:txBody>
                  <a:tcPr marL="9525" marR="9525" marT="9525" marB="0" anchor="b"/>
                </a:tc>
                <a:tc>
                  <a:txBody>
                    <a:bodyPr/>
                    <a:lstStyle/>
                    <a:p>
                      <a:pPr algn="r" fontAlgn="b"/>
                      <a:r>
                        <a:rPr lang="en-US" sz="2400" b="0" i="0" u="none" strike="noStrike" dirty="0">
                          <a:solidFill>
                            <a:schemeClr val="tx1"/>
                          </a:solidFill>
                          <a:effectLst/>
                          <a:latin typeface="Calibri" panose="020F0502020204030204" pitchFamily="34" charset="0"/>
                        </a:rPr>
                        <a:t>261</a:t>
                      </a:r>
                    </a:p>
                  </a:txBody>
                  <a:tcPr marL="9525" marR="9525" marT="9525" marB="0" anchor="b"/>
                </a:tc>
                <a:extLst>
                  <a:ext uri="{0D108BD9-81ED-4DB2-BD59-A6C34878D82A}">
                    <a16:rowId xmlns:a16="http://schemas.microsoft.com/office/drawing/2014/main" val="3299906974"/>
                  </a:ext>
                </a:extLst>
              </a:tr>
            </a:tbl>
          </a:graphicData>
        </a:graphic>
      </p:graphicFrame>
      <p:graphicFrame>
        <p:nvGraphicFramePr>
          <p:cNvPr id="9" name="Table 8">
            <a:extLst>
              <a:ext uri="{FF2B5EF4-FFF2-40B4-BE49-F238E27FC236}">
                <a16:creationId xmlns:a16="http://schemas.microsoft.com/office/drawing/2014/main" id="{4665FA34-7529-4D7E-A58E-89EBF4990B73}"/>
              </a:ext>
            </a:extLst>
          </p:cNvPr>
          <p:cNvGraphicFramePr>
            <a:graphicFrameLocks noGrp="1"/>
          </p:cNvGraphicFramePr>
          <p:nvPr>
            <p:extLst>
              <p:ext uri="{D42A27DB-BD31-4B8C-83A1-F6EECF244321}">
                <p14:modId xmlns:p14="http://schemas.microsoft.com/office/powerpoint/2010/main" val="1461123347"/>
              </p:ext>
            </p:extLst>
          </p:nvPr>
        </p:nvGraphicFramePr>
        <p:xfrm>
          <a:off x="4831393" y="2889885"/>
          <a:ext cx="3777435" cy="1097280"/>
        </p:xfrm>
        <a:graphic>
          <a:graphicData uri="http://schemas.openxmlformats.org/drawingml/2006/table">
            <a:tbl>
              <a:tblPr firstRow="1" bandRow="1">
                <a:tableStyleId>{616DA210-FB5B-4158-B5E0-FEB733F419BA}</a:tableStyleId>
              </a:tblPr>
              <a:tblGrid>
                <a:gridCol w="1259145">
                  <a:extLst>
                    <a:ext uri="{9D8B030D-6E8A-4147-A177-3AD203B41FA5}">
                      <a16:colId xmlns:a16="http://schemas.microsoft.com/office/drawing/2014/main" val="1903059318"/>
                    </a:ext>
                  </a:extLst>
                </a:gridCol>
                <a:gridCol w="1259145">
                  <a:extLst>
                    <a:ext uri="{9D8B030D-6E8A-4147-A177-3AD203B41FA5}">
                      <a16:colId xmlns:a16="http://schemas.microsoft.com/office/drawing/2014/main" val="222227826"/>
                    </a:ext>
                  </a:extLst>
                </a:gridCol>
                <a:gridCol w="1259145">
                  <a:extLst>
                    <a:ext uri="{9D8B030D-6E8A-4147-A177-3AD203B41FA5}">
                      <a16:colId xmlns:a16="http://schemas.microsoft.com/office/drawing/2014/main" val="3527907215"/>
                    </a:ext>
                  </a:extLst>
                </a:gridCol>
              </a:tblGrid>
              <a:tr h="293581">
                <a:tc>
                  <a:txBody>
                    <a:bodyPr/>
                    <a:lstStyle/>
                    <a:p>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14684529"/>
                  </a:ext>
                </a:extLst>
              </a:tr>
              <a:tr h="293581">
                <a:tc>
                  <a:txBody>
                    <a:bodyPr/>
                    <a:lstStyle/>
                    <a:p>
                      <a:endParaRPr lang="en-US" dirty="0"/>
                    </a:p>
                  </a:txBody>
                  <a:tcPr/>
                </a:tc>
                <a:tc>
                  <a:txBody>
                    <a:bodyPr/>
                    <a:lstStyle/>
                    <a:p>
                      <a:pPr algn="r" fontAlgn="b"/>
                      <a:r>
                        <a:rPr lang="en-US" sz="2000" b="0" i="0" u="none" strike="noStrike" dirty="0">
                          <a:solidFill>
                            <a:schemeClr val="tx1"/>
                          </a:solidFill>
                          <a:effectLst/>
                          <a:latin typeface="Calibri" panose="020F0502020204030204" pitchFamily="34" charset="0"/>
                        </a:rPr>
                        <a:t>1.42</a:t>
                      </a:r>
                    </a:p>
                  </a:txBody>
                  <a:tcPr marL="9525" marR="9525" marT="9525" marB="0" anchor="b"/>
                </a:tc>
                <a:tc>
                  <a:txBody>
                    <a:bodyPr/>
                    <a:lstStyle/>
                    <a:p>
                      <a:pPr algn="r" fontAlgn="b"/>
                      <a:r>
                        <a:rPr lang="en-US" sz="2000" b="0" i="0" u="none" strike="noStrike" dirty="0">
                          <a:solidFill>
                            <a:schemeClr val="tx1"/>
                          </a:solidFill>
                          <a:effectLst/>
                          <a:latin typeface="Calibri" panose="020F0502020204030204" pitchFamily="34" charset="0"/>
                        </a:rPr>
                        <a:t>1.98</a:t>
                      </a:r>
                    </a:p>
                  </a:txBody>
                  <a:tcPr marL="9525" marR="9525" marT="9525" marB="0" anchor="b"/>
                </a:tc>
                <a:extLst>
                  <a:ext uri="{0D108BD9-81ED-4DB2-BD59-A6C34878D82A}">
                    <a16:rowId xmlns:a16="http://schemas.microsoft.com/office/drawing/2014/main" val="104303860"/>
                  </a:ext>
                </a:extLst>
              </a:tr>
              <a:tr h="293581">
                <a:tc>
                  <a:txBody>
                    <a:bodyPr/>
                    <a:lstStyle/>
                    <a:p>
                      <a:endParaRPr lang="en-US" dirty="0"/>
                    </a:p>
                  </a:txBody>
                  <a:tcPr/>
                </a:tc>
                <a:tc>
                  <a:txBody>
                    <a:bodyPr/>
                    <a:lstStyle/>
                    <a:p>
                      <a:pPr algn="r" fontAlgn="b"/>
                      <a:r>
                        <a:rPr lang="en-US" sz="2000" b="0" i="0" u="none" strike="noStrike" dirty="0">
                          <a:solidFill>
                            <a:schemeClr val="tx1"/>
                          </a:solidFill>
                          <a:effectLst/>
                          <a:latin typeface="Calibri" panose="020F0502020204030204" pitchFamily="34" charset="0"/>
                        </a:rPr>
                        <a:t>106.57</a:t>
                      </a:r>
                    </a:p>
                  </a:txBody>
                  <a:tcPr marL="9525" marR="9525" marT="9525" marB="0" anchor="b"/>
                </a:tc>
                <a:tc>
                  <a:txBody>
                    <a:bodyPr/>
                    <a:lstStyle/>
                    <a:p>
                      <a:pPr algn="r" fontAlgn="b"/>
                      <a:r>
                        <a:rPr lang="en-US" sz="2000" b="0" i="0" u="none" strike="noStrike" dirty="0">
                          <a:solidFill>
                            <a:schemeClr val="tx1"/>
                          </a:solidFill>
                          <a:effectLst/>
                          <a:latin typeface="Calibri" panose="020F0502020204030204" pitchFamily="34" charset="0"/>
                        </a:rPr>
                        <a:t>269.01</a:t>
                      </a:r>
                    </a:p>
                  </a:txBody>
                  <a:tcPr marL="9525" marR="9525" marT="9525" marB="0" anchor="b"/>
                </a:tc>
                <a:extLst>
                  <a:ext uri="{0D108BD9-81ED-4DB2-BD59-A6C34878D82A}">
                    <a16:rowId xmlns:a16="http://schemas.microsoft.com/office/drawing/2014/main" val="3299906974"/>
                  </a:ext>
                </a:extLst>
              </a:tr>
            </a:tbl>
          </a:graphicData>
        </a:graphic>
      </p:graphicFrame>
    </p:spTree>
    <p:extLst>
      <p:ext uri="{BB962C8B-B14F-4D97-AF65-F5344CB8AC3E}">
        <p14:creationId xmlns:p14="http://schemas.microsoft.com/office/powerpoint/2010/main" val="56190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54CD-FCC8-442A-8E06-88DCFD9C2FC6}"/>
              </a:ext>
            </a:extLst>
          </p:cNvPr>
          <p:cNvSpPr>
            <a:spLocks noGrp="1"/>
          </p:cNvSpPr>
          <p:nvPr>
            <p:ph type="title"/>
          </p:nvPr>
        </p:nvSpPr>
        <p:spPr>
          <a:xfrm>
            <a:off x="0" y="0"/>
            <a:ext cx="8534400" cy="539172"/>
          </a:xfrm>
        </p:spPr>
        <p:txBody>
          <a:bodyPr>
            <a:normAutofit fontScale="90000"/>
          </a:bodyPr>
          <a:lstStyle/>
          <a:p>
            <a:r>
              <a:rPr lang="en-US" dirty="0"/>
              <a:t>Actual / Expected rate</a:t>
            </a:r>
          </a:p>
        </p:txBody>
      </p:sp>
      <p:graphicFrame>
        <p:nvGraphicFramePr>
          <p:cNvPr id="4" name="Table 3">
            <a:extLst>
              <a:ext uri="{FF2B5EF4-FFF2-40B4-BE49-F238E27FC236}">
                <a16:creationId xmlns:a16="http://schemas.microsoft.com/office/drawing/2014/main" id="{0110D33D-8367-48EE-AE2C-B46F34C298EE}"/>
              </a:ext>
            </a:extLst>
          </p:cNvPr>
          <p:cNvGraphicFramePr>
            <a:graphicFrameLocks noGrp="1"/>
          </p:cNvGraphicFramePr>
          <p:nvPr>
            <p:extLst>
              <p:ext uri="{D42A27DB-BD31-4B8C-83A1-F6EECF244321}">
                <p14:modId xmlns:p14="http://schemas.microsoft.com/office/powerpoint/2010/main" val="3308399433"/>
              </p:ext>
            </p:extLst>
          </p:nvPr>
        </p:nvGraphicFramePr>
        <p:xfrm>
          <a:off x="187614" y="2179653"/>
          <a:ext cx="5142924" cy="4593994"/>
        </p:xfrm>
        <a:graphic>
          <a:graphicData uri="http://schemas.openxmlformats.org/drawingml/2006/table">
            <a:tbl>
              <a:tblPr>
                <a:tableStyleId>{793D81CF-94F2-401A-BA57-92F5A7B2D0C5}</a:tableStyleId>
              </a:tblPr>
              <a:tblGrid>
                <a:gridCol w="857154">
                  <a:extLst>
                    <a:ext uri="{9D8B030D-6E8A-4147-A177-3AD203B41FA5}">
                      <a16:colId xmlns:a16="http://schemas.microsoft.com/office/drawing/2014/main" val="2257508195"/>
                    </a:ext>
                  </a:extLst>
                </a:gridCol>
                <a:gridCol w="857154">
                  <a:extLst>
                    <a:ext uri="{9D8B030D-6E8A-4147-A177-3AD203B41FA5}">
                      <a16:colId xmlns:a16="http://schemas.microsoft.com/office/drawing/2014/main" val="2082779080"/>
                    </a:ext>
                  </a:extLst>
                </a:gridCol>
                <a:gridCol w="857154">
                  <a:extLst>
                    <a:ext uri="{9D8B030D-6E8A-4147-A177-3AD203B41FA5}">
                      <a16:colId xmlns:a16="http://schemas.microsoft.com/office/drawing/2014/main" val="39998267"/>
                    </a:ext>
                  </a:extLst>
                </a:gridCol>
                <a:gridCol w="857154">
                  <a:extLst>
                    <a:ext uri="{9D8B030D-6E8A-4147-A177-3AD203B41FA5}">
                      <a16:colId xmlns:a16="http://schemas.microsoft.com/office/drawing/2014/main" val="751038324"/>
                    </a:ext>
                  </a:extLst>
                </a:gridCol>
                <a:gridCol w="857154">
                  <a:extLst>
                    <a:ext uri="{9D8B030D-6E8A-4147-A177-3AD203B41FA5}">
                      <a16:colId xmlns:a16="http://schemas.microsoft.com/office/drawing/2014/main" val="1977468963"/>
                    </a:ext>
                  </a:extLst>
                </a:gridCol>
                <a:gridCol w="857154">
                  <a:extLst>
                    <a:ext uri="{9D8B030D-6E8A-4147-A177-3AD203B41FA5}">
                      <a16:colId xmlns:a16="http://schemas.microsoft.com/office/drawing/2014/main" val="300028203"/>
                    </a:ext>
                  </a:extLst>
                </a:gridCol>
              </a:tblGrid>
              <a:tr h="342915">
                <a:tc>
                  <a:txBody>
                    <a:bodyPr/>
                    <a:lstStyle/>
                    <a:p>
                      <a:pPr algn="l" fontAlgn="b"/>
                      <a:r>
                        <a:rPr lang="en-US" sz="1400" b="0" u="none" strike="noStrike">
                          <a:solidFill>
                            <a:srgbClr val="000000"/>
                          </a:solidFill>
                          <a:effectLst/>
                        </a:rPr>
                        <a:t>Feature</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TP</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FP</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TN</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FN</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Actual / expected</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768010335"/>
                  </a:ext>
                </a:extLst>
              </a:tr>
              <a:tr h="427198">
                <a:tc>
                  <a:txBody>
                    <a:bodyPr/>
                    <a:lstStyle/>
                    <a:p>
                      <a:pPr algn="l" fontAlgn="b"/>
                      <a:r>
                        <a:rPr lang="de-DE" sz="1400" b="0" u="none" strike="noStrike" dirty="0">
                          <a:solidFill>
                            <a:srgbClr val="000000"/>
                          </a:solidFill>
                          <a:effectLst/>
                        </a:rPr>
                        <a:t>PCDH9</a:t>
                      </a:r>
                      <a:endParaRPr lang="de-DE"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9</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0</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271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99</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2.26E+14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3048325661"/>
                  </a:ext>
                </a:extLst>
              </a:tr>
              <a:tr h="374175">
                <a:tc>
                  <a:txBody>
                    <a:bodyPr/>
                    <a:lstStyle/>
                    <a:p>
                      <a:pPr algn="l" fontAlgn="b"/>
                      <a:r>
                        <a:rPr lang="en-US" sz="1400" b="0" u="none" strike="noStrike" dirty="0">
                          <a:solidFill>
                            <a:srgbClr val="000000"/>
                          </a:solidFill>
                          <a:effectLst/>
                        </a:rPr>
                        <a:t>HAS2</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9</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0</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271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99</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2.26E+14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3271192839"/>
                  </a:ext>
                </a:extLst>
              </a:tr>
              <a:tr h="374175">
                <a:tc>
                  <a:txBody>
                    <a:bodyPr/>
                    <a:lstStyle/>
                    <a:p>
                      <a:pPr algn="l" fontAlgn="b"/>
                      <a:r>
                        <a:rPr lang="en-US" sz="1400" b="0" u="none" strike="noStrike" dirty="0">
                          <a:solidFill>
                            <a:srgbClr val="000000"/>
                          </a:solidFill>
                          <a:effectLst/>
                        </a:rPr>
                        <a:t>MESDC1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9</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0</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271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99</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2.26E+14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2728570844"/>
                  </a:ext>
                </a:extLst>
              </a:tr>
              <a:tr h="321151">
                <a:tc>
                  <a:txBody>
                    <a:bodyPr/>
                    <a:lstStyle/>
                    <a:p>
                      <a:pPr algn="l" fontAlgn="b"/>
                      <a:r>
                        <a:rPr lang="en-US" sz="1400" b="0" u="none" strike="noStrike" dirty="0">
                          <a:solidFill>
                            <a:srgbClr val="000000"/>
                          </a:solidFill>
                          <a:effectLst/>
                        </a:rPr>
                        <a:t>AFF1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8</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0</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271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100</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2.01E+14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3719300109"/>
                  </a:ext>
                </a:extLst>
              </a:tr>
              <a:tr h="374175">
                <a:tc>
                  <a:txBody>
                    <a:bodyPr/>
                    <a:lstStyle/>
                    <a:p>
                      <a:pPr algn="l" fontAlgn="b"/>
                      <a:r>
                        <a:rPr lang="en-US" sz="1400" b="0" u="none" strike="noStrike" dirty="0">
                          <a:solidFill>
                            <a:srgbClr val="000000"/>
                          </a:solidFill>
                          <a:effectLst/>
                        </a:rPr>
                        <a:t>MAGI1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7</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0</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271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101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1.76E+14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3094281914"/>
                  </a:ext>
                </a:extLst>
              </a:tr>
              <a:tr h="480221">
                <a:tc>
                  <a:txBody>
                    <a:bodyPr/>
                    <a:lstStyle/>
                    <a:p>
                      <a:pPr algn="l" fontAlgn="b"/>
                      <a:r>
                        <a:rPr lang="en-US" sz="1400" b="0" u="none" strike="noStrike" dirty="0">
                          <a:solidFill>
                            <a:srgbClr val="000000"/>
                          </a:solidFill>
                          <a:effectLst/>
                        </a:rPr>
                        <a:t>CNTLN</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7</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0</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271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101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1.76E+14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1152542649"/>
                  </a:ext>
                </a:extLst>
              </a:tr>
              <a:tr h="374175">
                <a:tc>
                  <a:txBody>
                    <a:bodyPr/>
                    <a:lstStyle/>
                    <a:p>
                      <a:pPr algn="l" fontAlgn="b"/>
                      <a:r>
                        <a:rPr lang="en-US" sz="1400" b="0" u="none" strike="noStrike" dirty="0">
                          <a:solidFill>
                            <a:srgbClr val="000000"/>
                          </a:solidFill>
                          <a:effectLst/>
                        </a:rPr>
                        <a:t>SIKE1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7</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0</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271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101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1.76E+14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871377533"/>
                  </a:ext>
                </a:extLst>
              </a:tr>
              <a:tr h="480221">
                <a:tc>
                  <a:txBody>
                    <a:bodyPr/>
                    <a:lstStyle/>
                    <a:p>
                      <a:pPr algn="l" fontAlgn="b"/>
                      <a:r>
                        <a:rPr lang="en-US" sz="1400" b="0" u="none" strike="noStrike" dirty="0">
                          <a:solidFill>
                            <a:srgbClr val="000000"/>
                          </a:solidFill>
                          <a:effectLst/>
                        </a:rPr>
                        <a:t>KCNA4</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7</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0</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271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101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1.76E+14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75049168"/>
                  </a:ext>
                </a:extLst>
              </a:tr>
              <a:tr h="480221">
                <a:tc>
                  <a:txBody>
                    <a:bodyPr/>
                    <a:lstStyle/>
                    <a:p>
                      <a:pPr algn="l" fontAlgn="b"/>
                      <a:r>
                        <a:rPr lang="en-US" sz="1400" b="0" u="none" strike="noStrike" dirty="0">
                          <a:solidFill>
                            <a:srgbClr val="000000"/>
                          </a:solidFill>
                          <a:effectLst/>
                        </a:rPr>
                        <a:t>BTBD11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6</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0</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271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102</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a:solidFill>
                            <a:srgbClr val="000000"/>
                          </a:solidFill>
                          <a:effectLst/>
                        </a:rPr>
                        <a:t>1.51E+14</a:t>
                      </a:r>
                      <a:endParaRPr lang="en-US" sz="1400" b="0" i="0" u="none" strike="noStrike">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3048985016"/>
                  </a:ext>
                </a:extLst>
              </a:tr>
              <a:tr h="480221">
                <a:tc>
                  <a:txBody>
                    <a:bodyPr/>
                    <a:lstStyle/>
                    <a:p>
                      <a:pPr algn="l" fontAlgn="b"/>
                      <a:r>
                        <a:rPr lang="en-US" sz="1400" b="0" u="none" strike="noStrike" dirty="0">
                          <a:solidFill>
                            <a:srgbClr val="000000"/>
                          </a:solidFill>
                          <a:effectLst/>
                        </a:rPr>
                        <a:t>ZMIZ1</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6</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0</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a:solidFill>
                            <a:srgbClr val="000000"/>
                          </a:solidFill>
                          <a:effectLst/>
                        </a:rPr>
                        <a:t>271</a:t>
                      </a:r>
                      <a:endParaRPr lang="en-US" sz="1400" b="0" i="0" u="none" strike="noStrike">
                        <a:solidFill>
                          <a:srgbClr val="000000"/>
                        </a:solidFill>
                        <a:effectLst/>
                        <a:latin typeface="Calibri" panose="020F0502020204030204" pitchFamily="34" charset="0"/>
                      </a:endParaRPr>
                    </a:p>
                  </a:txBody>
                  <a:tcPr marL="1341" marR="1341" marT="1341" marB="0" anchor="b"/>
                </a:tc>
                <a:tc>
                  <a:txBody>
                    <a:bodyPr/>
                    <a:lstStyle/>
                    <a:p>
                      <a:pPr algn="l" fontAlgn="b"/>
                      <a:r>
                        <a:rPr lang="en-US" sz="1400" b="0" u="none" strike="noStrike" dirty="0">
                          <a:solidFill>
                            <a:srgbClr val="000000"/>
                          </a:solidFill>
                          <a:effectLst/>
                        </a:rPr>
                        <a:t>102</a:t>
                      </a:r>
                      <a:endParaRPr lang="en-US" sz="1400" b="0" i="0" u="none" strike="noStrike" dirty="0">
                        <a:solidFill>
                          <a:srgbClr val="000000"/>
                        </a:solidFill>
                        <a:effectLst/>
                        <a:latin typeface="Calibri" panose="020F0502020204030204" pitchFamily="34" charset="0"/>
                      </a:endParaRPr>
                    </a:p>
                  </a:txBody>
                  <a:tcPr marL="1341" marR="1341" marT="1341" marB="0" anchor="b"/>
                </a:tc>
                <a:tc>
                  <a:txBody>
                    <a:bodyPr/>
                    <a:lstStyle/>
                    <a:p>
                      <a:pPr algn="r" fontAlgn="b"/>
                      <a:r>
                        <a:rPr lang="en-US" sz="1400" b="0" u="none" strike="noStrike" dirty="0">
                          <a:solidFill>
                            <a:srgbClr val="000000"/>
                          </a:solidFill>
                          <a:effectLst/>
                        </a:rPr>
                        <a:t>1.51E+14</a:t>
                      </a:r>
                      <a:endParaRPr lang="en-US" sz="1400" b="0" i="0" u="none" strike="noStrike" dirty="0">
                        <a:solidFill>
                          <a:srgbClr val="000000"/>
                        </a:solidFill>
                        <a:effectLst/>
                        <a:latin typeface="Calibri" panose="020F0502020204030204" pitchFamily="34" charset="0"/>
                      </a:endParaRPr>
                    </a:p>
                  </a:txBody>
                  <a:tcPr marL="1341" marR="1341" marT="1341" marB="0" anchor="b"/>
                </a:tc>
                <a:extLst>
                  <a:ext uri="{0D108BD9-81ED-4DB2-BD59-A6C34878D82A}">
                    <a16:rowId xmlns:a16="http://schemas.microsoft.com/office/drawing/2014/main" val="898230553"/>
                  </a:ext>
                </a:extLst>
              </a:tr>
            </a:tbl>
          </a:graphicData>
        </a:graphic>
      </p:graphicFrame>
      <p:graphicFrame>
        <p:nvGraphicFramePr>
          <p:cNvPr id="5" name="Table 4">
            <a:extLst>
              <a:ext uri="{FF2B5EF4-FFF2-40B4-BE49-F238E27FC236}">
                <a16:creationId xmlns:a16="http://schemas.microsoft.com/office/drawing/2014/main" id="{5BD8E223-342D-4704-800F-00E20EABAE2B}"/>
              </a:ext>
            </a:extLst>
          </p:cNvPr>
          <p:cNvGraphicFramePr>
            <a:graphicFrameLocks noGrp="1"/>
          </p:cNvGraphicFramePr>
          <p:nvPr>
            <p:extLst>
              <p:ext uri="{D42A27DB-BD31-4B8C-83A1-F6EECF244321}">
                <p14:modId xmlns:p14="http://schemas.microsoft.com/office/powerpoint/2010/main" val="2078866794"/>
              </p:ext>
            </p:extLst>
          </p:nvPr>
        </p:nvGraphicFramePr>
        <p:xfrm>
          <a:off x="6251863" y="2179653"/>
          <a:ext cx="5489862" cy="4618412"/>
        </p:xfrm>
        <a:graphic>
          <a:graphicData uri="http://schemas.openxmlformats.org/drawingml/2006/table">
            <a:tbl>
              <a:tblPr>
                <a:tableStyleId>{793D81CF-94F2-401A-BA57-92F5A7B2D0C5}</a:tableStyleId>
              </a:tblPr>
              <a:tblGrid>
                <a:gridCol w="914977">
                  <a:extLst>
                    <a:ext uri="{9D8B030D-6E8A-4147-A177-3AD203B41FA5}">
                      <a16:colId xmlns:a16="http://schemas.microsoft.com/office/drawing/2014/main" val="1563111286"/>
                    </a:ext>
                  </a:extLst>
                </a:gridCol>
                <a:gridCol w="914977">
                  <a:extLst>
                    <a:ext uri="{9D8B030D-6E8A-4147-A177-3AD203B41FA5}">
                      <a16:colId xmlns:a16="http://schemas.microsoft.com/office/drawing/2014/main" val="1667270927"/>
                    </a:ext>
                  </a:extLst>
                </a:gridCol>
                <a:gridCol w="914977">
                  <a:extLst>
                    <a:ext uri="{9D8B030D-6E8A-4147-A177-3AD203B41FA5}">
                      <a16:colId xmlns:a16="http://schemas.microsoft.com/office/drawing/2014/main" val="293735451"/>
                    </a:ext>
                  </a:extLst>
                </a:gridCol>
                <a:gridCol w="914977">
                  <a:extLst>
                    <a:ext uri="{9D8B030D-6E8A-4147-A177-3AD203B41FA5}">
                      <a16:colId xmlns:a16="http://schemas.microsoft.com/office/drawing/2014/main" val="29166630"/>
                    </a:ext>
                  </a:extLst>
                </a:gridCol>
                <a:gridCol w="914977">
                  <a:extLst>
                    <a:ext uri="{9D8B030D-6E8A-4147-A177-3AD203B41FA5}">
                      <a16:colId xmlns:a16="http://schemas.microsoft.com/office/drawing/2014/main" val="754399318"/>
                    </a:ext>
                  </a:extLst>
                </a:gridCol>
                <a:gridCol w="914977">
                  <a:extLst>
                    <a:ext uri="{9D8B030D-6E8A-4147-A177-3AD203B41FA5}">
                      <a16:colId xmlns:a16="http://schemas.microsoft.com/office/drawing/2014/main" val="4093362507"/>
                    </a:ext>
                  </a:extLst>
                </a:gridCol>
              </a:tblGrid>
              <a:tr h="410384">
                <a:tc>
                  <a:txBody>
                    <a:bodyPr/>
                    <a:lstStyle/>
                    <a:p>
                      <a:pPr algn="l" fontAlgn="b"/>
                      <a:r>
                        <a:rPr lang="en-US" sz="1400" b="0" u="none" strike="noStrike">
                          <a:solidFill>
                            <a:srgbClr val="000000"/>
                          </a:solidFill>
                          <a:effectLst/>
                        </a:rPr>
                        <a:t>Feature</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TP</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FP</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TN</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FN</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Actual / expected</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3532554418"/>
                  </a:ext>
                </a:extLst>
              </a:tr>
              <a:tr h="424375">
                <a:tc>
                  <a:txBody>
                    <a:bodyPr/>
                    <a:lstStyle/>
                    <a:p>
                      <a:pPr algn="l" fontAlgn="b"/>
                      <a:r>
                        <a:rPr lang="en-US" sz="1400" b="0" u="none" strike="noStrike" dirty="0">
                          <a:solidFill>
                            <a:srgbClr val="000000"/>
                          </a:solidFill>
                          <a:effectLst/>
                        </a:rPr>
                        <a:t>DONSON</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dirty="0">
                          <a:solidFill>
                            <a:srgbClr val="000000"/>
                          </a:solidFill>
                          <a:effectLst/>
                        </a:rPr>
                        <a:t>11</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97</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2.76E+01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2230031905"/>
                  </a:ext>
                </a:extLst>
              </a:tr>
              <a:tr h="424375">
                <a:tc>
                  <a:txBody>
                    <a:bodyPr/>
                    <a:lstStyle/>
                    <a:p>
                      <a:pPr algn="l" fontAlgn="b"/>
                      <a:r>
                        <a:rPr lang="en-US" sz="1400" b="0" u="none" strike="noStrike" dirty="0">
                          <a:solidFill>
                            <a:srgbClr val="000000"/>
                          </a:solidFill>
                          <a:effectLst/>
                        </a:rPr>
                        <a:t>ZFP91</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98</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2.51E+01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4202344458"/>
                  </a:ext>
                </a:extLst>
              </a:tr>
              <a:tr h="424375">
                <a:tc>
                  <a:txBody>
                    <a:bodyPr/>
                    <a:lstStyle/>
                    <a:p>
                      <a:pPr algn="l" fontAlgn="b"/>
                      <a:r>
                        <a:rPr lang="de-DE" sz="1400" b="0" u="none" strike="noStrike" dirty="0">
                          <a:solidFill>
                            <a:srgbClr val="000000"/>
                          </a:solidFill>
                          <a:effectLst/>
                        </a:rPr>
                        <a:t>MUM1L1</a:t>
                      </a:r>
                      <a:endParaRPr lang="de-DE"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dirty="0">
                          <a:solidFill>
                            <a:srgbClr val="000000"/>
                          </a:solidFill>
                          <a:effectLst/>
                        </a:rPr>
                        <a:t>10</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98</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2.51E+01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2379739042"/>
                  </a:ext>
                </a:extLst>
              </a:tr>
              <a:tr h="424375">
                <a:tc>
                  <a:txBody>
                    <a:bodyPr/>
                    <a:lstStyle/>
                    <a:p>
                      <a:pPr algn="l" fontAlgn="b"/>
                      <a:r>
                        <a:rPr lang="de-DE" sz="1400" b="0" u="none" strike="noStrike" dirty="0">
                          <a:solidFill>
                            <a:srgbClr val="000000"/>
                          </a:solidFill>
                          <a:effectLst/>
                        </a:rPr>
                        <a:t>POTEG</a:t>
                      </a:r>
                      <a:endParaRPr lang="de-DE"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98</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2.51E+01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3613295394"/>
                  </a:ext>
                </a:extLst>
              </a:tr>
              <a:tr h="424375">
                <a:tc>
                  <a:txBody>
                    <a:bodyPr/>
                    <a:lstStyle/>
                    <a:p>
                      <a:pPr algn="l" fontAlgn="b"/>
                      <a:r>
                        <a:rPr lang="es-ES" sz="1400" b="0" u="none" strike="noStrike" dirty="0">
                          <a:solidFill>
                            <a:srgbClr val="000000"/>
                          </a:solidFill>
                          <a:effectLst/>
                        </a:rPr>
                        <a:t>BCAS3</a:t>
                      </a:r>
                      <a:endParaRPr lang="es-E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9</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99</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2.26E+01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933786168"/>
                  </a:ext>
                </a:extLst>
              </a:tr>
              <a:tr h="424375">
                <a:tc>
                  <a:txBody>
                    <a:bodyPr/>
                    <a:lstStyle/>
                    <a:p>
                      <a:pPr algn="l" fontAlgn="b"/>
                      <a:r>
                        <a:rPr lang="en-US" sz="1400" b="0" u="none" strike="noStrike" dirty="0">
                          <a:solidFill>
                            <a:srgbClr val="000000"/>
                          </a:solidFill>
                          <a:effectLst/>
                        </a:rPr>
                        <a:t>ANKRD13C</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8</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100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2.01E+01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1504736264"/>
                  </a:ext>
                </a:extLst>
              </a:tr>
              <a:tr h="424375">
                <a:tc>
                  <a:txBody>
                    <a:bodyPr/>
                    <a:lstStyle/>
                    <a:p>
                      <a:pPr algn="l" fontAlgn="b"/>
                      <a:r>
                        <a:rPr lang="en-US" sz="1400" b="0" u="none" strike="noStrike" dirty="0">
                          <a:solidFill>
                            <a:srgbClr val="000000"/>
                          </a:solidFill>
                          <a:effectLst/>
                        </a:rPr>
                        <a:t>FBXO48</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8</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100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2.01E+01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3059300395"/>
                  </a:ext>
                </a:extLst>
              </a:tr>
              <a:tr h="364238">
                <a:tc>
                  <a:txBody>
                    <a:bodyPr/>
                    <a:lstStyle/>
                    <a:p>
                      <a:pPr algn="l" fontAlgn="b"/>
                      <a:r>
                        <a:rPr lang="en-US" sz="1400" b="0" u="none" strike="noStrike" dirty="0">
                          <a:solidFill>
                            <a:srgbClr val="000000"/>
                          </a:solidFill>
                          <a:effectLst/>
                        </a:rPr>
                        <a:t>MAF</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8</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100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2.01E+01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1779312029"/>
                  </a:ext>
                </a:extLst>
              </a:tr>
              <a:tr h="424375">
                <a:tc>
                  <a:txBody>
                    <a:bodyPr/>
                    <a:lstStyle/>
                    <a:p>
                      <a:pPr algn="l" fontAlgn="b"/>
                      <a:r>
                        <a:rPr lang="en-US" sz="1400" b="0" u="none" strike="noStrike" dirty="0">
                          <a:solidFill>
                            <a:srgbClr val="000000"/>
                          </a:solidFill>
                          <a:effectLst/>
                        </a:rPr>
                        <a:t>TFAP2B</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7</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270</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a:solidFill>
                            <a:srgbClr val="000000"/>
                          </a:solidFill>
                          <a:effectLst/>
                        </a:rPr>
                        <a:t>101</a:t>
                      </a:r>
                      <a:endParaRPr lang="en-US" sz="1400" b="0" i="0" u="none" strike="noStrike">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a:solidFill>
                            <a:srgbClr val="000000"/>
                          </a:solidFill>
                          <a:effectLst/>
                        </a:rPr>
                        <a:t>1.76E+01</a:t>
                      </a:r>
                      <a:endParaRPr lang="en-US" sz="1400" b="0" i="0" u="none" strike="noStrike">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1417289217"/>
                  </a:ext>
                </a:extLst>
              </a:tr>
              <a:tr h="424375">
                <a:tc>
                  <a:txBody>
                    <a:bodyPr/>
                    <a:lstStyle/>
                    <a:p>
                      <a:pPr algn="l" fontAlgn="b"/>
                      <a:r>
                        <a:rPr lang="en-US" sz="1400" b="0" u="none" strike="noStrike" dirty="0">
                          <a:solidFill>
                            <a:srgbClr val="000000"/>
                          </a:solidFill>
                          <a:effectLst/>
                        </a:rPr>
                        <a:t>ZBTB34</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dirty="0">
                          <a:solidFill>
                            <a:srgbClr val="000000"/>
                          </a:solidFill>
                          <a:effectLst/>
                        </a:rPr>
                        <a:t>7</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dirty="0">
                          <a:solidFill>
                            <a:srgbClr val="000000"/>
                          </a:solidFill>
                          <a:effectLst/>
                        </a:rPr>
                        <a:t>1</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dirty="0">
                          <a:solidFill>
                            <a:srgbClr val="000000"/>
                          </a:solidFill>
                          <a:effectLst/>
                        </a:rPr>
                        <a:t>270</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l" fontAlgn="b"/>
                      <a:r>
                        <a:rPr lang="en-US" sz="1400" b="0" u="none" strike="noStrike" dirty="0">
                          <a:solidFill>
                            <a:srgbClr val="000000"/>
                          </a:solidFill>
                          <a:effectLst/>
                        </a:rPr>
                        <a:t>101</a:t>
                      </a:r>
                      <a:endParaRPr lang="en-US" sz="1400" b="0" i="0" u="none" strike="noStrike" dirty="0">
                        <a:solidFill>
                          <a:srgbClr val="000000"/>
                        </a:solidFill>
                        <a:effectLst/>
                        <a:latin typeface="Calibri" panose="020F0502020204030204" pitchFamily="34" charset="0"/>
                      </a:endParaRPr>
                    </a:p>
                  </a:txBody>
                  <a:tcPr marL="2867" marR="2867" marT="2867" marB="0" anchor="b"/>
                </a:tc>
                <a:tc>
                  <a:txBody>
                    <a:bodyPr/>
                    <a:lstStyle/>
                    <a:p>
                      <a:pPr algn="r" fontAlgn="b"/>
                      <a:r>
                        <a:rPr lang="en-US" sz="1400" b="0" u="none" strike="noStrike" dirty="0">
                          <a:solidFill>
                            <a:srgbClr val="000000"/>
                          </a:solidFill>
                          <a:effectLst/>
                        </a:rPr>
                        <a:t>1.76E+01</a:t>
                      </a:r>
                      <a:endParaRPr lang="en-US" sz="1400" b="0" i="0" u="none" strike="noStrike" dirty="0">
                        <a:solidFill>
                          <a:srgbClr val="000000"/>
                        </a:solidFill>
                        <a:effectLst/>
                        <a:latin typeface="Calibri" panose="020F0502020204030204" pitchFamily="34" charset="0"/>
                      </a:endParaRPr>
                    </a:p>
                  </a:txBody>
                  <a:tcPr marL="2867" marR="2867" marT="2867" marB="0" anchor="b"/>
                </a:tc>
                <a:extLst>
                  <a:ext uri="{0D108BD9-81ED-4DB2-BD59-A6C34878D82A}">
                    <a16:rowId xmlns:a16="http://schemas.microsoft.com/office/drawing/2014/main" val="2948689972"/>
                  </a:ext>
                </a:extLst>
              </a:tr>
            </a:tbl>
          </a:graphicData>
        </a:graphic>
      </p:graphicFrame>
      <p:graphicFrame>
        <p:nvGraphicFramePr>
          <p:cNvPr id="3" name="Table 5">
            <a:extLst>
              <a:ext uri="{FF2B5EF4-FFF2-40B4-BE49-F238E27FC236}">
                <a16:creationId xmlns:a16="http://schemas.microsoft.com/office/drawing/2014/main" id="{91923262-7789-4D68-AE50-7F62189BF2B8}"/>
              </a:ext>
            </a:extLst>
          </p:cNvPr>
          <p:cNvGraphicFramePr>
            <a:graphicFrameLocks noGrp="1"/>
          </p:cNvGraphicFramePr>
          <p:nvPr>
            <p:extLst>
              <p:ext uri="{D42A27DB-BD31-4B8C-83A1-F6EECF244321}">
                <p14:modId xmlns:p14="http://schemas.microsoft.com/office/powerpoint/2010/main" val="29925204"/>
              </p:ext>
            </p:extLst>
          </p:nvPr>
        </p:nvGraphicFramePr>
        <p:xfrm>
          <a:off x="0" y="539172"/>
          <a:ext cx="8128000" cy="14630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642174881"/>
                    </a:ext>
                  </a:extLst>
                </a:gridCol>
              </a:tblGrid>
              <a:tr h="370840">
                <a:tc>
                  <a:txBody>
                    <a:bodyPr/>
                    <a:lstStyle/>
                    <a:p>
                      <a:r>
                        <a:rPr lang="en-US" dirty="0"/>
                        <a:t>Actual / Expected = (TP / TP + FN) / (FP / FP + TN)</a:t>
                      </a:r>
                    </a:p>
                    <a:p>
                      <a:endParaRPr lang="en-US" dirty="0"/>
                    </a:p>
                    <a:p>
                      <a:endParaRPr lang="en-US" dirty="0"/>
                    </a:p>
                    <a:p>
                      <a:endParaRPr lang="en-US" dirty="0"/>
                    </a:p>
                    <a:p>
                      <a:r>
                        <a:rPr lang="en-US" dirty="0"/>
                        <a:t>FP = 0                                                                                        FP &gt; 0</a:t>
                      </a:r>
                    </a:p>
                  </a:txBody>
                  <a:tcPr/>
                </a:tc>
                <a:extLst>
                  <a:ext uri="{0D108BD9-81ED-4DB2-BD59-A6C34878D82A}">
                    <a16:rowId xmlns:a16="http://schemas.microsoft.com/office/drawing/2014/main" val="2592674505"/>
                  </a:ext>
                </a:extLst>
              </a:tr>
            </a:tbl>
          </a:graphicData>
        </a:graphic>
      </p:graphicFrame>
    </p:spTree>
    <p:extLst>
      <p:ext uri="{BB962C8B-B14F-4D97-AF65-F5344CB8AC3E}">
        <p14:creationId xmlns:p14="http://schemas.microsoft.com/office/powerpoint/2010/main" val="45368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E8A7-911A-43AE-8FDE-BD7D39EF16AC}"/>
              </a:ext>
            </a:extLst>
          </p:cNvPr>
          <p:cNvSpPr>
            <a:spLocks noGrp="1"/>
          </p:cNvSpPr>
          <p:nvPr>
            <p:ph type="title"/>
          </p:nvPr>
        </p:nvSpPr>
        <p:spPr>
          <a:xfrm>
            <a:off x="0" y="0"/>
            <a:ext cx="12192000" cy="580735"/>
          </a:xfrm>
        </p:spPr>
        <p:txBody>
          <a:bodyPr>
            <a:normAutofit fontScale="90000"/>
          </a:bodyPr>
          <a:lstStyle/>
          <a:p>
            <a:r>
              <a:rPr lang="en-US" dirty="0"/>
              <a:t>Multiple Test Correction and Hypothesis testing</a:t>
            </a:r>
          </a:p>
        </p:txBody>
      </p:sp>
      <p:sp>
        <p:nvSpPr>
          <p:cNvPr id="3" name="Content Placeholder 2">
            <a:extLst>
              <a:ext uri="{FF2B5EF4-FFF2-40B4-BE49-F238E27FC236}">
                <a16:creationId xmlns:a16="http://schemas.microsoft.com/office/drawing/2014/main" id="{4D14D213-266F-44CD-A77C-7251B78D7ABC}"/>
              </a:ext>
            </a:extLst>
          </p:cNvPr>
          <p:cNvSpPr>
            <a:spLocks noGrp="1"/>
          </p:cNvSpPr>
          <p:nvPr>
            <p:ph idx="1"/>
          </p:nvPr>
        </p:nvSpPr>
        <p:spPr>
          <a:xfrm>
            <a:off x="0" y="852055"/>
            <a:ext cx="11087100" cy="6005945"/>
          </a:xfrm>
        </p:spPr>
        <p:txBody>
          <a:bodyPr>
            <a:normAutofit fontScale="92500" lnSpcReduction="20000"/>
          </a:bodyPr>
          <a:lstStyle/>
          <a:p>
            <a:pPr marL="0" indent="0">
              <a:buNone/>
            </a:pPr>
            <a:r>
              <a:rPr lang="en-US" dirty="0"/>
              <a:t>The statistical power of a hypothesis test is the probability of detecting an effect, if there is a true effect present to detect.</a:t>
            </a:r>
          </a:p>
          <a:p>
            <a:pPr marL="0" indent="0">
              <a:buNone/>
            </a:pPr>
            <a:r>
              <a:rPr lang="en-US" dirty="0"/>
              <a:t>p-value (p) is the probability of obtaining a result equal to or more extreme than was observed in the data.</a:t>
            </a:r>
          </a:p>
          <a:p>
            <a:pPr marL="0" indent="0">
              <a:buNone/>
            </a:pPr>
            <a:r>
              <a:rPr lang="en-US" dirty="0"/>
              <a:t>	A result of a significance test is claimed to be “</a:t>
            </a:r>
            <a:r>
              <a:rPr lang="en-US" i="1" dirty="0"/>
              <a:t>statistically 	significant</a:t>
            </a:r>
            <a:r>
              <a:rPr lang="en-US" dirty="0"/>
              <a:t>” if the p-value 	is less than the significance level. This 	means that the null hypothesis is rejected.</a:t>
            </a:r>
          </a:p>
          <a:p>
            <a:pPr marL="0" indent="0">
              <a:buNone/>
            </a:pPr>
            <a:r>
              <a:rPr lang="en-US" b="1" dirty="0"/>
              <a:t>	p &lt;= alpha</a:t>
            </a:r>
            <a:r>
              <a:rPr lang="en-US" dirty="0"/>
              <a:t>: reject H0, different distribution.</a:t>
            </a:r>
          </a:p>
          <a:p>
            <a:pPr marL="0" indent="0">
              <a:buNone/>
            </a:pPr>
            <a:r>
              <a:rPr lang="en-US" b="1" dirty="0"/>
              <a:t>	p &gt; alpha</a:t>
            </a:r>
            <a:r>
              <a:rPr lang="en-US" dirty="0"/>
              <a:t>: fail to reject H0, same distribution.</a:t>
            </a:r>
          </a:p>
          <a:p>
            <a:pPr marL="0" indent="0">
              <a:buNone/>
            </a:pPr>
            <a:r>
              <a:rPr lang="en-US" b="1" dirty="0"/>
              <a:t>Type I Error</a:t>
            </a:r>
            <a:r>
              <a:rPr lang="en-US" dirty="0"/>
              <a:t>. Reject the null hypothesis when there is in fact no significant effect (false positive). The p-value is optimistically small.</a:t>
            </a:r>
          </a:p>
          <a:p>
            <a:pPr marL="0" indent="0">
              <a:buNone/>
            </a:pPr>
            <a:r>
              <a:rPr lang="en-US" b="1" dirty="0"/>
              <a:t>Type II Error</a:t>
            </a:r>
            <a:r>
              <a:rPr lang="en-US" dirty="0"/>
              <a:t>. Not reject the null hypothesis when there is a significant effect (false negative). The p-value is pessimistically large.</a:t>
            </a:r>
          </a:p>
          <a:p>
            <a:pPr marL="0" indent="0">
              <a:buNone/>
            </a:pPr>
            <a:r>
              <a:rPr lang="en-US" dirty="0"/>
              <a:t>FDR is the false discovery rate an FDR adjusted p-value (or q-value) of 0.05 implies that 5% of significant tests will result in false positives. </a:t>
            </a:r>
          </a:p>
          <a:p>
            <a:pPr marL="0" indent="0">
              <a:buNone/>
            </a:pPr>
            <a:endParaRPr lang="en-US" dirty="0"/>
          </a:p>
          <a:p>
            <a:pPr marL="0" indent="0">
              <a:buNone/>
            </a:pPr>
            <a:r>
              <a:rPr lang="en-US" dirty="0"/>
              <a:t>Why do we do this?</a:t>
            </a:r>
          </a:p>
          <a:p>
            <a:pPr marL="0" indent="0">
              <a:buNone/>
            </a:pPr>
            <a:r>
              <a:rPr lang="en-US" dirty="0"/>
              <a:t>If all mutations (8085) had a p value of 0.05. 404.25 would be in our false discovery rate and would be inaccurately classified. The goal is to mitigate the false discovery rate while still having a p value that the mutations can still classify into.</a:t>
            </a:r>
          </a:p>
          <a:p>
            <a:pPr marL="0" indent="0">
              <a:buNone/>
            </a:pPr>
            <a:endParaRPr lang="en-US" dirty="0"/>
          </a:p>
        </p:txBody>
      </p:sp>
    </p:spTree>
    <p:extLst>
      <p:ext uri="{BB962C8B-B14F-4D97-AF65-F5344CB8AC3E}">
        <p14:creationId xmlns:p14="http://schemas.microsoft.com/office/powerpoint/2010/main" val="4275780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D59D-18F6-41E6-B0AB-88AA3A087698}"/>
              </a:ext>
            </a:extLst>
          </p:cNvPr>
          <p:cNvSpPr>
            <a:spLocks noGrp="1"/>
          </p:cNvSpPr>
          <p:nvPr>
            <p:ph type="title"/>
          </p:nvPr>
        </p:nvSpPr>
        <p:spPr>
          <a:xfrm>
            <a:off x="0" y="0"/>
            <a:ext cx="8534400" cy="455729"/>
          </a:xfrm>
        </p:spPr>
        <p:txBody>
          <a:bodyPr>
            <a:normAutofit fontScale="90000"/>
          </a:bodyPr>
          <a:lstStyle/>
          <a:p>
            <a:r>
              <a:rPr lang="en-US" dirty="0"/>
              <a:t>Multiple Test Correction</a:t>
            </a:r>
          </a:p>
        </p:txBody>
      </p:sp>
      <p:sp>
        <p:nvSpPr>
          <p:cNvPr id="3" name="Content Placeholder 2">
            <a:extLst>
              <a:ext uri="{FF2B5EF4-FFF2-40B4-BE49-F238E27FC236}">
                <a16:creationId xmlns:a16="http://schemas.microsoft.com/office/drawing/2014/main" id="{F98A6F8C-662A-4C69-BAAF-B54A2F322601}"/>
              </a:ext>
            </a:extLst>
          </p:cNvPr>
          <p:cNvSpPr>
            <a:spLocks noGrp="1"/>
          </p:cNvSpPr>
          <p:nvPr>
            <p:ph idx="1"/>
          </p:nvPr>
        </p:nvSpPr>
        <p:spPr>
          <a:xfrm>
            <a:off x="0" y="646043"/>
            <a:ext cx="8534400" cy="6211957"/>
          </a:xfrm>
        </p:spPr>
        <p:txBody>
          <a:bodyPr>
            <a:normAutofit/>
          </a:bodyPr>
          <a:lstStyle/>
          <a:p>
            <a:r>
              <a:rPr lang="en-US" b="1" dirty="0"/>
              <a:t>Bonferroni Correction</a:t>
            </a:r>
          </a:p>
          <a:p>
            <a:r>
              <a:rPr lang="en-US" b="1" dirty="0" err="1"/>
              <a:t>Sidak</a:t>
            </a:r>
            <a:r>
              <a:rPr lang="en-US" b="1" dirty="0"/>
              <a:t> Correction</a:t>
            </a:r>
          </a:p>
          <a:p>
            <a:r>
              <a:rPr lang="en-US" b="1" dirty="0"/>
              <a:t>Holm’s Step-Down Procedure</a:t>
            </a:r>
          </a:p>
          <a:p>
            <a:r>
              <a:rPr lang="en-US" b="1" dirty="0"/>
              <a:t>Hochberg’s Step-Up Procedure</a:t>
            </a:r>
          </a:p>
          <a:p>
            <a:pPr marL="0" indent="0">
              <a:buNone/>
            </a:pPr>
            <a:endParaRPr lang="en-US" b="1" dirty="0"/>
          </a:p>
          <a:p>
            <a:pPr marL="0" indent="0">
              <a:buNone/>
            </a:pPr>
            <a:r>
              <a:rPr lang="en-US" dirty="0"/>
              <a:t>a = non-adjusted p value 0.05</a:t>
            </a:r>
          </a:p>
          <a:p>
            <a:pPr marL="0" indent="0">
              <a:buNone/>
            </a:pPr>
            <a:r>
              <a:rPr lang="en-US" dirty="0"/>
              <a:t>a* = adjusted p value</a:t>
            </a:r>
          </a:p>
          <a:p>
            <a:pPr marL="0" indent="0">
              <a:buNone/>
            </a:pPr>
            <a:r>
              <a:rPr lang="en-US" dirty="0"/>
              <a:t>m = The amount of samples</a:t>
            </a:r>
          </a:p>
          <a:p>
            <a:pPr marL="0" indent="0">
              <a:buNone/>
            </a:pPr>
            <a:r>
              <a:rPr lang="en-US" dirty="0"/>
              <a:t>RPL22 p value = 3.86 x 10^-9</a:t>
            </a:r>
          </a:p>
          <a:p>
            <a:pPr marL="457200" lvl="1" indent="0">
              <a:buNone/>
            </a:pPr>
            <a:r>
              <a:rPr lang="en-US" dirty="0">
                <a:effectLst/>
              </a:rPr>
              <a:t>Zheng, P. (2018, August 07). An overview of methods to address the multiple comparison problem</a:t>
            </a:r>
            <a:r>
              <a:rPr lang="en-US" dirty="0"/>
              <a:t>.</a:t>
            </a:r>
            <a:r>
              <a:rPr lang="en-US" dirty="0">
                <a:effectLst/>
              </a:rPr>
              <a:t> </a:t>
            </a:r>
            <a:r>
              <a:rPr lang="en-US" dirty="0"/>
              <a:t>F</a:t>
            </a:r>
            <a:r>
              <a:rPr lang="en-US" dirty="0">
                <a:effectLst/>
              </a:rPr>
              <a:t>rom </a:t>
            </a:r>
            <a:r>
              <a:rPr lang="en-US" dirty="0">
                <a:effectLst/>
                <a:hlinkClick r:id="rId2"/>
              </a:rPr>
              <a:t>https://towardsdatascience.com/an-overview-of-methods-to-address-the-multiple-comparison-problem-310427b3ba92?gi=553c637ad8c4</a:t>
            </a:r>
            <a:endParaRPr lang="en-US" dirty="0">
              <a:effectLst/>
            </a:endParaRPr>
          </a:p>
        </p:txBody>
      </p:sp>
    </p:spTree>
    <p:extLst>
      <p:ext uri="{BB962C8B-B14F-4D97-AF65-F5344CB8AC3E}">
        <p14:creationId xmlns:p14="http://schemas.microsoft.com/office/powerpoint/2010/main" val="605947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5477-BF12-4FE6-8EAD-D59BDD7F7256}"/>
              </a:ext>
            </a:extLst>
          </p:cNvPr>
          <p:cNvSpPr>
            <a:spLocks noGrp="1"/>
          </p:cNvSpPr>
          <p:nvPr>
            <p:ph type="title"/>
          </p:nvPr>
        </p:nvSpPr>
        <p:spPr>
          <a:xfrm>
            <a:off x="0" y="21551"/>
            <a:ext cx="8534400" cy="344441"/>
          </a:xfrm>
        </p:spPr>
        <p:txBody>
          <a:bodyPr>
            <a:normAutofit fontScale="90000"/>
          </a:bodyPr>
          <a:lstStyle/>
          <a:p>
            <a:r>
              <a:rPr lang="en-US" b="1" dirty="0"/>
              <a:t>Bonferroni Correction</a:t>
            </a:r>
            <a:endParaRPr lang="en-US" dirty="0"/>
          </a:p>
        </p:txBody>
      </p:sp>
      <p:sp>
        <p:nvSpPr>
          <p:cNvPr id="3" name="Content Placeholder 2">
            <a:extLst>
              <a:ext uri="{FF2B5EF4-FFF2-40B4-BE49-F238E27FC236}">
                <a16:creationId xmlns:a16="http://schemas.microsoft.com/office/drawing/2014/main" id="{8AC1695E-093F-4565-A905-0713A0A6868A}"/>
              </a:ext>
            </a:extLst>
          </p:cNvPr>
          <p:cNvSpPr>
            <a:spLocks noGrp="1"/>
          </p:cNvSpPr>
          <p:nvPr>
            <p:ph idx="1"/>
          </p:nvPr>
        </p:nvSpPr>
        <p:spPr>
          <a:xfrm>
            <a:off x="0" y="685800"/>
            <a:ext cx="8534400" cy="6150649"/>
          </a:xfrm>
        </p:spPr>
        <p:txBody>
          <a:bodyPr/>
          <a:lstStyle/>
          <a:p>
            <a:pPr marL="0" indent="0">
              <a:buNone/>
            </a:pPr>
            <a:r>
              <a:rPr lang="en-US" dirty="0"/>
              <a:t>The most conservative of corrections, the </a:t>
            </a:r>
            <a:r>
              <a:rPr lang="en-US" b="1" dirty="0"/>
              <a:t>Bonferroni correction is also perhaps the most straightforward in its approach</a:t>
            </a:r>
            <a:r>
              <a:rPr lang="en-US" dirty="0"/>
              <a:t>. Simply divide α by the number of tests (</a:t>
            </a:r>
            <a:r>
              <a:rPr lang="en-US" i="1" dirty="0"/>
              <a:t>m</a:t>
            </a:r>
            <a:r>
              <a:rPr lang="en-US" dirty="0"/>
              <a:t>).</a:t>
            </a:r>
          </a:p>
          <a:p>
            <a:pPr marL="0" indent="0">
              <a:buNone/>
            </a:pPr>
            <a:r>
              <a:rPr lang="en-US" dirty="0"/>
              <a:t>However, with many tests, α* will become very small. This reduces power, </a:t>
            </a:r>
            <a:r>
              <a:rPr lang="en-US" b="1" dirty="0"/>
              <a:t>which means that we are very unlikely to make any true discoveries</a:t>
            </a:r>
            <a:r>
              <a:rPr lang="en-US" dirty="0"/>
              <a:t>.</a:t>
            </a:r>
          </a:p>
          <a:p>
            <a:pPr marL="0" indent="0">
              <a:buNone/>
            </a:pPr>
            <a:r>
              <a:rPr lang="en-US" dirty="0"/>
              <a:t>In Uterine data:</a:t>
            </a:r>
          </a:p>
          <a:p>
            <a:pPr marL="0" indent="0">
              <a:buNone/>
            </a:pPr>
            <a:r>
              <a:rPr lang="en-US" dirty="0"/>
              <a:t>0.05/8085 = 6.18 x 10^-6</a:t>
            </a:r>
          </a:p>
          <a:p>
            <a:pPr marL="0" indent="0">
              <a:buNone/>
            </a:pPr>
            <a:r>
              <a:rPr lang="en-US" dirty="0"/>
              <a:t>3.86 x 10^-9 &lt; 6.18 x 10^-6</a:t>
            </a:r>
          </a:p>
          <a:p>
            <a:pPr marL="0" indent="0">
              <a:buNone/>
            </a:pPr>
            <a:r>
              <a:rPr lang="en-US" dirty="0"/>
              <a:t>So RPL22 is statistically significant</a:t>
            </a:r>
          </a:p>
        </p:txBody>
      </p:sp>
    </p:spTree>
    <p:extLst>
      <p:ext uri="{BB962C8B-B14F-4D97-AF65-F5344CB8AC3E}">
        <p14:creationId xmlns:p14="http://schemas.microsoft.com/office/powerpoint/2010/main" val="4054056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C530-3A89-4458-BE93-F983E9FBAFA2}"/>
              </a:ext>
            </a:extLst>
          </p:cNvPr>
          <p:cNvSpPr>
            <a:spLocks noGrp="1"/>
          </p:cNvSpPr>
          <p:nvPr>
            <p:ph type="title"/>
          </p:nvPr>
        </p:nvSpPr>
        <p:spPr>
          <a:xfrm>
            <a:off x="0" y="0"/>
            <a:ext cx="8534400" cy="587898"/>
          </a:xfrm>
        </p:spPr>
        <p:txBody>
          <a:bodyPr>
            <a:normAutofit fontScale="90000"/>
          </a:bodyPr>
          <a:lstStyle/>
          <a:p>
            <a:r>
              <a:rPr lang="en-US" b="1" dirty="0" err="1"/>
              <a:t>Sidak</a:t>
            </a:r>
            <a:r>
              <a:rPr lang="en-US" b="1" dirty="0"/>
              <a:t> Correction</a:t>
            </a:r>
            <a:endParaRPr lang="en-US" dirty="0"/>
          </a:p>
        </p:txBody>
      </p:sp>
      <p:sp>
        <p:nvSpPr>
          <p:cNvPr id="3" name="Content Placeholder 2">
            <a:extLst>
              <a:ext uri="{FF2B5EF4-FFF2-40B4-BE49-F238E27FC236}">
                <a16:creationId xmlns:a16="http://schemas.microsoft.com/office/drawing/2014/main" id="{F916F2FD-8B23-42D5-BAF9-410230A19486}"/>
              </a:ext>
            </a:extLst>
          </p:cNvPr>
          <p:cNvSpPr>
            <a:spLocks noGrp="1"/>
          </p:cNvSpPr>
          <p:nvPr>
            <p:ph idx="1"/>
          </p:nvPr>
        </p:nvSpPr>
        <p:spPr>
          <a:xfrm>
            <a:off x="0" y="881108"/>
            <a:ext cx="8534400" cy="5803777"/>
          </a:xfrm>
        </p:spPr>
        <p:txBody>
          <a:bodyPr/>
          <a:lstStyle/>
          <a:p>
            <a:pPr marL="0" indent="0">
              <a:buNone/>
            </a:pPr>
            <a:r>
              <a:rPr lang="en-US" dirty="0"/>
              <a:t>In statistics, the </a:t>
            </a:r>
            <a:r>
              <a:rPr lang="en-US" dirty="0" err="1"/>
              <a:t>Sidak</a:t>
            </a:r>
            <a:r>
              <a:rPr lang="en-US" dirty="0"/>
              <a:t> correction, or Dunn–</a:t>
            </a:r>
            <a:r>
              <a:rPr lang="en-US" dirty="0" err="1"/>
              <a:t>Sidak</a:t>
            </a:r>
            <a:r>
              <a:rPr lang="en-US" dirty="0"/>
              <a:t> correction, is a method used to </a:t>
            </a:r>
            <a:r>
              <a:rPr lang="en-US" b="1" dirty="0"/>
              <a:t>counteract the problem of multiple comparisons</a:t>
            </a:r>
            <a:r>
              <a:rPr lang="en-US" dirty="0"/>
              <a:t>. It is a simple method to control the familywise error rate. When all null hypotheses are true, the method provides familywise error control that is exact for tests that are stochastically independent, is conservative for tests that are positively dependent, and is liberal for tests that are negatively dependent.</a:t>
            </a:r>
          </a:p>
          <a:p>
            <a:pPr marL="0" indent="0">
              <a:buNone/>
            </a:pPr>
            <a:r>
              <a:rPr lang="el-GR" dirty="0"/>
              <a:t>α* = 1-(1-α)^(1/</a:t>
            </a:r>
            <a:r>
              <a:rPr lang="el-GR" i="1" dirty="0"/>
              <a:t>m</a:t>
            </a:r>
            <a:r>
              <a:rPr lang="el-GR" dirty="0"/>
              <a:t>)</a:t>
            </a:r>
            <a:endParaRPr lang="en-US" dirty="0"/>
          </a:p>
          <a:p>
            <a:pPr marL="0" indent="0">
              <a:buNone/>
            </a:pPr>
            <a:r>
              <a:rPr lang="en-US" dirty="0"/>
              <a:t>1-(1-0.05)^(1/8085) = 6.34 x 10^-6</a:t>
            </a:r>
          </a:p>
          <a:p>
            <a:pPr marL="0" indent="0">
              <a:buNone/>
            </a:pPr>
            <a:r>
              <a:rPr lang="en-US" dirty="0"/>
              <a:t>3.86 x 10^-9 &lt; 6.34 x 10^-6</a:t>
            </a:r>
          </a:p>
          <a:p>
            <a:pPr marL="0" indent="0">
              <a:buNone/>
            </a:pPr>
            <a:r>
              <a:rPr lang="en-US" dirty="0"/>
              <a:t>So RPL22 is statistically significant</a:t>
            </a:r>
          </a:p>
          <a:p>
            <a:pPr marL="0" indent="0">
              <a:buNone/>
            </a:pPr>
            <a:endParaRPr lang="en-US" dirty="0"/>
          </a:p>
        </p:txBody>
      </p:sp>
    </p:spTree>
    <p:extLst>
      <p:ext uri="{BB962C8B-B14F-4D97-AF65-F5344CB8AC3E}">
        <p14:creationId xmlns:p14="http://schemas.microsoft.com/office/powerpoint/2010/main" val="3869305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5477-BF12-4FE6-8EAD-D59BDD7F7256}"/>
              </a:ext>
            </a:extLst>
          </p:cNvPr>
          <p:cNvSpPr>
            <a:spLocks noGrp="1"/>
          </p:cNvSpPr>
          <p:nvPr>
            <p:ph type="title"/>
          </p:nvPr>
        </p:nvSpPr>
        <p:spPr>
          <a:xfrm>
            <a:off x="0" y="21551"/>
            <a:ext cx="8534400" cy="344441"/>
          </a:xfrm>
        </p:spPr>
        <p:txBody>
          <a:bodyPr>
            <a:normAutofit fontScale="90000"/>
          </a:bodyPr>
          <a:lstStyle/>
          <a:p>
            <a:r>
              <a:rPr lang="en-US" b="1" dirty="0"/>
              <a:t>Holm’s Step-Down Procedure</a:t>
            </a:r>
            <a:endParaRPr lang="en-US" dirty="0"/>
          </a:p>
        </p:txBody>
      </p:sp>
      <p:sp>
        <p:nvSpPr>
          <p:cNvPr id="3" name="Content Placeholder 2">
            <a:extLst>
              <a:ext uri="{FF2B5EF4-FFF2-40B4-BE49-F238E27FC236}">
                <a16:creationId xmlns:a16="http://schemas.microsoft.com/office/drawing/2014/main" id="{8AC1695E-093F-4565-A905-0713A0A6868A}"/>
              </a:ext>
            </a:extLst>
          </p:cNvPr>
          <p:cNvSpPr>
            <a:spLocks noGrp="1"/>
          </p:cNvSpPr>
          <p:nvPr>
            <p:ph idx="1"/>
          </p:nvPr>
        </p:nvSpPr>
        <p:spPr>
          <a:xfrm>
            <a:off x="0" y="685800"/>
            <a:ext cx="8534400" cy="6150649"/>
          </a:xfrm>
        </p:spPr>
        <p:txBody>
          <a:bodyPr>
            <a:normAutofit fontScale="85000" lnSpcReduction="20000"/>
          </a:bodyPr>
          <a:lstStyle/>
          <a:p>
            <a:pPr marL="0" indent="0">
              <a:buNone/>
            </a:pPr>
            <a:r>
              <a:rPr lang="en-US" dirty="0"/>
              <a:t>An update of the Bonferroni correction, this procedure is more powerful. Rather than controlling the FMER, Holm’s procedure controls for the false discovery rate (FDR) and performed after conducting all hypothesis tests and finding associated p-values at α within a set.</a:t>
            </a:r>
          </a:p>
          <a:p>
            <a:pPr marL="0" indent="0">
              <a:buNone/>
            </a:pPr>
            <a:r>
              <a:rPr lang="en-US" dirty="0"/>
              <a:t>The step-down procedure is best illustrated with an example. Say we have three hypotheses, each with the associated p-value:</a:t>
            </a:r>
          </a:p>
          <a:p>
            <a:pPr marL="0" indent="0">
              <a:buNone/>
            </a:pPr>
            <a:r>
              <a:rPr lang="pt-BR" dirty="0"/>
              <a:t>RPL22: </a:t>
            </a:r>
            <a:r>
              <a:rPr lang="en-US" dirty="0"/>
              <a:t>3.86 x 10^-9 </a:t>
            </a:r>
            <a:r>
              <a:rPr lang="pt-BR" dirty="0"/>
              <a:t>		RPL22 </a:t>
            </a:r>
            <a:r>
              <a:rPr lang="en-US" dirty="0"/>
              <a:t>: 3.86 x 10^-9 </a:t>
            </a:r>
            <a:br>
              <a:rPr lang="pt-BR" dirty="0"/>
            </a:br>
            <a:r>
              <a:rPr lang="pt-BR" dirty="0"/>
              <a:t>GFRA2: </a:t>
            </a:r>
            <a:r>
              <a:rPr lang="en-US" dirty="0"/>
              <a:t>0.045 </a:t>
            </a:r>
            <a:r>
              <a:rPr lang="pt-BR" dirty="0"/>
              <a:t>		-&gt;	DOCK3 </a:t>
            </a:r>
            <a:r>
              <a:rPr lang="en-US" dirty="0"/>
              <a:t>: 1.34 x 10^-7</a:t>
            </a:r>
            <a:br>
              <a:rPr lang="pt-BR" dirty="0"/>
            </a:br>
            <a:r>
              <a:rPr lang="pt-BR" dirty="0"/>
              <a:t>DOCK3: </a:t>
            </a:r>
            <a:r>
              <a:rPr lang="en-US" dirty="0"/>
              <a:t>1.34 x 10^-7 </a:t>
            </a:r>
            <a:r>
              <a:rPr lang="pt-BR" dirty="0"/>
              <a:t>		GFRA2 </a:t>
            </a:r>
            <a:r>
              <a:rPr lang="en-US" dirty="0"/>
              <a:t>: 0.045 </a:t>
            </a:r>
          </a:p>
          <a:p>
            <a:pPr marL="0" indent="0">
              <a:buNone/>
            </a:pPr>
            <a:r>
              <a:rPr lang="en-US" dirty="0"/>
              <a:t>a* = a/(m – rank + 1)</a:t>
            </a:r>
          </a:p>
          <a:p>
            <a:pPr marL="0" indent="0">
              <a:buNone/>
            </a:pPr>
            <a:r>
              <a:rPr lang="el-GR" dirty="0"/>
              <a:t>α* = 0.05/(</a:t>
            </a:r>
            <a:r>
              <a:rPr lang="en-US" dirty="0"/>
              <a:t>8085</a:t>
            </a:r>
            <a:r>
              <a:rPr lang="el-GR" dirty="0"/>
              <a:t>–1+1) = </a:t>
            </a:r>
            <a:r>
              <a:rPr lang="en-US" dirty="0"/>
              <a:t>6.18 x 10^-6</a:t>
            </a:r>
          </a:p>
          <a:p>
            <a:pPr marL="0" indent="0">
              <a:buNone/>
            </a:pPr>
            <a:r>
              <a:rPr lang="en-US" dirty="0"/>
              <a:t>Compare the first-ranked p-value with the α*</a:t>
            </a:r>
          </a:p>
          <a:p>
            <a:pPr marL="0" indent="0">
              <a:buNone/>
            </a:pPr>
            <a:r>
              <a:rPr lang="en-US" dirty="0"/>
              <a:t>Because the p-value for </a:t>
            </a:r>
            <a:r>
              <a:rPr lang="pt-BR" dirty="0"/>
              <a:t>RPL22</a:t>
            </a:r>
            <a:r>
              <a:rPr lang="en-US" dirty="0"/>
              <a:t> is less than the calculated α*, we can reject </a:t>
            </a:r>
            <a:r>
              <a:rPr lang="pt-BR" dirty="0"/>
              <a:t>RPL22</a:t>
            </a:r>
            <a:r>
              <a:rPr lang="en-US" dirty="0"/>
              <a:t>.</a:t>
            </a:r>
          </a:p>
          <a:p>
            <a:pPr marL="0" indent="0">
              <a:buNone/>
            </a:pPr>
            <a:r>
              <a:rPr lang="el-GR" dirty="0"/>
              <a:t>α* = 0.05/(</a:t>
            </a:r>
            <a:r>
              <a:rPr lang="en-US" dirty="0"/>
              <a:t>8085</a:t>
            </a:r>
            <a:r>
              <a:rPr lang="el-GR" dirty="0"/>
              <a:t>–</a:t>
            </a:r>
            <a:r>
              <a:rPr lang="en-US" dirty="0"/>
              <a:t>2</a:t>
            </a:r>
            <a:r>
              <a:rPr lang="el-GR" dirty="0"/>
              <a:t>+1) = </a:t>
            </a:r>
            <a:r>
              <a:rPr lang="en-US" dirty="0"/>
              <a:t>6.18 x 10^-6</a:t>
            </a:r>
          </a:p>
          <a:p>
            <a:pPr marL="0" indent="0">
              <a:buNone/>
            </a:pPr>
            <a:r>
              <a:rPr lang="en-US" dirty="0"/>
              <a:t>1.34 x 10^-7 &lt; 0.025</a:t>
            </a:r>
          </a:p>
          <a:p>
            <a:pPr marL="0" indent="0">
              <a:buNone/>
            </a:pPr>
            <a:r>
              <a:rPr lang="en-US" dirty="0"/>
              <a:t>DOCK3 is rejected</a:t>
            </a:r>
          </a:p>
          <a:p>
            <a:pPr marL="0" indent="0">
              <a:buNone/>
            </a:pPr>
            <a:r>
              <a:rPr lang="el-GR" dirty="0"/>
              <a:t>α* = 0.05/(</a:t>
            </a:r>
            <a:r>
              <a:rPr lang="en-US" dirty="0"/>
              <a:t>8085</a:t>
            </a:r>
            <a:r>
              <a:rPr lang="el-GR" dirty="0"/>
              <a:t>–</a:t>
            </a:r>
            <a:r>
              <a:rPr lang="en-US" dirty="0"/>
              <a:t>844</a:t>
            </a:r>
            <a:r>
              <a:rPr lang="el-GR" dirty="0"/>
              <a:t>+1) = </a:t>
            </a:r>
            <a:r>
              <a:rPr lang="en-US" dirty="0"/>
              <a:t>6.90 x 10^-6</a:t>
            </a:r>
          </a:p>
          <a:p>
            <a:pPr marL="0" indent="0">
              <a:buNone/>
            </a:pPr>
            <a:r>
              <a:rPr lang="en-US" dirty="0"/>
              <a:t>0.045 &lt;0.05</a:t>
            </a:r>
          </a:p>
          <a:p>
            <a:pPr marL="0" indent="0">
              <a:buNone/>
            </a:pPr>
            <a:r>
              <a:rPr lang="en-US" dirty="0"/>
              <a:t>GFRA2 is not rejected</a:t>
            </a:r>
          </a:p>
        </p:txBody>
      </p:sp>
    </p:spTree>
    <p:extLst>
      <p:ext uri="{BB962C8B-B14F-4D97-AF65-F5344CB8AC3E}">
        <p14:creationId xmlns:p14="http://schemas.microsoft.com/office/powerpoint/2010/main" val="354904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5477-BF12-4FE6-8EAD-D59BDD7F7256}"/>
              </a:ext>
            </a:extLst>
          </p:cNvPr>
          <p:cNvSpPr>
            <a:spLocks noGrp="1"/>
          </p:cNvSpPr>
          <p:nvPr>
            <p:ph type="title"/>
          </p:nvPr>
        </p:nvSpPr>
        <p:spPr>
          <a:xfrm>
            <a:off x="0" y="21551"/>
            <a:ext cx="12192000" cy="344441"/>
          </a:xfrm>
        </p:spPr>
        <p:txBody>
          <a:bodyPr>
            <a:normAutofit fontScale="90000"/>
          </a:bodyPr>
          <a:lstStyle/>
          <a:p>
            <a:r>
              <a:rPr lang="en-US" b="1" dirty="0" err="1"/>
              <a:t>Benjamini</a:t>
            </a:r>
            <a:r>
              <a:rPr lang="en-US" b="1" dirty="0"/>
              <a:t>-Hochberg’s Step-Up Procedure</a:t>
            </a:r>
            <a:endParaRPr lang="en-US" dirty="0"/>
          </a:p>
        </p:txBody>
      </p:sp>
      <p:sp>
        <p:nvSpPr>
          <p:cNvPr id="3" name="Content Placeholder 2">
            <a:extLst>
              <a:ext uri="{FF2B5EF4-FFF2-40B4-BE49-F238E27FC236}">
                <a16:creationId xmlns:a16="http://schemas.microsoft.com/office/drawing/2014/main" id="{8AC1695E-093F-4565-A905-0713A0A6868A}"/>
              </a:ext>
            </a:extLst>
          </p:cNvPr>
          <p:cNvSpPr>
            <a:spLocks noGrp="1"/>
          </p:cNvSpPr>
          <p:nvPr>
            <p:ph idx="1"/>
          </p:nvPr>
        </p:nvSpPr>
        <p:spPr>
          <a:xfrm>
            <a:off x="0" y="685800"/>
            <a:ext cx="8534400" cy="6150649"/>
          </a:xfrm>
        </p:spPr>
        <p:txBody>
          <a:bodyPr>
            <a:normAutofit fontScale="92500" lnSpcReduction="10000"/>
          </a:bodyPr>
          <a:lstStyle/>
          <a:p>
            <a:pPr marL="0" indent="0">
              <a:buNone/>
            </a:pPr>
            <a:r>
              <a:rPr lang="en-US" dirty="0"/>
              <a:t>More powerful than Holm’s step-down procedure, Hochberg’s step-up procedure also seeks to control the FDR and follows a similar process, only p-values are ranked from largest to smallest.</a:t>
            </a:r>
          </a:p>
          <a:p>
            <a:pPr marL="0" indent="0">
              <a:buNone/>
            </a:pPr>
            <a:r>
              <a:rPr lang="en-US" dirty="0"/>
              <a:t>For each ranked p-value, it is compared to the α* calculated for its respective rank (same formula as Holm’s procedure). Testing continues until you reach the first rejected hypothesis. You would then reject all following hypotheses.</a:t>
            </a:r>
          </a:p>
          <a:p>
            <a:pPr marL="0" indent="0">
              <a:buNone/>
            </a:pPr>
            <a:r>
              <a:rPr lang="pt-BR" dirty="0"/>
              <a:t>RPL22: </a:t>
            </a:r>
            <a:r>
              <a:rPr lang="en-US" dirty="0"/>
              <a:t>3.86 x 10^-9 </a:t>
            </a:r>
            <a:r>
              <a:rPr lang="pt-BR" dirty="0"/>
              <a:t>			GFRA2: </a:t>
            </a:r>
            <a:r>
              <a:rPr lang="en-US" dirty="0"/>
              <a:t>0.045 </a:t>
            </a:r>
            <a:br>
              <a:rPr lang="pt-BR" dirty="0"/>
            </a:br>
            <a:r>
              <a:rPr lang="pt-BR" dirty="0"/>
              <a:t>GFRA2: </a:t>
            </a:r>
            <a:r>
              <a:rPr lang="en-US" dirty="0"/>
              <a:t>0.045 </a:t>
            </a:r>
            <a:r>
              <a:rPr lang="pt-BR" dirty="0"/>
              <a:t>			-&gt;	DOCK3 </a:t>
            </a:r>
            <a:r>
              <a:rPr lang="en-US" dirty="0"/>
              <a:t>: 1.34 x 10^-7</a:t>
            </a:r>
            <a:br>
              <a:rPr lang="pt-BR" dirty="0"/>
            </a:br>
            <a:r>
              <a:rPr lang="pt-BR" dirty="0"/>
              <a:t>DOCK3: </a:t>
            </a:r>
            <a:r>
              <a:rPr lang="en-US" dirty="0"/>
              <a:t>1.34 x 10^-7 </a:t>
            </a:r>
            <a:r>
              <a:rPr lang="pt-BR" dirty="0"/>
              <a:t>		RPL22 </a:t>
            </a:r>
            <a:r>
              <a:rPr lang="en-US" dirty="0"/>
              <a:t>: 3.86 x 10^-9</a:t>
            </a:r>
          </a:p>
          <a:p>
            <a:pPr marL="0" indent="0">
              <a:buNone/>
            </a:pPr>
            <a:r>
              <a:rPr lang="en-US" dirty="0"/>
              <a:t>a* = a/(n – rank + 1)</a:t>
            </a:r>
          </a:p>
          <a:p>
            <a:pPr marL="0" indent="0">
              <a:buNone/>
            </a:pPr>
            <a:r>
              <a:rPr lang="el-GR" dirty="0"/>
              <a:t>α* = 0.05/(</a:t>
            </a:r>
            <a:r>
              <a:rPr lang="en-US" dirty="0"/>
              <a:t>8085</a:t>
            </a:r>
            <a:r>
              <a:rPr lang="el-GR" dirty="0"/>
              <a:t>–</a:t>
            </a:r>
            <a:r>
              <a:rPr lang="en-US" dirty="0"/>
              <a:t>7241</a:t>
            </a:r>
            <a:r>
              <a:rPr lang="el-GR" dirty="0"/>
              <a:t>+1) = </a:t>
            </a:r>
            <a:r>
              <a:rPr lang="en-US" dirty="0"/>
              <a:t>5.91 x 10^ -5</a:t>
            </a:r>
          </a:p>
          <a:p>
            <a:pPr marL="0" indent="0">
              <a:buNone/>
            </a:pPr>
            <a:r>
              <a:rPr lang="en-US" dirty="0"/>
              <a:t>0.045 &gt; 0.0167 – Not rejected</a:t>
            </a:r>
          </a:p>
          <a:p>
            <a:pPr marL="0" indent="0">
              <a:buNone/>
            </a:pPr>
            <a:r>
              <a:rPr lang="el-GR" dirty="0"/>
              <a:t>α* = 0.05/(</a:t>
            </a:r>
            <a:r>
              <a:rPr lang="en-US" dirty="0"/>
              <a:t>8085</a:t>
            </a:r>
            <a:r>
              <a:rPr lang="el-GR" dirty="0"/>
              <a:t>–</a:t>
            </a:r>
            <a:r>
              <a:rPr lang="en-US" dirty="0"/>
              <a:t>8084</a:t>
            </a:r>
            <a:r>
              <a:rPr lang="el-GR" dirty="0"/>
              <a:t>+1) = 0.0</a:t>
            </a:r>
            <a:r>
              <a:rPr lang="en-US" dirty="0"/>
              <a:t>25</a:t>
            </a:r>
          </a:p>
          <a:p>
            <a:pPr marL="0" indent="0">
              <a:buNone/>
            </a:pPr>
            <a:r>
              <a:rPr lang="en-US" dirty="0"/>
              <a:t>1.34 x 10^-7 &lt; 0.025 – rejected</a:t>
            </a:r>
          </a:p>
          <a:p>
            <a:pPr marL="0" indent="0">
              <a:buNone/>
            </a:pPr>
            <a:r>
              <a:rPr lang="en-US" dirty="0"/>
              <a:t>So DOCK3 is significant, and since DOCK3 is significant RPL22 is as well</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09516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D4F1-9A4B-4A70-A962-30B8D95B54AD}"/>
              </a:ext>
            </a:extLst>
          </p:cNvPr>
          <p:cNvSpPr>
            <a:spLocks noGrp="1"/>
          </p:cNvSpPr>
          <p:nvPr>
            <p:ph type="title"/>
          </p:nvPr>
        </p:nvSpPr>
        <p:spPr>
          <a:xfrm>
            <a:off x="0" y="0"/>
            <a:ext cx="8534400" cy="510337"/>
          </a:xfrm>
        </p:spPr>
        <p:txBody>
          <a:bodyPr>
            <a:normAutofit fontScale="90000"/>
          </a:bodyPr>
          <a:lstStyle/>
          <a:p>
            <a:r>
              <a:rPr lang="en-US" b="1" dirty="0"/>
              <a:t>Cohen's d and Effect Size </a:t>
            </a:r>
            <a:endParaRPr lang="en-US" dirty="0"/>
          </a:p>
        </p:txBody>
      </p:sp>
      <p:sp>
        <p:nvSpPr>
          <p:cNvPr id="3" name="Content Placeholder 2">
            <a:extLst>
              <a:ext uri="{FF2B5EF4-FFF2-40B4-BE49-F238E27FC236}">
                <a16:creationId xmlns:a16="http://schemas.microsoft.com/office/drawing/2014/main" id="{96B32C6B-328A-43CE-A454-6A29420BC434}"/>
              </a:ext>
            </a:extLst>
          </p:cNvPr>
          <p:cNvSpPr>
            <a:spLocks noGrp="1"/>
          </p:cNvSpPr>
          <p:nvPr>
            <p:ph idx="1"/>
          </p:nvPr>
        </p:nvSpPr>
        <p:spPr>
          <a:xfrm>
            <a:off x="0" y="638504"/>
            <a:ext cx="8534400" cy="6219496"/>
          </a:xfrm>
        </p:spPr>
        <p:txBody>
          <a:bodyPr>
            <a:normAutofit/>
          </a:bodyPr>
          <a:lstStyle/>
          <a:p>
            <a:pPr marL="0" indent="0">
              <a:buNone/>
            </a:pPr>
            <a:r>
              <a:rPr lang="en-US" dirty="0"/>
              <a:t>Cohen’s d = Mean difference / Standard deviation</a:t>
            </a:r>
          </a:p>
          <a:p>
            <a:pPr marL="0" indent="0">
              <a:buNone/>
            </a:pPr>
            <a:endParaRPr lang="en-US" dirty="0"/>
          </a:p>
          <a:p>
            <a:pPr marL="0" indent="0">
              <a:buNone/>
            </a:pPr>
            <a:r>
              <a:rPr lang="en-US" dirty="0"/>
              <a:t>If Cohen’s </a:t>
            </a:r>
            <a:r>
              <a:rPr lang="en-US" i="1" dirty="0"/>
              <a:t>d</a:t>
            </a:r>
            <a:r>
              <a:rPr lang="en-US" dirty="0"/>
              <a:t> is bigger than 1, the difference between the two means is larger than one standard deviation, anything larger than 2 means that the difference is larger than two standard deviations.</a:t>
            </a:r>
          </a:p>
          <a:p>
            <a:pPr marL="0" indent="0">
              <a:buNone/>
            </a:pPr>
            <a:br>
              <a:rPr lang="en-US" dirty="0"/>
            </a:br>
            <a:r>
              <a:rPr lang="en-US" dirty="0"/>
              <a:t>A </a:t>
            </a:r>
            <a:r>
              <a:rPr lang="en-US" i="1" dirty="0"/>
              <a:t>d</a:t>
            </a:r>
            <a:r>
              <a:rPr lang="en-US" dirty="0"/>
              <a:t> value between 0 to 0.3 is a small effect size, if it is between 0.3 and 0.6 it is a moderate effect size, and an effect size bigger than 0.6 is a large effect size. </a:t>
            </a:r>
          </a:p>
          <a:p>
            <a:pPr marL="0" indent="0">
              <a:buNone/>
            </a:pPr>
            <a:r>
              <a:rPr lang="en-US" dirty="0"/>
              <a:t>RPL22 mean: 0.976</a:t>
            </a:r>
          </a:p>
          <a:p>
            <a:pPr marL="0" indent="0">
              <a:buNone/>
            </a:pPr>
            <a:r>
              <a:rPr lang="en-US" dirty="0"/>
              <a:t>RPL22 STD: 0.297</a:t>
            </a:r>
          </a:p>
          <a:p>
            <a:pPr marL="0" indent="0">
              <a:buNone/>
            </a:pPr>
            <a:r>
              <a:rPr lang="en-US" dirty="0"/>
              <a:t>RPL22 Cohen’s d = 0.328</a:t>
            </a:r>
          </a:p>
          <a:p>
            <a:pPr marL="0" indent="0">
              <a:buNone/>
            </a:pPr>
            <a:endParaRPr lang="en-US" dirty="0"/>
          </a:p>
          <a:p>
            <a:pPr marL="0" indent="0">
              <a:buNone/>
            </a:pPr>
            <a:r>
              <a:rPr lang="en-US" dirty="0"/>
              <a:t>RPL22 has a moderate effect size</a:t>
            </a:r>
          </a:p>
        </p:txBody>
      </p:sp>
    </p:spTree>
    <p:extLst>
      <p:ext uri="{BB962C8B-B14F-4D97-AF65-F5344CB8AC3E}">
        <p14:creationId xmlns:p14="http://schemas.microsoft.com/office/powerpoint/2010/main" val="3141442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0A4E-7EED-435D-9D9D-8A035B20C29C}"/>
              </a:ext>
            </a:extLst>
          </p:cNvPr>
          <p:cNvSpPr>
            <a:spLocks noGrp="1"/>
          </p:cNvSpPr>
          <p:nvPr>
            <p:ph type="title"/>
          </p:nvPr>
        </p:nvSpPr>
        <p:spPr>
          <a:xfrm>
            <a:off x="0" y="0"/>
            <a:ext cx="8534400" cy="541868"/>
          </a:xfrm>
        </p:spPr>
        <p:txBody>
          <a:bodyPr>
            <a:normAutofit fontScale="90000"/>
          </a:bodyPr>
          <a:lstStyle/>
          <a:p>
            <a:r>
              <a:rPr lang="en-US" b="1" dirty="0"/>
              <a:t>Statistical Power</a:t>
            </a:r>
          </a:p>
        </p:txBody>
      </p:sp>
      <p:sp>
        <p:nvSpPr>
          <p:cNvPr id="3" name="Content Placeholder 2">
            <a:extLst>
              <a:ext uri="{FF2B5EF4-FFF2-40B4-BE49-F238E27FC236}">
                <a16:creationId xmlns:a16="http://schemas.microsoft.com/office/drawing/2014/main" id="{38F92F66-9269-4523-B6DF-8A62B98598D2}"/>
              </a:ext>
            </a:extLst>
          </p:cNvPr>
          <p:cNvSpPr>
            <a:spLocks noGrp="1"/>
          </p:cNvSpPr>
          <p:nvPr>
            <p:ph idx="1"/>
          </p:nvPr>
        </p:nvSpPr>
        <p:spPr>
          <a:xfrm>
            <a:off x="0" y="810491"/>
            <a:ext cx="10515600" cy="6047509"/>
          </a:xfrm>
        </p:spPr>
        <p:txBody>
          <a:bodyPr>
            <a:normAutofit fontScale="85000" lnSpcReduction="20000"/>
          </a:bodyPr>
          <a:lstStyle/>
          <a:p>
            <a:pPr marL="0" indent="0">
              <a:buNone/>
            </a:pPr>
            <a:r>
              <a:rPr lang="en-US" dirty="0"/>
              <a:t>Statistical power, or the power of a hypothesis test is the probability that the test correctly rejects the null hypothesis. That is, the probability of a true positive result. It is only useful when the null hypothesis is rejected. The higher the statistical power for a given experiment, the lower the probability of making a Type II (false negative) error.</a:t>
            </a:r>
          </a:p>
          <a:p>
            <a:pPr marL="0" indent="0">
              <a:buNone/>
            </a:pPr>
            <a:r>
              <a:rPr lang="en-US" dirty="0">
                <a:effectLst/>
              </a:rPr>
              <a:t>Power = 1 - Type II Error</a:t>
            </a:r>
          </a:p>
          <a:p>
            <a:pPr>
              <a:buFont typeface="Arial" panose="020B0604020202020204" pitchFamily="34" charset="0"/>
              <a:buChar char="•"/>
            </a:pPr>
            <a:r>
              <a:rPr lang="en-US" b="1" dirty="0"/>
              <a:t>Low Statistical Power</a:t>
            </a:r>
            <a:r>
              <a:rPr lang="en-US" dirty="0"/>
              <a:t>: Large risk of committing Type II errors, e.g., a false negative.</a:t>
            </a:r>
          </a:p>
          <a:p>
            <a:pPr>
              <a:buFont typeface="Arial" panose="020B0604020202020204" pitchFamily="34" charset="0"/>
              <a:buChar char="•"/>
            </a:pPr>
            <a:r>
              <a:rPr lang="en-US" b="1" dirty="0"/>
              <a:t>High Statistical Power</a:t>
            </a:r>
            <a:r>
              <a:rPr lang="en-US" dirty="0"/>
              <a:t>: Small risk of committing Type II errors.</a:t>
            </a:r>
          </a:p>
          <a:p>
            <a:pPr marL="0" indent="0">
              <a:buNone/>
            </a:pPr>
            <a:endParaRPr lang="en-US" dirty="0"/>
          </a:p>
          <a:p>
            <a:pPr marL="0" indent="0">
              <a:buNone/>
            </a:pPr>
            <a:r>
              <a:rPr lang="en-US" dirty="0"/>
              <a:t>It is common to design experiments with a statistical power of 80% or better, e.g. 0.80. This means a 20% probability of encountering a Type II area. This different to the 5% likelihood of encountering a Type I error for the standard value for the significance level</a:t>
            </a:r>
          </a:p>
          <a:p>
            <a:pPr marL="0" indent="0">
              <a:buNone/>
            </a:pPr>
            <a:endParaRPr lang="en-US" dirty="0"/>
          </a:p>
          <a:p>
            <a:pPr marL="0" indent="0">
              <a:buNone/>
            </a:pPr>
            <a:r>
              <a:rPr lang="en-US" dirty="0"/>
              <a:t>For RPL22</a:t>
            </a:r>
          </a:p>
          <a:p>
            <a:pPr marL="0" indent="0">
              <a:buNone/>
            </a:pPr>
            <a:r>
              <a:rPr lang="en-US" dirty="0"/>
              <a:t>Power = 1 – 3.86 * 10 ^ -9</a:t>
            </a:r>
          </a:p>
          <a:p>
            <a:pPr marL="0" indent="0">
              <a:buNone/>
            </a:pPr>
            <a:r>
              <a:rPr lang="en-US" dirty="0"/>
              <a:t>Power  = 0.999</a:t>
            </a:r>
          </a:p>
          <a:p>
            <a:pPr marL="0" indent="0">
              <a:buNone/>
            </a:pPr>
            <a:r>
              <a:rPr lang="en-US" dirty="0"/>
              <a:t>0.999 &gt; 0.8</a:t>
            </a:r>
          </a:p>
          <a:p>
            <a:pPr marL="0" indent="0">
              <a:buNone/>
            </a:pPr>
            <a:endParaRPr lang="en-US" dirty="0"/>
          </a:p>
          <a:p>
            <a:pPr marL="0" indent="0">
              <a:buNone/>
            </a:pPr>
            <a:r>
              <a:rPr lang="en-US" dirty="0">
                <a:effectLst/>
              </a:rPr>
              <a:t>Brownlee, J. (2020, April 23). A gentle introduction to statistical power and power analysis in python. from https://machinelearningmastery.com/statistical-power-and-power-analysis-in-python/</a:t>
            </a:r>
          </a:p>
        </p:txBody>
      </p:sp>
    </p:spTree>
    <p:extLst>
      <p:ext uri="{BB962C8B-B14F-4D97-AF65-F5344CB8AC3E}">
        <p14:creationId xmlns:p14="http://schemas.microsoft.com/office/powerpoint/2010/main" val="26306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6DFC-33E0-4295-B890-1CEB609B0AF6}"/>
              </a:ext>
            </a:extLst>
          </p:cNvPr>
          <p:cNvSpPr>
            <a:spLocks noGrp="1"/>
          </p:cNvSpPr>
          <p:nvPr>
            <p:ph type="title"/>
          </p:nvPr>
        </p:nvSpPr>
        <p:spPr>
          <a:xfrm>
            <a:off x="0" y="-26633"/>
            <a:ext cx="12064753" cy="283683"/>
          </a:xfrm>
        </p:spPr>
        <p:txBody>
          <a:bodyPr>
            <a:noAutofit/>
          </a:bodyPr>
          <a:lstStyle/>
          <a:p>
            <a:r>
              <a:rPr lang="en-US" sz="2400" dirty="0"/>
              <a:t>Results</a:t>
            </a:r>
          </a:p>
        </p:txBody>
      </p:sp>
      <p:sp>
        <p:nvSpPr>
          <p:cNvPr id="3" name="Content Placeholder 2">
            <a:extLst>
              <a:ext uri="{FF2B5EF4-FFF2-40B4-BE49-F238E27FC236}">
                <a16:creationId xmlns:a16="http://schemas.microsoft.com/office/drawing/2014/main" id="{DCCCC69E-C01A-4986-8294-30B81E0FCC79}"/>
              </a:ext>
            </a:extLst>
          </p:cNvPr>
          <p:cNvSpPr>
            <a:spLocks noGrp="1"/>
          </p:cNvSpPr>
          <p:nvPr>
            <p:ph idx="1"/>
          </p:nvPr>
        </p:nvSpPr>
        <p:spPr>
          <a:xfrm>
            <a:off x="0" y="257050"/>
            <a:ext cx="12192000" cy="6600949"/>
          </a:xfrm>
        </p:spPr>
        <p:txBody>
          <a:bodyPr>
            <a:noAutofit/>
          </a:bodyPr>
          <a:lstStyle/>
          <a:p>
            <a:pPr marL="0" indent="0">
              <a:buNone/>
            </a:pPr>
            <a:r>
              <a:rPr lang="en-US" sz="1100" dirty="0">
                <a:effectLst/>
                <a:ea typeface="Calibri" panose="020F0502020204030204" pitchFamily="34" charset="0"/>
              </a:rPr>
              <a:t>There are mutations that strongly correlate to the CIMP+ phenotype in uterine cancer.</a:t>
            </a:r>
          </a:p>
          <a:p>
            <a:r>
              <a:rPr lang="en-US" sz="1100" dirty="0"/>
              <a:t>845 statistically significant mutations (p value &gt; 0.05, Fishers Exact Value test)</a:t>
            </a:r>
          </a:p>
          <a:p>
            <a:r>
              <a:rPr lang="en-US" sz="1100" dirty="0"/>
              <a:t>739 statistically significant mutations (Chi squared value &gt; 3.84, Chi Squared test)</a:t>
            </a:r>
          </a:p>
          <a:p>
            <a:r>
              <a:rPr lang="en-US" sz="1100" dirty="0"/>
              <a:t>609 mutations have a TP – 2FP &gt; 2 (CIMP+  - 2 * Non-CIMP+ &gt; 2)</a:t>
            </a:r>
          </a:p>
          <a:p>
            <a:r>
              <a:rPr lang="en-US" sz="1100" dirty="0"/>
              <a:t>557 mutations occur exclusively in CIMP+ (CIMP+ &gt;= 2 and Non-CIMP+ = 0)</a:t>
            </a:r>
          </a:p>
          <a:p>
            <a:pPr lvl="1"/>
            <a:r>
              <a:rPr lang="en-US" sz="1100" dirty="0"/>
              <a:t>&gt;=3: 346, &gt;=4: 159, &gt;=5: 57, &gt;=6: 23, =7: 4(KCNA4, SIKE1, CNTLN, MAGI1), =8: 1(AFF1), =9: 3(MESDC1, HAS2, PCDH9)</a:t>
            </a:r>
          </a:p>
          <a:p>
            <a:r>
              <a:rPr lang="en-US" sz="1100" dirty="0"/>
              <a:t>175 mutations occur 10 to 27.6 time more in CIMP+ than Non-CIMP+ </a:t>
            </a:r>
          </a:p>
          <a:p>
            <a:r>
              <a:rPr lang="en-US" sz="1100" dirty="0"/>
              <a:t>3 mutations were statistically significant after Multiple test correction: RPL22 (</a:t>
            </a:r>
            <a:r>
              <a:rPr lang="en-US" sz="1100" dirty="0" err="1"/>
              <a:t>Sidak</a:t>
            </a:r>
            <a:r>
              <a:rPr lang="en-US" sz="1100" dirty="0"/>
              <a:t>, Bonferroni, Holm’s, </a:t>
            </a:r>
            <a:r>
              <a:rPr lang="en-US" sz="1100" dirty="0" err="1"/>
              <a:t>Benjamini</a:t>
            </a:r>
            <a:r>
              <a:rPr lang="en-US" sz="1100" dirty="0"/>
              <a:t>) DOCK3 (</a:t>
            </a:r>
            <a:r>
              <a:rPr lang="en-US" sz="1100" dirty="0" err="1"/>
              <a:t>Sidak</a:t>
            </a:r>
            <a:r>
              <a:rPr lang="en-US" sz="1100" dirty="0"/>
              <a:t>, Bonferroni, Holm’s, </a:t>
            </a:r>
            <a:r>
              <a:rPr lang="en-US" sz="1100" dirty="0" err="1"/>
              <a:t>Benjamini</a:t>
            </a:r>
            <a:r>
              <a:rPr lang="en-US" sz="1100" dirty="0"/>
              <a:t>), DONSON (</a:t>
            </a:r>
            <a:r>
              <a:rPr lang="en-US" sz="1100" dirty="0" err="1"/>
              <a:t>Sidak</a:t>
            </a:r>
            <a:r>
              <a:rPr lang="en-US" sz="1100" dirty="0"/>
              <a:t>)</a:t>
            </a:r>
          </a:p>
          <a:p>
            <a:r>
              <a:rPr lang="en-US" sz="1100" dirty="0"/>
              <a:t>3 mutations were found to effect CIMP+: RPL22, DOCK3, KRAS (Cohen’s d &gt; 0.3)</a:t>
            </a:r>
          </a:p>
          <a:p>
            <a:r>
              <a:rPr lang="en-US" sz="1100" dirty="0"/>
              <a:t>Random Forest found significant mutations:</a:t>
            </a:r>
          </a:p>
          <a:p>
            <a:pPr lvl="1"/>
            <a:r>
              <a:rPr lang="en-US" sz="1100" dirty="0"/>
              <a:t>7476 mutations, TP – 2 FP &gt; 2, # trees 1000, five-fold cross validation, accuracy 79%</a:t>
            </a:r>
          </a:p>
          <a:p>
            <a:pPr lvl="2"/>
            <a:r>
              <a:rPr lang="en-US" sz="1100" dirty="0"/>
              <a:t>8 mutations (Gini importance &gt; 0.01), 165 mutations (Gini importance &gt; 0.001), 4520 mutations (Gini importance &gt; 0)</a:t>
            </a:r>
          </a:p>
          <a:p>
            <a:pPr lvl="1"/>
            <a:r>
              <a:rPr lang="en-US" sz="1100" dirty="0"/>
              <a:t>556 mutations, TP &gt;= 2 , FP = 0, # trees: 1000, five-fold cross validation, Accuracy: 88% </a:t>
            </a:r>
          </a:p>
          <a:p>
            <a:pPr lvl="2"/>
            <a:r>
              <a:rPr lang="en-US" sz="1100" dirty="0"/>
              <a:t>15 mutations (Gini importance &gt; 0.01), 259 mutations (Gini importance &gt; 0.001), 524 mutations (Gini importance &gt; 0)</a:t>
            </a:r>
          </a:p>
          <a:p>
            <a:pPr lvl="1"/>
            <a:r>
              <a:rPr lang="en-US" sz="1100" dirty="0"/>
              <a:t>159 mutations, TP &gt;= 4, FP = 0, # trees 1000, five-fold cross validation, Accuracy 91%</a:t>
            </a:r>
          </a:p>
          <a:p>
            <a:pPr lvl="2"/>
            <a:r>
              <a:rPr lang="en-US" sz="1100" dirty="0"/>
              <a:t>29 mutations (Gini importance &gt; 0.01),  136 mutations (Gini importance &gt; 0.001), 157 mutations (Gini importance &gt; 0)</a:t>
            </a:r>
          </a:p>
          <a:p>
            <a:r>
              <a:rPr lang="en-US" sz="1100" dirty="0"/>
              <a:t>Power Analysis</a:t>
            </a:r>
            <a:r>
              <a:rPr lang="en-US" sz="1100" baseline="30000" dirty="0"/>
              <a:t>1</a:t>
            </a:r>
          </a:p>
          <a:p>
            <a:pPr lvl="1"/>
            <a:r>
              <a:rPr lang="en-US" sz="1100" dirty="0"/>
              <a:t>Assume we want significance &lt; 0.05, effect size &gt; 0.3 and statistical power &gt; 0.8</a:t>
            </a:r>
          </a:p>
          <a:p>
            <a:pPr lvl="2"/>
            <a:r>
              <a:rPr lang="en-US" sz="1100" dirty="0"/>
              <a:t>We require a sample size of at least 175.368 which is smaller than our sample size of 379</a:t>
            </a:r>
          </a:p>
          <a:p>
            <a:pPr lvl="1"/>
            <a:r>
              <a:rPr lang="en-US" sz="1100" dirty="0"/>
              <a:t>Using an adjusted significance level of &lt; 6.184 * 10^-6 (Bonferroni), our new sample size is 643.927</a:t>
            </a:r>
          </a:p>
          <a:p>
            <a:pPr lvl="2"/>
            <a:r>
              <a:rPr lang="en-US" sz="1100" dirty="0"/>
              <a:t>379 is less than 643.927 which means our data is not fit for this p value threshold</a:t>
            </a:r>
          </a:p>
          <a:p>
            <a:r>
              <a:rPr lang="en-US" sz="1100" dirty="0"/>
              <a:t>All mutations occur in at least 2 samples</a:t>
            </a:r>
          </a:p>
        </p:txBody>
      </p:sp>
    </p:spTree>
    <p:extLst>
      <p:ext uri="{BB962C8B-B14F-4D97-AF65-F5344CB8AC3E}">
        <p14:creationId xmlns:p14="http://schemas.microsoft.com/office/powerpoint/2010/main" val="19071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6C47-AB62-4B93-B0EC-1AE27426D432}"/>
              </a:ext>
            </a:extLst>
          </p:cNvPr>
          <p:cNvSpPr>
            <a:spLocks noGrp="1"/>
          </p:cNvSpPr>
          <p:nvPr>
            <p:ph type="title"/>
          </p:nvPr>
        </p:nvSpPr>
        <p:spPr>
          <a:xfrm>
            <a:off x="0" y="0"/>
            <a:ext cx="8534400" cy="539172"/>
          </a:xfrm>
        </p:spPr>
        <p:txBody>
          <a:bodyPr>
            <a:normAutofit fontScale="90000"/>
          </a:bodyPr>
          <a:lstStyle/>
          <a:p>
            <a:r>
              <a:rPr lang="en-US" b="1" dirty="0"/>
              <a:t>Power Analysis</a:t>
            </a:r>
            <a:endParaRPr lang="en-US" dirty="0"/>
          </a:p>
        </p:txBody>
      </p:sp>
      <p:sp>
        <p:nvSpPr>
          <p:cNvPr id="3" name="Content Placeholder 2">
            <a:extLst>
              <a:ext uri="{FF2B5EF4-FFF2-40B4-BE49-F238E27FC236}">
                <a16:creationId xmlns:a16="http://schemas.microsoft.com/office/drawing/2014/main" id="{054F418D-673B-494D-A82E-BDEDB6071A9C}"/>
              </a:ext>
            </a:extLst>
          </p:cNvPr>
          <p:cNvSpPr>
            <a:spLocks noGrp="1"/>
          </p:cNvSpPr>
          <p:nvPr>
            <p:ph idx="1"/>
          </p:nvPr>
        </p:nvSpPr>
        <p:spPr>
          <a:xfrm>
            <a:off x="0" y="924791"/>
            <a:ext cx="8534400" cy="5933209"/>
          </a:xfrm>
        </p:spPr>
        <p:txBody>
          <a:bodyPr>
            <a:normAutofit fontScale="92500" lnSpcReduction="10000"/>
          </a:bodyPr>
          <a:lstStyle/>
          <a:p>
            <a:pPr marL="0" indent="0">
              <a:buNone/>
            </a:pPr>
            <a:r>
              <a:rPr lang="en-US" dirty="0"/>
              <a:t>Statistical power is one piece in a puzzle that has four related parts; they are:</a:t>
            </a:r>
          </a:p>
          <a:p>
            <a:pPr marL="0" indent="0">
              <a:buNone/>
            </a:pPr>
            <a:r>
              <a:rPr lang="en-US" b="1" dirty="0"/>
              <a:t>Effect Size</a:t>
            </a:r>
            <a:r>
              <a:rPr lang="en-US" dirty="0"/>
              <a:t>. The quantified magnitude of a result present in the population. Effect size is calculated using a specific statistical measure, such as Pearson’s correlation coefficient for the relationship between variables or Cohen’s d for the difference between groups.</a:t>
            </a:r>
          </a:p>
          <a:p>
            <a:pPr marL="0" indent="0">
              <a:buNone/>
            </a:pPr>
            <a:r>
              <a:rPr lang="en-US" b="1" dirty="0"/>
              <a:t>Sample Size</a:t>
            </a:r>
            <a:r>
              <a:rPr lang="en-US" dirty="0"/>
              <a:t>. The number of observations in the sample.</a:t>
            </a:r>
          </a:p>
          <a:p>
            <a:pPr marL="0" indent="0">
              <a:buNone/>
            </a:pPr>
            <a:r>
              <a:rPr lang="en-US" b="1" dirty="0"/>
              <a:t>Significance</a:t>
            </a:r>
            <a:r>
              <a:rPr lang="en-US" dirty="0"/>
              <a:t>. The significance level used in the statistical test, e.g. alpha. Often set to 5% or 0.05.</a:t>
            </a:r>
          </a:p>
          <a:p>
            <a:pPr marL="0" indent="0">
              <a:buNone/>
            </a:pPr>
            <a:r>
              <a:rPr lang="en-US" b="1" dirty="0"/>
              <a:t>Statistical Power</a:t>
            </a:r>
            <a:r>
              <a:rPr lang="en-US" dirty="0"/>
              <a:t>. The probability of accepting the alternative hypothesis if it is true.</a:t>
            </a:r>
          </a:p>
          <a:p>
            <a:pPr marL="0" indent="0">
              <a:buNone/>
            </a:pPr>
            <a:r>
              <a:rPr lang="en-US" dirty="0"/>
              <a:t>All four variables are related. For example, a larger sample size can make an effect easier to detect, and the statistical power can be increased in a test by increasing the significance level.</a:t>
            </a:r>
          </a:p>
          <a:p>
            <a:pPr marL="0" indent="0">
              <a:buNone/>
            </a:pPr>
            <a:r>
              <a:rPr lang="en-US" dirty="0"/>
              <a:t>A power analysis involves estimating one of these four parameters given values for three other parameters. This is a powerful tool in both the design and in the analysis of experiments that we wish to interpret using statistical hypothesis tests.</a:t>
            </a:r>
          </a:p>
          <a:p>
            <a:pPr marL="0" indent="0">
              <a:buNone/>
            </a:pPr>
            <a:endParaRPr lang="en-US" dirty="0"/>
          </a:p>
          <a:p>
            <a:endParaRPr lang="en-US" dirty="0"/>
          </a:p>
        </p:txBody>
      </p:sp>
    </p:spTree>
    <p:extLst>
      <p:ext uri="{BB962C8B-B14F-4D97-AF65-F5344CB8AC3E}">
        <p14:creationId xmlns:p14="http://schemas.microsoft.com/office/powerpoint/2010/main" val="1522741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F15-A68D-42F4-8355-B8CF01AC36BD}"/>
              </a:ext>
            </a:extLst>
          </p:cNvPr>
          <p:cNvSpPr>
            <a:spLocks noGrp="1"/>
          </p:cNvSpPr>
          <p:nvPr>
            <p:ph type="title"/>
          </p:nvPr>
        </p:nvSpPr>
        <p:spPr>
          <a:xfrm>
            <a:off x="0" y="18256"/>
            <a:ext cx="12192000" cy="230319"/>
          </a:xfrm>
        </p:spPr>
        <p:txBody>
          <a:bodyPr>
            <a:normAutofit fontScale="90000"/>
          </a:bodyPr>
          <a:lstStyle/>
          <a:p>
            <a:r>
              <a:rPr lang="en-US" sz="1600" dirty="0"/>
              <a:t>Aim 1 – Finding important CIMP Mutations RPL22</a:t>
            </a:r>
          </a:p>
        </p:txBody>
      </p:sp>
      <p:sp>
        <p:nvSpPr>
          <p:cNvPr id="3" name="Content Placeholder 2">
            <a:extLst>
              <a:ext uri="{FF2B5EF4-FFF2-40B4-BE49-F238E27FC236}">
                <a16:creationId xmlns:a16="http://schemas.microsoft.com/office/drawing/2014/main" id="{B9531135-8003-4B4B-BE25-2C474B5F292C}"/>
              </a:ext>
            </a:extLst>
          </p:cNvPr>
          <p:cNvSpPr>
            <a:spLocks noGrp="1"/>
          </p:cNvSpPr>
          <p:nvPr>
            <p:ph idx="1"/>
          </p:nvPr>
        </p:nvSpPr>
        <p:spPr>
          <a:xfrm>
            <a:off x="0" y="603683"/>
            <a:ext cx="9381067" cy="6236062"/>
          </a:xfrm>
        </p:spPr>
        <p:txBody>
          <a:bodyPr>
            <a:normAutofit fontScale="25000" lnSpcReduction="20000"/>
          </a:bodyPr>
          <a:lstStyle/>
          <a:p>
            <a:pPr marL="0" indent="0">
              <a:lnSpc>
                <a:spcPct val="120000"/>
              </a:lnSpc>
              <a:buNone/>
            </a:pPr>
            <a:r>
              <a:rPr lang="en-US" sz="4000" b="1" dirty="0"/>
              <a:t>Research Questions:</a:t>
            </a: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a:t>
            </a:r>
            <a:endParaRPr lang="en-US" sz="4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a:t>
            </a: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CIMPi?</a:t>
            </a:r>
            <a:endParaRPr lang="en-US" sz="4000" dirty="0">
              <a:effectLst/>
              <a:latin typeface="Calibri" panose="020F0502020204030204" pitchFamily="34" charset="0"/>
              <a:ea typeface="Calibri" panose="020F0502020204030204" pitchFamily="34" charset="0"/>
            </a:endParaRPr>
          </a:p>
          <a:p>
            <a:pPr marL="0" indent="0">
              <a:lnSpc>
                <a:spcPct val="120000"/>
              </a:lnSpc>
              <a:buNone/>
            </a:pPr>
            <a:r>
              <a:rPr lang="en-US" sz="4000" b="1" dirty="0"/>
              <a:t>Claim: </a:t>
            </a:r>
            <a:r>
              <a:rPr lang="en-US" sz="4000" dirty="0"/>
              <a:t> </a:t>
            </a:r>
            <a:r>
              <a:rPr lang="en-US" sz="4000" dirty="0">
                <a:effectLst/>
                <a:ea typeface="Calibri" panose="020F0502020204030204" pitchFamily="34" charset="0"/>
              </a:rPr>
              <a:t>There are mutations that strongly correlate to the CIMP+ phenotype in uterine cancer.</a:t>
            </a:r>
          </a:p>
          <a:p>
            <a:pPr marL="0" indent="0">
              <a:lnSpc>
                <a:spcPct val="120000"/>
              </a:lnSpc>
              <a:buNone/>
            </a:pPr>
            <a:r>
              <a:rPr lang="en-US" sz="4000" b="1" dirty="0">
                <a:ea typeface="Calibri" panose="020F0502020204030204" pitchFamily="34" charset="0"/>
              </a:rPr>
              <a:t>Null Hypothesis: </a:t>
            </a:r>
            <a:r>
              <a:rPr lang="en-US" sz="4000" dirty="0">
                <a:effectLst/>
                <a:ea typeface="Times New Roman" panose="02020603050405020304" pitchFamily="18" charset="0"/>
              </a:rPr>
              <a:t>The mutation RPL22 at position 6257785 with frame shift deletion of T is not relevant to CIMP</a:t>
            </a:r>
            <a:endParaRPr lang="en-US" sz="4000" dirty="0">
              <a:effectLst/>
              <a:ea typeface="Calibri" panose="020F0502020204030204" pitchFamily="34" charset="0"/>
            </a:endParaRPr>
          </a:p>
          <a:p>
            <a:pPr marL="0" indent="0">
              <a:lnSpc>
                <a:spcPct val="120000"/>
              </a:lnSpc>
              <a:buNone/>
            </a:pPr>
            <a:r>
              <a:rPr lang="en-US" sz="4000" b="1" dirty="0">
                <a:effectLst/>
                <a:ea typeface="Calibri" panose="020F0502020204030204" pitchFamily="34" charset="0"/>
              </a:rPr>
              <a:t>Alternative Hypothesis</a:t>
            </a:r>
            <a:r>
              <a:rPr lang="en-US" sz="4000" dirty="0">
                <a:effectLst/>
                <a:ea typeface="Calibri" panose="020F0502020204030204" pitchFamily="34" charset="0"/>
              </a:rPr>
              <a:t>: </a:t>
            </a:r>
            <a:r>
              <a:rPr lang="en-US" sz="4000" dirty="0">
                <a:effectLst/>
                <a:ea typeface="Times New Roman" panose="02020603050405020304" pitchFamily="18" charset="0"/>
              </a:rPr>
              <a:t>The mutation RPL22 at position 6257785 with frame shift deletion of T is relevant to CIMP</a:t>
            </a:r>
            <a:endParaRPr lang="en-US" sz="4000"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t>Ground 1: </a:t>
            </a:r>
            <a:r>
              <a:rPr lang="en-US" sz="4000" dirty="0"/>
              <a:t>P</a:t>
            </a:r>
            <a:r>
              <a:rPr lang="en-US" sz="4000" dirty="0">
                <a:effectLst/>
                <a:ea typeface="Times New Roman" panose="02020603050405020304" pitchFamily="18" charset="0"/>
              </a:rPr>
              <a:t>-value, corrected for false discovery rate (</a:t>
            </a:r>
            <a:r>
              <a:rPr lang="en-US" sz="4000" dirty="0">
                <a:ea typeface="Times New Roman" panose="02020603050405020304" pitchFamily="18" charset="0"/>
              </a:rPr>
              <a:t>Including, but not limited to </a:t>
            </a:r>
            <a:r>
              <a:rPr lang="en-US" sz="4000" dirty="0"/>
              <a:t>Bonferroni Correction, Holm’s Step-Down Procedure, </a:t>
            </a:r>
            <a:r>
              <a:rPr lang="en-US" sz="4000" dirty="0" err="1"/>
              <a:t>Sidak</a:t>
            </a:r>
            <a:r>
              <a:rPr lang="en-US" sz="4000" dirty="0"/>
              <a:t> Correction, and Benjamini-Hochberg’s Step-Up Procedure</a:t>
            </a:r>
            <a:r>
              <a:rPr lang="en-US" sz="4000" dirty="0">
                <a:effectLst/>
                <a:ea typeface="Times New Roman" panose="02020603050405020304" pitchFamily="18" charset="0"/>
              </a:rPr>
              <a:t>)</a:t>
            </a:r>
          </a:p>
          <a:p>
            <a:pPr marL="0" indent="0">
              <a:lnSpc>
                <a:spcPct val="120000"/>
              </a:lnSpc>
              <a:spcBef>
                <a:spcPts val="0"/>
              </a:spcBef>
              <a:spcAft>
                <a:spcPts val="0"/>
              </a:spcAft>
              <a:buNone/>
              <a:tabLst>
                <a:tab pos="457200" algn="l"/>
              </a:tabLst>
            </a:pPr>
            <a:r>
              <a:rPr lang="en-US" sz="4000" b="1" dirty="0"/>
              <a:t>Ground 2: </a:t>
            </a:r>
            <a:r>
              <a:rPr lang="en-US" sz="4000" dirty="0">
                <a:effectLst/>
                <a:ea typeface="Times New Roman" panose="02020603050405020304" pitchFamily="18" charset="0"/>
              </a:rPr>
              <a:t>Covers enough samples in foreground (either in CIMP+ or in CIMP-, depending on which one you are trying to characterize with features)</a:t>
            </a:r>
            <a:endParaRPr lang="en-US" sz="4000" dirty="0">
              <a:ea typeface="Times New Roman" panose="02020603050405020304" pitchFamily="18" charset="0"/>
            </a:endParaRPr>
          </a:p>
          <a:p>
            <a:pPr marL="0" indent="0">
              <a:lnSpc>
                <a:spcPct val="120000"/>
              </a:lnSpc>
              <a:spcBef>
                <a:spcPts val="0"/>
              </a:spcBef>
              <a:spcAft>
                <a:spcPts val="0"/>
              </a:spcAft>
              <a:buNone/>
              <a:tabLst>
                <a:tab pos="457200" algn="l"/>
              </a:tabLst>
            </a:pPr>
            <a:r>
              <a:rPr lang="en-US" sz="4000" b="1" dirty="0">
                <a:effectLst/>
                <a:ea typeface="Calibri" panose="020F0502020204030204" pitchFamily="34" charset="0"/>
              </a:rPr>
              <a:t>Ground 3: </a:t>
            </a:r>
            <a:r>
              <a:rPr lang="en-US" sz="4000" dirty="0">
                <a:ea typeface="Calibri" panose="020F0502020204030204" pitchFamily="34" charset="0"/>
              </a:rPr>
              <a:t>The mutation passes a variety of statistical measures (measures include, but not limited to </a:t>
            </a:r>
            <a:r>
              <a:rPr lang="en-US" sz="4000" dirty="0"/>
              <a:t>Actual / Expected rate, Cohen's d and Effect Size, Statistical Power, Power Analysis, Chi-squared test)</a:t>
            </a:r>
            <a:endParaRPr lang="en-US" sz="4000" dirty="0">
              <a:ea typeface="Calibri" panose="020F0502020204030204" pitchFamily="34" charset="0"/>
            </a:endParaRPr>
          </a:p>
          <a:p>
            <a:pPr marL="0" indent="0">
              <a:lnSpc>
                <a:spcPct val="120000"/>
              </a:lnSpc>
              <a:spcBef>
                <a:spcPts val="0"/>
              </a:spcBef>
              <a:spcAft>
                <a:spcPts val="0"/>
              </a:spcAft>
              <a:buNone/>
              <a:tabLst>
                <a:tab pos="457200" algn="l"/>
              </a:tabLst>
            </a:pPr>
            <a:endParaRPr lang="en-US" sz="4000" b="1"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1: </a:t>
            </a:r>
            <a:r>
              <a:rPr lang="en-US" sz="4000" dirty="0"/>
              <a:t>Using p value, we can find that RPL22 has a p value of 3 * 10^-9 this is less than a p value 0.05. We also find that if using </a:t>
            </a:r>
            <a:r>
              <a:rPr lang="en-US" sz="4000" dirty="0">
                <a:effectLst/>
                <a:latin typeface="Calibri" panose="020F0502020204030204" pitchFamily="34" charset="0"/>
                <a:ea typeface="Calibri" panose="020F0502020204030204" pitchFamily="34" charset="0"/>
              </a:rPr>
              <a:t>Bonferroni Correction  	p value (0.05 / 8085) ~ 6 * 10 ^ -6, RPL22 also has a p value smaller than this proving that RPL22 is statistically significant.</a:t>
            </a:r>
            <a:endParaRPr lang="en-US" sz="4000" b="1" dirty="0">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2: </a:t>
            </a:r>
            <a:r>
              <a:rPr lang="en-US" sz="4000" dirty="0"/>
              <a:t>The mutation RPL22 covers 27 samples of CIMP+ more than every other mutation in the data, this is larger than 8084 of the other mutations.</a:t>
            </a:r>
            <a:endParaRPr lang="en-US" sz="4000" b="1"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3: </a:t>
            </a:r>
            <a:r>
              <a:rPr lang="en-US" sz="4000" dirty="0">
                <a:ea typeface="Calibri" panose="020F0502020204030204" pitchFamily="34" charset="0"/>
              </a:rPr>
              <a:t>The measures referred to in ground 3 are all </a:t>
            </a:r>
            <a:r>
              <a:rPr lang="en-US" sz="3600" dirty="0"/>
              <a:t>reputable</a:t>
            </a:r>
            <a:r>
              <a:rPr lang="en-US" sz="4000" dirty="0">
                <a:ea typeface="Calibri" panose="020F0502020204030204" pitchFamily="34" charset="0"/>
              </a:rPr>
              <a:t> statistical measures for finding important data from non-important data. In use we can effectively find all important mutations.</a:t>
            </a:r>
            <a:endParaRPr lang="en-US" sz="4000" dirty="0">
              <a:effectLst/>
              <a:ea typeface="Calibri" panose="020F0502020204030204" pitchFamily="34" charset="0"/>
            </a:endParaRPr>
          </a:p>
          <a:p>
            <a:pPr marL="0" indent="0">
              <a:lnSpc>
                <a:spcPct val="120000"/>
              </a:lnSpc>
              <a:spcBef>
                <a:spcPts val="0"/>
              </a:spcBef>
              <a:spcAft>
                <a:spcPts val="0"/>
              </a:spcAft>
              <a:buNone/>
              <a:tabLst>
                <a:tab pos="457200" algn="l"/>
              </a:tabLst>
            </a:pPr>
            <a:endParaRPr lang="en-US" sz="4000" b="1" dirty="0">
              <a:effectLst/>
              <a:ea typeface="Calibri" panose="020F0502020204030204" pitchFamily="34" charset="0"/>
            </a:endParaRPr>
          </a:p>
          <a:p>
            <a:pPr marL="0" marR="0" lvl="0" indent="0">
              <a:lnSpc>
                <a:spcPct val="120000"/>
              </a:lnSpc>
              <a:spcBef>
                <a:spcPts val="0"/>
              </a:spcBef>
              <a:spcAft>
                <a:spcPts val="0"/>
              </a:spcAft>
              <a:buNone/>
              <a:tabLst>
                <a:tab pos="457200" algn="l"/>
              </a:tabLst>
            </a:pPr>
            <a:r>
              <a:rPr lang="en-US" sz="4000" b="1" dirty="0"/>
              <a:t>Backing for Warrant 1:</a:t>
            </a:r>
            <a:r>
              <a:rPr lang="en-US" sz="4000" dirty="0"/>
              <a:t>  There are 845 (~10%) mutations that have a p value &lt;= 0.05. While 2  (0.025%) mutations have &lt; 6 * 10 ^ -6 and fit the adjusted p value </a:t>
            </a:r>
          </a:p>
          <a:p>
            <a:pPr marL="0" indent="0">
              <a:lnSpc>
                <a:spcPct val="120000"/>
              </a:lnSpc>
              <a:buNone/>
            </a:pPr>
            <a:r>
              <a:rPr lang="en-US" sz="4000" b="1" dirty="0"/>
              <a:t>Backing for Warrant 2:</a:t>
            </a:r>
            <a:r>
              <a:rPr lang="en-US" sz="4000" dirty="0"/>
              <a:t>  The foreground there are 108 CIMP+ mutations. The background has 142 CIMP-, and 129 CIMPi samples (271 total). This makes any 1 CIMP+ sample almost twice as important as 1 Non-CIMP+ sample</a:t>
            </a:r>
          </a:p>
          <a:p>
            <a:pPr marL="0" indent="0">
              <a:lnSpc>
                <a:spcPct val="120000"/>
              </a:lnSpc>
              <a:buNone/>
            </a:pPr>
            <a:r>
              <a:rPr lang="en-US" sz="4000" b="1" dirty="0"/>
              <a:t>Backing for Warrant 3: </a:t>
            </a:r>
            <a:r>
              <a:rPr lang="en-US" sz="4000" dirty="0"/>
              <a:t>RPL22 value for:</a:t>
            </a:r>
          </a:p>
          <a:p>
            <a:pPr marL="0" indent="0">
              <a:lnSpc>
                <a:spcPct val="120000"/>
              </a:lnSpc>
              <a:buNone/>
            </a:pPr>
            <a:r>
              <a:rPr lang="en-US" sz="4000" dirty="0"/>
              <a:t>			Actual / Expected rate: 6.775</a:t>
            </a:r>
          </a:p>
          <a:p>
            <a:pPr marL="0" indent="0">
              <a:lnSpc>
                <a:spcPct val="120000"/>
              </a:lnSpc>
              <a:buNone/>
            </a:pPr>
            <a:r>
              <a:rPr lang="en-US" sz="4000" dirty="0"/>
              <a:t>			Cohen's d and Effect Size: 0.593</a:t>
            </a:r>
          </a:p>
          <a:p>
            <a:pPr marL="0" indent="0">
              <a:lnSpc>
                <a:spcPct val="120000"/>
              </a:lnSpc>
              <a:buNone/>
            </a:pPr>
            <a:r>
              <a:rPr lang="en-US" sz="4000" dirty="0"/>
              <a:t>			Statistical Power: 0.999</a:t>
            </a:r>
          </a:p>
          <a:p>
            <a:pPr marL="0" indent="0">
              <a:lnSpc>
                <a:spcPct val="120000"/>
              </a:lnSpc>
              <a:buNone/>
            </a:pPr>
            <a:r>
              <a:rPr lang="en-US" sz="4000" dirty="0"/>
              <a:t> 			Chi-squared test: </a:t>
            </a:r>
            <a:r>
              <a:rPr lang="en-US" sz="3600" dirty="0"/>
              <a:t>499.67</a:t>
            </a:r>
            <a:endParaRPr lang="en-US" sz="4000" b="1" dirty="0"/>
          </a:p>
          <a:p>
            <a:pPr marL="0" indent="0">
              <a:lnSpc>
                <a:spcPct val="120000"/>
              </a:lnSpc>
              <a:buNone/>
            </a:pPr>
            <a:r>
              <a:rPr lang="en-US" sz="4000" b="1" dirty="0"/>
              <a:t>Rebuttal</a:t>
            </a:r>
            <a:r>
              <a:rPr lang="en-US" sz="4000" dirty="0"/>
              <a:t>:  Of the ~8000 mutations only ~800 are considered “statistically significant” (p value &lt; 0.05). Along side of this the strongest mutation that contains CIMP+ only covers ~25% of the data. This means any given mutation is only able to cover a small potion of the data. While the highest accuracy forest was 90% most forest only has an accuracy between 50 and 70%. Other metrics have a similar outlier as well.</a:t>
            </a:r>
          </a:p>
          <a:p>
            <a:pPr marL="0" indent="0">
              <a:lnSpc>
                <a:spcPct val="120000"/>
              </a:lnSpc>
              <a:buNone/>
            </a:pPr>
            <a:r>
              <a:rPr lang="en-US" sz="4000" b="1" dirty="0"/>
              <a:t>Qualifications: </a:t>
            </a:r>
            <a:r>
              <a:rPr lang="en-US" sz="4000" dirty="0"/>
              <a:t>In the data there are mutations that do not relate to CIMP+, this can become problematic when separating the two groupings causing CIMP+ and Non-CIMP+ mixing. If all separation is correct, then the data will correlate to CIMP+</a:t>
            </a:r>
          </a:p>
          <a:p>
            <a:pPr marL="457200" lvl="1" indent="0">
              <a:spcBef>
                <a:spcPts val="0"/>
              </a:spcBef>
              <a:buNone/>
            </a:pPr>
            <a:endParaRPr lang="en-US" sz="32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767281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F15-A68D-42F4-8355-B8CF01AC36BD}"/>
              </a:ext>
            </a:extLst>
          </p:cNvPr>
          <p:cNvSpPr>
            <a:spLocks noGrp="1"/>
          </p:cNvSpPr>
          <p:nvPr>
            <p:ph type="title"/>
          </p:nvPr>
        </p:nvSpPr>
        <p:spPr>
          <a:xfrm>
            <a:off x="0" y="18256"/>
            <a:ext cx="12192000" cy="230319"/>
          </a:xfrm>
        </p:spPr>
        <p:txBody>
          <a:bodyPr>
            <a:normAutofit fontScale="90000"/>
          </a:bodyPr>
          <a:lstStyle/>
          <a:p>
            <a:r>
              <a:rPr lang="en-US" sz="1600" dirty="0"/>
              <a:t>Aim 1 – Finding important CIMP Mutations General</a:t>
            </a:r>
          </a:p>
        </p:txBody>
      </p:sp>
      <p:sp>
        <p:nvSpPr>
          <p:cNvPr id="3" name="Content Placeholder 2">
            <a:extLst>
              <a:ext uri="{FF2B5EF4-FFF2-40B4-BE49-F238E27FC236}">
                <a16:creationId xmlns:a16="http://schemas.microsoft.com/office/drawing/2014/main" id="{B9531135-8003-4B4B-BE25-2C474B5F292C}"/>
              </a:ext>
            </a:extLst>
          </p:cNvPr>
          <p:cNvSpPr>
            <a:spLocks noGrp="1"/>
          </p:cNvSpPr>
          <p:nvPr>
            <p:ph idx="1"/>
          </p:nvPr>
        </p:nvSpPr>
        <p:spPr>
          <a:xfrm>
            <a:off x="0" y="603683"/>
            <a:ext cx="9381067" cy="6236062"/>
          </a:xfrm>
        </p:spPr>
        <p:txBody>
          <a:bodyPr>
            <a:normAutofit fontScale="25000" lnSpcReduction="20000"/>
          </a:bodyPr>
          <a:lstStyle/>
          <a:p>
            <a:pPr marL="0" indent="0">
              <a:lnSpc>
                <a:spcPct val="120000"/>
              </a:lnSpc>
              <a:buNone/>
            </a:pPr>
            <a:r>
              <a:rPr lang="en-US" sz="4000" b="1" dirty="0"/>
              <a:t>Research Questions:</a:t>
            </a: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a:t>
            </a:r>
            <a:endParaRPr lang="en-US" sz="4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a:t>
            </a: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CIMPi?</a:t>
            </a:r>
            <a:endParaRPr lang="en-US" sz="4000" dirty="0">
              <a:effectLst/>
              <a:latin typeface="Calibri" panose="020F0502020204030204" pitchFamily="34" charset="0"/>
              <a:ea typeface="Calibri" panose="020F0502020204030204" pitchFamily="34" charset="0"/>
            </a:endParaRPr>
          </a:p>
          <a:p>
            <a:pPr marL="0" indent="0">
              <a:lnSpc>
                <a:spcPct val="120000"/>
              </a:lnSpc>
              <a:buNone/>
            </a:pPr>
            <a:r>
              <a:rPr lang="en-US" sz="4000" b="1" dirty="0"/>
              <a:t>Claim: </a:t>
            </a:r>
            <a:r>
              <a:rPr lang="en-US" sz="4000" dirty="0"/>
              <a:t> </a:t>
            </a:r>
            <a:r>
              <a:rPr lang="en-US" sz="4000" dirty="0">
                <a:effectLst/>
                <a:ea typeface="Calibri" panose="020F0502020204030204" pitchFamily="34" charset="0"/>
              </a:rPr>
              <a:t>There are mutations that strongly correlate to the CIMP+ phenotype in uterine cancer.</a:t>
            </a:r>
          </a:p>
          <a:p>
            <a:pPr marL="0" indent="0">
              <a:lnSpc>
                <a:spcPct val="120000"/>
              </a:lnSpc>
              <a:buNone/>
            </a:pPr>
            <a:r>
              <a:rPr lang="en-US" sz="4000" b="1" dirty="0">
                <a:ea typeface="Calibri" panose="020F0502020204030204" pitchFamily="34" charset="0"/>
              </a:rPr>
              <a:t>Null Hypothesis: </a:t>
            </a:r>
            <a:r>
              <a:rPr lang="en-US" sz="4000" dirty="0">
                <a:effectLst/>
                <a:ea typeface="Times New Roman" panose="02020603050405020304" pitchFamily="18" charset="0"/>
              </a:rPr>
              <a:t>The mutation </a:t>
            </a:r>
            <a:r>
              <a:rPr lang="en-US" sz="4000" b="1" dirty="0">
                <a:ea typeface="Times New Roman" panose="02020603050405020304" pitchFamily="18" charset="0"/>
              </a:rPr>
              <a:t>X</a:t>
            </a:r>
            <a:r>
              <a:rPr lang="en-US" sz="4000" dirty="0">
                <a:effectLst/>
                <a:ea typeface="Times New Roman" panose="02020603050405020304" pitchFamily="18" charset="0"/>
              </a:rPr>
              <a:t> is not relevant to CIMP</a:t>
            </a:r>
            <a:endParaRPr lang="en-US" sz="4000" dirty="0">
              <a:effectLst/>
              <a:ea typeface="Calibri" panose="020F0502020204030204" pitchFamily="34" charset="0"/>
            </a:endParaRPr>
          </a:p>
          <a:p>
            <a:pPr marL="0" indent="0">
              <a:lnSpc>
                <a:spcPct val="120000"/>
              </a:lnSpc>
              <a:buNone/>
            </a:pPr>
            <a:r>
              <a:rPr lang="en-US" sz="4000" b="1" dirty="0">
                <a:effectLst/>
                <a:ea typeface="Calibri" panose="020F0502020204030204" pitchFamily="34" charset="0"/>
              </a:rPr>
              <a:t>Alternative Hypothesis</a:t>
            </a:r>
            <a:r>
              <a:rPr lang="en-US" sz="4000" dirty="0">
                <a:effectLst/>
                <a:ea typeface="Calibri" panose="020F0502020204030204" pitchFamily="34" charset="0"/>
              </a:rPr>
              <a:t>: </a:t>
            </a:r>
            <a:r>
              <a:rPr lang="en-US" sz="4000" dirty="0">
                <a:effectLst/>
                <a:ea typeface="Times New Roman" panose="02020603050405020304" pitchFamily="18" charset="0"/>
              </a:rPr>
              <a:t>The mutation </a:t>
            </a:r>
            <a:r>
              <a:rPr lang="en-US" sz="4000" b="1" dirty="0">
                <a:effectLst/>
                <a:ea typeface="Times New Roman" panose="02020603050405020304" pitchFamily="18" charset="0"/>
              </a:rPr>
              <a:t>X</a:t>
            </a:r>
            <a:r>
              <a:rPr lang="en-US" sz="4000" dirty="0">
                <a:effectLst/>
                <a:ea typeface="Times New Roman" panose="02020603050405020304" pitchFamily="18" charset="0"/>
              </a:rPr>
              <a:t> at position </a:t>
            </a:r>
            <a:r>
              <a:rPr lang="en-US" sz="4000" b="1" dirty="0">
                <a:effectLst/>
                <a:ea typeface="Times New Roman" panose="02020603050405020304" pitchFamily="18" charset="0"/>
              </a:rPr>
              <a:t>Y </a:t>
            </a:r>
            <a:r>
              <a:rPr lang="en-US" sz="4000" dirty="0">
                <a:effectLst/>
                <a:ea typeface="Times New Roman" panose="02020603050405020304" pitchFamily="18" charset="0"/>
              </a:rPr>
              <a:t>with frame shift </a:t>
            </a:r>
            <a:r>
              <a:rPr lang="en-US" sz="4000" b="1" dirty="0">
                <a:effectLst/>
                <a:ea typeface="Times New Roman" panose="02020603050405020304" pitchFamily="18" charset="0"/>
              </a:rPr>
              <a:t>Z</a:t>
            </a:r>
            <a:r>
              <a:rPr lang="en-US" sz="4000" dirty="0">
                <a:effectLst/>
                <a:ea typeface="Times New Roman" panose="02020603050405020304" pitchFamily="18" charset="0"/>
              </a:rPr>
              <a:t> is relevant to CIMP</a:t>
            </a:r>
            <a:endParaRPr lang="en-US" sz="4000"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t>Ground 1: </a:t>
            </a:r>
            <a:r>
              <a:rPr lang="en-US" sz="4000" dirty="0"/>
              <a:t>P</a:t>
            </a:r>
            <a:r>
              <a:rPr lang="en-US" sz="4000" dirty="0">
                <a:effectLst/>
                <a:ea typeface="Times New Roman" panose="02020603050405020304" pitchFamily="18" charset="0"/>
              </a:rPr>
              <a:t>-value, corrected for false discovery rate (</a:t>
            </a:r>
            <a:r>
              <a:rPr lang="en-US" sz="4000" dirty="0">
                <a:ea typeface="Times New Roman" panose="02020603050405020304" pitchFamily="18" charset="0"/>
              </a:rPr>
              <a:t>Including, but not limited to </a:t>
            </a:r>
            <a:r>
              <a:rPr lang="en-US" sz="4000" dirty="0"/>
              <a:t>Bonferroni Correction, Holm’s Step-Down Procedure, </a:t>
            </a:r>
            <a:r>
              <a:rPr lang="en-US" sz="4000" dirty="0" err="1"/>
              <a:t>Sidak</a:t>
            </a:r>
            <a:r>
              <a:rPr lang="en-US" sz="4000" dirty="0"/>
              <a:t> Correction, and Benjamini-Hochberg’s Step-Up Procedure</a:t>
            </a:r>
            <a:r>
              <a:rPr lang="en-US" sz="4000" dirty="0">
                <a:effectLst/>
                <a:ea typeface="Times New Roman" panose="02020603050405020304" pitchFamily="18" charset="0"/>
              </a:rPr>
              <a:t>)</a:t>
            </a:r>
          </a:p>
          <a:p>
            <a:pPr marL="0" indent="0">
              <a:lnSpc>
                <a:spcPct val="120000"/>
              </a:lnSpc>
              <a:spcBef>
                <a:spcPts val="0"/>
              </a:spcBef>
              <a:spcAft>
                <a:spcPts val="0"/>
              </a:spcAft>
              <a:buNone/>
              <a:tabLst>
                <a:tab pos="457200" algn="l"/>
              </a:tabLst>
            </a:pPr>
            <a:r>
              <a:rPr lang="en-US" sz="4000" b="1" dirty="0"/>
              <a:t>Ground 2: </a:t>
            </a:r>
            <a:r>
              <a:rPr lang="en-US" sz="4000" dirty="0">
                <a:effectLst/>
                <a:ea typeface="Times New Roman" panose="02020603050405020304" pitchFamily="18" charset="0"/>
              </a:rPr>
              <a:t>Covers enough samples in foreground (either in CIMP+ or in CIMP-, depending on which one you are trying to characterize with features)</a:t>
            </a:r>
            <a:endParaRPr lang="en-US" sz="4000" dirty="0">
              <a:ea typeface="Times New Roman" panose="02020603050405020304" pitchFamily="18" charset="0"/>
            </a:endParaRPr>
          </a:p>
          <a:p>
            <a:pPr marL="0" indent="0">
              <a:lnSpc>
                <a:spcPct val="120000"/>
              </a:lnSpc>
              <a:spcBef>
                <a:spcPts val="0"/>
              </a:spcBef>
              <a:spcAft>
                <a:spcPts val="0"/>
              </a:spcAft>
              <a:buNone/>
              <a:tabLst>
                <a:tab pos="457200" algn="l"/>
              </a:tabLst>
            </a:pPr>
            <a:r>
              <a:rPr lang="en-US" sz="4000" b="1" dirty="0">
                <a:effectLst/>
                <a:ea typeface="Calibri" panose="020F0502020204030204" pitchFamily="34" charset="0"/>
              </a:rPr>
              <a:t>Ground 3: </a:t>
            </a:r>
            <a:r>
              <a:rPr lang="en-US" sz="4000" dirty="0">
                <a:ea typeface="Calibri" panose="020F0502020204030204" pitchFamily="34" charset="0"/>
              </a:rPr>
              <a:t>The mutation passes a variety of statistical measures (measures include, but not limited to </a:t>
            </a:r>
            <a:r>
              <a:rPr lang="en-US" sz="4000" dirty="0"/>
              <a:t>Actual / Expected rate, Cohen's d and Effect Size, Statistical Power, Power Analysis, Chi-squared test)</a:t>
            </a:r>
            <a:endParaRPr lang="en-US" sz="4000" dirty="0">
              <a:ea typeface="Calibri" panose="020F0502020204030204" pitchFamily="34" charset="0"/>
            </a:endParaRPr>
          </a:p>
          <a:p>
            <a:pPr marL="0" indent="0">
              <a:lnSpc>
                <a:spcPct val="120000"/>
              </a:lnSpc>
              <a:spcBef>
                <a:spcPts val="0"/>
              </a:spcBef>
              <a:spcAft>
                <a:spcPts val="0"/>
              </a:spcAft>
              <a:buNone/>
              <a:tabLst>
                <a:tab pos="457200" algn="l"/>
              </a:tabLst>
            </a:pPr>
            <a:endParaRPr lang="en-US" sz="4000" b="1"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1: </a:t>
            </a:r>
            <a:r>
              <a:rPr lang="en-US" sz="4000" dirty="0"/>
              <a:t>Using p value, we can find that </a:t>
            </a:r>
            <a:r>
              <a:rPr lang="en-US" sz="4000" b="1" dirty="0"/>
              <a:t>X</a:t>
            </a:r>
            <a:r>
              <a:rPr lang="en-US" sz="4000" dirty="0"/>
              <a:t> has a p value of </a:t>
            </a:r>
            <a:r>
              <a:rPr lang="en-US" sz="4000" b="1" dirty="0"/>
              <a:t>P</a:t>
            </a:r>
            <a:r>
              <a:rPr lang="en-US" sz="4000" dirty="0"/>
              <a:t> this is </a:t>
            </a:r>
            <a:r>
              <a:rPr lang="en-US" sz="4000" b="1" dirty="0"/>
              <a:t>less / greater </a:t>
            </a:r>
            <a:r>
              <a:rPr lang="en-US" sz="4000" dirty="0"/>
              <a:t>than a p value 0.05. We also find that if using </a:t>
            </a:r>
            <a:r>
              <a:rPr lang="en-US" sz="4000" dirty="0">
                <a:effectLst/>
                <a:latin typeface="Calibri" panose="020F0502020204030204" pitchFamily="34" charset="0"/>
                <a:ea typeface="Calibri" panose="020F0502020204030204" pitchFamily="34" charset="0"/>
              </a:rPr>
              <a:t>Bonferroni Correction  	p value </a:t>
            </a:r>
            <a:r>
              <a:rPr lang="en-US" sz="4000" b="1" dirty="0">
                <a:latin typeface="Calibri" panose="020F0502020204030204" pitchFamily="34" charset="0"/>
                <a:ea typeface="Calibri" panose="020F0502020204030204" pitchFamily="34" charset="0"/>
              </a:rPr>
              <a:t>P*</a:t>
            </a:r>
            <a:r>
              <a:rPr lang="en-US" sz="4000" dirty="0">
                <a:effectLst/>
                <a:latin typeface="Calibri" panose="020F0502020204030204" pitchFamily="34" charset="0"/>
                <a:ea typeface="Calibri" panose="020F0502020204030204" pitchFamily="34" charset="0"/>
              </a:rPr>
              <a:t>, </a:t>
            </a:r>
            <a:r>
              <a:rPr lang="en-US" sz="4000" b="1" dirty="0">
                <a:effectLst/>
                <a:latin typeface="Calibri" panose="020F0502020204030204" pitchFamily="34" charset="0"/>
                <a:ea typeface="Calibri" panose="020F0502020204030204" pitchFamily="34" charset="0"/>
              </a:rPr>
              <a:t>X</a:t>
            </a:r>
            <a:r>
              <a:rPr lang="en-US" sz="4000" dirty="0">
                <a:effectLst/>
                <a:latin typeface="Calibri" panose="020F0502020204030204" pitchFamily="34" charset="0"/>
                <a:ea typeface="Calibri" panose="020F0502020204030204" pitchFamily="34" charset="0"/>
              </a:rPr>
              <a:t> also has a p value </a:t>
            </a:r>
            <a:r>
              <a:rPr lang="en-US" sz="4000" b="1" dirty="0">
                <a:effectLst/>
                <a:latin typeface="Calibri" panose="020F0502020204030204" pitchFamily="34" charset="0"/>
                <a:ea typeface="Calibri" panose="020F0502020204030204" pitchFamily="34" charset="0"/>
              </a:rPr>
              <a:t>smaller/larger </a:t>
            </a:r>
            <a:r>
              <a:rPr lang="en-US" sz="4000" dirty="0">
                <a:effectLst/>
                <a:latin typeface="Calibri" panose="020F0502020204030204" pitchFamily="34" charset="0"/>
                <a:ea typeface="Calibri" panose="020F0502020204030204" pitchFamily="34" charset="0"/>
              </a:rPr>
              <a:t>than this proving that </a:t>
            </a:r>
            <a:r>
              <a:rPr lang="en-US" sz="4000" b="1" dirty="0">
                <a:effectLst/>
                <a:latin typeface="Calibri" panose="020F0502020204030204" pitchFamily="34" charset="0"/>
                <a:ea typeface="Calibri" panose="020F0502020204030204" pitchFamily="34" charset="0"/>
              </a:rPr>
              <a:t>X</a:t>
            </a:r>
            <a:r>
              <a:rPr lang="en-US" sz="4000" dirty="0">
                <a:effectLst/>
                <a:latin typeface="Calibri" panose="020F0502020204030204" pitchFamily="34" charset="0"/>
                <a:ea typeface="Calibri" panose="020F0502020204030204" pitchFamily="34" charset="0"/>
              </a:rPr>
              <a:t> </a:t>
            </a:r>
            <a:r>
              <a:rPr lang="en-US" sz="4000" b="1" dirty="0">
                <a:effectLst/>
                <a:latin typeface="Calibri" panose="020F0502020204030204" pitchFamily="34" charset="0"/>
                <a:ea typeface="Calibri" panose="020F0502020204030204" pitchFamily="34" charset="0"/>
              </a:rPr>
              <a:t>is/</a:t>
            </a:r>
            <a:r>
              <a:rPr lang="en-US" sz="4000" b="1" dirty="0" err="1">
                <a:effectLst/>
                <a:latin typeface="Calibri" panose="020F0502020204030204" pitchFamily="34" charset="0"/>
                <a:ea typeface="Calibri" panose="020F0502020204030204" pitchFamily="34" charset="0"/>
              </a:rPr>
              <a:t>isnt</a:t>
            </a:r>
            <a:r>
              <a:rPr lang="en-US" sz="4000" b="1" dirty="0">
                <a:effectLst/>
                <a:latin typeface="Calibri" panose="020F0502020204030204" pitchFamily="34" charset="0"/>
                <a:ea typeface="Calibri" panose="020F0502020204030204" pitchFamily="34" charset="0"/>
              </a:rPr>
              <a:t> </a:t>
            </a:r>
            <a:r>
              <a:rPr lang="en-US" sz="4000" dirty="0">
                <a:effectLst/>
                <a:latin typeface="Calibri" panose="020F0502020204030204" pitchFamily="34" charset="0"/>
                <a:ea typeface="Calibri" panose="020F0502020204030204" pitchFamily="34" charset="0"/>
              </a:rPr>
              <a:t>statistically significant.</a:t>
            </a:r>
            <a:endParaRPr lang="en-US" sz="4000" b="1" dirty="0">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2: </a:t>
            </a:r>
            <a:r>
              <a:rPr lang="en-US" sz="4000" dirty="0"/>
              <a:t>The mutation </a:t>
            </a:r>
            <a:r>
              <a:rPr lang="en-US" sz="4000" b="1" dirty="0"/>
              <a:t>X</a:t>
            </a:r>
            <a:r>
              <a:rPr lang="en-US" sz="4000" dirty="0"/>
              <a:t> covers </a:t>
            </a:r>
            <a:r>
              <a:rPr lang="en-US" sz="4000" b="1" dirty="0"/>
              <a:t>TP</a:t>
            </a:r>
            <a:r>
              <a:rPr lang="en-US" sz="4000" dirty="0"/>
              <a:t> samples of CIMP+ more than every other mutation in the data, this is larger than </a:t>
            </a:r>
            <a:r>
              <a:rPr lang="en-US" sz="4000" b="1" dirty="0"/>
              <a:t>M</a:t>
            </a:r>
            <a:r>
              <a:rPr lang="en-US" sz="4000" dirty="0"/>
              <a:t> of the other mutations.</a:t>
            </a:r>
            <a:endParaRPr lang="en-US" sz="4000" b="1"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3: </a:t>
            </a:r>
            <a:r>
              <a:rPr lang="en-US" sz="4000" dirty="0">
                <a:ea typeface="Calibri" panose="020F0502020204030204" pitchFamily="34" charset="0"/>
              </a:rPr>
              <a:t>The measures referred to in ground 3 are all </a:t>
            </a:r>
            <a:r>
              <a:rPr lang="en-US" sz="3600" dirty="0"/>
              <a:t>reputable</a:t>
            </a:r>
            <a:r>
              <a:rPr lang="en-US" sz="4000" dirty="0">
                <a:ea typeface="Calibri" panose="020F0502020204030204" pitchFamily="34" charset="0"/>
              </a:rPr>
              <a:t> statistical measures for finding important data from non-important data. In use we can effectively find all important mutations.</a:t>
            </a:r>
            <a:endParaRPr lang="en-US" sz="4000" dirty="0">
              <a:effectLst/>
              <a:ea typeface="Calibri" panose="020F0502020204030204" pitchFamily="34" charset="0"/>
            </a:endParaRPr>
          </a:p>
          <a:p>
            <a:pPr marL="0" indent="0">
              <a:lnSpc>
                <a:spcPct val="120000"/>
              </a:lnSpc>
              <a:spcBef>
                <a:spcPts val="0"/>
              </a:spcBef>
              <a:spcAft>
                <a:spcPts val="0"/>
              </a:spcAft>
              <a:buNone/>
              <a:tabLst>
                <a:tab pos="457200" algn="l"/>
              </a:tabLst>
            </a:pPr>
            <a:endParaRPr lang="en-US" sz="4000" b="1" dirty="0">
              <a:effectLst/>
              <a:ea typeface="Calibri" panose="020F0502020204030204" pitchFamily="34" charset="0"/>
            </a:endParaRPr>
          </a:p>
          <a:p>
            <a:pPr marL="0" marR="0" lvl="0" indent="0">
              <a:lnSpc>
                <a:spcPct val="120000"/>
              </a:lnSpc>
              <a:spcBef>
                <a:spcPts val="0"/>
              </a:spcBef>
              <a:spcAft>
                <a:spcPts val="0"/>
              </a:spcAft>
              <a:buNone/>
              <a:tabLst>
                <a:tab pos="457200" algn="l"/>
              </a:tabLst>
            </a:pPr>
            <a:r>
              <a:rPr lang="en-US" sz="4000" b="1" dirty="0"/>
              <a:t>Backing for Warrant 1:</a:t>
            </a:r>
            <a:r>
              <a:rPr lang="en-US" sz="4000" dirty="0"/>
              <a:t>  There are 845 (~10%) mutations that have a p value &lt;= 0.05. While 2 (0.025%) mutations have &lt; 6 * 10 ^ -6 and fit the adjusted p value </a:t>
            </a:r>
          </a:p>
          <a:p>
            <a:pPr marL="0" indent="0">
              <a:lnSpc>
                <a:spcPct val="120000"/>
              </a:lnSpc>
              <a:buNone/>
            </a:pPr>
            <a:r>
              <a:rPr lang="en-US" sz="4000" b="1" dirty="0"/>
              <a:t>Backing for Warrant 2:</a:t>
            </a:r>
            <a:r>
              <a:rPr lang="en-US" sz="4000" dirty="0"/>
              <a:t>  The foreground there are 108 CIMP+ mutations. The background has 142 CIMP-, and 129 CIMPi samples (271 total). This makes any 1 CIMP+ sample almost twice as important as 1 Non-CIMP+ sample</a:t>
            </a:r>
          </a:p>
          <a:p>
            <a:pPr marL="0" indent="0">
              <a:lnSpc>
                <a:spcPct val="120000"/>
              </a:lnSpc>
              <a:buNone/>
            </a:pPr>
            <a:r>
              <a:rPr lang="en-US" sz="4000" b="1" dirty="0"/>
              <a:t>Backing for Warrant 3: X</a:t>
            </a:r>
            <a:r>
              <a:rPr lang="en-US" sz="4000" dirty="0"/>
              <a:t> value for:</a:t>
            </a:r>
          </a:p>
          <a:p>
            <a:pPr marL="0" indent="0">
              <a:lnSpc>
                <a:spcPct val="120000"/>
              </a:lnSpc>
              <a:buNone/>
            </a:pPr>
            <a:r>
              <a:rPr lang="en-US" sz="4000" dirty="0"/>
              <a:t>			Actual / Expected rate:</a:t>
            </a:r>
          </a:p>
          <a:p>
            <a:pPr marL="0" indent="0">
              <a:lnSpc>
                <a:spcPct val="120000"/>
              </a:lnSpc>
              <a:buNone/>
            </a:pPr>
            <a:r>
              <a:rPr lang="en-US" sz="4000" dirty="0"/>
              <a:t>			Cohen's d and Effect Size:</a:t>
            </a:r>
          </a:p>
          <a:p>
            <a:pPr marL="0" indent="0">
              <a:lnSpc>
                <a:spcPct val="120000"/>
              </a:lnSpc>
              <a:buNone/>
            </a:pPr>
            <a:r>
              <a:rPr lang="en-US" sz="4000" dirty="0"/>
              <a:t>			Statistical Power:</a:t>
            </a:r>
          </a:p>
          <a:p>
            <a:pPr marL="0" indent="0">
              <a:lnSpc>
                <a:spcPct val="120000"/>
              </a:lnSpc>
              <a:buNone/>
            </a:pPr>
            <a:r>
              <a:rPr lang="en-US" sz="4000" dirty="0"/>
              <a:t> 			Chi-squared test:</a:t>
            </a:r>
            <a:endParaRPr lang="en-US" sz="4000" b="1" dirty="0"/>
          </a:p>
          <a:p>
            <a:pPr marL="0" indent="0">
              <a:lnSpc>
                <a:spcPct val="120000"/>
              </a:lnSpc>
              <a:buNone/>
            </a:pPr>
            <a:r>
              <a:rPr lang="en-US" sz="4000" b="1" dirty="0"/>
              <a:t>Rebuttal</a:t>
            </a:r>
            <a:r>
              <a:rPr lang="en-US" sz="4000" dirty="0"/>
              <a:t>:  Of the ~8000 mutations only ~800 are considered “statistically significant” (p value &lt; 0.05). Along side of this the strongest mutation that contains CIMP+ only covers ~25% of the data. This means any given mutation is only able to cover a small potion of the data. While the highest accuracy forest was 90% most forest only has an accuracy between 50 and 70%. Other metrics have a similar outlier as well.</a:t>
            </a:r>
          </a:p>
          <a:p>
            <a:pPr marL="0" indent="0">
              <a:lnSpc>
                <a:spcPct val="120000"/>
              </a:lnSpc>
              <a:buNone/>
            </a:pPr>
            <a:r>
              <a:rPr lang="en-US" sz="4000" b="1" dirty="0"/>
              <a:t>Qualifier: </a:t>
            </a:r>
            <a:r>
              <a:rPr lang="en-US" sz="4000" dirty="0"/>
              <a:t>In the data there are mutations that do not relate to CIMP+, this can become problematic when separating the two groupings causing CIMP+ and Non-CIMP+ mixing. If all separation is correct, then the data will correlate to CIMP+</a:t>
            </a:r>
          </a:p>
          <a:p>
            <a:pPr marL="457200" lvl="1" indent="0">
              <a:spcBef>
                <a:spcPts val="0"/>
              </a:spcBef>
              <a:buNone/>
            </a:pPr>
            <a:endParaRPr lang="en-US" sz="32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437778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2CF5-F436-4982-8FBE-C4AB686E4A93}"/>
              </a:ext>
            </a:extLst>
          </p:cNvPr>
          <p:cNvSpPr>
            <a:spLocks noGrp="1"/>
          </p:cNvSpPr>
          <p:nvPr>
            <p:ph type="title"/>
          </p:nvPr>
        </p:nvSpPr>
        <p:spPr>
          <a:xfrm>
            <a:off x="0" y="0"/>
            <a:ext cx="8534400" cy="552387"/>
          </a:xfrm>
        </p:spPr>
        <p:txBody>
          <a:bodyPr>
            <a:normAutofit fontScale="90000"/>
          </a:bodyPr>
          <a:lstStyle/>
          <a:p>
            <a:r>
              <a:rPr lang="en-US" dirty="0"/>
              <a:t>Discussion</a:t>
            </a:r>
          </a:p>
        </p:txBody>
      </p:sp>
      <p:sp>
        <p:nvSpPr>
          <p:cNvPr id="3" name="Content Placeholder 2">
            <a:extLst>
              <a:ext uri="{FF2B5EF4-FFF2-40B4-BE49-F238E27FC236}">
                <a16:creationId xmlns:a16="http://schemas.microsoft.com/office/drawing/2014/main" id="{B457BC06-3EBD-4C70-B9C0-93EDC95C052A}"/>
              </a:ext>
            </a:extLst>
          </p:cNvPr>
          <p:cNvSpPr>
            <a:spLocks noGrp="1"/>
          </p:cNvSpPr>
          <p:nvPr>
            <p:ph idx="1"/>
          </p:nvPr>
        </p:nvSpPr>
        <p:spPr>
          <a:xfrm>
            <a:off x="0" y="552387"/>
            <a:ext cx="9623394" cy="6305613"/>
          </a:xfrm>
        </p:spPr>
        <p:txBody>
          <a:bodyPr/>
          <a:lstStyle/>
          <a:p>
            <a:r>
              <a:rPr lang="en-US" dirty="0"/>
              <a:t>How does this relate to the biological question?</a:t>
            </a:r>
          </a:p>
          <a:p>
            <a:pPr lvl="1"/>
            <a:r>
              <a:rPr lang="en-US" dirty="0"/>
              <a:t>Finding reasons on why a mutation is significant helps the claim that CIMP is a significant occurrence in cancer.</a:t>
            </a:r>
          </a:p>
          <a:p>
            <a:pPr lvl="1"/>
            <a:r>
              <a:rPr lang="en-US" dirty="0"/>
              <a:t>If a list of mutations are found to be significant in cancer and significant in CIMP+ then a claim can be made that shows CIMP+ is significant in cancer.</a:t>
            </a:r>
          </a:p>
          <a:p>
            <a:r>
              <a:rPr lang="en-US" dirty="0"/>
              <a:t>Drawbacks to this method.</a:t>
            </a:r>
          </a:p>
          <a:p>
            <a:pPr lvl="1"/>
            <a:r>
              <a:rPr lang="en-US" dirty="0"/>
              <a:t>This measures only look at the statistically significant of any one mutation. This would not include biological implications or gene level statistics (Though these can be implemented in a similar manor to the mutations)</a:t>
            </a:r>
          </a:p>
          <a:p>
            <a:pPr lvl="1"/>
            <a:r>
              <a:rPr lang="en-US" dirty="0"/>
              <a:t>These measure are unique to each other therefore hold no strong overall </a:t>
            </a:r>
            <a:r>
              <a:rPr lang="en-US" dirty="0" err="1"/>
              <a:t>significants</a:t>
            </a:r>
            <a:r>
              <a:rPr lang="en-US" dirty="0"/>
              <a:t> </a:t>
            </a:r>
          </a:p>
        </p:txBody>
      </p:sp>
    </p:spTree>
    <p:extLst>
      <p:ext uri="{BB962C8B-B14F-4D97-AF65-F5344CB8AC3E}">
        <p14:creationId xmlns:p14="http://schemas.microsoft.com/office/powerpoint/2010/main" val="210839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6078-D69F-42B1-8D2B-1310774B0C45}"/>
              </a:ext>
            </a:extLst>
          </p:cNvPr>
          <p:cNvSpPr>
            <a:spLocks noGrp="1"/>
          </p:cNvSpPr>
          <p:nvPr>
            <p:ph type="title"/>
          </p:nvPr>
        </p:nvSpPr>
        <p:spPr>
          <a:xfrm>
            <a:off x="0" y="0"/>
            <a:ext cx="10915650" cy="631824"/>
          </a:xfrm>
        </p:spPr>
        <p:txBody>
          <a:bodyPr>
            <a:normAutofit fontScale="90000"/>
          </a:bodyPr>
          <a:lstStyle/>
          <a:p>
            <a:r>
              <a:rPr lang="en-US" dirty="0"/>
              <a:t>Mutation Overlap: 1,222 Total Mutations</a:t>
            </a:r>
          </a:p>
        </p:txBody>
      </p:sp>
      <p:pic>
        <p:nvPicPr>
          <p:cNvPr id="5" name="Content Placeholder 4" descr="Diagram, venn diagram&#10;&#10;Description automatically generated">
            <a:extLst>
              <a:ext uri="{FF2B5EF4-FFF2-40B4-BE49-F238E27FC236}">
                <a16:creationId xmlns:a16="http://schemas.microsoft.com/office/drawing/2014/main" id="{0D3FF438-6912-4A2C-87E6-646E23B2C8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960" t="11729" r="10344" b="12850"/>
          <a:stretch/>
        </p:blipFill>
        <p:spPr>
          <a:xfrm>
            <a:off x="1123950" y="772356"/>
            <a:ext cx="9915525" cy="6085643"/>
          </a:xfrm>
        </p:spPr>
      </p:pic>
    </p:spTree>
    <p:extLst>
      <p:ext uri="{BB962C8B-B14F-4D97-AF65-F5344CB8AC3E}">
        <p14:creationId xmlns:p14="http://schemas.microsoft.com/office/powerpoint/2010/main" val="167397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3F8004-124D-4BC2-8264-4FC70E8C6D57}"/>
              </a:ext>
            </a:extLst>
          </p:cNvPr>
          <p:cNvSpPr>
            <a:spLocks noGrp="1"/>
          </p:cNvSpPr>
          <p:nvPr>
            <p:ph type="title"/>
          </p:nvPr>
        </p:nvSpPr>
        <p:spPr>
          <a:xfrm>
            <a:off x="0" y="0"/>
            <a:ext cx="10915650" cy="631824"/>
          </a:xfrm>
        </p:spPr>
        <p:txBody>
          <a:bodyPr>
            <a:normAutofit fontScale="90000"/>
          </a:bodyPr>
          <a:lstStyle/>
          <a:p>
            <a:r>
              <a:rPr lang="en-US" dirty="0"/>
              <a:t>Mutation Overlap: 1,013 Total Mutations</a:t>
            </a:r>
          </a:p>
        </p:txBody>
      </p:sp>
      <p:sp>
        <p:nvSpPr>
          <p:cNvPr id="8" name="Content Placeholder 2">
            <a:extLst>
              <a:ext uri="{FF2B5EF4-FFF2-40B4-BE49-F238E27FC236}">
                <a16:creationId xmlns:a16="http://schemas.microsoft.com/office/drawing/2014/main" id="{3F2D98B2-3D08-4948-A39A-46F8E0E0025F}"/>
              </a:ext>
            </a:extLst>
          </p:cNvPr>
          <p:cNvSpPr txBox="1">
            <a:spLocks/>
          </p:cNvSpPr>
          <p:nvPr/>
        </p:nvSpPr>
        <p:spPr>
          <a:xfrm>
            <a:off x="14741" y="622299"/>
            <a:ext cx="8534400" cy="36830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a:lstStyle>
          <a:p>
            <a:pPr marL="0" indent="0">
              <a:spcBef>
                <a:spcPts val="0"/>
              </a:spcBef>
              <a:spcAft>
                <a:spcPts val="0"/>
              </a:spcAft>
              <a:buFont typeface="Wingdings 3" panose="05040102010807070707" pitchFamily="18"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Replaced Chi squared with TP – 2FP &gt; 2</a:t>
            </a:r>
            <a:endParaRPr lang="en-US" sz="2400" dirty="0"/>
          </a:p>
        </p:txBody>
      </p:sp>
      <p:pic>
        <p:nvPicPr>
          <p:cNvPr id="12" name="Picture 11" descr="Diagram, venn diagram&#10;&#10;Description automatically generated">
            <a:extLst>
              <a:ext uri="{FF2B5EF4-FFF2-40B4-BE49-F238E27FC236}">
                <a16:creationId xmlns:a16="http://schemas.microsoft.com/office/drawing/2014/main" id="{856E0724-EB92-49CE-8397-8B5EFA752A41}"/>
              </a:ext>
            </a:extLst>
          </p:cNvPr>
          <p:cNvPicPr>
            <a:picLocks noChangeAspect="1"/>
          </p:cNvPicPr>
          <p:nvPr/>
        </p:nvPicPr>
        <p:blipFill rotWithShape="1">
          <a:blip r:embed="rId2">
            <a:extLst>
              <a:ext uri="{28A0092B-C50C-407E-A947-70E740481C1C}">
                <a14:useLocalDpi xmlns:a14="http://schemas.microsoft.com/office/drawing/2010/main" val="0"/>
              </a:ext>
            </a:extLst>
          </a:blip>
          <a:srcRect l="16483" t="10482" r="10379" b="11105"/>
          <a:stretch/>
        </p:blipFill>
        <p:spPr>
          <a:xfrm>
            <a:off x="1358900" y="1130300"/>
            <a:ext cx="9690100" cy="5727700"/>
          </a:xfrm>
          <a:prstGeom prst="rect">
            <a:avLst/>
          </a:prstGeom>
        </p:spPr>
      </p:pic>
    </p:spTree>
    <p:extLst>
      <p:ext uri="{BB962C8B-B14F-4D97-AF65-F5344CB8AC3E}">
        <p14:creationId xmlns:p14="http://schemas.microsoft.com/office/powerpoint/2010/main" val="154578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envelope, stationary, businesscard&#10;&#10;Description automatically generated">
            <a:extLst>
              <a:ext uri="{FF2B5EF4-FFF2-40B4-BE49-F238E27FC236}">
                <a16:creationId xmlns:a16="http://schemas.microsoft.com/office/drawing/2014/main" id="{9E9A23B4-1017-4D63-8C15-F4A5CE907118}"/>
              </a:ext>
            </a:extLst>
          </p:cNvPr>
          <p:cNvPicPr>
            <a:picLocks noChangeAspect="1"/>
          </p:cNvPicPr>
          <p:nvPr/>
        </p:nvPicPr>
        <p:blipFill rotWithShape="1">
          <a:blip r:embed="rId2">
            <a:extLst>
              <a:ext uri="{28A0092B-C50C-407E-A947-70E740481C1C}">
                <a14:useLocalDpi xmlns:a14="http://schemas.microsoft.com/office/drawing/2010/main" val="0"/>
              </a:ext>
            </a:extLst>
          </a:blip>
          <a:srcRect l="17592" t="11482" r="10556" b="15555"/>
          <a:stretch/>
        </p:blipFill>
        <p:spPr>
          <a:xfrm>
            <a:off x="1412359" y="1212932"/>
            <a:ext cx="9367282" cy="5645068"/>
          </a:xfrm>
          <a:prstGeom prst="rect">
            <a:avLst/>
          </a:prstGeom>
        </p:spPr>
      </p:pic>
      <p:sp>
        <p:nvSpPr>
          <p:cNvPr id="8" name="Title 1">
            <a:extLst>
              <a:ext uri="{FF2B5EF4-FFF2-40B4-BE49-F238E27FC236}">
                <a16:creationId xmlns:a16="http://schemas.microsoft.com/office/drawing/2014/main" id="{8824DD3E-BD95-4C89-80CF-44B612872DAE}"/>
              </a:ext>
            </a:extLst>
          </p:cNvPr>
          <p:cNvSpPr>
            <a:spLocks noGrp="1"/>
          </p:cNvSpPr>
          <p:nvPr>
            <p:ph type="title"/>
          </p:nvPr>
        </p:nvSpPr>
        <p:spPr>
          <a:xfrm>
            <a:off x="0" y="0"/>
            <a:ext cx="10915650" cy="631824"/>
          </a:xfrm>
        </p:spPr>
        <p:txBody>
          <a:bodyPr>
            <a:normAutofit fontScale="90000"/>
          </a:bodyPr>
          <a:lstStyle/>
          <a:p>
            <a:r>
              <a:rPr lang="en-US" dirty="0"/>
              <a:t>Mutation Overlap: 1,222 Total Mutations</a:t>
            </a:r>
          </a:p>
        </p:txBody>
      </p:sp>
    </p:spTree>
    <p:extLst>
      <p:ext uri="{BB962C8B-B14F-4D97-AF65-F5344CB8AC3E}">
        <p14:creationId xmlns:p14="http://schemas.microsoft.com/office/powerpoint/2010/main" val="25681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824DD3E-BD95-4C89-80CF-44B612872DAE}"/>
              </a:ext>
            </a:extLst>
          </p:cNvPr>
          <p:cNvSpPr>
            <a:spLocks noGrp="1"/>
          </p:cNvSpPr>
          <p:nvPr>
            <p:ph type="title"/>
          </p:nvPr>
        </p:nvSpPr>
        <p:spPr>
          <a:xfrm>
            <a:off x="0" y="0"/>
            <a:ext cx="10915650" cy="631824"/>
          </a:xfrm>
        </p:spPr>
        <p:txBody>
          <a:bodyPr>
            <a:normAutofit fontScale="90000"/>
          </a:bodyPr>
          <a:lstStyle/>
          <a:p>
            <a:r>
              <a:rPr lang="en-US" dirty="0"/>
              <a:t>Mutation Overlap: 1,222 Total Mutations</a:t>
            </a:r>
          </a:p>
        </p:txBody>
      </p:sp>
      <p:pic>
        <p:nvPicPr>
          <p:cNvPr id="3" name="Picture 2" descr="Diagram, venn diagram&#10;&#10;Description automatically generated">
            <a:extLst>
              <a:ext uri="{FF2B5EF4-FFF2-40B4-BE49-F238E27FC236}">
                <a16:creationId xmlns:a16="http://schemas.microsoft.com/office/drawing/2014/main" id="{D36AF802-D2E3-49B1-8791-0B92A398A3D2}"/>
              </a:ext>
            </a:extLst>
          </p:cNvPr>
          <p:cNvPicPr>
            <a:picLocks noChangeAspect="1"/>
          </p:cNvPicPr>
          <p:nvPr/>
        </p:nvPicPr>
        <p:blipFill rotWithShape="1">
          <a:blip r:embed="rId2">
            <a:extLst>
              <a:ext uri="{28A0092B-C50C-407E-A947-70E740481C1C}">
                <a14:useLocalDpi xmlns:a14="http://schemas.microsoft.com/office/drawing/2010/main" val="0"/>
              </a:ext>
            </a:extLst>
          </a:blip>
          <a:srcRect l="17112" t="12741" r="9704" b="16147"/>
          <a:stretch/>
        </p:blipFill>
        <p:spPr>
          <a:xfrm>
            <a:off x="1544715" y="1166327"/>
            <a:ext cx="8895425" cy="5691673"/>
          </a:xfrm>
          <a:prstGeom prst="rect">
            <a:avLst/>
          </a:prstGeom>
        </p:spPr>
      </p:pic>
      <p:sp>
        <p:nvSpPr>
          <p:cNvPr id="6" name="Content Placeholder 2">
            <a:extLst>
              <a:ext uri="{FF2B5EF4-FFF2-40B4-BE49-F238E27FC236}">
                <a16:creationId xmlns:a16="http://schemas.microsoft.com/office/drawing/2014/main" id="{8188BDDB-C74D-4067-8407-67561F42FAE2}"/>
              </a:ext>
            </a:extLst>
          </p:cNvPr>
          <p:cNvSpPr txBox="1">
            <a:spLocks/>
          </p:cNvSpPr>
          <p:nvPr/>
        </p:nvSpPr>
        <p:spPr>
          <a:xfrm>
            <a:off x="14741" y="622299"/>
            <a:ext cx="8534400" cy="36830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a:lstStyle>
          <a:p>
            <a:pPr marL="0" indent="0">
              <a:spcBef>
                <a:spcPts val="0"/>
              </a:spcBef>
              <a:spcAft>
                <a:spcPts val="0"/>
              </a:spcAft>
              <a:buFont typeface="Wingdings 3" panose="05040102010807070707" pitchFamily="18"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Removed All methods that do not include new mutations</a:t>
            </a:r>
            <a:endParaRPr lang="en-US" sz="2400" dirty="0"/>
          </a:p>
        </p:txBody>
      </p:sp>
    </p:spTree>
    <p:extLst>
      <p:ext uri="{BB962C8B-B14F-4D97-AF65-F5344CB8AC3E}">
        <p14:creationId xmlns:p14="http://schemas.microsoft.com/office/powerpoint/2010/main" val="27205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26C4-2572-4CDF-BAC0-8AF9BFCD566F}"/>
              </a:ext>
            </a:extLst>
          </p:cNvPr>
          <p:cNvSpPr>
            <a:spLocks noGrp="1"/>
          </p:cNvSpPr>
          <p:nvPr>
            <p:ph type="title"/>
          </p:nvPr>
        </p:nvSpPr>
        <p:spPr>
          <a:xfrm>
            <a:off x="0" y="0"/>
            <a:ext cx="8534400" cy="539897"/>
          </a:xfrm>
        </p:spPr>
        <p:txBody>
          <a:bodyPr>
            <a:normAutofit fontScale="90000"/>
          </a:bodyPr>
          <a:lstStyle/>
          <a:p>
            <a:r>
              <a:rPr lang="en-US" dirty="0"/>
              <a:t>Best Random Forest by accuracy</a:t>
            </a:r>
          </a:p>
        </p:txBody>
      </p:sp>
      <p:graphicFrame>
        <p:nvGraphicFramePr>
          <p:cNvPr id="4" name="Content Placeholder 3">
            <a:extLst>
              <a:ext uri="{FF2B5EF4-FFF2-40B4-BE49-F238E27FC236}">
                <a16:creationId xmlns:a16="http://schemas.microsoft.com/office/drawing/2014/main" id="{550D5B4F-49B1-4E01-95F4-995B1185F072}"/>
              </a:ext>
            </a:extLst>
          </p:cNvPr>
          <p:cNvGraphicFramePr>
            <a:graphicFrameLocks noGrp="1"/>
          </p:cNvGraphicFramePr>
          <p:nvPr>
            <p:ph idx="1"/>
            <p:extLst>
              <p:ext uri="{D42A27DB-BD31-4B8C-83A1-F6EECF244321}">
                <p14:modId xmlns:p14="http://schemas.microsoft.com/office/powerpoint/2010/main" val="85030148"/>
              </p:ext>
            </p:extLst>
          </p:nvPr>
        </p:nvGraphicFramePr>
        <p:xfrm>
          <a:off x="0" y="3170903"/>
          <a:ext cx="12192000" cy="3687095"/>
        </p:xfrm>
        <a:graphic>
          <a:graphicData uri="http://schemas.openxmlformats.org/drawingml/2006/table">
            <a:tbl>
              <a:tblPr>
                <a:tableStyleId>{793D81CF-94F2-401A-BA57-92F5A7B2D0C5}</a:tableStyleId>
              </a:tblPr>
              <a:tblGrid>
                <a:gridCol w="762000">
                  <a:extLst>
                    <a:ext uri="{9D8B030D-6E8A-4147-A177-3AD203B41FA5}">
                      <a16:colId xmlns:a16="http://schemas.microsoft.com/office/drawing/2014/main" val="2866366057"/>
                    </a:ext>
                  </a:extLst>
                </a:gridCol>
                <a:gridCol w="762000">
                  <a:extLst>
                    <a:ext uri="{9D8B030D-6E8A-4147-A177-3AD203B41FA5}">
                      <a16:colId xmlns:a16="http://schemas.microsoft.com/office/drawing/2014/main" val="1692453296"/>
                    </a:ext>
                  </a:extLst>
                </a:gridCol>
                <a:gridCol w="762000">
                  <a:extLst>
                    <a:ext uri="{9D8B030D-6E8A-4147-A177-3AD203B41FA5}">
                      <a16:colId xmlns:a16="http://schemas.microsoft.com/office/drawing/2014/main" val="2173835868"/>
                    </a:ext>
                  </a:extLst>
                </a:gridCol>
                <a:gridCol w="762000">
                  <a:extLst>
                    <a:ext uri="{9D8B030D-6E8A-4147-A177-3AD203B41FA5}">
                      <a16:colId xmlns:a16="http://schemas.microsoft.com/office/drawing/2014/main" val="896250324"/>
                    </a:ext>
                  </a:extLst>
                </a:gridCol>
                <a:gridCol w="762000">
                  <a:extLst>
                    <a:ext uri="{9D8B030D-6E8A-4147-A177-3AD203B41FA5}">
                      <a16:colId xmlns:a16="http://schemas.microsoft.com/office/drawing/2014/main" val="73865716"/>
                    </a:ext>
                  </a:extLst>
                </a:gridCol>
                <a:gridCol w="762000">
                  <a:extLst>
                    <a:ext uri="{9D8B030D-6E8A-4147-A177-3AD203B41FA5}">
                      <a16:colId xmlns:a16="http://schemas.microsoft.com/office/drawing/2014/main" val="2771889929"/>
                    </a:ext>
                  </a:extLst>
                </a:gridCol>
                <a:gridCol w="762000">
                  <a:extLst>
                    <a:ext uri="{9D8B030D-6E8A-4147-A177-3AD203B41FA5}">
                      <a16:colId xmlns:a16="http://schemas.microsoft.com/office/drawing/2014/main" val="4245722754"/>
                    </a:ext>
                  </a:extLst>
                </a:gridCol>
                <a:gridCol w="762000">
                  <a:extLst>
                    <a:ext uri="{9D8B030D-6E8A-4147-A177-3AD203B41FA5}">
                      <a16:colId xmlns:a16="http://schemas.microsoft.com/office/drawing/2014/main" val="2161434921"/>
                    </a:ext>
                  </a:extLst>
                </a:gridCol>
                <a:gridCol w="762000">
                  <a:extLst>
                    <a:ext uri="{9D8B030D-6E8A-4147-A177-3AD203B41FA5}">
                      <a16:colId xmlns:a16="http://schemas.microsoft.com/office/drawing/2014/main" val="472763309"/>
                    </a:ext>
                  </a:extLst>
                </a:gridCol>
                <a:gridCol w="762000">
                  <a:extLst>
                    <a:ext uri="{9D8B030D-6E8A-4147-A177-3AD203B41FA5}">
                      <a16:colId xmlns:a16="http://schemas.microsoft.com/office/drawing/2014/main" val="3090440235"/>
                    </a:ext>
                  </a:extLst>
                </a:gridCol>
                <a:gridCol w="762000">
                  <a:extLst>
                    <a:ext uri="{9D8B030D-6E8A-4147-A177-3AD203B41FA5}">
                      <a16:colId xmlns:a16="http://schemas.microsoft.com/office/drawing/2014/main" val="1685251322"/>
                    </a:ext>
                  </a:extLst>
                </a:gridCol>
                <a:gridCol w="762000">
                  <a:extLst>
                    <a:ext uri="{9D8B030D-6E8A-4147-A177-3AD203B41FA5}">
                      <a16:colId xmlns:a16="http://schemas.microsoft.com/office/drawing/2014/main" val="389984419"/>
                    </a:ext>
                  </a:extLst>
                </a:gridCol>
                <a:gridCol w="762000">
                  <a:extLst>
                    <a:ext uri="{9D8B030D-6E8A-4147-A177-3AD203B41FA5}">
                      <a16:colId xmlns:a16="http://schemas.microsoft.com/office/drawing/2014/main" val="2907154380"/>
                    </a:ext>
                  </a:extLst>
                </a:gridCol>
                <a:gridCol w="762000">
                  <a:extLst>
                    <a:ext uri="{9D8B030D-6E8A-4147-A177-3AD203B41FA5}">
                      <a16:colId xmlns:a16="http://schemas.microsoft.com/office/drawing/2014/main" val="153071476"/>
                    </a:ext>
                  </a:extLst>
                </a:gridCol>
                <a:gridCol w="762000">
                  <a:extLst>
                    <a:ext uri="{9D8B030D-6E8A-4147-A177-3AD203B41FA5}">
                      <a16:colId xmlns:a16="http://schemas.microsoft.com/office/drawing/2014/main" val="2807468306"/>
                    </a:ext>
                  </a:extLst>
                </a:gridCol>
                <a:gridCol w="762000">
                  <a:extLst>
                    <a:ext uri="{9D8B030D-6E8A-4147-A177-3AD203B41FA5}">
                      <a16:colId xmlns:a16="http://schemas.microsoft.com/office/drawing/2014/main" val="2819934810"/>
                    </a:ext>
                  </a:extLst>
                </a:gridCol>
              </a:tblGrid>
              <a:tr h="845050">
                <a:tc>
                  <a:txBody>
                    <a:bodyPr/>
                    <a:lstStyle/>
                    <a:p>
                      <a:pPr algn="l" fontAlgn="b"/>
                      <a:r>
                        <a:rPr lang="en-US" sz="1200" b="0" u="none" strike="noStrike">
                          <a:solidFill>
                            <a:srgbClr val="000000"/>
                          </a:solidFill>
                          <a:effectLst/>
                        </a:rPr>
                        <a:t>Seperator Type</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Seperator Amount</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Tree Amount</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Criteria</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Three-Fold Run</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TP</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FP</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FN</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TN</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Accuracy</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Sensitivity</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Specificity</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Precision</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Miss Rate</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False discovery rate</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False omission rate</a:t>
                      </a:r>
                      <a:endParaRPr lang="en-US" sz="1200" b="0" i="0" u="none" strike="noStrike">
                        <a:solidFill>
                          <a:srgbClr val="000000"/>
                        </a:solidFill>
                        <a:effectLst/>
                        <a:latin typeface="Calibri" panose="020F0502020204030204" pitchFamily="34" charset="0"/>
                      </a:endParaRPr>
                    </a:p>
                  </a:txBody>
                  <a:tcPr marL="8334" marR="8334" marT="8334" marB="0" anchor="b"/>
                </a:tc>
                <a:extLst>
                  <a:ext uri="{0D108BD9-81ED-4DB2-BD59-A6C34878D82A}">
                    <a16:rowId xmlns:a16="http://schemas.microsoft.com/office/drawing/2014/main" val="1747253967"/>
                  </a:ext>
                </a:extLst>
              </a:tr>
              <a:tr h="568409">
                <a:tc>
                  <a:txBody>
                    <a:bodyPr/>
                    <a:lstStyle/>
                    <a:p>
                      <a:pPr algn="l" fontAlgn="b"/>
                      <a:r>
                        <a:rPr lang="nl-NL" sz="1200" b="0" u="none" strike="noStrike" dirty="0">
                          <a:solidFill>
                            <a:srgbClr val="000000"/>
                          </a:solidFill>
                          <a:effectLst/>
                        </a:rPr>
                        <a:t>TP_g=X+2 &amp; FP_l=0</a:t>
                      </a:r>
                      <a:endParaRPr lang="nl-NL"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1000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entropy</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15</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26</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85</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0.793651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0.765766</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0.365854</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0.634146</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extLst>
                  <a:ext uri="{0D108BD9-81ED-4DB2-BD59-A6C34878D82A}">
                    <a16:rowId xmlns:a16="http://schemas.microsoft.com/office/drawing/2014/main" val="4292431469"/>
                  </a:ext>
                </a:extLst>
              </a:tr>
              <a:tr h="568409">
                <a:tc>
                  <a:txBody>
                    <a:bodyPr/>
                    <a:lstStyle/>
                    <a:p>
                      <a:pPr algn="l" fontAlgn="b"/>
                      <a:r>
                        <a:rPr lang="nl-NL" sz="1200" b="0" u="none" strike="noStrike" dirty="0">
                          <a:solidFill>
                            <a:srgbClr val="000000"/>
                          </a:solidFill>
                          <a:effectLst/>
                        </a:rPr>
                        <a:t>TP_g=X+2 &amp; FP_l=0</a:t>
                      </a:r>
                      <a:endParaRPr lang="nl-NL"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2</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1000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entropy</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22</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93</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0.912698</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0.894231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0.666667</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0.333333</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extLst>
                  <a:ext uri="{0D108BD9-81ED-4DB2-BD59-A6C34878D82A}">
                    <a16:rowId xmlns:a16="http://schemas.microsoft.com/office/drawing/2014/main" val="3541294646"/>
                  </a:ext>
                </a:extLst>
              </a:tr>
              <a:tr h="568409">
                <a:tc>
                  <a:txBody>
                    <a:bodyPr/>
                    <a:lstStyle/>
                    <a:p>
                      <a:pPr algn="l" fontAlgn="b"/>
                      <a:r>
                        <a:rPr lang="nl-NL" sz="1200" b="0" u="none" strike="noStrike">
                          <a:solidFill>
                            <a:srgbClr val="000000"/>
                          </a:solidFill>
                          <a:effectLst/>
                        </a:rPr>
                        <a:t>TP_g=X+2 &amp; FP_l=0</a:t>
                      </a:r>
                      <a:endParaRPr lang="nl-NL"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1000</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entropy</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18</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97</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0.857143</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0.843478</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0.37931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0.62069</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extLst>
                  <a:ext uri="{0D108BD9-81ED-4DB2-BD59-A6C34878D82A}">
                    <a16:rowId xmlns:a16="http://schemas.microsoft.com/office/drawing/2014/main" val="1866240268"/>
                  </a:ext>
                </a:extLst>
              </a:tr>
              <a:tr h="568409">
                <a:tc>
                  <a:txBody>
                    <a:bodyPr/>
                    <a:lstStyle/>
                    <a:p>
                      <a:pPr algn="l" fontAlgn="b"/>
                      <a:r>
                        <a:rPr lang="nl-NL" sz="1200" b="0" u="none" strike="noStrike">
                          <a:solidFill>
                            <a:srgbClr val="000000"/>
                          </a:solidFill>
                          <a:effectLst/>
                        </a:rPr>
                        <a:t>TP_g=X+2 &amp; FP_l=0</a:t>
                      </a:r>
                      <a:endParaRPr lang="nl-NL"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1000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entropy</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3</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13</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25</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88</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0.801587</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0.778761</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0.342105</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0.657895</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0</a:t>
                      </a:r>
                      <a:endParaRPr lang="en-US" sz="1200" b="0" i="0" u="none" strike="noStrike">
                        <a:solidFill>
                          <a:srgbClr val="000000"/>
                        </a:solidFill>
                        <a:effectLst/>
                        <a:latin typeface="Calibri" panose="020F0502020204030204" pitchFamily="34" charset="0"/>
                      </a:endParaRPr>
                    </a:p>
                  </a:txBody>
                  <a:tcPr marL="8334" marR="8334" marT="8334" marB="0" anchor="b"/>
                </a:tc>
                <a:extLst>
                  <a:ext uri="{0D108BD9-81ED-4DB2-BD59-A6C34878D82A}">
                    <a16:rowId xmlns:a16="http://schemas.microsoft.com/office/drawing/2014/main" val="2729958862"/>
                  </a:ext>
                </a:extLst>
              </a:tr>
              <a:tr h="568409">
                <a:tc>
                  <a:txBody>
                    <a:bodyPr/>
                    <a:lstStyle/>
                    <a:p>
                      <a:pPr algn="l" fontAlgn="b"/>
                      <a:r>
                        <a:rPr lang="nl-NL" sz="1200" b="0" u="none" strike="noStrike">
                          <a:solidFill>
                            <a:srgbClr val="000000"/>
                          </a:solidFill>
                          <a:effectLst/>
                        </a:rPr>
                        <a:t>TP_g=X+2 &amp; FP_l=0</a:t>
                      </a:r>
                      <a:endParaRPr lang="nl-NL"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2</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1000</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a:solidFill>
                            <a:srgbClr val="000000"/>
                          </a:solidFill>
                          <a:effectLst/>
                        </a:rPr>
                        <a:t>entropy</a:t>
                      </a:r>
                      <a:endParaRPr lang="en-US" sz="1200" b="0" i="0" u="none" strike="noStrike">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4</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11</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22</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93</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0.825397</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1</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0.808696</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0.333333</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0.666667</a:t>
                      </a:r>
                      <a:endParaRPr lang="en-US" sz="1200" b="0" i="0" u="none" strike="noStrike" dirty="0">
                        <a:solidFill>
                          <a:srgbClr val="000000"/>
                        </a:solidFill>
                        <a:effectLst/>
                        <a:latin typeface="Calibri" panose="020F0502020204030204" pitchFamily="34" charset="0"/>
                      </a:endParaRPr>
                    </a:p>
                  </a:txBody>
                  <a:tcPr marL="8334" marR="8334" marT="8334" marB="0" anchor="b"/>
                </a:tc>
                <a:tc>
                  <a:txBody>
                    <a:bodyPr/>
                    <a:lstStyle/>
                    <a:p>
                      <a:pPr algn="l" fontAlgn="b"/>
                      <a:r>
                        <a:rPr lang="en-US" sz="1200" b="0" u="none" strike="noStrike" dirty="0">
                          <a:solidFill>
                            <a:srgbClr val="000000"/>
                          </a:solidFill>
                          <a:effectLst/>
                        </a:rPr>
                        <a:t>0</a:t>
                      </a:r>
                      <a:endParaRPr lang="en-US" sz="1200" b="0" i="0" u="none" strike="noStrike" dirty="0">
                        <a:solidFill>
                          <a:srgbClr val="000000"/>
                        </a:solidFill>
                        <a:effectLst/>
                        <a:latin typeface="Calibri" panose="020F0502020204030204" pitchFamily="34" charset="0"/>
                      </a:endParaRPr>
                    </a:p>
                  </a:txBody>
                  <a:tcPr marL="8334" marR="8334" marT="8334" marB="0" anchor="b"/>
                </a:tc>
                <a:extLst>
                  <a:ext uri="{0D108BD9-81ED-4DB2-BD59-A6C34878D82A}">
                    <a16:rowId xmlns:a16="http://schemas.microsoft.com/office/drawing/2014/main" val="1681778392"/>
                  </a:ext>
                </a:extLst>
              </a:tr>
            </a:tbl>
          </a:graphicData>
        </a:graphic>
      </p:graphicFrame>
      <p:graphicFrame>
        <p:nvGraphicFramePr>
          <p:cNvPr id="5" name="Table 5">
            <a:extLst>
              <a:ext uri="{FF2B5EF4-FFF2-40B4-BE49-F238E27FC236}">
                <a16:creationId xmlns:a16="http://schemas.microsoft.com/office/drawing/2014/main" id="{4E9BE528-FA45-48A1-A57D-3296559731BB}"/>
              </a:ext>
            </a:extLst>
          </p:cNvPr>
          <p:cNvGraphicFramePr>
            <a:graphicFrameLocks noGrp="1"/>
          </p:cNvGraphicFramePr>
          <p:nvPr>
            <p:extLst>
              <p:ext uri="{D42A27DB-BD31-4B8C-83A1-F6EECF244321}">
                <p14:modId xmlns:p14="http://schemas.microsoft.com/office/powerpoint/2010/main" val="4182135187"/>
              </p:ext>
            </p:extLst>
          </p:nvPr>
        </p:nvGraphicFramePr>
        <p:xfrm>
          <a:off x="0" y="815359"/>
          <a:ext cx="12192000" cy="3108960"/>
        </p:xfrm>
        <a:graphic>
          <a:graphicData uri="http://schemas.openxmlformats.org/drawingml/2006/table">
            <a:tbl>
              <a:tblPr firstRow="1" bandRow="1">
                <a:tableStyleId>{2D5ABB26-0587-4C30-8999-92F81FD0307C}</a:tableStyleId>
              </a:tblPr>
              <a:tblGrid>
                <a:gridCol w="12192000">
                  <a:extLst>
                    <a:ext uri="{9D8B030D-6E8A-4147-A177-3AD203B41FA5}">
                      <a16:colId xmlns:a16="http://schemas.microsoft.com/office/drawing/2014/main" val="3548414147"/>
                    </a:ext>
                  </a:extLst>
                </a:gridCol>
              </a:tblGrid>
              <a:tr h="2886486">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dirty="0"/>
                        <a:t>Random Forest package: </a:t>
                      </a:r>
                      <a:r>
                        <a:rPr lang="en-US" sz="1800" b="0" kern="1200" dirty="0">
                          <a:solidFill>
                            <a:schemeClr val="tx1"/>
                          </a:solidFill>
                          <a:effectLst/>
                          <a:latin typeface="+mn-lt"/>
                          <a:ea typeface="+mn-ea"/>
                          <a:cs typeface="+mn-cs"/>
                        </a:rPr>
                        <a:t>from sklearn.ensemble import RandomForestClassifier</a:t>
                      </a:r>
                    </a:p>
                    <a:p>
                      <a:pPr marL="0" marR="0" lvl="0" indent="0" algn="l" defTabSz="457200" rtl="0" eaLnBrk="1" fontAlgn="auto" latinLnBrk="0" hangingPunct="1">
                        <a:lnSpc>
                          <a:spcPct val="2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Select mutation that have TP &gt;= 4 and FP = 0 (Cimp+ &gt;= 4 and Non-CIMP+ = 0)</a:t>
                      </a:r>
                    </a:p>
                    <a:p>
                      <a:pPr marL="0" marR="0" lvl="0" indent="0" algn="l" defTabSz="457200" rtl="0" eaLnBrk="1" fontAlgn="auto" latinLnBrk="0" hangingPunct="1">
                        <a:lnSpc>
                          <a:spcPct val="2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train_test_split( test_size=0.33, train_size = 0.66)</a:t>
                      </a:r>
                    </a:p>
                    <a:p>
                      <a:pPr marL="0" marR="0" lvl="0" indent="0" algn="l" defTabSz="457200" rtl="0" eaLnBrk="1" fontAlgn="auto" latinLnBrk="0" hangingPunct="1">
                        <a:lnSpc>
                          <a:spcPct val="2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RandomForestClassifier(n_estimators = 1000, max_samples = 0.625, oob_score = True, criterion = ”entropy”)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mn-lt"/>
                        <a:ea typeface="+mn-ea"/>
                        <a:cs typeface="+mn-cs"/>
                      </a:endParaRPr>
                    </a:p>
                    <a:p>
                      <a:endParaRPr lang="en-US" dirty="0"/>
                    </a:p>
                  </a:txBody>
                  <a:tcPr/>
                </a:tc>
                <a:extLst>
                  <a:ext uri="{0D108BD9-81ED-4DB2-BD59-A6C34878D82A}">
                    <a16:rowId xmlns:a16="http://schemas.microsoft.com/office/drawing/2014/main" val="4029425755"/>
                  </a:ext>
                </a:extLst>
              </a:tr>
            </a:tbl>
          </a:graphicData>
        </a:graphic>
      </p:graphicFrame>
    </p:spTree>
    <p:extLst>
      <p:ext uri="{BB962C8B-B14F-4D97-AF65-F5344CB8AC3E}">
        <p14:creationId xmlns:p14="http://schemas.microsoft.com/office/powerpoint/2010/main" val="350662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6417-67F4-45C4-B7F4-54F806806110}"/>
              </a:ext>
            </a:extLst>
          </p:cNvPr>
          <p:cNvSpPr>
            <a:spLocks noGrp="1"/>
          </p:cNvSpPr>
          <p:nvPr>
            <p:ph type="title"/>
          </p:nvPr>
        </p:nvSpPr>
        <p:spPr>
          <a:xfrm>
            <a:off x="0" y="5218328"/>
            <a:ext cx="10931237" cy="1507067"/>
          </a:xfrm>
        </p:spPr>
        <p:txBody>
          <a:bodyPr>
            <a:normAutofit/>
          </a:bodyPr>
          <a:lstStyle/>
          <a:p>
            <a:r>
              <a:rPr lang="en-US" sz="3500" dirty="0"/>
              <a:t>TCGA implementation to </a:t>
            </a:r>
            <a:br>
              <a:rPr lang="en-US" sz="3500" dirty="0"/>
            </a:br>
            <a:r>
              <a:rPr lang="en-US" sz="3500" dirty="0"/>
              <a:t>statistically significant genes</a:t>
            </a:r>
          </a:p>
        </p:txBody>
      </p:sp>
    </p:spTree>
    <p:extLst>
      <p:ext uri="{BB962C8B-B14F-4D97-AF65-F5344CB8AC3E}">
        <p14:creationId xmlns:p14="http://schemas.microsoft.com/office/powerpoint/2010/main" val="27434001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6661</TotalTime>
  <Words>5398</Words>
  <Application>Microsoft Office PowerPoint</Application>
  <PresentationFormat>Widescreen</PresentationFormat>
  <Paragraphs>563</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Symbol</vt:lpstr>
      <vt:lpstr>Times New Roman</vt:lpstr>
      <vt:lpstr>Wingdings 3</vt:lpstr>
      <vt:lpstr>Slice</vt:lpstr>
      <vt:lpstr>PowerPoint Presentation</vt:lpstr>
      <vt:lpstr>PowerPoint Presentation</vt:lpstr>
      <vt:lpstr>Results</vt:lpstr>
      <vt:lpstr>Mutation Overlap: 1,222 Total Mutations</vt:lpstr>
      <vt:lpstr>Mutation Overlap: 1,013 Total Mutations</vt:lpstr>
      <vt:lpstr>Mutation Overlap: 1,222 Total Mutations</vt:lpstr>
      <vt:lpstr>Mutation Overlap: 1,222 Total Mutations</vt:lpstr>
      <vt:lpstr>Best Random Forest by accuracy</vt:lpstr>
      <vt:lpstr>TCGA implementation to  statistically significant genes</vt:lpstr>
      <vt:lpstr>How TCGA classifies mutational significance </vt:lpstr>
      <vt:lpstr>How TCGA calculates P-Value</vt:lpstr>
      <vt:lpstr>MuSic Play</vt:lpstr>
      <vt:lpstr>Background</vt:lpstr>
      <vt:lpstr>Fisher's combined P-value test</vt:lpstr>
      <vt:lpstr>likelihood ratio test</vt:lpstr>
      <vt:lpstr>convolution test</vt:lpstr>
      <vt:lpstr>Calculation of FDR (TCGA)</vt:lpstr>
      <vt:lpstr>Aim 1- Finding important CIMP Mutations </vt:lpstr>
      <vt:lpstr>Fishers Exact test</vt:lpstr>
      <vt:lpstr>Chi-squared test</vt:lpstr>
      <vt:lpstr>Actual / Expected rate</vt:lpstr>
      <vt:lpstr>Multiple Test Correction and Hypothesis testing</vt:lpstr>
      <vt:lpstr>Multiple Test Correction</vt:lpstr>
      <vt:lpstr>Bonferroni Correction</vt:lpstr>
      <vt:lpstr>Sidak Correction</vt:lpstr>
      <vt:lpstr>Holm’s Step-Down Procedure</vt:lpstr>
      <vt:lpstr>Benjamini-Hochberg’s Step-Up Procedure</vt:lpstr>
      <vt:lpstr>Cohen's d and Effect Size </vt:lpstr>
      <vt:lpstr>Statistical Power</vt:lpstr>
      <vt:lpstr>Power Analysis</vt:lpstr>
      <vt:lpstr>Aim 1 – Finding important CIMP Mutations RPL22</vt:lpstr>
      <vt:lpstr>Aim 1 – Finding important CIMP Mutations General</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and Aims</dc:title>
  <dc:creator>Jon Feige</dc:creator>
  <cp:lastModifiedBy>Jon Feige</cp:lastModifiedBy>
  <cp:revision>219</cp:revision>
  <dcterms:created xsi:type="dcterms:W3CDTF">2020-12-16T00:57:39Z</dcterms:created>
  <dcterms:modified xsi:type="dcterms:W3CDTF">2021-04-21T16:23:31Z</dcterms:modified>
</cp:coreProperties>
</file>