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525C-8FA5-423C-887A-3DDBC572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B733A-5F6A-4C83-9878-2A213E521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60CB-3AAA-4A93-AA8F-37C69CF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69CF-3A63-463F-AEFB-3F2236C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5122-4BB4-4BBD-A565-5D9CC47E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895C-992F-4338-B37C-79910730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3DF92-B6B6-4A68-B24F-2ED732B58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EECB-EA47-4B62-8A0A-79764454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B3DC-1EF3-442B-BFA0-2422F3E6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DFA2-ECDE-4954-8E34-05732FF4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275E5-DE3C-437C-AFBC-F5649A247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1223-A32C-4CCC-86DE-1B102B887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85DB-4CDB-4495-81DF-7F4DA65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C9E9-F8CD-4609-8812-92AB1897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8D3A-6083-4B09-B36E-6CF14EB1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0FB-AA73-4BCE-8EB4-2C0BABE0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28EE-B862-4C49-B442-244EDBC1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B778-8335-4065-A3E6-672E4AA5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E7A-8C76-4D0D-A2F3-11C1236F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7F03-922F-46AA-8D64-A37677B1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F70C-3CA9-4812-8464-F26112DA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B75-7D76-45EC-99D2-0F00529C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DEE2-DFDD-4FA7-8FF7-D19BC72D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A61E-6371-4CD3-BDAF-9DA0AB81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10D2-5568-4FA6-A887-10D5760B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2BD6-CEE3-4C8B-904B-92BB81C0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C3B6-D242-4C1A-BEDC-F239E881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FD46-379B-494D-A351-74039482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0CB3-569E-48F3-BFA3-3136BB58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AC73-EB4A-459B-9E3D-3F827780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CA7A-6330-43A3-A623-89967A37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FA3E-7CD6-4613-8A8F-784D7E7B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4DD9-0B56-41DB-B5FF-479A5DA3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3F550-B313-49BE-935C-80862FDC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E7A2-A195-4C49-A848-D1554EAAD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1221C-F3ED-4B7E-9AE6-B861F180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5F00-E900-4111-8951-0B74C98E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43C94-4041-4D87-B87B-A505ED5F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30E90-4FED-4173-BA68-456221B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7891-7975-4659-A510-F07E459A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1C0D-FE08-4E0E-9B4C-E0575921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AB9F6-2CCD-4B7B-BAC0-8D48EDD8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4C502-6622-4932-9D3F-1C5726D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75245-9EA4-4731-8CB4-E9ED2B40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9A4B5-0A39-48BC-A661-9FD229C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94AE5-D15A-44C7-AE17-A81B6649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EA04-E2E8-4146-9AD4-DEAB1B62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A17A-1BC4-4E40-BFC7-C8102EB0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3A1A-6205-459C-BE23-BFAD1648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CFB1-AC00-4518-879F-FD89589A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5822-70BC-49C3-B3F5-81B3F818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401FD-8BE5-4547-81C9-D2630824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38F-C313-4AC5-9125-E3041732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4EB8-3BB4-4C8A-9422-E038127E8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53FC-F921-4C95-9104-46FBCA9B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AB56-97B8-4806-BA05-0C5A9CBE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1DB61-2209-4A06-936B-A7A70543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7CE4-E979-4029-8B31-B336D5C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02A-6407-43FF-AFD6-4D878499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A888-0877-4A8B-8008-A70E9D5E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D222-1E88-40AE-99C5-E32BD2E81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2362-01AA-450A-A4B8-D00776C307A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6CE2-D851-401E-9BD8-B46584225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615C-521C-4948-A9EE-F5388136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AD6E-8E2F-4390-B475-4ABEBEC6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6553-C319-4217-8B81-5BDA41CE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03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US" dirty="0"/>
              <a:t>ROC-AUC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4B28-BF95-41F2-8776-0304604E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5158"/>
            <a:ext cx="9265298" cy="6132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ROC-AUC curve is a performance measurement for classification problems.</a:t>
            </a:r>
          </a:p>
          <a:p>
            <a:pPr lvl="1"/>
            <a:r>
              <a:rPr lang="en-US" dirty="0"/>
              <a:t>ROC is the Receiver Operating Characteristics</a:t>
            </a:r>
          </a:p>
          <a:p>
            <a:pPr lvl="1"/>
            <a:r>
              <a:rPr lang="en-US" dirty="0"/>
              <a:t>AUC is the Area Under the Curve</a:t>
            </a:r>
          </a:p>
          <a:p>
            <a:r>
              <a:rPr lang="en-US" dirty="0"/>
              <a:t>A ROC-AUC curve uses:</a:t>
            </a:r>
          </a:p>
          <a:p>
            <a:pPr lvl="1"/>
            <a:r>
              <a:rPr lang="en-US" dirty="0"/>
              <a:t>True positive rate / Sensitivity ( TP / TP + FN)</a:t>
            </a:r>
          </a:p>
          <a:p>
            <a:pPr lvl="1"/>
            <a:r>
              <a:rPr lang="en-US" dirty="0"/>
              <a:t>False positive rate / 1 – Specificity ( FP / FP + TN)</a:t>
            </a:r>
          </a:p>
          <a:p>
            <a:r>
              <a:rPr lang="en-US" dirty="0"/>
              <a:t>If an AUC value is:</a:t>
            </a:r>
          </a:p>
          <a:p>
            <a:pPr lvl="1"/>
            <a:r>
              <a:rPr lang="en-US" dirty="0"/>
              <a:t>1: The Curve has good separability, It always is correct (1 = 1, 0 = 0)</a:t>
            </a:r>
          </a:p>
          <a:p>
            <a:pPr lvl="1"/>
            <a:r>
              <a:rPr lang="en-US" dirty="0"/>
              <a:t>0.5: The model has no separability (1 = 1 , 1 = 0, 0 = 1, 0 = 0)</a:t>
            </a:r>
          </a:p>
          <a:p>
            <a:pPr lvl="1"/>
            <a:r>
              <a:rPr lang="en-US" dirty="0"/>
              <a:t>0: This is a poor model that is always incorrect ( 1 = 0 , 0 = 1)</a:t>
            </a:r>
          </a:p>
          <a:p>
            <a:r>
              <a:rPr lang="en-US" dirty="0"/>
              <a:t>The goal is to combine multiple aspects of a classification model into a single characteristic.</a:t>
            </a:r>
          </a:p>
          <a:p>
            <a:pPr lvl="1"/>
            <a:r>
              <a:rPr lang="en-US" dirty="0"/>
              <a:t>In the past we looked at exclusively accuracy.</a:t>
            </a:r>
          </a:p>
          <a:p>
            <a:pPr lvl="1"/>
            <a:r>
              <a:rPr lang="en-US" dirty="0"/>
              <a:t>This me tic takes into account Sensitivity, Specificity, and Accuracy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688657E-44B2-4DAF-8F50-DDA6F595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17" y="61564"/>
            <a:ext cx="2334432" cy="2133968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73288ABE-B8BF-4037-ABDF-20B694DB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52" y="2627547"/>
            <a:ext cx="1956026" cy="177918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B0FC9C9A-3B0B-4325-8336-D6CA3A07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82" y="4838742"/>
            <a:ext cx="2219967" cy="20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C02886F-890E-4D12-B4A3-AEEAB9401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84" y="475862"/>
            <a:ext cx="4105011" cy="307875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0D2DDEB-BDC7-41CF-B634-C53B480F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76" y="478974"/>
            <a:ext cx="3933369" cy="295002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C55FFFB-B3E4-46E8-9624-56E03654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" y="475861"/>
            <a:ext cx="4105012" cy="30787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9B2FA-76A6-49C3-A3C0-3056C7E45707}"/>
              </a:ext>
            </a:extLst>
          </p:cNvPr>
          <p:cNvSpPr txBox="1"/>
          <p:nvPr/>
        </p:nvSpPr>
        <p:spPr>
          <a:xfrm>
            <a:off x="1884784" y="2211356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93.3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7CBA1-4FE5-42C5-ABD8-B34D66F1167B}"/>
              </a:ext>
            </a:extLst>
          </p:cNvPr>
          <p:cNvSpPr txBox="1"/>
          <p:nvPr/>
        </p:nvSpPr>
        <p:spPr>
          <a:xfrm>
            <a:off x="9846907" y="2265394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88.8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6F897F-2870-45C2-A4CD-15610A44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59360"/>
              </p:ext>
            </p:extLst>
          </p:nvPr>
        </p:nvGraphicFramePr>
        <p:xfrm>
          <a:off x="549429" y="3554132"/>
          <a:ext cx="313480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2">
                  <a:extLst>
                    <a:ext uri="{9D8B030D-6E8A-4147-A177-3AD203B41FA5}">
                      <a16:colId xmlns:a16="http://schemas.microsoft.com/office/drawing/2014/main" val="2521531921"/>
                    </a:ext>
                  </a:extLst>
                </a:gridCol>
                <a:gridCol w="1567402">
                  <a:extLst>
                    <a:ext uri="{9D8B030D-6E8A-4147-A177-3AD203B41FA5}">
                      <a16:colId xmlns:a16="http://schemas.microsoft.com/office/drawing/2014/main" val="1621912095"/>
                    </a:ext>
                  </a:extLst>
                </a:gridCol>
              </a:tblGrid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 &gt; 3.84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52500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 err="1"/>
                        <a:t>Max_Features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147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Max_samples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82278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N_estimator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79886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0736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50700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21575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6744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DE5862D3-21DB-4530-88DF-D3C1AA5A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16529"/>
              </p:ext>
            </p:extLst>
          </p:nvPr>
        </p:nvGraphicFramePr>
        <p:xfrm>
          <a:off x="8494294" y="3646374"/>
          <a:ext cx="313480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02">
                  <a:extLst>
                    <a:ext uri="{9D8B030D-6E8A-4147-A177-3AD203B41FA5}">
                      <a16:colId xmlns:a16="http://schemas.microsoft.com/office/drawing/2014/main" val="2521531921"/>
                    </a:ext>
                  </a:extLst>
                </a:gridCol>
                <a:gridCol w="1567402">
                  <a:extLst>
                    <a:ext uri="{9D8B030D-6E8A-4147-A177-3AD203B41FA5}">
                      <a16:colId xmlns:a16="http://schemas.microsoft.com/office/drawing/2014/main" val="1621912095"/>
                    </a:ext>
                  </a:extLst>
                </a:gridCol>
              </a:tblGrid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 &gt; 3.84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52500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 err="1"/>
                        <a:t>Max_Features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147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 err="1"/>
                        <a:t>Max_samples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82278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 err="1"/>
                        <a:t>N_estimator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79886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0736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50700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21575"/>
                  </a:ext>
                </a:extLst>
              </a:tr>
              <a:tr h="164506">
                <a:tc>
                  <a:txBody>
                    <a:bodyPr/>
                    <a:lstStyle/>
                    <a:p>
                      <a:r>
                        <a:rPr lang="en-US" dirty="0"/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67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B65779-8021-4B93-8E3E-ED5F88BE8398}"/>
              </a:ext>
            </a:extLst>
          </p:cNvPr>
          <p:cNvSpPr txBox="1"/>
          <p:nvPr/>
        </p:nvSpPr>
        <p:spPr>
          <a:xfrm>
            <a:off x="4150361" y="3646374"/>
            <a:ext cx="3778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graphic shows the curve on the right (ROC0) and the curve on the left (ROC1) in a single graphic.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ROC0 is above ROC1 at most points and covers a larger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the Classification model that build ROC0 is stronger than ROC1’s model</a:t>
            </a:r>
          </a:p>
        </p:txBody>
      </p:sp>
    </p:spTree>
    <p:extLst>
      <p:ext uri="{BB962C8B-B14F-4D97-AF65-F5344CB8AC3E}">
        <p14:creationId xmlns:p14="http://schemas.microsoft.com/office/powerpoint/2010/main" val="362784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283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ROC-AUC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ROC-AUC Curve</dc:title>
  <dc:creator>Jon Feige</dc:creator>
  <cp:lastModifiedBy>Jon Feige</cp:lastModifiedBy>
  <cp:revision>4</cp:revision>
  <dcterms:created xsi:type="dcterms:W3CDTF">2021-05-26T14:52:53Z</dcterms:created>
  <dcterms:modified xsi:type="dcterms:W3CDTF">2021-05-26T15:27:04Z</dcterms:modified>
</cp:coreProperties>
</file>