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9" r:id="rId5"/>
    <p:sldId id="263" r:id="rId6"/>
    <p:sldId id="262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B0A4-A836-4161-8FD6-03A64080F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2E01D-01B5-4622-BC47-106A9404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7A34-2901-443A-B244-B46E09B6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02EE-1AD7-4F6B-9945-FFE95CD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FF98-F8CF-46C9-9D1E-C7F5017D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2EBB-2BA0-405F-95FB-490C465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70C7E-E7DF-4487-9DB1-929F3B4A9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67A0-16EC-4B3A-9426-CF0FDD3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AA70-5653-4541-9022-05D3EF0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F91A-D082-4E7D-8C61-BF9A04EE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2F163-48CF-481F-AB61-88BC8D24F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1DFC-217D-4C7B-9684-46CD628F1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661A-B7C1-4631-862E-8787C36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0DAD-71F1-47DC-A1C6-5F5D5CB9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B1AA-5458-498A-B007-25AB4E9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E403-E825-40F4-943C-38A959CD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5E09-16ED-4D51-A722-5942E75D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930E-E51C-4A3D-9449-0A3B730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F845-A046-4027-809F-10243CA4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8C07-AD2F-478F-851C-0BD36E0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5543-C04F-4B6C-AA8E-5E897BFC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70A0-4BE6-4E63-8191-57F6A9C2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342E-0CB4-4024-9112-704EC52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A340-7001-4FF7-A726-6AA5C28C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441E-1383-48E6-82FD-40A4F16A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3F7-71E2-4F31-BFA1-D04713F1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4CE-8AB4-47A8-AA36-50D79A10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2DDCF-F0CF-466F-ABD9-F66A92CB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2CF4-30AA-45B3-A458-22054D0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C8DC-90D5-4710-89F3-17C9C0F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65F2-3530-47B3-911A-74F6835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F2B0-2902-4654-A5E9-6FB2750F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5664-C8D7-42BB-AD97-628A4D15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B056C-1512-4C73-9BE3-43714E99C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B1509-6B4D-4E2F-B560-AA4497B60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F97B5-2A6D-45B1-A7C7-057086A5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7555C-F2E8-4367-A73E-1BA825F3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6064A-947B-4C7D-8C40-C1035F0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0D5B9-FA50-4F1D-9D22-F0CC333E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8C4D-7854-4F3A-A642-B3F600AA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C681C-8865-47B7-B87F-68FFBA19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19ABA-0967-428E-8CE1-E1F696D8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716F6-B54C-4367-B10D-C0FE7A5D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7519-901B-427C-BF9E-09FAD79B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CC17-7052-468D-9135-0F95FC09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16D44-1CF1-4EEC-BAF4-DBA9D5B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8A9B-EE76-47C4-90DE-7CEA5052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29A1-2050-456F-BB22-40B02E61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D1EFD-358C-44AA-B09F-02C39E6F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FA73-CB1B-4337-9C65-28C1FA3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23BF-6C4A-4B12-B8C3-101EA84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87A9-CC50-4952-8B92-DE1107AA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FD53-20D4-428F-90E8-E7025A54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47EFF-0B2D-4517-9F2C-CDA8C88BD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68DB4-1144-4B8B-B015-8A15959A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3604-E251-4476-98A5-B8745C3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6A66-4F77-4B9F-B95F-81531C74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EFA5-5A5D-4504-8DFF-ECBA1DDC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2F2E7-E404-4695-985D-6CC88A37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26C3-D3A7-4494-BF18-7A0BA5AEC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0662-50B7-463E-AF81-1197DEF6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7C4-6BD3-47DA-B1CA-A809A05A634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1827-4014-41AA-A429-70B8E3E5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30B3-57F8-4556-9CB0-797F20373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xus-engineering.com/" TargetMode="External"/><Relationship Id="rId2" Type="http://schemas.openxmlformats.org/officeDocument/2006/relationships/hyperlink" Target="https://www.hiv.lanl.gov/content/sequence/FORMAT_CONVERSION/f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kosandreakis.blogspot.com/2013/05/how-to-create-nexus-input-files-fo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9FC7-B5C6-4F00-8EE7-D5AF7697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a phylogenetic network and how do you interpret it.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E297-827B-4231-8033-4FC740BB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classical mathematical model to represent evolution is the phylogenetic tree. However, trees are unable to represent horizontal gene transfer, recombination or hybridization events: in those cases, some branches of the tree combine into a reticulation node, and the tree becomes a network.</a:t>
            </a:r>
          </a:p>
          <a:p>
            <a:r>
              <a:rPr lang="en-US" dirty="0"/>
              <a:t>In a network there is a central node, and connections from that central node. Networks build out from this central node. The distance from one node to another represents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348891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D503-E6C5-47DF-A46A-25798F43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Connections per sample (Median joining 1000)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A036D-2477-441F-90D9-3B999BC8F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79111"/>
              </p:ext>
            </p:extLst>
          </p:nvPr>
        </p:nvGraphicFramePr>
        <p:xfrm>
          <a:off x="159798" y="1091953"/>
          <a:ext cx="11647504" cy="56816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11876">
                  <a:extLst>
                    <a:ext uri="{9D8B030D-6E8A-4147-A177-3AD203B41FA5}">
                      <a16:colId xmlns:a16="http://schemas.microsoft.com/office/drawing/2014/main" val="2700582102"/>
                    </a:ext>
                  </a:extLst>
                </a:gridCol>
                <a:gridCol w="2911876">
                  <a:extLst>
                    <a:ext uri="{9D8B030D-6E8A-4147-A177-3AD203B41FA5}">
                      <a16:colId xmlns:a16="http://schemas.microsoft.com/office/drawing/2014/main" val="1014902041"/>
                    </a:ext>
                  </a:extLst>
                </a:gridCol>
                <a:gridCol w="2911876">
                  <a:extLst>
                    <a:ext uri="{9D8B030D-6E8A-4147-A177-3AD203B41FA5}">
                      <a16:colId xmlns:a16="http://schemas.microsoft.com/office/drawing/2014/main" val="1902121359"/>
                    </a:ext>
                  </a:extLst>
                </a:gridCol>
                <a:gridCol w="2911876">
                  <a:extLst>
                    <a:ext uri="{9D8B030D-6E8A-4147-A177-3AD203B41FA5}">
                      <a16:colId xmlns:a16="http://schemas.microsoft.com/office/drawing/2014/main" val="813515556"/>
                    </a:ext>
                  </a:extLst>
                </a:gridCol>
              </a:tblGrid>
              <a:tr h="350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Connections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Connections to 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Connections from 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2230971797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EPI_ISL_427432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2640495562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EPI_ISL_421579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767720105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EPI_ISL_527671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539782544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EPI_ISL_434879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446259975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EPI_ISL_496323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662459414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EPI_ISL_524416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131314728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EPI_ISL_449946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92627290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EPI_ISL_435568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1292353975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EPI_ISL_497199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1492704630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EPI_ISL_449824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2419636265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EPI_ISL_498698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905708551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EPI_ISL_485942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19586360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EPI_ISL_437370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93180712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EPI_ISL_485381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4063493465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EPI_ISL_498740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2997352849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EPI_ISL_428334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2889247451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EPI_ISL_507916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513617079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EPI_ISL_507709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453775873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EPI_ISL_426310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288020409"/>
                  </a:ext>
                </a:extLst>
              </a:tr>
              <a:tr h="235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EPI_ISL_417145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1806370553"/>
                  </a:ext>
                </a:extLst>
              </a:tr>
              <a:tr h="350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Reference Sequences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2" marR="5232" marT="5232" marB="0" anchor="b"/>
                </a:tc>
                <a:extLst>
                  <a:ext uri="{0D108BD9-81ED-4DB2-BD59-A6C34878D82A}">
                    <a16:rowId xmlns:a16="http://schemas.microsoft.com/office/drawing/2014/main" val="358277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0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840-6FA5-4326-A18F-22B59CE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3058-A96D-4153-A5AB-0AC2D91C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sz="3600" dirty="0"/>
              <a:t>Fix fasta to nex converter script</a:t>
            </a:r>
          </a:p>
          <a:p>
            <a:pPr lvl="1"/>
            <a:r>
              <a:rPr lang="en-US" sz="3200" dirty="0"/>
              <a:t>Error where the nex file char length is not properly interpreted.</a:t>
            </a:r>
          </a:p>
          <a:p>
            <a:r>
              <a:rPr lang="en-US" sz="3600" dirty="0"/>
              <a:t>Become more familiar with the Network X python package</a:t>
            </a:r>
          </a:p>
          <a:p>
            <a:r>
              <a:rPr lang="en-US" sz="3600" dirty="0"/>
              <a:t>Build the full phylogenetic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5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458-BDC9-4506-9F34-A08BEF14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lgorithms for phylogenetic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EDF-48DC-4C84-8796-B5AE227E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972"/>
            <a:ext cx="12192000" cy="5501028"/>
          </a:xfrm>
        </p:spPr>
        <p:txBody>
          <a:bodyPr/>
          <a:lstStyle/>
          <a:p>
            <a:r>
              <a:rPr lang="en-US" dirty="0"/>
              <a:t>Reduce median</a:t>
            </a:r>
          </a:p>
          <a:p>
            <a:pPr lvl="1"/>
            <a:r>
              <a:rPr lang="en-US" dirty="0"/>
              <a:t>Very slow runtime (20+ hours for the 1000 samples)</a:t>
            </a:r>
          </a:p>
          <a:p>
            <a:pPr lvl="1"/>
            <a:r>
              <a:rPr lang="en-US" dirty="0"/>
              <a:t>Potentially more accurate networking.</a:t>
            </a:r>
          </a:p>
          <a:p>
            <a:r>
              <a:rPr lang="en-US" dirty="0"/>
              <a:t>Median Joining</a:t>
            </a:r>
          </a:p>
          <a:p>
            <a:pPr lvl="1"/>
            <a:r>
              <a:rPr lang="en-US" dirty="0"/>
              <a:t>Very fast runtime (~20 minutes for the 1000 samples)</a:t>
            </a:r>
          </a:p>
          <a:p>
            <a:pPr lvl="1"/>
            <a:r>
              <a:rPr lang="en-US" dirty="0"/>
              <a:t>Potentially less accurate networking.</a:t>
            </a:r>
          </a:p>
        </p:txBody>
      </p:sp>
    </p:spTree>
    <p:extLst>
      <p:ext uri="{BB962C8B-B14F-4D97-AF65-F5344CB8AC3E}">
        <p14:creationId xmlns:p14="http://schemas.microsoft.com/office/powerpoint/2010/main" val="10608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6C3-0A4C-47C4-868C-A9EA5D43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Tool, packages,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61D7-B075-436D-B524-9B0729EA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/>
              <a:t>Format converter from .fasta to .nex:</a:t>
            </a:r>
          </a:p>
          <a:p>
            <a:pPr lvl="1"/>
            <a:r>
              <a:rPr lang="en-US" dirty="0">
                <a:hlinkClick r:id="rId2"/>
              </a:rPr>
              <a:t>https://www.hiv.lanl.gov/content/sequence/FORMAT_CONVERSION/form.html</a:t>
            </a:r>
            <a:r>
              <a:rPr lang="en-US" dirty="0"/>
              <a:t> </a:t>
            </a:r>
          </a:p>
          <a:p>
            <a:r>
              <a:rPr lang="en-US" dirty="0"/>
              <a:t>Networking tool:</a:t>
            </a:r>
          </a:p>
          <a:p>
            <a:pPr lvl="1"/>
            <a:r>
              <a:rPr lang="en-US" dirty="0">
                <a:hlinkClick r:id="rId3"/>
              </a:rPr>
              <a:t>https://www.fluxus-engineering.com/</a:t>
            </a:r>
            <a:r>
              <a:rPr lang="en-US" dirty="0"/>
              <a:t> </a:t>
            </a:r>
          </a:p>
          <a:p>
            <a:r>
              <a:rPr lang="en-US" dirty="0"/>
              <a:t>Guide to make network:</a:t>
            </a:r>
          </a:p>
          <a:p>
            <a:pPr lvl="1"/>
            <a:r>
              <a:rPr lang="en-US" dirty="0">
                <a:hlinkClick r:id="rId4"/>
              </a:rPr>
              <a:t>https://nikosandreakis.blogspot.com/2013/05/how-to-create-nexus-input-files-for.html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90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13C3-FDA3-4BB3-A9D0-D421995C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Production on Network diagrams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40C00C-C259-41DD-9A54-47B0F5D8C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1870"/>
              </p:ext>
            </p:extLst>
          </p:nvPr>
        </p:nvGraphicFramePr>
        <p:xfrm>
          <a:off x="382815" y="1534887"/>
          <a:ext cx="2099129" cy="18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29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Begin with:</a:t>
                      </a:r>
                    </a:p>
                    <a:p>
                      <a:r>
                        <a:rPr lang="en-US" dirty="0"/>
                        <a:t>Aligned .fasta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F135C4-610F-4B80-B7C2-055F54E74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34995"/>
              </p:ext>
            </p:extLst>
          </p:nvPr>
        </p:nvGraphicFramePr>
        <p:xfrm>
          <a:off x="3158671" y="1312340"/>
          <a:ext cx="209912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29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Convert .fasta to .nex format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By tool:</a:t>
                      </a:r>
                    </a:p>
                    <a:p>
                      <a:r>
                        <a:rPr lang="en-US" dirty="0"/>
                        <a:t>https://www.hiv.lanl.gov/content/sequence/FORMAT_CONVERSION/form.html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B6D867C-0667-4204-81D4-F49A0AA07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89289"/>
              </p:ext>
            </p:extLst>
          </p:nvPr>
        </p:nvGraphicFramePr>
        <p:xfrm>
          <a:off x="5934527" y="1534887"/>
          <a:ext cx="2507344" cy="18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4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Open Network.exe</a:t>
                      </a:r>
                    </a:p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/>
                        <a:t>calculate network &gt; Network Calculations &gt; Median Joining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1662BAE-1929-47D5-B72D-8BBC5A99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64868"/>
              </p:ext>
            </p:extLst>
          </p:nvPr>
        </p:nvGraphicFramePr>
        <p:xfrm>
          <a:off x="9271001" y="1534887"/>
          <a:ext cx="2099129" cy="18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29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File&gt; open</a:t>
                      </a:r>
                    </a:p>
                    <a:p>
                      <a:r>
                        <a:rPr lang="en-US" dirty="0"/>
                        <a:t>Select .nex</a:t>
                      </a:r>
                    </a:p>
                    <a:p>
                      <a:r>
                        <a:rPr lang="en-US" dirty="0"/>
                        <a:t>Once loaded select </a:t>
                      </a:r>
                    </a:p>
                    <a:p>
                      <a:r>
                        <a:rPr lang="en-US" dirty="0"/>
                        <a:t>Calculate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B362EA6-73A9-4727-8104-6D505424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95908"/>
              </p:ext>
            </p:extLst>
          </p:nvPr>
        </p:nvGraphicFramePr>
        <p:xfrm>
          <a:off x="9466035" y="4376053"/>
          <a:ext cx="2099129" cy="18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29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When network calculation is finished.</a:t>
                      </a:r>
                    </a:p>
                    <a:p>
                      <a:r>
                        <a:rPr lang="en-US" dirty="0"/>
                        <a:t>Open Draw network</a:t>
                      </a:r>
                    </a:p>
                    <a:p>
                      <a:r>
                        <a:rPr lang="en-US" dirty="0"/>
                        <a:t>Produced .out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FB044D9-28E4-4F15-862C-6FF8FB964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38728"/>
              </p:ext>
            </p:extLst>
          </p:nvPr>
        </p:nvGraphicFramePr>
        <p:xfrm>
          <a:off x="6342742" y="4376052"/>
          <a:ext cx="2099129" cy="18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29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File &gt; Open</a:t>
                      </a:r>
                    </a:p>
                    <a:p>
                      <a:r>
                        <a:rPr lang="en-US" dirty="0"/>
                        <a:t>Open the .out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282B0E9-E470-4442-87F7-7B6EFE5B0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4781"/>
              </p:ext>
            </p:extLst>
          </p:nvPr>
        </p:nvGraphicFramePr>
        <p:xfrm>
          <a:off x="3118302" y="4376052"/>
          <a:ext cx="2099129" cy="189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29">
                  <a:extLst>
                    <a:ext uri="{9D8B030D-6E8A-4147-A177-3AD203B41FA5}">
                      <a16:colId xmlns:a16="http://schemas.microsoft.com/office/drawing/2014/main" val="3233937318"/>
                    </a:ext>
                  </a:extLst>
                </a:gridCol>
              </a:tblGrid>
              <a:tr h="1894113">
                <a:tc>
                  <a:txBody>
                    <a:bodyPr/>
                    <a:lstStyle/>
                    <a:p>
                      <a:r>
                        <a:rPr lang="en-US" dirty="0"/>
                        <a:t>Network is drawn and can be exported as an .</a:t>
                      </a:r>
                      <a:r>
                        <a:rPr lang="en-US" dirty="0" err="1"/>
                        <a:t>fdi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6279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4FEBF-A2A4-4A38-9F9C-1EDF6F8C76DD}"/>
              </a:ext>
            </a:extLst>
          </p:cNvPr>
          <p:cNvCxnSpPr/>
          <p:nvPr/>
        </p:nvCxnSpPr>
        <p:spPr>
          <a:xfrm>
            <a:off x="2710543" y="2481943"/>
            <a:ext cx="19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81FAC-C7C3-4F20-9DB8-F08DEEF82BA0}"/>
              </a:ext>
            </a:extLst>
          </p:cNvPr>
          <p:cNvCxnSpPr>
            <a:cxnSpLocks/>
          </p:cNvCxnSpPr>
          <p:nvPr/>
        </p:nvCxnSpPr>
        <p:spPr>
          <a:xfrm>
            <a:off x="5384799" y="248194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DEAEA5-86E8-4A54-A159-812686CC45DE}"/>
              </a:ext>
            </a:extLst>
          </p:cNvPr>
          <p:cNvCxnSpPr>
            <a:cxnSpLocks/>
          </p:cNvCxnSpPr>
          <p:nvPr/>
        </p:nvCxnSpPr>
        <p:spPr>
          <a:xfrm>
            <a:off x="8660491" y="2438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852D06-4AB3-43CD-BB36-5E4492818034}"/>
              </a:ext>
            </a:extLst>
          </p:cNvPr>
          <p:cNvCxnSpPr>
            <a:cxnSpLocks/>
          </p:cNvCxnSpPr>
          <p:nvPr/>
        </p:nvCxnSpPr>
        <p:spPr>
          <a:xfrm>
            <a:off x="10331449" y="3742032"/>
            <a:ext cx="0" cy="30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AFBEA6-C12A-4A0C-80AC-FF96AF4B34A9}"/>
              </a:ext>
            </a:extLst>
          </p:cNvPr>
          <p:cNvCxnSpPr>
            <a:cxnSpLocks/>
          </p:cNvCxnSpPr>
          <p:nvPr/>
        </p:nvCxnSpPr>
        <p:spPr>
          <a:xfrm flipH="1">
            <a:off x="8694054" y="5323108"/>
            <a:ext cx="38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F25A7A-DA3E-4A30-A1C8-9DE9311C794B}"/>
              </a:ext>
            </a:extLst>
          </p:cNvPr>
          <p:cNvCxnSpPr>
            <a:cxnSpLocks/>
          </p:cNvCxnSpPr>
          <p:nvPr/>
        </p:nvCxnSpPr>
        <p:spPr>
          <a:xfrm flipH="1">
            <a:off x="5594349" y="5323108"/>
            <a:ext cx="38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2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5C05-7E33-41B9-A1E5-14FA7B71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100 Reduced Median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78F93D-C370-45D2-B792-B70BAE81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65514"/>
            <a:ext cx="7315200" cy="5192485"/>
          </a:xfrm>
        </p:spPr>
      </p:pic>
    </p:spTree>
    <p:extLst>
      <p:ext uri="{BB962C8B-B14F-4D97-AF65-F5344CB8AC3E}">
        <p14:creationId xmlns:p14="http://schemas.microsoft.com/office/powerpoint/2010/main" val="177252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A09A-0E73-4925-B7E0-6F823D09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100 Median Joining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EA4E08-0D7D-4E49-A845-20F59FC1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20" y="1551214"/>
            <a:ext cx="7430359" cy="5306786"/>
          </a:xfrm>
        </p:spPr>
      </p:pic>
    </p:spTree>
    <p:extLst>
      <p:ext uri="{BB962C8B-B14F-4D97-AF65-F5344CB8AC3E}">
        <p14:creationId xmlns:p14="http://schemas.microsoft.com/office/powerpoint/2010/main" val="184077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5C05-7E33-41B9-A1E5-14FA7B71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1000 Reduced Median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3A02AAE-3CD1-4D44-B8E9-62DE42F1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325563"/>
            <a:ext cx="676002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6857-C055-44A6-967A-F95DDF87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Network 1000 Median Joining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951E0C-502E-435F-BA42-8E66A08BB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2" y="1343818"/>
            <a:ext cx="10571035" cy="50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079F-94A0-4E29-A1FE-0688B0DD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Connections per sample (Median joining 100)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6FAC5-06F1-4F67-B18B-FFF2C973E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39179"/>
              </p:ext>
            </p:extLst>
          </p:nvPr>
        </p:nvGraphicFramePr>
        <p:xfrm>
          <a:off x="150920" y="1278383"/>
          <a:ext cx="12041080" cy="55613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10270">
                  <a:extLst>
                    <a:ext uri="{9D8B030D-6E8A-4147-A177-3AD203B41FA5}">
                      <a16:colId xmlns:a16="http://schemas.microsoft.com/office/drawing/2014/main" val="3281812790"/>
                    </a:ext>
                  </a:extLst>
                </a:gridCol>
                <a:gridCol w="3010270">
                  <a:extLst>
                    <a:ext uri="{9D8B030D-6E8A-4147-A177-3AD203B41FA5}">
                      <a16:colId xmlns:a16="http://schemas.microsoft.com/office/drawing/2014/main" val="2061830273"/>
                    </a:ext>
                  </a:extLst>
                </a:gridCol>
                <a:gridCol w="3010270">
                  <a:extLst>
                    <a:ext uri="{9D8B030D-6E8A-4147-A177-3AD203B41FA5}">
                      <a16:colId xmlns:a16="http://schemas.microsoft.com/office/drawing/2014/main" val="2530858505"/>
                    </a:ext>
                  </a:extLst>
                </a:gridCol>
                <a:gridCol w="3010270">
                  <a:extLst>
                    <a:ext uri="{9D8B030D-6E8A-4147-A177-3AD203B41FA5}">
                      <a16:colId xmlns:a16="http://schemas.microsoft.com/office/drawing/2014/main" val="1627503611"/>
                    </a:ext>
                  </a:extLst>
                </a:gridCol>
              </a:tblGrid>
              <a:tr h="3941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Connections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Connections to 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Connections from node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3226084810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EPI_ISL_435002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694314391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EPI_ISL_468572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3016487669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EPI_ISL_508800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1390953990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EPI_ISL_513875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3306132336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EPI_ISL_511824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3874372950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EPI_ISL_494739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3898712183"/>
                  </a:ext>
                </a:extLst>
              </a:tr>
              <a:tr h="3941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Reference Sequences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1879971875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EPI_ISL_483233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1343755086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EPI_ISL_434189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705873741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EPI_ISL_491019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2476388393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EPI_ISL_527628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1504687395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EPI_ISL_524852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4082436358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EPI_ISL_509718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192125799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EPI_ISL_535698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3415043319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EPI_ISL_507969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4219763875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EPI_ISL_495803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530309808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EPI_ISL_427622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254921980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EPI_ISL_416660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2262513241"/>
                  </a:ext>
                </a:extLst>
              </a:tr>
              <a:tr h="265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EPI_ISL_530214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31" marR="5731" marT="5731" marB="0" anchor="b"/>
                </a:tc>
                <a:extLst>
                  <a:ext uri="{0D108BD9-81ED-4DB2-BD59-A6C34878D82A}">
                    <a16:rowId xmlns:a16="http://schemas.microsoft.com/office/drawing/2014/main" val="179021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1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700</Words>
  <Application>Microsoft Office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is a phylogenetic network and how do you interpret it.</vt:lpstr>
      <vt:lpstr>Algorithms for phylogenetic networks</vt:lpstr>
      <vt:lpstr>Tool, packages, and libraries</vt:lpstr>
      <vt:lpstr>Production on Network diagrams</vt:lpstr>
      <vt:lpstr>Network 100 Reduced Median</vt:lpstr>
      <vt:lpstr>Network 100 Median Joining</vt:lpstr>
      <vt:lpstr>Network 1000 Reduced Median</vt:lpstr>
      <vt:lpstr>Network 1000 Median Joining</vt:lpstr>
      <vt:lpstr>Connections per sample (Median joining 100)</vt:lpstr>
      <vt:lpstr>Connections per sample (Median joining 1000)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Feige</dc:creator>
  <cp:lastModifiedBy>Jon Feige</cp:lastModifiedBy>
  <cp:revision>19</cp:revision>
  <dcterms:created xsi:type="dcterms:W3CDTF">2020-11-18T19:28:00Z</dcterms:created>
  <dcterms:modified xsi:type="dcterms:W3CDTF">2020-12-03T20:10:21Z</dcterms:modified>
</cp:coreProperties>
</file>