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07" r:id="rId2"/>
    <p:sldId id="308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68A83-D358-488F-852E-C04EE72BA4F7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4C91B-8055-453E-BCDD-9E280F04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68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4CC660-8C33-468C-B36F-BE4704C375D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71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5ADF3-3410-4F21-AA1A-EFD622E7E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FBE520-A133-4104-9B47-A109D3FE61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596D2-02C3-4AF2-A93C-F500C3330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3EBD3-37B5-4D53-B17E-88722B0EBA3E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43BAB-102B-4FB3-89A4-8EC477D37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E2249-9257-40BB-8991-4A3C9A274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B810-5869-4282-9660-32076FB63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14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EA6CF-10F6-4070-88A8-59F9258A5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457A84-76A4-4567-9ABD-676900349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74338-0B15-4C6A-A857-2F723567A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3EBD3-37B5-4D53-B17E-88722B0EBA3E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30204-CABD-4D65-8838-0CE34985C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2EE18-3F99-4496-8892-003214621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B810-5869-4282-9660-32076FB63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3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0A1CDF-5D64-4419-A5B0-F0DB9A206C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59F437-5544-4A92-8087-28E119EBD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0DBFB-B10B-4656-94D3-1EAB76DFF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3EBD3-37B5-4D53-B17E-88722B0EBA3E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9BAF3-4899-4AFB-840C-EDF1BD13E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64C6E-9F91-40F4-929C-37E2BEBD7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B810-5869-4282-9660-32076FB63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63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0AF91-AFDF-422A-A64E-E7B54DF08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E452-7B57-44FD-B04C-6ABCDB950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BB7AB-617C-46AB-9F37-D6F6ADB02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3EBD3-37B5-4D53-B17E-88722B0EBA3E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F9CC9-285F-4361-854D-B4C5C1365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0D857-E443-4C10-9FB2-A6C29F7DF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B810-5869-4282-9660-32076FB63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07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8B3B3-A2DF-429A-AF47-A1D939A49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E8F9A-577E-4C4D-8150-88F82428B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94E37-3579-4E1E-A1CE-ECE2F3C13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3EBD3-37B5-4D53-B17E-88722B0EBA3E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5436F-B1B0-44F9-920A-63F7F8302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76A76-A468-4D38-A471-58B2403FD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B810-5869-4282-9660-32076FB63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3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F7F67-6A8A-47D5-BEA4-0A8521AF5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3A8F0-3F5D-4CC1-9D23-10CE6A1A3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78089-E2C9-49B3-84AB-A0E7AFACC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FC819-9EC8-4527-8FBB-1A01077C4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3EBD3-37B5-4D53-B17E-88722B0EBA3E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D2495-6FB5-4B13-8423-94C14FF26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D287C-829D-4707-BF4B-6482705C3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B810-5869-4282-9660-32076FB63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5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D26FE-00D4-4685-96DB-3033B8F6A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6E89A-B9DB-4E7F-B47F-839A7D940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A67870-9828-4AEC-B74B-48C529286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C5E9A2-1651-4C9A-AFF3-0F5919E51D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031DE8-9AC0-4CFB-BC3B-C26FB46B4B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5C1A95-F686-48C6-AEF6-209DA6149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3EBD3-37B5-4D53-B17E-88722B0EBA3E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4C5202-3FC5-4CD8-B38A-786FCF0E4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422375-59A0-42D4-9064-0B123B56D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B810-5869-4282-9660-32076FB63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C0036-69D4-4659-A71C-FF309C4BF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96F2B5-CF4B-4CE3-9524-0D2123CD1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3EBD3-37B5-4D53-B17E-88722B0EBA3E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F70183-4529-44FC-9AE5-D8C8FEBFE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6B897-B77F-40E2-BB87-1D7E7B883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B810-5869-4282-9660-32076FB63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3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FB14CE-FBD4-4503-95D6-B53D44BBC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3EBD3-37B5-4D53-B17E-88722B0EBA3E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07BEF6-3E9F-42B9-B159-9E76B6AF4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7BA848-C0A3-4159-AA57-BB97CB404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B810-5869-4282-9660-32076FB63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08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4EAE9-B824-4AC0-B030-40CFA870D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D71B2-9CFE-4731-B4A7-554124925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52A640-15A8-4FFA-9CC7-6F4973434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1CE51-AE1A-4B17-BA1D-B6BE6A93C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3EBD3-37B5-4D53-B17E-88722B0EBA3E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B8726-546F-48C6-AC25-5CEBCCAE6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5E07F-797F-4E90-B103-560052599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B810-5869-4282-9660-32076FB63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90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87E98-DE09-4A34-B4C4-73E5250CB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8D491F-EF0C-499B-97CF-9E0F2E8D12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942C1B-040D-4D07-9AF2-622D71B10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EC95B7-9CD6-42F8-8FAE-6E1E5F33E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3EBD3-37B5-4D53-B17E-88722B0EBA3E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35924-B07B-46BC-B1DC-AB6ABD59B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66E72-A105-42D2-9A14-80C0B4119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B810-5869-4282-9660-32076FB63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17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E1EB3A-CF59-4E04-BDF2-05F96EA32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151F1-5A63-48F2-8DE4-2FCC8004E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2010B-CA45-4C91-963B-A07658C903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3EBD3-37B5-4D53-B17E-88722B0EBA3E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B1B95-AA93-46E1-8225-2840566B32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8C849-2EEC-47FE-AD80-194E6C040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BB810-5869-4282-9660-32076FB63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71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B51DE-CA7D-4443-93B5-06DBFEEC7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54615"/>
          </a:xfrm>
        </p:spPr>
        <p:txBody>
          <a:bodyPr>
            <a:normAutofit fontScale="90000"/>
          </a:bodyPr>
          <a:lstStyle/>
          <a:p>
            <a:r>
              <a:rPr lang="en-US" dirty="0"/>
              <a:t>Location Cluster 1 </a:t>
            </a:r>
          </a:p>
        </p:txBody>
      </p:sp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DA8E91A6-8870-479C-8456-4956DBE3D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4614"/>
            <a:ext cx="12192000" cy="6303385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C2B35EF-DE6D-4E12-9FDB-FDE5D76C5099}"/>
              </a:ext>
            </a:extLst>
          </p:cNvPr>
          <p:cNvGraphicFramePr>
            <a:graphicFrameLocks noGrp="1"/>
          </p:cNvGraphicFramePr>
          <p:nvPr/>
        </p:nvGraphicFramePr>
        <p:xfrm>
          <a:off x="9956800" y="0"/>
          <a:ext cx="2235200" cy="7279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433429701"/>
                    </a:ext>
                  </a:extLst>
                </a:gridCol>
              </a:tblGrid>
              <a:tr h="727969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California</a:t>
                      </a:r>
                    </a:p>
                    <a:p>
                      <a:r>
                        <a:rPr lang="en-US" sz="2000" dirty="0">
                          <a:solidFill>
                            <a:srgbClr val="A52828"/>
                          </a:solidFill>
                        </a:rPr>
                        <a:t>Texas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191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9542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B51DE-CA7D-4443-93B5-06DBFEEC7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54615"/>
          </a:xfrm>
        </p:spPr>
        <p:txBody>
          <a:bodyPr>
            <a:normAutofit fontScale="90000"/>
          </a:bodyPr>
          <a:lstStyle/>
          <a:p>
            <a:r>
              <a:rPr lang="en-US" dirty="0"/>
              <a:t>Location Cluster 10 </a:t>
            </a:r>
          </a:p>
        </p:txBody>
      </p:sp>
      <p:pic>
        <p:nvPicPr>
          <p:cNvPr id="4" name="Picture 3" descr="Chart, radar chart&#10;&#10;Description automatically generated">
            <a:extLst>
              <a:ext uri="{FF2B5EF4-FFF2-40B4-BE49-F238E27FC236}">
                <a16:creationId xmlns:a16="http://schemas.microsoft.com/office/drawing/2014/main" id="{E7C12572-7697-4948-B3CB-6D787DF19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4614"/>
            <a:ext cx="12192000" cy="630338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3A329F5-CFD1-439C-9ED2-21ECCE9A940C}"/>
              </a:ext>
            </a:extLst>
          </p:cNvPr>
          <p:cNvGraphicFramePr>
            <a:graphicFrameLocks noGrp="1"/>
          </p:cNvGraphicFramePr>
          <p:nvPr/>
        </p:nvGraphicFramePr>
        <p:xfrm>
          <a:off x="9956800" y="0"/>
          <a:ext cx="2235200" cy="1615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433429701"/>
                    </a:ext>
                  </a:extLst>
                </a:gridCol>
              </a:tblGrid>
              <a:tr h="154471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California</a:t>
                      </a:r>
                    </a:p>
                    <a:p>
                      <a:r>
                        <a:rPr lang="en-US" sz="2000" dirty="0">
                          <a:solidFill>
                            <a:srgbClr val="86FC15"/>
                          </a:solidFill>
                        </a:rPr>
                        <a:t>Montana</a:t>
                      </a:r>
                    </a:p>
                    <a:p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New York</a:t>
                      </a:r>
                    </a:p>
                    <a:p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South Carolina</a:t>
                      </a:r>
                    </a:p>
                    <a:p>
                      <a:r>
                        <a:rPr lang="en-US" sz="2000" dirty="0">
                          <a:solidFill>
                            <a:srgbClr val="A52828"/>
                          </a:solidFill>
                        </a:rPr>
                        <a:t>Texas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191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323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B51DE-CA7D-4443-93B5-06DBFEEC7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54615"/>
          </a:xfrm>
        </p:spPr>
        <p:txBody>
          <a:bodyPr>
            <a:normAutofit fontScale="90000"/>
          </a:bodyPr>
          <a:lstStyle/>
          <a:p>
            <a:r>
              <a:rPr lang="en-US" dirty="0"/>
              <a:t>Location Cluster 11</a:t>
            </a:r>
          </a:p>
        </p:txBody>
      </p:sp>
      <p:pic>
        <p:nvPicPr>
          <p:cNvPr id="4" name="Picture 3" descr="Chart, radar chart&#10;&#10;Description automatically generated">
            <a:extLst>
              <a:ext uri="{FF2B5EF4-FFF2-40B4-BE49-F238E27FC236}">
                <a16:creationId xmlns:a16="http://schemas.microsoft.com/office/drawing/2014/main" id="{85B612EB-62D9-4A2F-AB7D-4B272BDBD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4614"/>
            <a:ext cx="12192000" cy="630338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79DE721-8192-4C5A-B351-717FC5243860}"/>
              </a:ext>
            </a:extLst>
          </p:cNvPr>
          <p:cNvGraphicFramePr>
            <a:graphicFrameLocks noGrp="1"/>
          </p:cNvGraphicFramePr>
          <p:nvPr/>
        </p:nvGraphicFramePr>
        <p:xfrm>
          <a:off x="9956800" y="0"/>
          <a:ext cx="2235200" cy="5546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433429701"/>
                    </a:ext>
                  </a:extLst>
                </a:gridCol>
              </a:tblGrid>
              <a:tr h="55461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C0CB"/>
                          </a:solidFill>
                        </a:rPr>
                        <a:t>Puerto Rico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191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196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B51DE-CA7D-4443-93B5-06DBFEEC7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54615"/>
          </a:xfrm>
        </p:spPr>
        <p:txBody>
          <a:bodyPr>
            <a:normAutofit fontScale="90000"/>
          </a:bodyPr>
          <a:lstStyle/>
          <a:p>
            <a:r>
              <a:rPr lang="en-US" dirty="0"/>
              <a:t>Location Cluster 12</a:t>
            </a:r>
          </a:p>
        </p:txBody>
      </p:sp>
      <p:pic>
        <p:nvPicPr>
          <p:cNvPr id="4" name="Picture 3" descr="A picture containing text, sky&#10;&#10;Description automatically generated">
            <a:extLst>
              <a:ext uri="{FF2B5EF4-FFF2-40B4-BE49-F238E27FC236}">
                <a16:creationId xmlns:a16="http://schemas.microsoft.com/office/drawing/2014/main" id="{F2D8C2B3-F8D9-4D21-8814-153588C20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4614"/>
            <a:ext cx="12192000" cy="630338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91C4ADF-8EAA-4DF6-A62F-CF4332FA7CA5}"/>
              </a:ext>
            </a:extLst>
          </p:cNvPr>
          <p:cNvGraphicFramePr>
            <a:graphicFrameLocks noGrp="1"/>
          </p:cNvGraphicFramePr>
          <p:nvPr/>
        </p:nvGraphicFramePr>
        <p:xfrm>
          <a:off x="9956800" y="0"/>
          <a:ext cx="2235200" cy="1109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433429701"/>
                    </a:ext>
                  </a:extLst>
                </a:gridCol>
              </a:tblGrid>
              <a:tr h="1109709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California</a:t>
                      </a:r>
                    </a:p>
                    <a:p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New York</a:t>
                      </a:r>
                    </a:p>
                    <a:p>
                      <a:r>
                        <a:rPr lang="en-US" sz="2000" dirty="0">
                          <a:solidFill>
                            <a:srgbClr val="FFC0CB"/>
                          </a:solidFill>
                        </a:rPr>
                        <a:t>Puerto Rico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191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9225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B51DE-CA7D-4443-93B5-06DBFEEC7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54615"/>
          </a:xfrm>
        </p:spPr>
        <p:txBody>
          <a:bodyPr>
            <a:normAutofit fontScale="90000"/>
          </a:bodyPr>
          <a:lstStyle/>
          <a:p>
            <a:r>
              <a:rPr lang="en-US" dirty="0"/>
              <a:t>Location Cluster 13 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D10635E-E787-4A42-8CDB-49BA5918F1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4614"/>
            <a:ext cx="12192000" cy="630338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470F257-73F0-4DDB-B403-FA723D4009F0}"/>
              </a:ext>
            </a:extLst>
          </p:cNvPr>
          <p:cNvGraphicFramePr>
            <a:graphicFrameLocks noGrp="1"/>
          </p:cNvGraphicFramePr>
          <p:nvPr/>
        </p:nvGraphicFramePr>
        <p:xfrm>
          <a:off x="9956800" y="5153486"/>
          <a:ext cx="2235200" cy="1695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433429701"/>
                    </a:ext>
                  </a:extLst>
                </a:gridCol>
              </a:tblGrid>
              <a:tr h="169563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California</a:t>
                      </a:r>
                    </a:p>
                    <a:p>
                      <a:r>
                        <a:rPr lang="en-US" sz="2000" dirty="0">
                          <a:solidFill>
                            <a:srgbClr val="86FC15"/>
                          </a:solidFill>
                        </a:rPr>
                        <a:t>Montana</a:t>
                      </a:r>
                    </a:p>
                    <a:p>
                      <a:r>
                        <a:rPr lang="en-US" sz="2000" dirty="0">
                          <a:solidFill>
                            <a:srgbClr val="FFC0CB"/>
                          </a:solidFill>
                        </a:rPr>
                        <a:t>Puerto Rico</a:t>
                      </a:r>
                    </a:p>
                    <a:p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South Carolina</a:t>
                      </a:r>
                    </a:p>
                    <a:p>
                      <a:r>
                        <a:rPr lang="en-US" sz="2000" dirty="0">
                          <a:solidFill>
                            <a:srgbClr val="00FFFF"/>
                          </a:solidFill>
                        </a:rPr>
                        <a:t>Louisiana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191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675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B51DE-CA7D-4443-93B5-06DBFEEC7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54615"/>
          </a:xfrm>
        </p:spPr>
        <p:txBody>
          <a:bodyPr>
            <a:normAutofit fontScale="90000"/>
          </a:bodyPr>
          <a:lstStyle/>
          <a:p>
            <a:r>
              <a:rPr lang="en-US" dirty="0"/>
              <a:t>Location Cluster 14</a:t>
            </a:r>
          </a:p>
        </p:txBody>
      </p:sp>
      <p:pic>
        <p:nvPicPr>
          <p:cNvPr id="4" name="Picture 3" descr="Chart&#10;&#10;Description automatically generated with medium confidence">
            <a:extLst>
              <a:ext uri="{FF2B5EF4-FFF2-40B4-BE49-F238E27FC236}">
                <a16:creationId xmlns:a16="http://schemas.microsoft.com/office/drawing/2014/main" id="{CB13F940-19BC-4321-A427-5C710CAA0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4614"/>
            <a:ext cx="12192000" cy="630338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758ADC6-DEBC-4B3D-9DE4-5C221D96EC99}"/>
              </a:ext>
            </a:extLst>
          </p:cNvPr>
          <p:cNvGraphicFramePr>
            <a:graphicFrameLocks noGrp="1"/>
          </p:cNvGraphicFramePr>
          <p:nvPr/>
        </p:nvGraphicFramePr>
        <p:xfrm>
          <a:off x="9956800" y="0"/>
          <a:ext cx="2235200" cy="16690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433429701"/>
                    </a:ext>
                  </a:extLst>
                </a:gridCol>
              </a:tblGrid>
              <a:tr h="166900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California</a:t>
                      </a:r>
                    </a:p>
                    <a:p>
                      <a:r>
                        <a:rPr lang="en-US" sz="2000" dirty="0">
                          <a:solidFill>
                            <a:srgbClr val="86FC15"/>
                          </a:solidFill>
                        </a:rPr>
                        <a:t>Montana</a:t>
                      </a:r>
                    </a:p>
                    <a:p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New York</a:t>
                      </a:r>
                    </a:p>
                    <a:p>
                      <a:r>
                        <a:rPr lang="en-US" sz="2000" dirty="0">
                          <a:solidFill>
                            <a:srgbClr val="FFC0CB"/>
                          </a:solidFill>
                        </a:rPr>
                        <a:t>Puerto Rico</a:t>
                      </a:r>
                    </a:p>
                    <a:p>
                      <a:r>
                        <a:rPr lang="en-US" sz="2000" dirty="0">
                          <a:solidFill>
                            <a:srgbClr val="006000"/>
                          </a:solidFill>
                        </a:rPr>
                        <a:t>Other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191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085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B51DE-CA7D-4443-93B5-06DBFEEC7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54615"/>
          </a:xfrm>
        </p:spPr>
        <p:txBody>
          <a:bodyPr>
            <a:normAutofit fontScale="90000"/>
          </a:bodyPr>
          <a:lstStyle/>
          <a:p>
            <a:r>
              <a:rPr lang="en-US" dirty="0"/>
              <a:t>Location Cluster 15 </a:t>
            </a:r>
          </a:p>
        </p:txBody>
      </p:sp>
      <p:pic>
        <p:nvPicPr>
          <p:cNvPr id="4" name="Picture 3" descr="Chart, line chart&#10;&#10;Description automatically generated with medium confidence">
            <a:extLst>
              <a:ext uri="{FF2B5EF4-FFF2-40B4-BE49-F238E27FC236}">
                <a16:creationId xmlns:a16="http://schemas.microsoft.com/office/drawing/2014/main" id="{CF853C80-F43A-4A57-A090-E129AB8D1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4614"/>
            <a:ext cx="12192000" cy="630338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DABA9A3-7281-42F6-AC28-3B1A24FABE22}"/>
              </a:ext>
            </a:extLst>
          </p:cNvPr>
          <p:cNvGraphicFramePr>
            <a:graphicFrameLocks noGrp="1"/>
          </p:cNvGraphicFramePr>
          <p:nvPr/>
        </p:nvGraphicFramePr>
        <p:xfrm>
          <a:off x="9956800" y="0"/>
          <a:ext cx="2235200" cy="5546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433429701"/>
                    </a:ext>
                  </a:extLst>
                </a:gridCol>
              </a:tblGrid>
              <a:tr h="55461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California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191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540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B51DE-CA7D-4443-93B5-06DBFEEC7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54615"/>
          </a:xfrm>
        </p:spPr>
        <p:txBody>
          <a:bodyPr>
            <a:normAutofit fontScale="90000"/>
          </a:bodyPr>
          <a:lstStyle/>
          <a:p>
            <a:r>
              <a:rPr lang="en-US" dirty="0"/>
              <a:t>Location Cluster 2</a:t>
            </a:r>
          </a:p>
        </p:txBody>
      </p:sp>
      <p:pic>
        <p:nvPicPr>
          <p:cNvPr id="4" name="Picture 3" descr="A picture containing sky, map, line, day&#10;&#10;Description automatically generated">
            <a:extLst>
              <a:ext uri="{FF2B5EF4-FFF2-40B4-BE49-F238E27FC236}">
                <a16:creationId xmlns:a16="http://schemas.microsoft.com/office/drawing/2014/main" id="{A3B9930A-67EC-4782-B723-58D0CCF83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4614"/>
            <a:ext cx="12192000" cy="6303385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E93F03A-156B-40F8-92B8-FE6003132A43}"/>
              </a:ext>
            </a:extLst>
          </p:cNvPr>
          <p:cNvGraphicFramePr>
            <a:graphicFrameLocks noGrp="1"/>
          </p:cNvGraphicFramePr>
          <p:nvPr/>
        </p:nvGraphicFramePr>
        <p:xfrm>
          <a:off x="9956800" y="0"/>
          <a:ext cx="2235200" cy="1935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433429701"/>
                    </a:ext>
                  </a:extLst>
                </a:gridCol>
              </a:tblGrid>
              <a:tr h="193533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California</a:t>
                      </a:r>
                    </a:p>
                    <a:p>
                      <a:r>
                        <a:rPr lang="en-US" sz="2000" dirty="0">
                          <a:solidFill>
                            <a:srgbClr val="86FC15"/>
                          </a:solidFill>
                        </a:rPr>
                        <a:t>Montana</a:t>
                      </a:r>
                    </a:p>
                    <a:p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New York</a:t>
                      </a:r>
                    </a:p>
                    <a:p>
                      <a:r>
                        <a:rPr lang="en-US" sz="2000" dirty="0">
                          <a:solidFill>
                            <a:srgbClr val="FFC0CB"/>
                          </a:solidFill>
                        </a:rPr>
                        <a:t>Puerto Rico</a:t>
                      </a:r>
                    </a:p>
                    <a:p>
                      <a:r>
                        <a:rPr lang="en-US" sz="2000" dirty="0">
                          <a:solidFill>
                            <a:srgbClr val="A52828"/>
                          </a:solidFill>
                        </a:rPr>
                        <a:t>Texas</a:t>
                      </a:r>
                    </a:p>
                    <a:p>
                      <a:r>
                        <a:rPr lang="en-US" sz="2000" dirty="0">
                          <a:solidFill>
                            <a:srgbClr val="FFFF00"/>
                          </a:solidFill>
                        </a:rPr>
                        <a:t>Reference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191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7105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B51DE-CA7D-4443-93B5-06DBFEEC7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54615"/>
          </a:xfrm>
        </p:spPr>
        <p:txBody>
          <a:bodyPr>
            <a:normAutofit fontScale="90000"/>
          </a:bodyPr>
          <a:lstStyle/>
          <a:p>
            <a:r>
              <a:rPr lang="en-US" dirty="0"/>
              <a:t>Location Cluster 3 </a:t>
            </a:r>
          </a:p>
        </p:txBody>
      </p:sp>
      <p:pic>
        <p:nvPicPr>
          <p:cNvPr id="4" name="Picture 3" descr="A picture containing sky, line, day&#10;&#10;Description automatically generated">
            <a:extLst>
              <a:ext uri="{FF2B5EF4-FFF2-40B4-BE49-F238E27FC236}">
                <a16:creationId xmlns:a16="http://schemas.microsoft.com/office/drawing/2014/main" id="{CC13FE7B-0302-4F2A-AF3B-F02A10999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4615"/>
            <a:ext cx="12192000" cy="630338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CA5F03E-286C-4EE0-BE74-3F7AB9002DA7}"/>
              </a:ext>
            </a:extLst>
          </p:cNvPr>
          <p:cNvGraphicFramePr>
            <a:graphicFrameLocks noGrp="1"/>
          </p:cNvGraphicFramePr>
          <p:nvPr/>
        </p:nvGraphicFramePr>
        <p:xfrm>
          <a:off x="9956800" y="0"/>
          <a:ext cx="2235200" cy="16157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433429701"/>
                    </a:ext>
                  </a:extLst>
                </a:gridCol>
              </a:tblGrid>
              <a:tr h="161573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California</a:t>
                      </a:r>
                    </a:p>
                    <a:p>
                      <a:r>
                        <a:rPr lang="en-US" sz="2000" dirty="0">
                          <a:solidFill>
                            <a:srgbClr val="86FC15"/>
                          </a:solidFill>
                        </a:rPr>
                        <a:t>Montana</a:t>
                      </a:r>
                    </a:p>
                    <a:p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New York</a:t>
                      </a:r>
                    </a:p>
                    <a:p>
                      <a:r>
                        <a:rPr lang="en-US" sz="2000" dirty="0">
                          <a:solidFill>
                            <a:srgbClr val="A52828"/>
                          </a:solidFill>
                        </a:rPr>
                        <a:t>Texas</a:t>
                      </a:r>
                    </a:p>
                    <a:p>
                      <a:r>
                        <a:rPr lang="en-US" sz="2000" dirty="0">
                          <a:solidFill>
                            <a:srgbClr val="006000"/>
                          </a:solidFill>
                        </a:rPr>
                        <a:t>Other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191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8554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B51DE-CA7D-4443-93B5-06DBFEEC7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54615"/>
          </a:xfrm>
        </p:spPr>
        <p:txBody>
          <a:bodyPr>
            <a:normAutofit fontScale="90000"/>
          </a:bodyPr>
          <a:lstStyle/>
          <a:p>
            <a:r>
              <a:rPr lang="en-US" dirty="0"/>
              <a:t>Location Cluster 4 </a:t>
            </a:r>
          </a:p>
        </p:txBody>
      </p:sp>
      <p:pic>
        <p:nvPicPr>
          <p:cNvPr id="4" name="Picture 3" descr="A picture containing text, sky, map, different&#10;&#10;Description automatically generated">
            <a:extLst>
              <a:ext uri="{FF2B5EF4-FFF2-40B4-BE49-F238E27FC236}">
                <a16:creationId xmlns:a16="http://schemas.microsoft.com/office/drawing/2014/main" id="{2FD3B3DD-1012-445F-9ECD-50A99F7CD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4614"/>
            <a:ext cx="12192000" cy="630338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326DA24-9304-4BAA-AA9D-A96B73864E6D}"/>
              </a:ext>
            </a:extLst>
          </p:cNvPr>
          <p:cNvGraphicFramePr>
            <a:graphicFrameLocks noGrp="1"/>
          </p:cNvGraphicFramePr>
          <p:nvPr/>
        </p:nvGraphicFramePr>
        <p:xfrm>
          <a:off x="9956800" y="0"/>
          <a:ext cx="2235200" cy="2529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433429701"/>
                    </a:ext>
                  </a:extLst>
                </a:gridCol>
              </a:tblGrid>
              <a:tr h="2166151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California</a:t>
                      </a:r>
                    </a:p>
                    <a:p>
                      <a:r>
                        <a:rPr lang="en-US" sz="2000" dirty="0">
                          <a:solidFill>
                            <a:srgbClr val="86FC15"/>
                          </a:solidFill>
                        </a:rPr>
                        <a:t>Montana</a:t>
                      </a:r>
                    </a:p>
                    <a:p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New York</a:t>
                      </a:r>
                    </a:p>
                    <a:p>
                      <a:r>
                        <a:rPr lang="en-US" sz="2000" dirty="0">
                          <a:solidFill>
                            <a:srgbClr val="FFC0CB"/>
                          </a:solidFill>
                        </a:rPr>
                        <a:t>Puerto Rico</a:t>
                      </a:r>
                    </a:p>
                    <a:p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South Carolina</a:t>
                      </a:r>
                    </a:p>
                    <a:p>
                      <a:r>
                        <a:rPr lang="en-US" sz="2000" dirty="0">
                          <a:solidFill>
                            <a:srgbClr val="A52828"/>
                          </a:solidFill>
                        </a:rPr>
                        <a:t>Texas</a:t>
                      </a:r>
                    </a:p>
                    <a:p>
                      <a:r>
                        <a:rPr lang="en-US" sz="2000" dirty="0">
                          <a:solidFill>
                            <a:schemeClr val="accent4"/>
                          </a:solidFill>
                        </a:rPr>
                        <a:t>UK Reference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C4B41A"/>
                          </a:solidFill>
                        </a:rPr>
                        <a:t>Brazil Reference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191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3462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B51DE-CA7D-4443-93B5-06DBFEEC7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54615"/>
          </a:xfrm>
        </p:spPr>
        <p:txBody>
          <a:bodyPr>
            <a:normAutofit fontScale="90000"/>
          </a:bodyPr>
          <a:lstStyle/>
          <a:p>
            <a:r>
              <a:rPr lang="en-US" dirty="0"/>
              <a:t>Location Cluster 5 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3B2B5F0B-991C-4C74-8839-EEBDC6F93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4614"/>
            <a:ext cx="12192000" cy="630338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6AD184F-6408-4E6E-AF74-51E47B4CFF9F}"/>
              </a:ext>
            </a:extLst>
          </p:cNvPr>
          <p:cNvGraphicFramePr>
            <a:graphicFrameLocks noGrp="1"/>
          </p:cNvGraphicFramePr>
          <p:nvPr/>
        </p:nvGraphicFramePr>
        <p:xfrm>
          <a:off x="9956800" y="4887156"/>
          <a:ext cx="2235200" cy="19708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433429701"/>
                    </a:ext>
                  </a:extLst>
                </a:gridCol>
              </a:tblGrid>
              <a:tr h="197084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California</a:t>
                      </a:r>
                    </a:p>
                    <a:p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New York</a:t>
                      </a:r>
                    </a:p>
                    <a:p>
                      <a:r>
                        <a:rPr lang="en-US" sz="2000" dirty="0">
                          <a:solidFill>
                            <a:srgbClr val="FFC0CB"/>
                          </a:solidFill>
                        </a:rPr>
                        <a:t>Puerto Rico</a:t>
                      </a:r>
                    </a:p>
                    <a:p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South Carolina</a:t>
                      </a:r>
                    </a:p>
                    <a:p>
                      <a:r>
                        <a:rPr lang="en-US" sz="2000" dirty="0">
                          <a:solidFill>
                            <a:srgbClr val="006000"/>
                          </a:solidFill>
                        </a:rPr>
                        <a:t>Other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0E68C"/>
                          </a:solidFill>
                        </a:rPr>
                        <a:t>South Africa Ref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191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5124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B51DE-CA7D-4443-93B5-06DBFEEC7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54615"/>
          </a:xfrm>
        </p:spPr>
        <p:txBody>
          <a:bodyPr>
            <a:normAutofit fontScale="90000"/>
          </a:bodyPr>
          <a:lstStyle/>
          <a:p>
            <a:r>
              <a:rPr lang="en-US" dirty="0"/>
              <a:t>Location Cluster 6 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6D75963-1C69-413A-9E29-FCCA57C22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4614"/>
            <a:ext cx="12192000" cy="6303385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3BF5943-CF47-4A55-83FB-7523B1784A4A}"/>
              </a:ext>
            </a:extLst>
          </p:cNvPr>
          <p:cNvGraphicFramePr>
            <a:graphicFrameLocks noGrp="1"/>
          </p:cNvGraphicFramePr>
          <p:nvPr/>
        </p:nvGraphicFramePr>
        <p:xfrm>
          <a:off x="9956800" y="4825181"/>
          <a:ext cx="2235200" cy="20328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433429701"/>
                    </a:ext>
                  </a:extLst>
                </a:gridCol>
              </a:tblGrid>
              <a:tr h="2032819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California</a:t>
                      </a:r>
                    </a:p>
                    <a:p>
                      <a:r>
                        <a:rPr lang="en-US" sz="2000" dirty="0">
                          <a:solidFill>
                            <a:srgbClr val="86FC15"/>
                          </a:solidFill>
                        </a:rPr>
                        <a:t>Montana</a:t>
                      </a:r>
                    </a:p>
                    <a:p>
                      <a:r>
                        <a:rPr lang="en-US" sz="2000" dirty="0">
                          <a:solidFill>
                            <a:srgbClr val="FFC0CB"/>
                          </a:solidFill>
                        </a:rPr>
                        <a:t>Puerto Rico</a:t>
                      </a:r>
                    </a:p>
                    <a:p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South Carolina</a:t>
                      </a:r>
                    </a:p>
                    <a:p>
                      <a:r>
                        <a:rPr lang="en-US" sz="2000" dirty="0">
                          <a:solidFill>
                            <a:srgbClr val="00FFFF"/>
                          </a:solidFill>
                        </a:rPr>
                        <a:t>Louisiana</a:t>
                      </a:r>
                    </a:p>
                    <a:p>
                      <a:r>
                        <a:rPr lang="en-US" sz="2000" dirty="0">
                          <a:solidFill>
                            <a:srgbClr val="A52828"/>
                          </a:solidFill>
                        </a:rPr>
                        <a:t>Texas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191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1720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B51DE-CA7D-4443-93B5-06DBFEEC7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54615"/>
          </a:xfrm>
        </p:spPr>
        <p:txBody>
          <a:bodyPr>
            <a:normAutofit fontScale="90000"/>
          </a:bodyPr>
          <a:lstStyle/>
          <a:p>
            <a:r>
              <a:rPr lang="en-US" dirty="0"/>
              <a:t>Location Cluster 7 </a:t>
            </a:r>
          </a:p>
        </p:txBody>
      </p:sp>
      <p:pic>
        <p:nvPicPr>
          <p:cNvPr id="4" name="Picture 3" descr="Chart, radar chart&#10;&#10;Description automatically generated">
            <a:extLst>
              <a:ext uri="{FF2B5EF4-FFF2-40B4-BE49-F238E27FC236}">
                <a16:creationId xmlns:a16="http://schemas.microsoft.com/office/drawing/2014/main" id="{725E6D44-83CC-4DA6-BF46-84267D00D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4614"/>
            <a:ext cx="12192000" cy="630338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2AB3F1D-DA00-493F-A3FA-6ED12344B634}"/>
              </a:ext>
            </a:extLst>
          </p:cNvPr>
          <p:cNvGraphicFramePr>
            <a:graphicFrameLocks noGrp="1"/>
          </p:cNvGraphicFramePr>
          <p:nvPr/>
        </p:nvGraphicFramePr>
        <p:xfrm>
          <a:off x="9956800" y="5996866"/>
          <a:ext cx="2235200" cy="8611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433429701"/>
                    </a:ext>
                  </a:extLst>
                </a:gridCol>
              </a:tblGrid>
              <a:tr h="86113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California</a:t>
                      </a:r>
                    </a:p>
                    <a:p>
                      <a:r>
                        <a:rPr lang="en-US" sz="2000" dirty="0">
                          <a:solidFill>
                            <a:srgbClr val="86FC15"/>
                          </a:solidFill>
                        </a:rPr>
                        <a:t>Montana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191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35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B51DE-CA7D-4443-93B5-06DBFEEC7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54615"/>
          </a:xfrm>
        </p:spPr>
        <p:txBody>
          <a:bodyPr>
            <a:normAutofit fontScale="90000"/>
          </a:bodyPr>
          <a:lstStyle/>
          <a:p>
            <a:r>
              <a:rPr lang="en-US" dirty="0"/>
              <a:t>Location Cluster 8 </a:t>
            </a:r>
          </a:p>
        </p:txBody>
      </p:sp>
      <p:pic>
        <p:nvPicPr>
          <p:cNvPr id="4" name="Picture 3" descr="Chart, radar chart&#10;&#10;Description automatically generated">
            <a:extLst>
              <a:ext uri="{FF2B5EF4-FFF2-40B4-BE49-F238E27FC236}">
                <a16:creationId xmlns:a16="http://schemas.microsoft.com/office/drawing/2014/main" id="{F79AAD1F-B504-455A-A096-76485A287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4614"/>
            <a:ext cx="12192000" cy="630338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877FD1-FFE8-48CA-9CB7-82799CD046BE}"/>
              </a:ext>
            </a:extLst>
          </p:cNvPr>
          <p:cNvGraphicFramePr>
            <a:graphicFrameLocks noGrp="1"/>
          </p:cNvGraphicFramePr>
          <p:nvPr/>
        </p:nvGraphicFramePr>
        <p:xfrm>
          <a:off x="9956800" y="5348795"/>
          <a:ext cx="2235200" cy="15092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433429701"/>
                    </a:ext>
                  </a:extLst>
                </a:gridCol>
              </a:tblGrid>
              <a:tr h="1509204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California</a:t>
                      </a:r>
                    </a:p>
                    <a:p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New York</a:t>
                      </a:r>
                    </a:p>
                    <a:p>
                      <a:r>
                        <a:rPr lang="en-US" sz="2000" dirty="0">
                          <a:solidFill>
                            <a:srgbClr val="FFC0CB"/>
                          </a:solidFill>
                        </a:rPr>
                        <a:t>Puerto Rico</a:t>
                      </a:r>
                    </a:p>
                    <a:p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South Carolina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191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0741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B51DE-CA7D-4443-93B5-06DBFEEC7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54615"/>
          </a:xfrm>
        </p:spPr>
        <p:txBody>
          <a:bodyPr>
            <a:normAutofit fontScale="90000"/>
          </a:bodyPr>
          <a:lstStyle/>
          <a:p>
            <a:r>
              <a:rPr lang="en-US" dirty="0"/>
              <a:t>Location Cluster 9 </a:t>
            </a:r>
          </a:p>
        </p:txBody>
      </p:sp>
      <p:pic>
        <p:nvPicPr>
          <p:cNvPr id="4" name="Picture 3" descr="A picture containing text, sky, line, day&#10;&#10;Description automatically generated">
            <a:extLst>
              <a:ext uri="{FF2B5EF4-FFF2-40B4-BE49-F238E27FC236}">
                <a16:creationId xmlns:a16="http://schemas.microsoft.com/office/drawing/2014/main" id="{2B1761F0-39A0-4B5F-81A6-B6F342D44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4614"/>
            <a:ext cx="12192000" cy="630338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9E366D6-E356-41CD-B607-A5D7DAF68DB8}"/>
              </a:ext>
            </a:extLst>
          </p:cNvPr>
          <p:cNvGraphicFramePr>
            <a:graphicFrameLocks noGrp="1"/>
          </p:cNvGraphicFramePr>
          <p:nvPr/>
        </p:nvGraphicFramePr>
        <p:xfrm>
          <a:off x="9956800" y="0"/>
          <a:ext cx="2235200" cy="7901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433429701"/>
                    </a:ext>
                  </a:extLst>
                </a:gridCol>
              </a:tblGrid>
              <a:tr h="79011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C0CB"/>
                          </a:solidFill>
                        </a:rPr>
                        <a:t>Puerto Rico</a:t>
                      </a:r>
                    </a:p>
                    <a:p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South Carolina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191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7697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Office PowerPoint</Application>
  <PresentationFormat>Widescreen</PresentationFormat>
  <Paragraphs>77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Location Cluster 1 </vt:lpstr>
      <vt:lpstr>Location Cluster 2</vt:lpstr>
      <vt:lpstr>Location Cluster 3 </vt:lpstr>
      <vt:lpstr>Location Cluster 4 </vt:lpstr>
      <vt:lpstr>Location Cluster 5 </vt:lpstr>
      <vt:lpstr>Location Cluster 6 </vt:lpstr>
      <vt:lpstr>Location Cluster 7 </vt:lpstr>
      <vt:lpstr>Location Cluster 8 </vt:lpstr>
      <vt:lpstr>Location Cluster 9 </vt:lpstr>
      <vt:lpstr>Location Cluster 10 </vt:lpstr>
      <vt:lpstr>Location Cluster 11</vt:lpstr>
      <vt:lpstr>Location Cluster 12</vt:lpstr>
      <vt:lpstr>Location Cluster 13 </vt:lpstr>
      <vt:lpstr>Location Cluster 14</vt:lpstr>
      <vt:lpstr>Location Cluster 15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Cluster 1 </dc:title>
  <dc:creator>Jon Feige</dc:creator>
  <cp:lastModifiedBy>Jon Feige</cp:lastModifiedBy>
  <cp:revision>1</cp:revision>
  <dcterms:created xsi:type="dcterms:W3CDTF">2021-04-23T00:52:51Z</dcterms:created>
  <dcterms:modified xsi:type="dcterms:W3CDTF">2021-04-23T00:53:37Z</dcterms:modified>
</cp:coreProperties>
</file>