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E2E"/>
    <a:srgbClr val="1F3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p:restoredTop sz="94721"/>
  </p:normalViewPr>
  <p:slideViewPr>
    <p:cSldViewPr snapToGrid="0" snapToObjects="1">
      <p:cViewPr varScale="1">
        <p:scale>
          <a:sx n="115" d="100"/>
          <a:sy n="115" d="100"/>
        </p:scale>
        <p:origin x="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8DC45-6329-7C4A-9FAA-0AD97C1BE605}" type="datetimeFigureOut">
              <a:rPr lang="en-US" smtClean="0"/>
              <a:t>7/26/18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AFF8C-3900-7642-B99B-C874203A6B43}" type="slidenum">
              <a:rPr lang="en-US" smtClean="0"/>
              <a:t>‹#›</a:t>
            </a:fld>
            <a:endParaRPr lang="en-US"/>
          </a:p>
        </p:txBody>
      </p:sp>
    </p:spTree>
    <p:extLst>
      <p:ext uri="{BB962C8B-B14F-4D97-AF65-F5344CB8AC3E}">
        <p14:creationId xmlns:p14="http://schemas.microsoft.com/office/powerpoint/2010/main" val="8550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4199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321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061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5058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067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373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3922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867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307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0883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1614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3403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9127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1335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472B0C-7C25-8B4E-B4A5-8B119AC9F918}"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71398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72B0C-7C25-8B4E-B4A5-8B119AC9F918}"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46305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72B0C-7C25-8B4E-B4A5-8B119AC9F918}"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77622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256" name="Shape 25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rtl="0">
              <a:spcBef>
                <a:spcPts val="0"/>
              </a:spcBef>
              <a:spcAft>
                <a:spcPts val="0"/>
              </a:spcAft>
              <a:buSzPts val="1800"/>
              <a:buFont typeface="Roboto"/>
              <a:buChar char="●"/>
              <a:defRPr>
                <a:latin typeface="Roboto"/>
                <a:ea typeface="Roboto"/>
                <a:cs typeface="Roboto"/>
                <a:sym typeface="Roboto"/>
              </a:defRPr>
            </a:lvl1pPr>
            <a:lvl2pPr marL="1219170" lvl="1" indent="-423323" rtl="0">
              <a:spcBef>
                <a:spcPts val="2133"/>
              </a:spcBef>
              <a:spcAft>
                <a:spcPts val="0"/>
              </a:spcAft>
              <a:buSzPts val="1400"/>
              <a:buFont typeface="Roboto"/>
              <a:buChar char="○"/>
              <a:defRPr>
                <a:latin typeface="Roboto"/>
                <a:ea typeface="Roboto"/>
                <a:cs typeface="Roboto"/>
                <a:sym typeface="Roboto"/>
              </a:defRPr>
            </a:lvl2pPr>
            <a:lvl3pPr marL="1828754" lvl="2" indent="-423323" rtl="0">
              <a:spcBef>
                <a:spcPts val="2133"/>
              </a:spcBef>
              <a:spcAft>
                <a:spcPts val="0"/>
              </a:spcAft>
              <a:buSzPts val="1400"/>
              <a:buFont typeface="Roboto"/>
              <a:buChar char="■"/>
              <a:defRPr>
                <a:latin typeface="Roboto"/>
                <a:ea typeface="Roboto"/>
                <a:cs typeface="Roboto"/>
                <a:sym typeface="Roboto"/>
              </a:defRPr>
            </a:lvl3pPr>
            <a:lvl4pPr marL="2438339" lvl="3" indent="-423323" rtl="0">
              <a:spcBef>
                <a:spcPts val="2133"/>
              </a:spcBef>
              <a:spcAft>
                <a:spcPts val="0"/>
              </a:spcAft>
              <a:buSzPts val="1400"/>
              <a:buFont typeface="Roboto"/>
              <a:buChar char="●"/>
              <a:defRPr>
                <a:latin typeface="Roboto"/>
                <a:ea typeface="Roboto"/>
                <a:cs typeface="Roboto"/>
                <a:sym typeface="Roboto"/>
              </a:defRPr>
            </a:lvl4pPr>
            <a:lvl5pPr marL="3047924" lvl="4" indent="-423323" rtl="0">
              <a:spcBef>
                <a:spcPts val="2133"/>
              </a:spcBef>
              <a:spcAft>
                <a:spcPts val="0"/>
              </a:spcAft>
              <a:buSzPts val="1400"/>
              <a:buFont typeface="Roboto"/>
              <a:buChar char="○"/>
              <a:defRPr>
                <a:latin typeface="Roboto"/>
                <a:ea typeface="Roboto"/>
                <a:cs typeface="Roboto"/>
                <a:sym typeface="Roboto"/>
              </a:defRPr>
            </a:lvl5pPr>
            <a:lvl6pPr marL="3657509" lvl="5" indent="-423323" rtl="0">
              <a:spcBef>
                <a:spcPts val="2133"/>
              </a:spcBef>
              <a:spcAft>
                <a:spcPts val="0"/>
              </a:spcAft>
              <a:buSzPts val="1400"/>
              <a:buFont typeface="Roboto"/>
              <a:buChar char="■"/>
              <a:defRPr>
                <a:latin typeface="Roboto"/>
                <a:ea typeface="Roboto"/>
                <a:cs typeface="Roboto"/>
                <a:sym typeface="Roboto"/>
              </a:defRPr>
            </a:lvl6pPr>
            <a:lvl7pPr marL="4267093" lvl="6" indent="-423323" rtl="0">
              <a:spcBef>
                <a:spcPts val="2133"/>
              </a:spcBef>
              <a:spcAft>
                <a:spcPts val="0"/>
              </a:spcAft>
              <a:buSzPts val="1400"/>
              <a:buFont typeface="Roboto"/>
              <a:buChar char="●"/>
              <a:defRPr>
                <a:latin typeface="Roboto"/>
                <a:ea typeface="Roboto"/>
                <a:cs typeface="Roboto"/>
                <a:sym typeface="Roboto"/>
              </a:defRPr>
            </a:lvl7pPr>
            <a:lvl8pPr marL="4876678" lvl="7" indent="-423323" rtl="0">
              <a:spcBef>
                <a:spcPts val="2133"/>
              </a:spcBef>
              <a:spcAft>
                <a:spcPts val="0"/>
              </a:spcAft>
              <a:buSzPts val="1400"/>
              <a:buFont typeface="Roboto"/>
              <a:buChar char="○"/>
              <a:defRPr>
                <a:latin typeface="Roboto"/>
                <a:ea typeface="Roboto"/>
                <a:cs typeface="Roboto"/>
                <a:sym typeface="Roboto"/>
              </a:defRPr>
            </a:lvl8pPr>
            <a:lvl9pPr marL="5486263" lvl="8" indent="-423323" rtl="0">
              <a:spcBef>
                <a:spcPts val="2133"/>
              </a:spcBef>
              <a:spcAft>
                <a:spcPts val="2133"/>
              </a:spcAft>
              <a:buSzPts val="1400"/>
              <a:buFont typeface="Roboto"/>
              <a:buChar char="■"/>
              <a:defRPr>
                <a:latin typeface="Roboto"/>
                <a:ea typeface="Roboto"/>
                <a:cs typeface="Roboto"/>
                <a:sym typeface="Roboto"/>
              </a:defRPr>
            </a:lvl9pPr>
          </a:lstStyle>
          <a:p>
            <a:endParaRPr/>
          </a:p>
        </p:txBody>
      </p:sp>
      <p:sp>
        <p:nvSpPr>
          <p:cNvPr id="257" name="Shape 25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uk-UA" smtClean="0"/>
              <a:pPr/>
              <a:t>‹#›</a:t>
            </a:fld>
            <a:endParaRPr lang="uk-UA"/>
          </a:p>
        </p:txBody>
      </p:sp>
    </p:spTree>
    <p:extLst>
      <p:ext uri="{BB962C8B-B14F-4D97-AF65-F5344CB8AC3E}">
        <p14:creationId xmlns:p14="http://schemas.microsoft.com/office/powerpoint/2010/main" val="76042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72B0C-7C25-8B4E-B4A5-8B119AC9F918}"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193243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472B0C-7C25-8B4E-B4A5-8B119AC9F918}"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211573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472B0C-7C25-8B4E-B4A5-8B119AC9F918}"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11243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472B0C-7C25-8B4E-B4A5-8B119AC9F918}" type="datetimeFigureOut">
              <a:rPr lang="en-US" smtClean="0"/>
              <a:t>7/26/18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76018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472B0C-7C25-8B4E-B4A5-8B119AC9F918}" type="datetimeFigureOut">
              <a:rPr lang="en-US" smtClean="0"/>
              <a:t>7/26/18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104976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72B0C-7C25-8B4E-B4A5-8B119AC9F918}" type="datetimeFigureOut">
              <a:rPr lang="en-US" smtClean="0"/>
              <a:t>7/26/18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187402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72B0C-7C25-8B4E-B4A5-8B119AC9F918}"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178810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72B0C-7C25-8B4E-B4A5-8B119AC9F918}"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07FAB-8CB0-114D-9AEF-270EAAC3AF69}" type="slidenum">
              <a:rPr lang="en-US" smtClean="0"/>
              <a:t>‹#›</a:t>
            </a:fld>
            <a:endParaRPr lang="en-US"/>
          </a:p>
        </p:txBody>
      </p:sp>
    </p:spTree>
    <p:extLst>
      <p:ext uri="{BB962C8B-B14F-4D97-AF65-F5344CB8AC3E}">
        <p14:creationId xmlns:p14="http://schemas.microsoft.com/office/powerpoint/2010/main" val="732040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72B0C-7C25-8B4E-B4A5-8B119AC9F918}" type="datetimeFigureOut">
              <a:rPr lang="en-US" smtClean="0"/>
              <a:t>7/26/18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7FAB-8CB0-114D-9AEF-270EAAC3AF69}" type="slidenum">
              <a:rPr lang="en-US" smtClean="0"/>
              <a:t>‹#›</a:t>
            </a:fld>
            <a:endParaRPr lang="en-US"/>
          </a:p>
        </p:txBody>
      </p:sp>
    </p:spTree>
    <p:extLst>
      <p:ext uri="{BB962C8B-B14F-4D97-AF65-F5344CB8AC3E}">
        <p14:creationId xmlns:p14="http://schemas.microsoft.com/office/powerpoint/2010/main" val="114092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E2E"/>
        </a:solidFill>
        <a:effectLst/>
      </p:bgPr>
    </p:bg>
    <p:spTree>
      <p:nvGrpSpPr>
        <p:cNvPr id="1" name="Shape 297"/>
        <p:cNvGrpSpPr/>
        <p:nvPr/>
      </p:nvGrpSpPr>
      <p:grpSpPr>
        <a:xfrm>
          <a:off x="0" y="0"/>
          <a:ext cx="0" cy="0"/>
          <a:chOff x="0" y="0"/>
          <a:chExt cx="0" cy="0"/>
        </a:xfrm>
      </p:grpSpPr>
      <p:sp>
        <p:nvSpPr>
          <p:cNvPr id="298" name="Shape 298"/>
          <p:cNvSpPr/>
          <p:nvPr/>
        </p:nvSpPr>
        <p:spPr>
          <a:xfrm>
            <a:off x="622418" y="3992067"/>
            <a:ext cx="10947165" cy="208195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47633" tIns="47633" rIns="47633" bIns="47633" anchor="ctr" anchorCtr="0">
            <a:noAutofit/>
          </a:bodyPr>
          <a:lstStyle/>
          <a:p>
            <a:pPr>
              <a:buClr>
                <a:srgbClr val="295269"/>
              </a:buClr>
            </a:pPr>
            <a:r>
              <a:rPr lang="en-US" sz="4800" dirty="0">
                <a:solidFill>
                  <a:schemeClr val="lt1"/>
                </a:solidFill>
                <a:latin typeface="Roboto Black"/>
                <a:ea typeface="Roboto Black"/>
                <a:cs typeface="Roboto Black"/>
                <a:sym typeface="Roboto Black"/>
              </a:rPr>
              <a:t>Capstone: First and Last-Touch Attribution</a:t>
            </a:r>
          </a:p>
          <a:p>
            <a:pPr>
              <a:buClr>
                <a:srgbClr val="295269"/>
              </a:buClr>
            </a:pPr>
            <a:endParaRPr lang="en-US" sz="4800" dirty="0">
              <a:solidFill>
                <a:schemeClr val="lt1"/>
              </a:solidFill>
              <a:latin typeface="Roboto Black"/>
              <a:ea typeface="Roboto Black"/>
              <a:cs typeface="Roboto Black"/>
              <a:sym typeface="Roboto Black"/>
            </a:endParaRPr>
          </a:p>
          <a:p>
            <a:pPr>
              <a:buClr>
                <a:srgbClr val="295269"/>
              </a:buClr>
            </a:pPr>
            <a:endParaRPr sz="1067" dirty="0">
              <a:solidFill>
                <a:schemeClr val="lt1"/>
              </a:solidFill>
            </a:endParaRPr>
          </a:p>
          <a:p>
            <a:pPr lvl="1">
              <a:buClr>
                <a:schemeClr val="dk1"/>
              </a:buClr>
              <a:buSzPts val="1100"/>
            </a:pPr>
            <a:r>
              <a:rPr lang="en" sz="3200" dirty="0">
                <a:solidFill>
                  <a:srgbClr val="EFEFEF"/>
                </a:solidFill>
                <a:latin typeface="Roboto Thin"/>
                <a:ea typeface="Roboto Thin"/>
                <a:cs typeface="Roboto Thin"/>
                <a:sym typeface="Roboto Thin"/>
              </a:rPr>
              <a:t>Learn SQL from Scratch</a:t>
            </a:r>
            <a:endParaRPr sz="3200" dirty="0">
              <a:solidFill>
                <a:srgbClr val="EFEFEF"/>
              </a:solidFill>
              <a:latin typeface="Roboto Thin"/>
              <a:ea typeface="Roboto Thin"/>
              <a:cs typeface="Roboto Thin"/>
              <a:sym typeface="Roboto Thin"/>
            </a:endParaRPr>
          </a:p>
          <a:p>
            <a:pPr lvl="1">
              <a:buClr>
                <a:schemeClr val="dk1"/>
              </a:buClr>
              <a:buSzPts val="1100"/>
            </a:pPr>
            <a:r>
              <a:rPr lang="en-US" sz="3200" dirty="0">
                <a:solidFill>
                  <a:srgbClr val="EFEFEF"/>
                </a:solidFill>
                <a:latin typeface="Roboto Thin"/>
                <a:ea typeface="Roboto Thin"/>
                <a:cs typeface="Roboto Thin"/>
                <a:sym typeface="Roboto Thin"/>
              </a:rPr>
              <a:t>Jonathan Garcia</a:t>
            </a:r>
            <a:endParaRPr sz="3200" dirty="0">
              <a:solidFill>
                <a:srgbClr val="EFEFEF"/>
              </a:solidFill>
              <a:latin typeface="Roboto Thin"/>
              <a:ea typeface="Roboto Thin"/>
              <a:cs typeface="Roboto Thin"/>
              <a:sym typeface="Roboto Thin"/>
            </a:endParaRPr>
          </a:p>
          <a:p>
            <a:pPr lvl="1">
              <a:buClr>
                <a:schemeClr val="dk1"/>
              </a:buClr>
              <a:buSzPts val="1100"/>
            </a:pPr>
            <a:r>
              <a:rPr lang="en-US" sz="3200" dirty="0">
                <a:solidFill>
                  <a:srgbClr val="EFEFEF"/>
                </a:solidFill>
                <a:latin typeface="Roboto Thin"/>
                <a:ea typeface="Roboto Thin"/>
                <a:cs typeface="Roboto Thin"/>
                <a:sym typeface="Roboto Thin"/>
              </a:rPr>
              <a:t>July 25, 2018</a:t>
            </a:r>
            <a:endParaRPr sz="3200" dirty="0">
              <a:solidFill>
                <a:srgbClr val="EFEFEF"/>
              </a:solidFill>
              <a:latin typeface="Roboto Thin"/>
              <a:ea typeface="Roboto Thin"/>
              <a:cs typeface="Roboto Thin"/>
              <a:sym typeface="Roboto Thin"/>
            </a:endParaRPr>
          </a:p>
        </p:txBody>
      </p:sp>
    </p:spTree>
    <p:extLst>
      <p:ext uri="{BB962C8B-B14F-4D97-AF65-F5344CB8AC3E}">
        <p14:creationId xmlns:p14="http://schemas.microsoft.com/office/powerpoint/2010/main" val="161569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r>
              <a:rPr lang="en-US" sz="3200" b="1" dirty="0">
                <a:solidFill>
                  <a:srgbClr val="295269"/>
                </a:solidFill>
                <a:latin typeface="Roboto"/>
                <a:ea typeface="Roboto"/>
                <a:cs typeface="Roboto"/>
                <a:sym typeface="Roboto"/>
              </a:rPr>
              <a:t>2.4 How many last touches on the purchase page is each      campaign responsible for?</a:t>
            </a:r>
            <a:endParaRPr sz="3200" b="1" dirty="0">
              <a:solidFill>
                <a:srgbClr val="295269"/>
              </a:solidFill>
              <a:latin typeface="Roboto"/>
              <a:ea typeface="Roboto"/>
              <a:cs typeface="Roboto"/>
              <a:sym typeface="Roboto"/>
            </a:endParaRPr>
          </a:p>
        </p:txBody>
      </p:sp>
      <p:sp>
        <p:nvSpPr>
          <p:cNvPr id="323" name="Shape 323"/>
          <p:cNvSpPr txBox="1"/>
          <p:nvPr/>
        </p:nvSpPr>
        <p:spPr>
          <a:xfrm>
            <a:off x="6905467" y="1601767"/>
            <a:ext cx="5161200" cy="4995200"/>
          </a:xfrm>
          <a:prstGeom prst="rect">
            <a:avLst/>
          </a:prstGeom>
          <a:solidFill>
            <a:srgbClr val="201F2F"/>
          </a:solidFill>
          <a:ln>
            <a:noFill/>
          </a:ln>
        </p:spPr>
        <p:txBody>
          <a:bodyPr spcFirstLastPara="1" wrap="square" lIns="121900" tIns="121900" rIns="121900" bIns="121900" anchor="t" anchorCtr="0">
            <a:noAutofit/>
          </a:bodyPr>
          <a:lstStyle/>
          <a:p>
            <a:endParaRPr sz="1200" dirty="0">
              <a:latin typeface="Courier New"/>
              <a:ea typeface="Courier New"/>
              <a:cs typeface="Courier New"/>
              <a:sym typeface="Courier New"/>
            </a:endParaRPr>
          </a:p>
        </p:txBody>
      </p:sp>
      <p:sp>
        <p:nvSpPr>
          <p:cNvPr id="324" name="Shape 324"/>
          <p:cNvSpPr txBox="1"/>
          <p:nvPr/>
        </p:nvSpPr>
        <p:spPr>
          <a:xfrm>
            <a:off x="237300" y="1601768"/>
            <a:ext cx="6561200" cy="79599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lvl="0">
              <a:lnSpc>
                <a:spcPct val="115000"/>
              </a:lnSpc>
              <a:buClr>
                <a:schemeClr val="dk1"/>
              </a:buClr>
              <a:buSzPts val="1100"/>
            </a:pPr>
            <a:r>
              <a:rPr lang="en-US" sz="1600"/>
              <a:t>By adding a new condition to the query stated in 2.2 we can limit the last touches results to only those ones in the purchases page.</a:t>
            </a:r>
            <a:endParaRPr sz="1600" dirty="0">
              <a:latin typeface="Roboto"/>
              <a:ea typeface="Roboto"/>
              <a:cs typeface="Roboto"/>
              <a:sym typeface="Roboto"/>
            </a:endParaRPr>
          </a:p>
        </p:txBody>
      </p:sp>
      <p:graphicFrame>
        <p:nvGraphicFramePr>
          <p:cNvPr id="325" name="Shape 325"/>
          <p:cNvGraphicFramePr/>
          <p:nvPr/>
        </p:nvGraphicFramePr>
        <p:xfrm>
          <a:off x="237300" y="2462834"/>
          <a:ext cx="6561200" cy="4134133"/>
        </p:xfrm>
        <a:graphic>
          <a:graphicData uri="http://schemas.openxmlformats.org/drawingml/2006/table">
            <a:tbl>
              <a:tblPr>
                <a:noFill/>
              </a:tblPr>
              <a:tblGrid>
                <a:gridCol w="1945800"/>
                <a:gridCol w="2491600"/>
                <a:gridCol w="2123800"/>
              </a:tblGrid>
              <a:tr h="555733">
                <a:tc>
                  <a:txBody>
                    <a:bodyPr/>
                    <a:lstStyle/>
                    <a:p>
                      <a:pPr marL="0" lvl="0" indent="0" rtl="0">
                        <a:spcBef>
                          <a:spcPts val="0"/>
                        </a:spcBef>
                        <a:spcAft>
                          <a:spcPts val="0"/>
                        </a:spcAft>
                        <a:buNone/>
                      </a:pPr>
                      <a:r>
                        <a:rPr lang="en-US" sz="1300" b="1" dirty="0" smtClean="0">
                          <a:solidFill>
                            <a:srgbClr val="FFFFFF"/>
                          </a:solidFill>
                        </a:rPr>
                        <a:t>Source</a:t>
                      </a:r>
                      <a:endParaRPr sz="1300" b="1" dirty="0">
                        <a:solidFill>
                          <a:srgbClr val="FFFFFF"/>
                        </a:solidFill>
                      </a:endParaRPr>
                    </a:p>
                  </a:txBody>
                  <a:tcPr marL="121900" marR="121900" marT="121900" marB="121900">
                    <a:solidFill>
                      <a:srgbClr val="204056">
                        <a:alpha val="82490"/>
                      </a:srgbClr>
                    </a:solidFill>
                  </a:tcPr>
                </a:tc>
                <a:tc>
                  <a:txBody>
                    <a:bodyPr/>
                    <a:lstStyle/>
                    <a:p>
                      <a:pPr marL="0" lvl="0" indent="0" rtl="0">
                        <a:spcBef>
                          <a:spcPts val="0"/>
                        </a:spcBef>
                        <a:spcAft>
                          <a:spcPts val="0"/>
                        </a:spcAft>
                        <a:buNone/>
                      </a:pPr>
                      <a:r>
                        <a:rPr lang="en-US" sz="1300" b="1" dirty="0" smtClean="0">
                          <a:solidFill>
                            <a:srgbClr val="FFFFFF"/>
                          </a:solidFill>
                        </a:rPr>
                        <a:t>Campaign</a:t>
                      </a:r>
                      <a:endParaRPr sz="1300" b="1" dirty="0">
                        <a:solidFill>
                          <a:srgbClr val="FFFFFF"/>
                        </a:solidFill>
                      </a:endParaRPr>
                    </a:p>
                  </a:txBody>
                  <a:tcPr marL="121900" marR="121900" marT="121900" marB="121900">
                    <a:solidFill>
                      <a:srgbClr val="204056">
                        <a:alpha val="82490"/>
                      </a:srgbClr>
                    </a:solidFill>
                  </a:tcPr>
                </a:tc>
                <a:tc>
                  <a:txBody>
                    <a:bodyPr/>
                    <a:lstStyle/>
                    <a:p>
                      <a:pPr marL="0" lvl="0" indent="0" rtl="0">
                        <a:spcBef>
                          <a:spcPts val="0"/>
                        </a:spcBef>
                        <a:spcAft>
                          <a:spcPts val="0"/>
                        </a:spcAft>
                        <a:buNone/>
                      </a:pPr>
                      <a:r>
                        <a:rPr lang="en-US" sz="1300" b="1" dirty="0" smtClean="0">
                          <a:solidFill>
                            <a:srgbClr val="FFFFFF"/>
                          </a:solidFill>
                        </a:rPr>
                        <a:t>Number of last touches</a:t>
                      </a:r>
                      <a:endParaRPr sz="1300" b="1" dirty="0">
                        <a:solidFill>
                          <a:srgbClr val="FFFFFF"/>
                        </a:solidFill>
                      </a:endParaRPr>
                    </a:p>
                  </a:txBody>
                  <a:tcPr marL="121900" marR="121900" marT="121900" marB="121900">
                    <a:solidFill>
                      <a:srgbClr val="204056">
                        <a:alpha val="82490"/>
                      </a:srgbClr>
                    </a:solidFill>
                  </a:tcPr>
                </a:tc>
              </a:tr>
              <a:tr h="447300">
                <a:tc>
                  <a:txBody>
                    <a:bodyPr/>
                    <a:lstStyle/>
                    <a:p>
                      <a:pPr marL="0" lvl="0" indent="0" rtl="0">
                        <a:spcBef>
                          <a:spcPts val="0"/>
                        </a:spcBef>
                        <a:spcAft>
                          <a:spcPts val="0"/>
                        </a:spcAft>
                        <a:buNone/>
                      </a:pPr>
                      <a:r>
                        <a:rPr lang="en-US" sz="1100" dirty="0" smtClean="0"/>
                        <a:t>email</a:t>
                      </a:r>
                      <a:endParaRPr sz="1100" dirty="0"/>
                    </a:p>
                  </a:txBody>
                  <a:tcPr marL="121900" marR="121900" marT="121900" marB="121900"/>
                </a:tc>
                <a:tc>
                  <a:txBody>
                    <a:bodyPr/>
                    <a:lstStyle/>
                    <a:p>
                      <a:pPr marL="0" lvl="0" indent="0" rtl="0">
                        <a:spcBef>
                          <a:spcPts val="0"/>
                        </a:spcBef>
                        <a:spcAft>
                          <a:spcPts val="0"/>
                        </a:spcAft>
                        <a:buNone/>
                      </a:pPr>
                      <a:r>
                        <a:rPr lang="en-US" sz="1100" dirty="0" smtClean="0"/>
                        <a:t>weekly-newsletter</a:t>
                      </a:r>
                      <a:endParaRPr sz="1100" dirty="0"/>
                    </a:p>
                  </a:txBody>
                  <a:tcPr marL="121900" marR="121900" marT="121900" marB="121900"/>
                </a:tc>
                <a:tc>
                  <a:txBody>
                    <a:bodyPr/>
                    <a:lstStyle/>
                    <a:p>
                      <a:pPr marL="0" lvl="0" indent="0" rtl="0">
                        <a:spcBef>
                          <a:spcPts val="0"/>
                        </a:spcBef>
                        <a:spcAft>
                          <a:spcPts val="0"/>
                        </a:spcAft>
                        <a:buNone/>
                      </a:pPr>
                      <a:r>
                        <a:rPr lang="en-US" sz="1100" dirty="0" smtClean="0"/>
                        <a:t>115</a:t>
                      </a:r>
                      <a:endParaRPr sz="1100" dirty="0"/>
                    </a:p>
                  </a:txBody>
                  <a:tcPr marL="121900" marR="121900" marT="121900" marB="121900"/>
                </a:tc>
              </a:tr>
              <a:tr h="447300">
                <a:tc>
                  <a:txBody>
                    <a:bodyPr/>
                    <a:lstStyle/>
                    <a:p>
                      <a:pPr marL="0" lvl="0" indent="0" rtl="0">
                        <a:spcBef>
                          <a:spcPts val="0"/>
                        </a:spcBef>
                        <a:spcAft>
                          <a:spcPts val="0"/>
                        </a:spcAft>
                        <a:buNone/>
                      </a:pPr>
                      <a:r>
                        <a:rPr lang="en-US" sz="1100" dirty="0" err="1" smtClean="0"/>
                        <a:t>facebook</a:t>
                      </a:r>
                      <a:endParaRPr sz="1100" dirty="0"/>
                    </a:p>
                  </a:txBody>
                  <a:tcPr marL="121900" marR="121900" marT="121900" marB="121900"/>
                </a:tc>
                <a:tc>
                  <a:txBody>
                    <a:bodyPr/>
                    <a:lstStyle/>
                    <a:p>
                      <a:pPr marL="0" lvl="0" indent="0" rtl="0">
                        <a:spcBef>
                          <a:spcPts val="0"/>
                        </a:spcBef>
                        <a:spcAft>
                          <a:spcPts val="0"/>
                        </a:spcAft>
                        <a:buNone/>
                      </a:pPr>
                      <a:r>
                        <a:rPr lang="en-US" sz="1100" dirty="0" err="1" smtClean="0"/>
                        <a:t>retargetting</a:t>
                      </a:r>
                      <a:r>
                        <a:rPr lang="en-US" sz="1100" dirty="0" smtClean="0"/>
                        <a:t>-ad</a:t>
                      </a:r>
                      <a:endParaRPr sz="1100" dirty="0"/>
                    </a:p>
                  </a:txBody>
                  <a:tcPr marL="121900" marR="121900" marT="121900" marB="121900"/>
                </a:tc>
                <a:tc>
                  <a:txBody>
                    <a:bodyPr/>
                    <a:lstStyle/>
                    <a:p>
                      <a:pPr marL="0" lvl="0" indent="0" rtl="0">
                        <a:spcBef>
                          <a:spcPts val="0"/>
                        </a:spcBef>
                        <a:spcAft>
                          <a:spcPts val="0"/>
                        </a:spcAft>
                        <a:buNone/>
                      </a:pPr>
                      <a:r>
                        <a:rPr lang="en-US" sz="1100" dirty="0" smtClean="0"/>
                        <a:t>113</a:t>
                      </a:r>
                      <a:endParaRPr sz="1100" dirty="0"/>
                    </a:p>
                  </a:txBody>
                  <a:tcPr marL="121900" marR="121900" marT="121900" marB="121900"/>
                </a:tc>
              </a:tr>
              <a:tr h="447300">
                <a:tc>
                  <a:txBody>
                    <a:bodyPr/>
                    <a:lstStyle/>
                    <a:p>
                      <a:pPr marL="0" lvl="0" indent="0" rtl="0">
                        <a:spcBef>
                          <a:spcPts val="0"/>
                        </a:spcBef>
                        <a:spcAft>
                          <a:spcPts val="0"/>
                        </a:spcAft>
                        <a:buNone/>
                      </a:pPr>
                      <a:r>
                        <a:rPr lang="en-US" sz="1100" dirty="0" smtClean="0"/>
                        <a:t>email</a:t>
                      </a:r>
                      <a:endParaRPr sz="1100" dirty="0"/>
                    </a:p>
                  </a:txBody>
                  <a:tcPr marL="121900" marR="121900" marT="121900" marB="121900"/>
                </a:tc>
                <a:tc>
                  <a:txBody>
                    <a:bodyPr/>
                    <a:lstStyle/>
                    <a:p>
                      <a:pPr marL="0" lvl="0" indent="0" rtl="0">
                        <a:spcBef>
                          <a:spcPts val="0"/>
                        </a:spcBef>
                        <a:spcAft>
                          <a:spcPts val="0"/>
                        </a:spcAft>
                        <a:buNone/>
                      </a:pPr>
                      <a:r>
                        <a:rPr lang="en-US" sz="1100" dirty="0" err="1" smtClean="0"/>
                        <a:t>retargetting</a:t>
                      </a:r>
                      <a:r>
                        <a:rPr lang="en-US" sz="1100" dirty="0" smtClean="0"/>
                        <a:t>-campaign</a:t>
                      </a:r>
                      <a:endParaRPr sz="1100" dirty="0"/>
                    </a:p>
                  </a:txBody>
                  <a:tcPr marL="121900" marR="121900" marT="121900" marB="121900"/>
                </a:tc>
                <a:tc>
                  <a:txBody>
                    <a:bodyPr/>
                    <a:lstStyle/>
                    <a:p>
                      <a:pPr marL="0" lvl="0" indent="0" rtl="0">
                        <a:spcBef>
                          <a:spcPts val="0"/>
                        </a:spcBef>
                        <a:spcAft>
                          <a:spcPts val="0"/>
                        </a:spcAft>
                        <a:buNone/>
                      </a:pPr>
                      <a:r>
                        <a:rPr lang="en-US" sz="1100" dirty="0" smtClean="0"/>
                        <a:t>54</a:t>
                      </a:r>
                      <a:endParaRPr sz="1100" dirty="0"/>
                    </a:p>
                  </a:txBody>
                  <a:tcPr marL="121900" marR="121900" marT="121900" marB="121900"/>
                </a:tc>
              </a:tr>
              <a:tr h="447300">
                <a:tc>
                  <a:txBody>
                    <a:bodyPr/>
                    <a:lstStyle/>
                    <a:p>
                      <a:pPr marL="0" lvl="0" indent="0" rtl="0">
                        <a:spcBef>
                          <a:spcPts val="0"/>
                        </a:spcBef>
                        <a:spcAft>
                          <a:spcPts val="0"/>
                        </a:spcAft>
                        <a:buNone/>
                      </a:pPr>
                      <a:r>
                        <a:rPr lang="en-US" sz="1100" dirty="0" smtClean="0"/>
                        <a:t>google</a:t>
                      </a:r>
                      <a:endParaRPr sz="1100" dirty="0"/>
                    </a:p>
                  </a:txBody>
                  <a:tcPr marL="121900" marR="121900" marT="121900" marB="121900"/>
                </a:tc>
                <a:tc>
                  <a:txBody>
                    <a:bodyPr/>
                    <a:lstStyle/>
                    <a:p>
                      <a:pPr marL="0" lvl="0" indent="0" rtl="0">
                        <a:spcBef>
                          <a:spcPts val="0"/>
                        </a:spcBef>
                        <a:spcAft>
                          <a:spcPts val="0"/>
                        </a:spcAft>
                        <a:buNone/>
                      </a:pPr>
                      <a:r>
                        <a:rPr lang="en-US" sz="1100" dirty="0" smtClean="0"/>
                        <a:t>paid-search</a:t>
                      </a:r>
                      <a:endParaRPr sz="1100" dirty="0"/>
                    </a:p>
                  </a:txBody>
                  <a:tcPr marL="121900" marR="121900" marT="121900" marB="121900"/>
                </a:tc>
                <a:tc>
                  <a:txBody>
                    <a:bodyPr/>
                    <a:lstStyle/>
                    <a:p>
                      <a:pPr marL="0" lvl="0" indent="0" rtl="0">
                        <a:spcBef>
                          <a:spcPts val="0"/>
                        </a:spcBef>
                        <a:spcAft>
                          <a:spcPts val="0"/>
                        </a:spcAft>
                        <a:buNone/>
                      </a:pPr>
                      <a:r>
                        <a:rPr lang="en-US" sz="1100" dirty="0" smtClean="0"/>
                        <a:t>52</a:t>
                      </a:r>
                      <a:endParaRPr sz="1100" dirty="0"/>
                    </a:p>
                  </a:txBody>
                  <a:tcPr marL="121900" marR="121900" marT="121900" marB="121900"/>
                </a:tc>
              </a:tr>
              <a:tr h="447300">
                <a:tc>
                  <a:txBody>
                    <a:bodyPr/>
                    <a:lstStyle/>
                    <a:p>
                      <a:pPr marL="0" lvl="0" indent="0" rtl="0">
                        <a:spcBef>
                          <a:spcPts val="0"/>
                        </a:spcBef>
                        <a:spcAft>
                          <a:spcPts val="0"/>
                        </a:spcAft>
                        <a:buNone/>
                      </a:pPr>
                      <a:r>
                        <a:rPr lang="en-US" sz="1100" dirty="0" err="1" smtClean="0"/>
                        <a:t>buzzfeed</a:t>
                      </a:r>
                      <a:endParaRPr sz="1100" dirty="0"/>
                    </a:p>
                  </a:txBody>
                  <a:tcPr marL="121900" marR="121900" marT="121900" marB="121900"/>
                </a:tc>
                <a:tc>
                  <a:txBody>
                    <a:bodyPr/>
                    <a:lstStyle/>
                    <a:p>
                      <a:pPr marL="0" lvl="0" indent="0" rtl="0">
                        <a:spcBef>
                          <a:spcPts val="0"/>
                        </a:spcBef>
                        <a:spcAft>
                          <a:spcPts val="0"/>
                        </a:spcAft>
                        <a:buNone/>
                      </a:pPr>
                      <a:r>
                        <a:rPr lang="en-US" sz="1100" dirty="0" smtClean="0"/>
                        <a:t>ten-crazy-cool-</a:t>
                      </a:r>
                      <a:r>
                        <a:rPr lang="en-US" sz="1100" dirty="0" err="1" smtClean="0"/>
                        <a:t>tshirts</a:t>
                      </a:r>
                      <a:r>
                        <a:rPr lang="en-US" sz="1100" dirty="0" smtClean="0"/>
                        <a:t>-facts</a:t>
                      </a:r>
                      <a:endParaRPr sz="1100" dirty="0"/>
                    </a:p>
                  </a:txBody>
                  <a:tcPr marL="121900" marR="121900" marT="121900" marB="121900"/>
                </a:tc>
                <a:tc>
                  <a:txBody>
                    <a:bodyPr/>
                    <a:lstStyle/>
                    <a:p>
                      <a:pPr marL="0" lvl="0" indent="0" rtl="0">
                        <a:spcBef>
                          <a:spcPts val="0"/>
                        </a:spcBef>
                        <a:spcAft>
                          <a:spcPts val="0"/>
                        </a:spcAft>
                        <a:buNone/>
                      </a:pPr>
                      <a:r>
                        <a:rPr lang="en-US" sz="1100" dirty="0" smtClean="0"/>
                        <a:t>9</a:t>
                      </a:r>
                      <a:endParaRPr sz="1100" dirty="0"/>
                    </a:p>
                  </a:txBody>
                  <a:tcPr marL="121900" marR="121900" marT="121900" marB="121900"/>
                </a:tc>
              </a:tr>
              <a:tr h="447300">
                <a:tc>
                  <a:txBody>
                    <a:bodyPr/>
                    <a:lstStyle/>
                    <a:p>
                      <a:pPr marL="0" lvl="0" indent="0" rtl="0">
                        <a:spcBef>
                          <a:spcPts val="0"/>
                        </a:spcBef>
                        <a:spcAft>
                          <a:spcPts val="0"/>
                        </a:spcAft>
                        <a:buNone/>
                      </a:pPr>
                      <a:r>
                        <a:rPr lang="en-US" sz="1100" dirty="0" err="1" smtClean="0"/>
                        <a:t>nytimes</a:t>
                      </a:r>
                      <a:endParaRPr sz="1100" dirty="0"/>
                    </a:p>
                  </a:txBody>
                  <a:tcPr marL="121900" marR="121900" marT="121900" marB="121900"/>
                </a:tc>
                <a:tc>
                  <a:txBody>
                    <a:bodyPr/>
                    <a:lstStyle/>
                    <a:p>
                      <a:pPr marL="0" lvl="0" indent="0" rtl="0">
                        <a:spcBef>
                          <a:spcPts val="0"/>
                        </a:spcBef>
                        <a:spcAft>
                          <a:spcPts val="0"/>
                        </a:spcAft>
                        <a:buNone/>
                      </a:pPr>
                      <a:r>
                        <a:rPr lang="en-US" sz="1100" dirty="0" smtClean="0"/>
                        <a:t>getting-to-know-cool-</a:t>
                      </a:r>
                      <a:r>
                        <a:rPr lang="en-US" sz="1100" dirty="0" err="1" smtClean="0"/>
                        <a:t>tshirts</a:t>
                      </a:r>
                      <a:endParaRPr sz="1100" dirty="0"/>
                    </a:p>
                  </a:txBody>
                  <a:tcPr marL="121900" marR="121900" marT="121900" marB="121900"/>
                </a:tc>
                <a:tc>
                  <a:txBody>
                    <a:bodyPr/>
                    <a:lstStyle/>
                    <a:p>
                      <a:pPr marL="0" lvl="0" indent="0" rtl="0">
                        <a:spcBef>
                          <a:spcPts val="0"/>
                        </a:spcBef>
                        <a:spcAft>
                          <a:spcPts val="0"/>
                        </a:spcAft>
                        <a:buNone/>
                      </a:pPr>
                      <a:r>
                        <a:rPr lang="en-US" sz="1100" dirty="0" smtClean="0"/>
                        <a:t>9</a:t>
                      </a:r>
                      <a:endParaRPr sz="1100" dirty="0"/>
                    </a:p>
                  </a:txBody>
                  <a:tcPr marL="121900" marR="121900" marT="121900" marB="121900"/>
                </a:tc>
              </a:tr>
              <a:tr h="447300">
                <a:tc>
                  <a:txBody>
                    <a:bodyPr/>
                    <a:lstStyle/>
                    <a:p>
                      <a:pPr marL="0" lvl="0" indent="0" rtl="0">
                        <a:spcBef>
                          <a:spcPts val="0"/>
                        </a:spcBef>
                        <a:spcAft>
                          <a:spcPts val="0"/>
                        </a:spcAft>
                        <a:buNone/>
                      </a:pPr>
                      <a:r>
                        <a:rPr lang="en-US" sz="1100" dirty="0" smtClean="0"/>
                        <a:t>medium</a:t>
                      </a:r>
                      <a:endParaRPr sz="1100" dirty="0"/>
                    </a:p>
                  </a:txBody>
                  <a:tcPr marL="121900" marR="121900" marT="121900" marB="121900"/>
                </a:tc>
                <a:tc>
                  <a:txBody>
                    <a:bodyPr/>
                    <a:lstStyle/>
                    <a:p>
                      <a:pPr marL="0" lvl="0" indent="0" rtl="0">
                        <a:spcBef>
                          <a:spcPts val="0"/>
                        </a:spcBef>
                        <a:spcAft>
                          <a:spcPts val="0"/>
                        </a:spcAft>
                        <a:buNone/>
                      </a:pPr>
                      <a:r>
                        <a:rPr lang="en-US" sz="1100" dirty="0" smtClean="0"/>
                        <a:t>interview-with-cool-</a:t>
                      </a:r>
                      <a:r>
                        <a:rPr lang="en-US" sz="1100" dirty="0" err="1" smtClean="0"/>
                        <a:t>tshirts</a:t>
                      </a:r>
                      <a:r>
                        <a:rPr lang="en-US" sz="1100" dirty="0" smtClean="0"/>
                        <a:t>-founder</a:t>
                      </a:r>
                      <a:endParaRPr sz="1100" dirty="0"/>
                    </a:p>
                  </a:txBody>
                  <a:tcPr marL="121900" marR="121900" marT="121900" marB="121900"/>
                </a:tc>
                <a:tc>
                  <a:txBody>
                    <a:bodyPr/>
                    <a:lstStyle/>
                    <a:p>
                      <a:pPr marL="0" lvl="0" indent="0" rtl="0">
                        <a:spcBef>
                          <a:spcPts val="0"/>
                        </a:spcBef>
                        <a:spcAft>
                          <a:spcPts val="0"/>
                        </a:spcAft>
                        <a:buNone/>
                      </a:pPr>
                      <a:r>
                        <a:rPr lang="en-US" sz="1100" dirty="0" smtClean="0"/>
                        <a:t>7</a:t>
                      </a:r>
                      <a:endParaRPr sz="1100" dirty="0"/>
                    </a:p>
                  </a:txBody>
                  <a:tcPr marL="121900" marR="121900" marT="121900" marB="121900"/>
                </a:tc>
              </a:tr>
              <a:tr h="447300">
                <a:tc>
                  <a:txBody>
                    <a:bodyPr/>
                    <a:lstStyle/>
                    <a:p>
                      <a:pPr marL="0" lvl="0" indent="0" rtl="0">
                        <a:spcBef>
                          <a:spcPts val="0"/>
                        </a:spcBef>
                        <a:spcAft>
                          <a:spcPts val="0"/>
                        </a:spcAft>
                        <a:buNone/>
                      </a:pPr>
                      <a:r>
                        <a:rPr lang="en-US" sz="1100" dirty="0" smtClean="0"/>
                        <a:t>google</a:t>
                      </a:r>
                      <a:endParaRPr sz="1100" dirty="0"/>
                    </a:p>
                  </a:txBody>
                  <a:tcPr marL="121900" marR="121900" marT="121900" marB="121900"/>
                </a:tc>
                <a:tc>
                  <a:txBody>
                    <a:bodyPr/>
                    <a:lstStyle/>
                    <a:p>
                      <a:pPr marL="0" lvl="0" indent="0" rtl="0">
                        <a:spcBef>
                          <a:spcPts val="0"/>
                        </a:spcBef>
                        <a:spcAft>
                          <a:spcPts val="0"/>
                        </a:spcAft>
                        <a:buNone/>
                      </a:pPr>
                      <a:r>
                        <a:rPr lang="en-US" sz="1100" dirty="0" smtClean="0"/>
                        <a:t>cool-</a:t>
                      </a:r>
                      <a:r>
                        <a:rPr lang="en-US" sz="1100" dirty="0" err="1" smtClean="0"/>
                        <a:t>tshirts</a:t>
                      </a:r>
                      <a:r>
                        <a:rPr lang="en-US" sz="1100" dirty="0" smtClean="0"/>
                        <a:t>-search</a:t>
                      </a:r>
                      <a:endParaRPr sz="1100" dirty="0"/>
                    </a:p>
                  </a:txBody>
                  <a:tcPr marL="121900" marR="121900" marT="121900" marB="121900"/>
                </a:tc>
                <a:tc>
                  <a:txBody>
                    <a:bodyPr/>
                    <a:lstStyle/>
                    <a:p>
                      <a:pPr marL="0" lvl="0" indent="0" rtl="0">
                        <a:spcBef>
                          <a:spcPts val="0"/>
                        </a:spcBef>
                        <a:spcAft>
                          <a:spcPts val="0"/>
                        </a:spcAft>
                        <a:buNone/>
                      </a:pPr>
                      <a:r>
                        <a:rPr lang="en-US" sz="1100" dirty="0" smtClean="0"/>
                        <a:t>2</a:t>
                      </a:r>
                      <a:endParaRPr sz="1100" dirty="0"/>
                    </a:p>
                  </a:txBody>
                  <a:tcPr marL="121900" marR="121900" marT="121900" marB="12190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467" y="1601767"/>
            <a:ext cx="3735269" cy="4836824"/>
          </a:xfrm>
          <a:prstGeom prst="rect">
            <a:avLst/>
          </a:prstGeom>
        </p:spPr>
      </p:pic>
    </p:spTree>
    <p:extLst>
      <p:ext uri="{BB962C8B-B14F-4D97-AF65-F5344CB8AC3E}">
        <p14:creationId xmlns:p14="http://schemas.microsoft.com/office/powerpoint/2010/main" val="1310491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r>
              <a:rPr lang="en-US" sz="3200" b="1" dirty="0">
                <a:solidFill>
                  <a:srgbClr val="295269"/>
                </a:solidFill>
                <a:latin typeface="Roboto"/>
                <a:ea typeface="Roboto"/>
                <a:cs typeface="Roboto"/>
                <a:sym typeface="Roboto"/>
              </a:rPr>
              <a:t>2.5 What is the typical user journey?</a:t>
            </a:r>
            <a:endParaRPr sz="3200" b="1" dirty="0">
              <a:solidFill>
                <a:srgbClr val="295269"/>
              </a:solidFill>
              <a:latin typeface="Roboto"/>
              <a:ea typeface="Roboto"/>
              <a:cs typeface="Roboto"/>
              <a:sym typeface="Roboto"/>
            </a:endParaRPr>
          </a:p>
        </p:txBody>
      </p:sp>
      <p:sp>
        <p:nvSpPr>
          <p:cNvPr id="331" name="Shape 331"/>
          <p:cNvSpPr txBox="1"/>
          <p:nvPr/>
        </p:nvSpPr>
        <p:spPr>
          <a:xfrm>
            <a:off x="237300" y="1601767"/>
            <a:ext cx="6561200" cy="5130400"/>
          </a:xfrm>
          <a:prstGeom prst="rect">
            <a:avLst/>
          </a:prstGeom>
          <a:noFill/>
          <a:ln w="9525" cap="flat" cmpd="sng">
            <a:solidFill>
              <a:srgbClr val="B7B7B7"/>
            </a:solidFill>
            <a:prstDash val="solid"/>
            <a:round/>
            <a:headEnd type="none" w="sm" len="sm"/>
            <a:tailEnd type="none" w="sm" len="sm"/>
          </a:ln>
        </p:spPr>
        <p:txBody>
          <a:bodyPr spcFirstLastPara="1" wrap="square" lIns="228600" tIns="121900" rIns="121900" bIns="121900" anchor="t" anchorCtr="0">
            <a:noAutofit/>
          </a:bodyPr>
          <a:lstStyle/>
          <a:p>
            <a:pPr marL="228594" indent="-253994" defTabSz="1219170">
              <a:lnSpc>
                <a:spcPct val="115000"/>
              </a:lnSpc>
              <a:buSzPts val="1200"/>
            </a:pPr>
            <a:r>
              <a:rPr lang="en-US" sz="1600" dirty="0">
                <a:latin typeface="Roboto"/>
                <a:ea typeface="Roboto"/>
                <a:cs typeface="Roboto"/>
                <a:sym typeface="Roboto"/>
              </a:rPr>
              <a:t>The data shows the website needs to improve or simplify the purchase page so the visitor will feel confident enough to make a purchase decision.</a:t>
            </a:r>
          </a:p>
          <a:p>
            <a:pPr marL="228594" indent="-253994" defTabSz="1219170">
              <a:lnSpc>
                <a:spcPct val="115000"/>
              </a:lnSpc>
              <a:buSzPts val="1200"/>
            </a:pPr>
            <a:endParaRPr lang="en-US" sz="1600" dirty="0">
              <a:latin typeface="Roboto"/>
              <a:ea typeface="Roboto"/>
              <a:cs typeface="Roboto"/>
              <a:sym typeface="Roboto"/>
            </a:endParaRPr>
          </a:p>
          <a:p>
            <a:pPr marL="279393" indent="-304792">
              <a:lnSpc>
                <a:spcPct val="115000"/>
              </a:lnSpc>
              <a:buSzPts val="1200"/>
              <a:buAutoNum type="arabicPeriod"/>
            </a:pPr>
            <a:r>
              <a:rPr lang="en-US" sz="1600" dirty="0"/>
              <a:t>Look for nice t-shirts in the landing and search pages </a:t>
            </a:r>
          </a:p>
          <a:p>
            <a:pPr marL="279393" indent="-304792">
              <a:lnSpc>
                <a:spcPct val="115000"/>
              </a:lnSpc>
              <a:buSzPts val="1200"/>
              <a:buAutoNum type="arabicPeriod"/>
            </a:pPr>
            <a:r>
              <a:rPr lang="en-US" sz="1600" dirty="0"/>
              <a:t>Add those interesting ones to the user’s cart </a:t>
            </a:r>
          </a:p>
          <a:p>
            <a:pPr marL="279393" indent="-304792">
              <a:lnSpc>
                <a:spcPct val="115000"/>
              </a:lnSpc>
              <a:buSzPts val="1200"/>
              <a:buAutoNum type="arabicPeriod"/>
            </a:pPr>
            <a:r>
              <a:rPr lang="en-US" sz="1600" dirty="0"/>
              <a:t>Review the </a:t>
            </a:r>
            <a:r>
              <a:rPr lang="en-US" sz="1600" dirty="0" err="1"/>
              <a:t>cosen</a:t>
            </a:r>
            <a:r>
              <a:rPr lang="en-US" sz="1600" dirty="0"/>
              <a:t> products and do the checkout </a:t>
            </a:r>
          </a:p>
          <a:p>
            <a:pPr marL="279393" indent="-304792">
              <a:lnSpc>
                <a:spcPct val="115000"/>
              </a:lnSpc>
              <a:buSzPts val="1200"/>
              <a:buAutoNum type="arabicPeriod"/>
            </a:pPr>
            <a:r>
              <a:rPr lang="en-US" sz="1600" dirty="0"/>
              <a:t>Introduce payment data and carry out the purchase action</a:t>
            </a:r>
            <a:endParaRPr sz="1600" dirty="0">
              <a:latin typeface="Roboto"/>
              <a:ea typeface="Roboto"/>
              <a:cs typeface="Roboto"/>
              <a:sym typeface="Roboto"/>
            </a:endParaRPr>
          </a:p>
        </p:txBody>
      </p:sp>
      <p:graphicFrame>
        <p:nvGraphicFramePr>
          <p:cNvPr id="332" name="Shape 332"/>
          <p:cNvGraphicFramePr/>
          <p:nvPr/>
        </p:nvGraphicFramePr>
        <p:xfrm>
          <a:off x="7034267" y="1601684"/>
          <a:ext cx="4656300" cy="2829372"/>
        </p:xfrm>
        <a:graphic>
          <a:graphicData uri="http://schemas.openxmlformats.org/drawingml/2006/table">
            <a:tbl>
              <a:tblPr>
                <a:noFill/>
              </a:tblPr>
              <a:tblGrid>
                <a:gridCol w="2836800"/>
                <a:gridCol w="1819500"/>
              </a:tblGrid>
              <a:tr h="487640">
                <a:tc>
                  <a:txBody>
                    <a:bodyPr/>
                    <a:lstStyle/>
                    <a:p>
                      <a:pPr marL="0" lvl="0" indent="0" algn="ctr" rtl="0">
                        <a:spcBef>
                          <a:spcPts val="0"/>
                        </a:spcBef>
                        <a:spcAft>
                          <a:spcPts val="0"/>
                        </a:spcAft>
                        <a:buNone/>
                      </a:pPr>
                      <a:r>
                        <a:rPr lang="en-US" sz="1600" b="1" dirty="0" err="1" smtClean="0">
                          <a:solidFill>
                            <a:srgbClr val="FFFFFF"/>
                          </a:solidFill>
                        </a:rPr>
                        <a:t>Page_name</a:t>
                      </a:r>
                      <a:endParaRPr sz="1600" b="1" dirty="0">
                        <a:solidFill>
                          <a:srgbClr val="FFFFFF"/>
                        </a:solidFill>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algn="ctr" rtl="0">
                        <a:spcBef>
                          <a:spcPts val="0"/>
                        </a:spcBef>
                        <a:spcAft>
                          <a:spcPts val="0"/>
                        </a:spcAft>
                        <a:buNone/>
                      </a:pPr>
                      <a:r>
                        <a:rPr lang="en-US" sz="1600" b="1" dirty="0" smtClean="0">
                          <a:solidFill>
                            <a:srgbClr val="FFFFFF"/>
                          </a:solidFill>
                        </a:rPr>
                        <a:t>Visits</a:t>
                      </a:r>
                      <a:endParaRPr sz="1600" b="1" dirty="0">
                        <a:solidFill>
                          <a:srgbClr val="FFFFFF"/>
                        </a:solidFill>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585433">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1 </a:t>
                      </a:r>
                      <a:r>
                        <a:rPr lang="mr-IN" sz="1900" b="0" i="0" u="none" strike="noStrike" cap="none" dirty="0" smtClean="0">
                          <a:solidFill>
                            <a:srgbClr val="000000"/>
                          </a:solidFill>
                          <a:latin typeface="Arial"/>
                          <a:ea typeface="Arial"/>
                          <a:cs typeface="Arial"/>
                          <a:sym typeface="Arial"/>
                        </a:rPr>
                        <a:t>–</a:t>
                      </a:r>
                      <a:r>
                        <a:rPr lang="en-US" sz="1900" b="0" i="0" u="none" strike="noStrike" cap="none" dirty="0" smtClean="0">
                          <a:solidFill>
                            <a:srgbClr val="000000"/>
                          </a:solidFill>
                          <a:latin typeface="Arial"/>
                          <a:ea typeface="Arial"/>
                          <a:cs typeface="Arial"/>
                          <a:sym typeface="Arial"/>
                        </a:rPr>
                        <a:t> </a:t>
                      </a:r>
                      <a:r>
                        <a:rPr lang="en-US" sz="1900" b="0" i="0" u="none" strike="noStrike" cap="none" dirty="0" err="1" smtClean="0">
                          <a:solidFill>
                            <a:srgbClr val="000000"/>
                          </a:solidFill>
                          <a:latin typeface="Arial"/>
                          <a:ea typeface="Arial"/>
                          <a:cs typeface="Arial"/>
                          <a:sym typeface="Arial"/>
                        </a:rPr>
                        <a:t>Landing_page</a:t>
                      </a:r>
                      <a:endParaRPr sz="1900" b="0" i="0" u="none" strike="noStrike" cap="none" dirty="0">
                        <a:solidFill>
                          <a:srgbClr val="000000"/>
                        </a:solidFill>
                        <a:latin typeface="Arial"/>
                        <a:ea typeface="Arial"/>
                        <a:cs typeface="Arial"/>
                        <a:sym typeface="Arial"/>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1979</a:t>
                      </a:r>
                      <a:endParaRPr sz="1900" b="0" i="0" u="none" strike="noStrike" cap="none" dirty="0">
                        <a:solidFill>
                          <a:srgbClr val="000000"/>
                        </a:solidFill>
                        <a:latin typeface="Arial"/>
                        <a:ea typeface="Arial"/>
                        <a:cs typeface="Arial"/>
                        <a:sym typeface="Arial"/>
                      </a:endParaRPr>
                    </a:p>
                  </a:txBody>
                  <a:tcPr marL="121900" marR="121900" marT="121900" marB="121900">
                    <a:lnT w="9525" cap="flat" cmpd="sng">
                      <a:solidFill>
                        <a:srgbClr val="9E9E9E"/>
                      </a:solidFill>
                      <a:prstDash val="solid"/>
                      <a:round/>
                      <a:headEnd type="none" w="sm" len="sm"/>
                      <a:tailEnd type="none" w="sm" len="sm"/>
                    </a:lnT>
                  </a:tcPr>
                </a:tc>
              </a:tr>
              <a:tr h="585433">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2 </a:t>
                      </a:r>
                      <a:r>
                        <a:rPr lang="mr-IN" sz="1900" b="0" i="0" u="none" strike="noStrike" cap="none" dirty="0" smtClean="0">
                          <a:solidFill>
                            <a:srgbClr val="000000"/>
                          </a:solidFill>
                          <a:latin typeface="Arial"/>
                          <a:ea typeface="Arial"/>
                          <a:cs typeface="Arial"/>
                          <a:sym typeface="Arial"/>
                        </a:rPr>
                        <a:t>–</a:t>
                      </a:r>
                      <a:r>
                        <a:rPr lang="en-US" sz="1900" b="0" i="0" u="none" strike="noStrike" cap="none" dirty="0" smtClean="0">
                          <a:solidFill>
                            <a:srgbClr val="000000"/>
                          </a:solidFill>
                          <a:latin typeface="Arial"/>
                          <a:ea typeface="Arial"/>
                          <a:cs typeface="Arial"/>
                          <a:sym typeface="Arial"/>
                        </a:rPr>
                        <a:t> </a:t>
                      </a:r>
                      <a:r>
                        <a:rPr lang="en-US" sz="1900" b="0" i="0" u="none" strike="noStrike" cap="none" dirty="0" err="1" smtClean="0">
                          <a:solidFill>
                            <a:srgbClr val="000000"/>
                          </a:solidFill>
                          <a:latin typeface="Arial"/>
                          <a:ea typeface="Arial"/>
                          <a:cs typeface="Arial"/>
                          <a:sym typeface="Arial"/>
                        </a:rPr>
                        <a:t>shopping_cart</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1881</a:t>
                      </a:r>
                      <a:endParaRPr sz="1900" b="0" i="0" u="none" strike="noStrike" cap="none" dirty="0">
                        <a:solidFill>
                          <a:srgbClr val="000000"/>
                        </a:solidFill>
                        <a:latin typeface="Arial"/>
                        <a:ea typeface="Arial"/>
                        <a:cs typeface="Arial"/>
                        <a:sym typeface="Arial"/>
                      </a:endParaRPr>
                    </a:p>
                  </a:txBody>
                  <a:tcPr marL="121900" marR="121900" marT="121900" marB="121900"/>
                </a:tc>
              </a:tr>
              <a:tr h="585433">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3 - checkout</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1431</a:t>
                      </a:r>
                      <a:endParaRPr sz="1900" b="0" i="0" u="none" strike="noStrike" cap="none" dirty="0">
                        <a:solidFill>
                          <a:srgbClr val="000000"/>
                        </a:solidFill>
                        <a:latin typeface="Arial"/>
                        <a:ea typeface="Arial"/>
                        <a:cs typeface="Arial"/>
                        <a:sym typeface="Arial"/>
                      </a:endParaRPr>
                    </a:p>
                  </a:txBody>
                  <a:tcPr marL="121900" marR="121900" marT="121900" marB="121900"/>
                </a:tc>
              </a:tr>
              <a:tr h="585433">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4 - purchase</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algn="ctr" rtl="0">
                        <a:spcBef>
                          <a:spcPts val="0"/>
                        </a:spcBef>
                        <a:spcAft>
                          <a:spcPts val="0"/>
                        </a:spcAft>
                        <a:buNone/>
                      </a:pPr>
                      <a:r>
                        <a:rPr lang="en-US" sz="1900" b="0" i="0" u="none" strike="noStrike" cap="none" dirty="0" smtClean="0">
                          <a:solidFill>
                            <a:srgbClr val="000000"/>
                          </a:solidFill>
                          <a:latin typeface="Arial"/>
                          <a:ea typeface="Arial"/>
                          <a:cs typeface="Arial"/>
                          <a:sym typeface="Arial"/>
                        </a:rPr>
                        <a:t>361</a:t>
                      </a:r>
                      <a:endParaRPr sz="1900" b="0" i="0" u="none" strike="noStrike" cap="none" dirty="0">
                        <a:solidFill>
                          <a:srgbClr val="000000"/>
                        </a:solidFill>
                        <a:latin typeface="Arial"/>
                        <a:ea typeface="Arial"/>
                        <a:cs typeface="Arial"/>
                        <a:sym typeface="Arial"/>
                      </a:endParaRPr>
                    </a:p>
                  </a:txBody>
                  <a:tcPr marL="121900" marR="121900" marT="121900" marB="121900"/>
                </a:tc>
              </a:tr>
            </a:tbl>
          </a:graphicData>
        </a:graphic>
      </p:graphicFrame>
    </p:spTree>
    <p:extLst>
      <p:ext uri="{BB962C8B-B14F-4D97-AF65-F5344CB8AC3E}">
        <p14:creationId xmlns:p14="http://schemas.microsoft.com/office/powerpoint/2010/main" val="65464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0" y="0"/>
            <a:ext cx="12192000" cy="6858000"/>
          </a:xfrm>
          <a:prstGeom prst="rect">
            <a:avLst/>
          </a:prstGeom>
          <a:solidFill>
            <a:srgbClr val="201E2E"/>
          </a:solidFill>
          <a:ln>
            <a:noFill/>
          </a:ln>
        </p:spPr>
        <p:txBody>
          <a:bodyPr spcFirstLastPara="1" wrap="square" lIns="121900" tIns="121900" rIns="121900" bIns="121900" anchor="ctr" anchorCtr="0">
            <a:noAutofit/>
          </a:bodyPr>
          <a:lstStyle/>
          <a:p>
            <a:pPr algn="ctr"/>
            <a:r>
              <a:rPr lang="en-US" sz="6400" dirty="0">
                <a:solidFill>
                  <a:schemeClr val="lt1"/>
                </a:solidFill>
                <a:latin typeface="Roboto Black"/>
                <a:ea typeface="Roboto Black"/>
                <a:cs typeface="Roboto Black"/>
                <a:sym typeface="Roboto Black"/>
              </a:rPr>
              <a:t>3</a:t>
            </a:r>
            <a:r>
              <a:rPr lang="en" sz="6400" dirty="0">
                <a:solidFill>
                  <a:schemeClr val="lt1"/>
                </a:solidFill>
                <a:latin typeface="Roboto Black"/>
                <a:ea typeface="Roboto Black"/>
                <a:cs typeface="Roboto Black"/>
                <a:sym typeface="Roboto Black"/>
              </a:rPr>
              <a:t>.</a:t>
            </a:r>
            <a:r>
              <a:rPr lang="en-US" sz="6400" dirty="0">
                <a:solidFill>
                  <a:schemeClr val="lt1"/>
                </a:solidFill>
                <a:latin typeface="Roboto Black"/>
                <a:ea typeface="Roboto Black"/>
                <a:cs typeface="Roboto Black"/>
                <a:sym typeface="Roboto Black"/>
              </a:rPr>
              <a:t>Optimize the campaign budget</a:t>
            </a:r>
            <a:endParaRPr sz="2400" dirty="0"/>
          </a:p>
        </p:txBody>
      </p:sp>
    </p:spTree>
    <p:extLst>
      <p:ext uri="{BB962C8B-B14F-4D97-AF65-F5344CB8AC3E}">
        <p14:creationId xmlns:p14="http://schemas.microsoft.com/office/powerpoint/2010/main" val="1953022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r>
              <a:rPr lang="en-US" sz="3200" b="1" dirty="0">
                <a:solidFill>
                  <a:srgbClr val="295269"/>
                </a:solidFill>
                <a:latin typeface="Roboto"/>
                <a:ea typeface="Roboto"/>
                <a:cs typeface="Roboto"/>
                <a:sym typeface="Roboto"/>
              </a:rPr>
              <a:t>3</a:t>
            </a:r>
            <a:r>
              <a:rPr lang="en" sz="3200" b="1" dirty="0">
                <a:solidFill>
                  <a:srgbClr val="295269"/>
                </a:solidFill>
                <a:latin typeface="Roboto"/>
                <a:ea typeface="Roboto"/>
                <a:cs typeface="Roboto"/>
                <a:sym typeface="Roboto"/>
              </a:rPr>
              <a:t>.1 </a:t>
            </a:r>
            <a:r>
              <a:rPr lang="en-US" sz="3200" b="1" dirty="0" err="1">
                <a:solidFill>
                  <a:srgbClr val="295269"/>
                </a:solidFill>
                <a:latin typeface="Roboto"/>
                <a:ea typeface="Roboto"/>
                <a:cs typeface="Roboto"/>
                <a:sym typeface="Roboto"/>
              </a:rPr>
              <a:t>CoolTShirts</a:t>
            </a:r>
            <a:r>
              <a:rPr lang="en-US" sz="3200" b="1" dirty="0">
                <a:solidFill>
                  <a:srgbClr val="295269"/>
                </a:solidFill>
                <a:latin typeface="Roboto"/>
                <a:ea typeface="Roboto"/>
                <a:cs typeface="Roboto"/>
                <a:sym typeface="Roboto"/>
              </a:rPr>
              <a:t> can re-invest in 5 campaigns. </a:t>
            </a:r>
          </a:p>
          <a:p>
            <a:r>
              <a:rPr lang="en-US" sz="3200" b="1" dirty="0">
                <a:solidFill>
                  <a:srgbClr val="295269"/>
                </a:solidFill>
                <a:latin typeface="Roboto"/>
                <a:ea typeface="Roboto"/>
                <a:cs typeface="Roboto"/>
                <a:sym typeface="Roboto"/>
              </a:rPr>
              <a:t>      Which should they pick and why?</a:t>
            </a:r>
            <a:endParaRPr sz="3200" b="1" dirty="0">
              <a:solidFill>
                <a:srgbClr val="295269"/>
              </a:solidFill>
              <a:latin typeface="Roboto"/>
              <a:ea typeface="Roboto"/>
              <a:cs typeface="Roboto"/>
              <a:sym typeface="Roboto"/>
            </a:endParaRPr>
          </a:p>
        </p:txBody>
      </p:sp>
      <p:sp>
        <p:nvSpPr>
          <p:cNvPr id="331" name="Shape 331"/>
          <p:cNvSpPr txBox="1"/>
          <p:nvPr/>
        </p:nvSpPr>
        <p:spPr>
          <a:xfrm>
            <a:off x="237300" y="1601767"/>
            <a:ext cx="6561200" cy="5130400"/>
          </a:xfrm>
          <a:prstGeom prst="rect">
            <a:avLst/>
          </a:prstGeom>
          <a:noFill/>
          <a:ln w="9525" cap="flat" cmpd="sng">
            <a:solidFill>
              <a:srgbClr val="B7B7B7"/>
            </a:solidFill>
            <a:prstDash val="solid"/>
            <a:round/>
            <a:headEnd type="none" w="sm" len="sm"/>
            <a:tailEnd type="none" w="sm" len="sm"/>
          </a:ln>
        </p:spPr>
        <p:txBody>
          <a:bodyPr spcFirstLastPara="1" wrap="square" lIns="228600" tIns="121900" rIns="121900" bIns="121900" anchor="t" anchorCtr="0">
            <a:noAutofit/>
          </a:bodyPr>
          <a:lstStyle/>
          <a:p>
            <a:pPr marL="228594" indent="-253994">
              <a:lnSpc>
                <a:spcPct val="115000"/>
              </a:lnSpc>
              <a:buSzPts val="1200"/>
            </a:pPr>
            <a:r>
              <a:rPr lang="en-US" sz="1600" dirty="0"/>
              <a:t>	In order to answer this question let’s consider the ratio between the number of last touches at the purchase page and the number of last touches at any page. By following the data stated in questions 2.2 and 2.4 we can calculate this ratio as shown in the table on the right. Indeed the 4 bottom campaigns have the lowest ratios far away from their upper sisters. Since the question asks for 5 campaigns we could also include the </a:t>
            </a:r>
            <a:r>
              <a:rPr lang="en-US" sz="1600" dirty="0" err="1"/>
              <a:t>retargetting</a:t>
            </a:r>
            <a:r>
              <a:rPr lang="en-US" sz="1600" dirty="0"/>
              <a:t>-campaign to complete the group. Now that we have identified the campaigns that achieve less purchases, we will take a look in the next slide to the first touches table (described in question 2.1). </a:t>
            </a:r>
            <a:endParaRPr sz="1600" dirty="0">
              <a:latin typeface="Roboto"/>
              <a:ea typeface="Roboto"/>
              <a:cs typeface="Roboto"/>
              <a:sym typeface="Roboto"/>
            </a:endParaRPr>
          </a:p>
        </p:txBody>
      </p:sp>
      <p:graphicFrame>
        <p:nvGraphicFramePr>
          <p:cNvPr id="332" name="Shape 332"/>
          <p:cNvGraphicFramePr/>
          <p:nvPr/>
        </p:nvGraphicFramePr>
        <p:xfrm>
          <a:off x="7034267" y="1601684"/>
          <a:ext cx="4656300" cy="5130464"/>
        </p:xfrm>
        <a:graphic>
          <a:graphicData uri="http://schemas.openxmlformats.org/drawingml/2006/table">
            <a:tbl>
              <a:tblPr>
                <a:noFill/>
              </a:tblPr>
              <a:tblGrid>
                <a:gridCol w="2836800"/>
                <a:gridCol w="1819500"/>
              </a:tblGrid>
              <a:tr h="447000">
                <a:tc>
                  <a:txBody>
                    <a:bodyPr/>
                    <a:lstStyle/>
                    <a:p>
                      <a:pPr marL="0" lvl="0" indent="0" algn="ctr" rtl="0">
                        <a:spcBef>
                          <a:spcPts val="0"/>
                        </a:spcBef>
                        <a:spcAft>
                          <a:spcPts val="0"/>
                        </a:spcAft>
                        <a:buNone/>
                      </a:pPr>
                      <a:r>
                        <a:rPr lang="en-US" sz="1300" b="1" dirty="0" smtClean="0">
                          <a:solidFill>
                            <a:srgbClr val="FFFFFF"/>
                          </a:solidFill>
                        </a:rPr>
                        <a:t>Campaign</a:t>
                      </a:r>
                      <a:endParaRPr sz="1300" b="1" dirty="0">
                        <a:solidFill>
                          <a:srgbClr val="FFFFFF"/>
                        </a:solidFill>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algn="ctr" rtl="0">
                        <a:spcBef>
                          <a:spcPts val="0"/>
                        </a:spcBef>
                        <a:spcAft>
                          <a:spcPts val="0"/>
                        </a:spcAft>
                        <a:buNone/>
                      </a:pPr>
                      <a:r>
                        <a:rPr lang="en-US" sz="1300" b="1" dirty="0" smtClean="0">
                          <a:solidFill>
                            <a:srgbClr val="FFFFFF"/>
                          </a:solidFill>
                        </a:rPr>
                        <a:t>Ratio</a:t>
                      </a:r>
                      <a:endParaRPr sz="1300" b="1" dirty="0">
                        <a:solidFill>
                          <a:srgbClr val="FFFFFF"/>
                        </a:solidFill>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Weekly-newsletter</a:t>
                      </a:r>
                      <a:endParaRPr sz="1300" b="0" i="0" u="none" strike="noStrike" cap="none" dirty="0">
                        <a:solidFill>
                          <a:srgbClr val="000000"/>
                        </a:solidFill>
                        <a:latin typeface="Arial"/>
                        <a:ea typeface="Arial"/>
                        <a:cs typeface="Arial"/>
                        <a:sym typeface="Arial"/>
                      </a:endParaRPr>
                    </a:p>
                  </a:txBody>
                  <a:tcPr marL="121900" marR="121900" marT="121900" marB="121900"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0.257</a:t>
                      </a:r>
                      <a:endParaRPr sz="1300" b="0" i="0" u="none" strike="noStrike" cap="none" dirty="0">
                        <a:solidFill>
                          <a:srgbClr val="000000"/>
                        </a:solidFill>
                        <a:latin typeface="Arial"/>
                        <a:ea typeface="Arial"/>
                        <a:cs typeface="Arial"/>
                        <a:sym typeface="Arial"/>
                      </a:endParaRPr>
                    </a:p>
                  </a:txBody>
                  <a:tcPr marL="121900" marR="121900" marT="121900" marB="121900" anchor="ctr">
                    <a:lnT w="9525" cap="flat" cmpd="sng">
                      <a:solidFill>
                        <a:srgbClr val="9E9E9E"/>
                      </a:solidFill>
                      <a:prstDash val="solid"/>
                      <a:round/>
                      <a:headEnd type="none" w="sm" len="sm"/>
                      <a:tailEnd type="none" w="sm" len="sm"/>
                    </a:lnT>
                  </a:tcPr>
                </a:tc>
              </a:tr>
              <a:tr h="585433">
                <a:tc>
                  <a:txBody>
                    <a:bodyPr/>
                    <a:lstStyle/>
                    <a:p>
                      <a:pPr marL="0" lvl="0" indent="0" algn="ctr" rtl="0">
                        <a:spcBef>
                          <a:spcPts val="0"/>
                        </a:spcBef>
                        <a:spcAft>
                          <a:spcPts val="0"/>
                        </a:spcAft>
                        <a:buNone/>
                      </a:pPr>
                      <a:r>
                        <a:rPr lang="en-US" sz="1300" b="0" i="0" u="none" strike="noStrike" cap="none" dirty="0" err="1" smtClean="0">
                          <a:solidFill>
                            <a:srgbClr val="000000"/>
                          </a:solidFill>
                          <a:latin typeface="Arial"/>
                          <a:ea typeface="Arial"/>
                          <a:cs typeface="Arial"/>
                          <a:sym typeface="Arial"/>
                        </a:rPr>
                        <a:t>Retargetting</a:t>
                      </a:r>
                      <a:r>
                        <a:rPr lang="en-US" sz="1300" b="0" i="0" u="none" strike="noStrike" cap="none" dirty="0" smtClean="0">
                          <a:solidFill>
                            <a:srgbClr val="000000"/>
                          </a:solidFill>
                          <a:latin typeface="Arial"/>
                          <a:ea typeface="Arial"/>
                          <a:cs typeface="Arial"/>
                          <a:sym typeface="Arial"/>
                        </a:rPr>
                        <a:t>-ad</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0.255</a:t>
                      </a:r>
                      <a:endParaRPr sz="1300" b="0" i="0" u="none" strike="noStrike" cap="none" dirty="0">
                        <a:solidFill>
                          <a:srgbClr val="00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err="1" smtClean="0">
                          <a:solidFill>
                            <a:srgbClr val="000000"/>
                          </a:solidFill>
                          <a:latin typeface="Arial"/>
                          <a:ea typeface="Arial"/>
                          <a:cs typeface="Arial"/>
                          <a:sym typeface="Arial"/>
                        </a:rPr>
                        <a:t>Retargetting</a:t>
                      </a:r>
                      <a:r>
                        <a:rPr lang="en-US" sz="1300" b="0" i="0" u="none" strike="noStrike" cap="none" dirty="0" smtClean="0">
                          <a:solidFill>
                            <a:srgbClr val="000000"/>
                          </a:solidFill>
                          <a:latin typeface="Arial"/>
                          <a:ea typeface="Arial"/>
                          <a:cs typeface="Arial"/>
                          <a:sym typeface="Arial"/>
                        </a:rPr>
                        <a:t>-campaign</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0.220</a:t>
                      </a:r>
                      <a:endParaRPr sz="1300" b="0" i="0" u="none" strike="noStrike" cap="none" dirty="0">
                        <a:solidFill>
                          <a:srgbClr val="00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Paid-search</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0.292</a:t>
                      </a:r>
                      <a:endParaRPr sz="1300" b="0" i="0" u="none" strike="noStrike" cap="none" dirty="0">
                        <a:solidFill>
                          <a:srgbClr val="00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Ten-crazy-cool-</a:t>
                      </a:r>
                      <a:r>
                        <a:rPr lang="en-US" sz="1300" b="0" i="0" u="none" strike="noStrike" cap="none" dirty="0" err="1" smtClean="0">
                          <a:solidFill>
                            <a:srgbClr val="000000"/>
                          </a:solidFill>
                          <a:latin typeface="Arial"/>
                          <a:ea typeface="Arial"/>
                          <a:cs typeface="Arial"/>
                          <a:sym typeface="Arial"/>
                        </a:rPr>
                        <a:t>tshirts</a:t>
                      </a:r>
                      <a:r>
                        <a:rPr lang="en-US" sz="1300" b="0" i="0" u="none" strike="noStrike" cap="none" dirty="0" smtClean="0">
                          <a:solidFill>
                            <a:srgbClr val="000000"/>
                          </a:solidFill>
                          <a:latin typeface="Arial"/>
                          <a:ea typeface="Arial"/>
                          <a:cs typeface="Arial"/>
                          <a:sym typeface="Arial"/>
                        </a:rPr>
                        <a:t>-facts</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FF0000"/>
                          </a:solidFill>
                          <a:latin typeface="Arial"/>
                          <a:ea typeface="Arial"/>
                          <a:cs typeface="Arial"/>
                          <a:sym typeface="Arial"/>
                        </a:rPr>
                        <a:t>0.047</a:t>
                      </a:r>
                      <a:endParaRPr sz="1300" b="0" i="0" u="none" strike="noStrike" cap="none" dirty="0">
                        <a:solidFill>
                          <a:srgbClr val="FF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Getting-to-know-cool-</a:t>
                      </a:r>
                      <a:r>
                        <a:rPr lang="en-US" sz="1300" b="0" i="0" u="none" strike="noStrike" cap="none" dirty="0" err="1" smtClean="0">
                          <a:solidFill>
                            <a:srgbClr val="000000"/>
                          </a:solidFill>
                          <a:latin typeface="Arial"/>
                          <a:ea typeface="Arial"/>
                          <a:cs typeface="Arial"/>
                          <a:sym typeface="Arial"/>
                        </a:rPr>
                        <a:t>tshirts</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FF0000"/>
                          </a:solidFill>
                          <a:latin typeface="Arial"/>
                          <a:ea typeface="Arial"/>
                          <a:cs typeface="Arial"/>
                          <a:sym typeface="Arial"/>
                        </a:rPr>
                        <a:t>0.038</a:t>
                      </a:r>
                      <a:endParaRPr sz="1300" b="0" i="0" u="none" strike="noStrike" cap="none" dirty="0">
                        <a:solidFill>
                          <a:srgbClr val="FF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Interview-with-cool-</a:t>
                      </a:r>
                      <a:r>
                        <a:rPr lang="en-US" sz="1300" b="0" i="0" u="none" strike="noStrike" cap="none" dirty="0" err="1" smtClean="0">
                          <a:solidFill>
                            <a:srgbClr val="000000"/>
                          </a:solidFill>
                          <a:latin typeface="Arial"/>
                          <a:ea typeface="Arial"/>
                          <a:cs typeface="Arial"/>
                          <a:sym typeface="Arial"/>
                        </a:rPr>
                        <a:t>tshirts</a:t>
                      </a:r>
                      <a:r>
                        <a:rPr lang="en-US" sz="1300" b="0" i="0" u="none" strike="noStrike" cap="none" dirty="0" smtClean="0">
                          <a:solidFill>
                            <a:srgbClr val="000000"/>
                          </a:solidFill>
                          <a:latin typeface="Arial"/>
                          <a:ea typeface="Arial"/>
                          <a:cs typeface="Arial"/>
                          <a:sym typeface="Arial"/>
                        </a:rPr>
                        <a:t>-founder</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FF0000"/>
                          </a:solidFill>
                          <a:latin typeface="Arial"/>
                          <a:ea typeface="Arial"/>
                          <a:cs typeface="Arial"/>
                          <a:sym typeface="Arial"/>
                        </a:rPr>
                        <a:t>0.038</a:t>
                      </a:r>
                      <a:endParaRPr sz="1300" b="0" i="0" u="none" strike="noStrike" cap="none" dirty="0">
                        <a:solidFill>
                          <a:srgbClr val="FF0000"/>
                        </a:solidFill>
                        <a:latin typeface="Arial"/>
                        <a:ea typeface="Arial"/>
                        <a:cs typeface="Arial"/>
                        <a:sym typeface="Arial"/>
                      </a:endParaRPr>
                    </a:p>
                  </a:txBody>
                  <a:tcPr marL="121900" marR="121900" marT="121900" marB="121900" anchor="ctr"/>
                </a:tc>
              </a:tr>
              <a:tr h="585433">
                <a:tc>
                  <a:txBody>
                    <a:bodyPr/>
                    <a:lstStyle/>
                    <a:p>
                      <a:pPr marL="0" lvl="0" indent="0" algn="ctr" rtl="0">
                        <a:spcBef>
                          <a:spcPts val="0"/>
                        </a:spcBef>
                        <a:spcAft>
                          <a:spcPts val="0"/>
                        </a:spcAft>
                        <a:buNone/>
                      </a:pPr>
                      <a:r>
                        <a:rPr lang="en-US" sz="1300" b="0" i="0" u="none" strike="noStrike" cap="none" dirty="0" smtClean="0">
                          <a:solidFill>
                            <a:srgbClr val="000000"/>
                          </a:solidFill>
                          <a:latin typeface="Arial"/>
                          <a:ea typeface="Arial"/>
                          <a:cs typeface="Arial"/>
                          <a:sym typeface="Arial"/>
                        </a:rPr>
                        <a:t>Cool-</a:t>
                      </a:r>
                      <a:r>
                        <a:rPr lang="en-US" sz="1300" b="0" i="0" u="none" strike="noStrike" cap="none" dirty="0" err="1" smtClean="0">
                          <a:solidFill>
                            <a:srgbClr val="000000"/>
                          </a:solidFill>
                          <a:latin typeface="Arial"/>
                          <a:ea typeface="Arial"/>
                          <a:cs typeface="Arial"/>
                          <a:sym typeface="Arial"/>
                        </a:rPr>
                        <a:t>tshirts</a:t>
                      </a:r>
                      <a:r>
                        <a:rPr lang="en-US" sz="1300" b="0" i="0" u="none" strike="noStrike" cap="none" dirty="0" smtClean="0">
                          <a:solidFill>
                            <a:srgbClr val="000000"/>
                          </a:solidFill>
                          <a:latin typeface="Arial"/>
                          <a:ea typeface="Arial"/>
                          <a:cs typeface="Arial"/>
                          <a:sym typeface="Arial"/>
                        </a:rPr>
                        <a:t>-search</a:t>
                      </a:r>
                      <a:endParaRPr sz="1300" b="0" i="0" u="none" strike="noStrike" cap="none" dirty="0">
                        <a:solidFill>
                          <a:srgbClr val="000000"/>
                        </a:solidFill>
                        <a:latin typeface="Arial"/>
                        <a:ea typeface="Arial"/>
                        <a:cs typeface="Arial"/>
                        <a:sym typeface="Arial"/>
                      </a:endParaRPr>
                    </a:p>
                  </a:txBody>
                  <a:tcPr marL="121900" marR="121900" marT="121900" marB="121900" anchor="ctr"/>
                </a:tc>
                <a:tc>
                  <a:txBody>
                    <a:bodyPr/>
                    <a:lstStyle/>
                    <a:p>
                      <a:pPr marL="0" lvl="0" indent="0" algn="ctr" rtl="0">
                        <a:spcBef>
                          <a:spcPts val="0"/>
                        </a:spcBef>
                        <a:spcAft>
                          <a:spcPts val="0"/>
                        </a:spcAft>
                        <a:buNone/>
                      </a:pPr>
                      <a:r>
                        <a:rPr lang="en-US" sz="1300" b="0" i="0" u="none" strike="noStrike" cap="none" dirty="0" smtClean="0">
                          <a:solidFill>
                            <a:srgbClr val="FF0000"/>
                          </a:solidFill>
                          <a:latin typeface="Arial"/>
                          <a:ea typeface="Arial"/>
                          <a:cs typeface="Arial"/>
                          <a:sym typeface="Arial"/>
                        </a:rPr>
                        <a:t>0.033</a:t>
                      </a:r>
                      <a:endParaRPr sz="1300" b="0" i="0" u="none" strike="noStrike" cap="none" dirty="0">
                        <a:solidFill>
                          <a:srgbClr val="FF0000"/>
                        </a:solidFill>
                        <a:latin typeface="Arial"/>
                        <a:ea typeface="Arial"/>
                        <a:cs typeface="Arial"/>
                        <a:sym typeface="Arial"/>
                      </a:endParaRPr>
                    </a:p>
                  </a:txBody>
                  <a:tcPr marL="121900" marR="121900" marT="121900" marB="121900" anchor="ctr"/>
                </a:tc>
              </a:tr>
            </a:tbl>
          </a:graphicData>
        </a:graphic>
      </p:graphicFrame>
    </p:spTree>
    <p:extLst>
      <p:ext uri="{BB962C8B-B14F-4D97-AF65-F5344CB8AC3E}">
        <p14:creationId xmlns:p14="http://schemas.microsoft.com/office/powerpoint/2010/main" val="173749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pPr lvl="0" algn="ctr"/>
            <a:r>
              <a:rPr lang="en" sz="3200" b="1" dirty="0" err="1">
                <a:solidFill>
                  <a:srgbClr val="295269"/>
                </a:solidFill>
                <a:latin typeface="Roboto"/>
                <a:ea typeface="Roboto"/>
                <a:cs typeface="Roboto"/>
                <a:sym typeface="Roboto"/>
              </a:rPr>
              <a:t>CoolTShirts</a:t>
            </a:r>
            <a:r>
              <a:rPr lang="en" sz="3200" b="1" dirty="0">
                <a:solidFill>
                  <a:srgbClr val="295269"/>
                </a:solidFill>
                <a:latin typeface="Roboto"/>
                <a:ea typeface="Roboto"/>
                <a:cs typeface="Roboto"/>
                <a:sym typeface="Roboto"/>
              </a:rPr>
              <a:t> can re-invest in 5 campaigns. </a:t>
            </a:r>
            <a:endParaRPr lang="en-US" sz="3200" b="1" dirty="0">
              <a:solidFill>
                <a:srgbClr val="295269"/>
              </a:solidFill>
              <a:latin typeface="Roboto"/>
              <a:ea typeface="Roboto"/>
              <a:cs typeface="Roboto"/>
              <a:sym typeface="Roboto"/>
            </a:endParaRPr>
          </a:p>
          <a:p>
            <a:pPr lvl="0" algn="ctr"/>
            <a:r>
              <a:rPr lang="en" sz="3200" b="1" dirty="0">
                <a:solidFill>
                  <a:srgbClr val="295269"/>
                </a:solidFill>
                <a:latin typeface="Roboto"/>
                <a:ea typeface="Roboto"/>
                <a:cs typeface="Roboto"/>
                <a:sym typeface="Roboto"/>
              </a:rPr>
              <a:t>Which should</a:t>
            </a:r>
            <a:r>
              <a:rPr lang="en-US" sz="3200" b="1" dirty="0">
                <a:solidFill>
                  <a:srgbClr val="295269"/>
                </a:solidFill>
                <a:latin typeface="Roboto"/>
                <a:ea typeface="Roboto"/>
                <a:cs typeface="Roboto"/>
                <a:sym typeface="Roboto"/>
              </a:rPr>
              <a:t> </a:t>
            </a:r>
            <a:r>
              <a:rPr lang="en" sz="3200" b="1" dirty="0">
                <a:solidFill>
                  <a:srgbClr val="295269"/>
                </a:solidFill>
                <a:latin typeface="Roboto"/>
                <a:ea typeface="Roboto"/>
                <a:cs typeface="Roboto"/>
                <a:sym typeface="Roboto"/>
              </a:rPr>
              <a:t>they pick and why?</a:t>
            </a:r>
            <a:endParaRPr sz="3200" b="1" dirty="0">
              <a:solidFill>
                <a:srgbClr val="295269"/>
              </a:solidFill>
              <a:latin typeface="Roboto"/>
              <a:ea typeface="Roboto"/>
              <a:cs typeface="Roboto"/>
              <a:sym typeface="Roboto"/>
            </a:endParaRPr>
          </a:p>
        </p:txBody>
      </p:sp>
      <p:graphicFrame>
        <p:nvGraphicFramePr>
          <p:cNvPr id="325" name="Shape 325"/>
          <p:cNvGraphicFramePr/>
          <p:nvPr/>
        </p:nvGraphicFramePr>
        <p:xfrm>
          <a:off x="237301" y="4252000"/>
          <a:ext cx="11539100" cy="2344933"/>
        </p:xfrm>
        <a:graphic>
          <a:graphicData uri="http://schemas.openxmlformats.org/drawingml/2006/table">
            <a:tbl>
              <a:tblPr>
                <a:noFill/>
              </a:tblPr>
              <a:tblGrid>
                <a:gridCol w="2249860"/>
                <a:gridCol w="3470236"/>
                <a:gridCol w="3363329"/>
                <a:gridCol w="2455675"/>
              </a:tblGrid>
              <a:tr h="555733">
                <a:tc>
                  <a:txBody>
                    <a:bodyPr/>
                    <a:lstStyle/>
                    <a:p>
                      <a:pPr marL="0" lvl="0" indent="0" algn="ctr" rtl="0">
                        <a:spcBef>
                          <a:spcPts val="0"/>
                        </a:spcBef>
                        <a:spcAft>
                          <a:spcPts val="0"/>
                        </a:spcAft>
                        <a:buNone/>
                      </a:pPr>
                      <a:r>
                        <a:rPr lang="en-US" sz="1300" b="1" dirty="0" smtClean="0">
                          <a:solidFill>
                            <a:srgbClr val="FFFFFF"/>
                          </a:solidFill>
                        </a:rPr>
                        <a:t>Source</a:t>
                      </a:r>
                      <a:endParaRPr sz="1300" b="1" dirty="0">
                        <a:solidFill>
                          <a:srgbClr val="FFFFFF"/>
                        </a:solidFill>
                      </a:endParaRPr>
                    </a:p>
                  </a:txBody>
                  <a:tcPr marL="121900" marR="121900" marT="121900" marB="121900" anchor="ctr">
                    <a:solidFill>
                      <a:srgbClr val="204056">
                        <a:alpha val="82490"/>
                      </a:srgbClr>
                    </a:solidFill>
                  </a:tcPr>
                </a:tc>
                <a:tc>
                  <a:txBody>
                    <a:bodyPr/>
                    <a:lstStyle/>
                    <a:p>
                      <a:pPr marL="0" lvl="0" indent="0" algn="ctr" rtl="0">
                        <a:spcBef>
                          <a:spcPts val="0"/>
                        </a:spcBef>
                        <a:spcAft>
                          <a:spcPts val="0"/>
                        </a:spcAft>
                        <a:buNone/>
                      </a:pPr>
                      <a:r>
                        <a:rPr lang="en-US" sz="1300" b="1" dirty="0" smtClean="0">
                          <a:solidFill>
                            <a:srgbClr val="FFFFFF"/>
                          </a:solidFill>
                        </a:rPr>
                        <a:t>Campaign</a:t>
                      </a:r>
                      <a:endParaRPr sz="1300" b="1" dirty="0">
                        <a:solidFill>
                          <a:srgbClr val="FFFFFF"/>
                        </a:solidFill>
                      </a:endParaRPr>
                    </a:p>
                  </a:txBody>
                  <a:tcPr marL="121900" marR="121900" marT="121900" marB="121900" anchor="ctr">
                    <a:solidFill>
                      <a:srgbClr val="204056">
                        <a:alpha val="8249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smtClean="0">
                          <a:solidFill>
                            <a:srgbClr val="FFFFFF"/>
                          </a:solidFill>
                        </a:rPr>
                        <a:t>Number of first touches</a:t>
                      </a:r>
                      <a:endParaRPr lang="en" sz="1300" b="1" dirty="0" smtClean="0">
                        <a:solidFill>
                          <a:srgbClr val="FFFFFF"/>
                        </a:solidFill>
                      </a:endParaRPr>
                    </a:p>
                  </a:txBody>
                  <a:tcPr marL="121900" marR="121900" marT="121900" marB="121900" anchor="ctr">
                    <a:solidFill>
                      <a:srgbClr val="204056">
                        <a:alpha val="82490"/>
                      </a:srgbClr>
                    </a:solidFill>
                  </a:tcPr>
                </a:tc>
                <a:tc>
                  <a:txBody>
                    <a:bodyPr/>
                    <a:lstStyle/>
                    <a:p>
                      <a:pPr marL="0" lvl="0" indent="0" algn="ctr" rtl="0">
                        <a:spcBef>
                          <a:spcPts val="0"/>
                        </a:spcBef>
                        <a:spcAft>
                          <a:spcPts val="0"/>
                        </a:spcAft>
                        <a:buNone/>
                      </a:pPr>
                      <a:r>
                        <a:rPr lang="en-US" sz="1300" b="1" dirty="0" smtClean="0">
                          <a:solidFill>
                            <a:srgbClr val="FFFFFF"/>
                          </a:solidFill>
                        </a:rPr>
                        <a:t>Ratio</a:t>
                      </a:r>
                      <a:endParaRPr sz="1300" b="1" dirty="0">
                        <a:solidFill>
                          <a:srgbClr val="FFFFFF"/>
                        </a:solidFill>
                      </a:endParaRPr>
                    </a:p>
                  </a:txBody>
                  <a:tcPr marL="121900" marR="121900" marT="121900" marB="121900" anchor="ctr">
                    <a:solidFill>
                      <a:srgbClr val="204056">
                        <a:alpha val="82490"/>
                      </a:srgbClr>
                    </a:solidFill>
                  </a:tcPr>
                </a:tc>
              </a:tr>
              <a:tr h="447300">
                <a:tc>
                  <a:txBody>
                    <a:bodyPr/>
                    <a:lstStyle/>
                    <a:p>
                      <a:pPr marL="0" lvl="0" indent="0" algn="ctr" rtl="0">
                        <a:spcBef>
                          <a:spcPts val="0"/>
                        </a:spcBef>
                        <a:spcAft>
                          <a:spcPts val="0"/>
                        </a:spcAft>
                        <a:buNone/>
                      </a:pPr>
                      <a:r>
                        <a:rPr lang="en-US" sz="1300" dirty="0" smtClean="0"/>
                        <a:t>medium</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interview-with-cool-</a:t>
                      </a:r>
                      <a:r>
                        <a:rPr lang="en-US" sz="1300" dirty="0" err="1" smtClean="0"/>
                        <a:t>tshirtsfounder</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622</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0.038</a:t>
                      </a:r>
                      <a:endParaRPr sz="1300" dirty="0"/>
                    </a:p>
                  </a:txBody>
                  <a:tcPr marL="121900" marR="121900" marT="121900" marB="121900" anchor="ctr"/>
                </a:tc>
              </a:tr>
              <a:tr h="447300">
                <a:tc>
                  <a:txBody>
                    <a:bodyPr/>
                    <a:lstStyle/>
                    <a:p>
                      <a:pPr marL="0" lvl="0" indent="0" algn="ctr" rtl="0">
                        <a:spcBef>
                          <a:spcPts val="0"/>
                        </a:spcBef>
                        <a:spcAft>
                          <a:spcPts val="0"/>
                        </a:spcAft>
                        <a:buNone/>
                      </a:pPr>
                      <a:r>
                        <a:rPr lang="en-US" sz="1300" dirty="0" err="1" smtClean="0"/>
                        <a:t>nytimes</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getting-to-know-cool-</a:t>
                      </a:r>
                      <a:r>
                        <a:rPr lang="en-US" sz="1300" dirty="0" err="1" smtClean="0"/>
                        <a:t>tshirts</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612</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0.038</a:t>
                      </a:r>
                      <a:endParaRPr sz="1300" dirty="0"/>
                    </a:p>
                  </a:txBody>
                  <a:tcPr marL="121900" marR="121900" marT="121900" marB="121900" anchor="ctr"/>
                </a:tc>
              </a:tr>
              <a:tr h="447300">
                <a:tc>
                  <a:txBody>
                    <a:bodyPr/>
                    <a:lstStyle/>
                    <a:p>
                      <a:pPr marL="0" lvl="0" indent="0" algn="ctr" rtl="0">
                        <a:spcBef>
                          <a:spcPts val="0"/>
                        </a:spcBef>
                        <a:spcAft>
                          <a:spcPts val="0"/>
                        </a:spcAft>
                        <a:buNone/>
                      </a:pPr>
                      <a:r>
                        <a:rPr lang="en-US" sz="1300" dirty="0" err="1" smtClean="0"/>
                        <a:t>buzzfeed</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ten-crazy-cool-</a:t>
                      </a:r>
                      <a:r>
                        <a:rPr lang="en-US" sz="1300" dirty="0" err="1" smtClean="0"/>
                        <a:t>tshirts</a:t>
                      </a:r>
                      <a:r>
                        <a:rPr lang="en-US" sz="1300" dirty="0" smtClean="0"/>
                        <a:t>-facts</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576</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0.047</a:t>
                      </a:r>
                      <a:endParaRPr sz="1300" dirty="0"/>
                    </a:p>
                  </a:txBody>
                  <a:tcPr marL="121900" marR="121900" marT="121900" marB="121900" anchor="ctr"/>
                </a:tc>
              </a:tr>
              <a:tr h="447300">
                <a:tc>
                  <a:txBody>
                    <a:bodyPr/>
                    <a:lstStyle/>
                    <a:p>
                      <a:pPr marL="0" lvl="0" indent="0" algn="ctr" rtl="0">
                        <a:spcBef>
                          <a:spcPts val="0"/>
                        </a:spcBef>
                        <a:spcAft>
                          <a:spcPts val="0"/>
                        </a:spcAft>
                        <a:buNone/>
                      </a:pPr>
                      <a:r>
                        <a:rPr lang="en-US" sz="1300" dirty="0" smtClean="0"/>
                        <a:t>google</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cool-</a:t>
                      </a:r>
                      <a:r>
                        <a:rPr lang="en-US" sz="1300" dirty="0" err="1" smtClean="0"/>
                        <a:t>tshirts</a:t>
                      </a:r>
                      <a:r>
                        <a:rPr lang="en-US" sz="1300" dirty="0" smtClean="0"/>
                        <a:t>-search</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169</a:t>
                      </a:r>
                      <a:endParaRPr sz="1300" dirty="0"/>
                    </a:p>
                  </a:txBody>
                  <a:tcPr marL="121900" marR="121900" marT="121900" marB="121900" anchor="ctr"/>
                </a:tc>
                <a:tc>
                  <a:txBody>
                    <a:bodyPr/>
                    <a:lstStyle/>
                    <a:p>
                      <a:pPr marL="0" lvl="0" indent="0" algn="ctr" rtl="0">
                        <a:spcBef>
                          <a:spcPts val="0"/>
                        </a:spcBef>
                        <a:spcAft>
                          <a:spcPts val="0"/>
                        </a:spcAft>
                        <a:buNone/>
                      </a:pPr>
                      <a:r>
                        <a:rPr lang="en-US" sz="1300" dirty="0" smtClean="0"/>
                        <a:t>0.033</a:t>
                      </a:r>
                      <a:endParaRPr sz="1300" dirty="0"/>
                    </a:p>
                  </a:txBody>
                  <a:tcPr marL="121900" marR="121900" marT="121900" marB="121900" anchor="ctr"/>
                </a:tc>
              </a:tr>
            </a:tbl>
          </a:graphicData>
        </a:graphic>
      </p:graphicFrame>
      <p:sp>
        <p:nvSpPr>
          <p:cNvPr id="2" name="TextBox 1"/>
          <p:cNvSpPr txBox="1"/>
          <p:nvPr/>
        </p:nvSpPr>
        <p:spPr>
          <a:xfrm>
            <a:off x="415600" y="1601767"/>
            <a:ext cx="11360800" cy="1569660"/>
          </a:xfrm>
          <a:prstGeom prst="rect">
            <a:avLst/>
          </a:prstGeom>
          <a:noFill/>
        </p:spPr>
        <p:txBody>
          <a:bodyPr wrap="square" rtlCol="0">
            <a:spAutoFit/>
          </a:bodyPr>
          <a:lstStyle/>
          <a:p>
            <a:pPr marL="228594" indent="-228594">
              <a:buFont typeface="Arial" charset="0"/>
              <a:buChar char="•"/>
            </a:pPr>
            <a:r>
              <a:rPr lang="en-US" sz="1600" dirty="0">
                <a:latin typeface="Roboto"/>
                <a:ea typeface="Roboto"/>
                <a:cs typeface="Roboto"/>
              </a:rPr>
              <a:t>It seems that campaigns that achieve a lower purchase ratio are those ones that work better for bringing new users to the </a:t>
            </a:r>
            <a:r>
              <a:rPr lang="en-US" sz="1600" dirty="0" err="1">
                <a:latin typeface="Roboto"/>
                <a:ea typeface="Roboto"/>
                <a:cs typeface="Roboto"/>
              </a:rPr>
              <a:t>CoolTShirts</a:t>
            </a:r>
            <a:r>
              <a:rPr lang="en-US" sz="1600" dirty="0">
                <a:latin typeface="Roboto"/>
                <a:ea typeface="Roboto"/>
                <a:cs typeface="Roboto"/>
              </a:rPr>
              <a:t> page. The data suggests the company should invest more into the 4 campaigns with highest purchase ratios (or into the flow of the purchase procedure) in order to balance the ‘discovering’ campaigns and the ‘selling’ ones. </a:t>
            </a:r>
          </a:p>
          <a:p>
            <a:pPr marL="228594" indent="-228594">
              <a:buFont typeface="Arial" charset="0"/>
              <a:buChar char="•"/>
            </a:pPr>
            <a:r>
              <a:rPr lang="en-US" sz="1600" dirty="0">
                <a:latin typeface="Roboto"/>
                <a:ea typeface="Roboto"/>
                <a:cs typeface="Roboto"/>
              </a:rPr>
              <a:t>Those high-selling campaigns (the ones not included in this table) have no first touches, meaning that the users who bought through them already knew the website. Maybe by improving the number of first touches in these campaigns </a:t>
            </a:r>
            <a:r>
              <a:rPr lang="en-US" sz="1600" dirty="0" err="1">
                <a:latin typeface="Roboto"/>
                <a:ea typeface="Roboto"/>
                <a:cs typeface="Roboto"/>
              </a:rPr>
              <a:t>CoolTShirts</a:t>
            </a:r>
            <a:r>
              <a:rPr lang="en-US" sz="1600" dirty="0">
                <a:latin typeface="Roboto"/>
                <a:ea typeface="Roboto"/>
                <a:cs typeface="Roboto"/>
              </a:rPr>
              <a:t> would achieve more purchases from users that did not know the website.</a:t>
            </a:r>
          </a:p>
        </p:txBody>
      </p:sp>
    </p:spTree>
    <p:extLst>
      <p:ext uri="{BB962C8B-B14F-4D97-AF65-F5344CB8AC3E}">
        <p14:creationId xmlns:p14="http://schemas.microsoft.com/office/powerpoint/2010/main" val="63939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b="1" dirty="0" smtClean="0">
                <a:solidFill>
                  <a:srgbClr val="295269"/>
                </a:solidFill>
              </a:rPr>
              <a:t>Table </a:t>
            </a:r>
            <a:r>
              <a:rPr lang="en" b="1" dirty="0">
                <a:solidFill>
                  <a:srgbClr val="295269"/>
                </a:solidFill>
              </a:rPr>
              <a:t>of Contents</a:t>
            </a:r>
            <a:endParaRPr b="1" dirty="0">
              <a:solidFill>
                <a:srgbClr val="295269"/>
              </a:solidFill>
              <a:latin typeface="Roboto"/>
              <a:ea typeface="Roboto"/>
              <a:cs typeface="Roboto"/>
              <a:sym typeface="Roboto"/>
            </a:endParaRPr>
          </a:p>
        </p:txBody>
      </p:sp>
      <p:sp>
        <p:nvSpPr>
          <p:cNvPr id="305" name="Shape 305"/>
          <p:cNvSpPr txBox="1"/>
          <p:nvPr/>
        </p:nvSpPr>
        <p:spPr>
          <a:xfrm>
            <a:off x="415600" y="1687033"/>
            <a:ext cx="10748400" cy="4342000"/>
          </a:xfrm>
          <a:prstGeom prst="rect">
            <a:avLst/>
          </a:prstGeom>
          <a:noFill/>
          <a:ln>
            <a:noFill/>
          </a:ln>
        </p:spPr>
        <p:txBody>
          <a:bodyPr spcFirstLastPara="1" wrap="square" lIns="121900" tIns="121900" rIns="121900" bIns="121900" anchor="ctr" anchorCtr="0">
            <a:noAutofit/>
          </a:bodyPr>
          <a:lstStyle/>
          <a:p>
            <a:pPr marL="609585" indent="-507987">
              <a:lnSpc>
                <a:spcPct val="115000"/>
              </a:lnSpc>
              <a:spcBef>
                <a:spcPts val="1467"/>
              </a:spcBef>
              <a:buClr>
                <a:srgbClr val="222222"/>
              </a:buClr>
              <a:buSzPts val="2400"/>
              <a:buFont typeface="Roboto"/>
              <a:buAutoNum type="arabicPeriod"/>
            </a:pPr>
            <a:r>
              <a:rPr lang="en" sz="3200">
                <a:solidFill>
                  <a:srgbClr val="222222"/>
                </a:solidFill>
                <a:highlight>
                  <a:srgbClr val="FFFFFF"/>
                </a:highlight>
                <a:latin typeface="Roboto"/>
                <a:ea typeface="Roboto"/>
                <a:cs typeface="Roboto"/>
                <a:sym typeface="Roboto"/>
              </a:rPr>
              <a:t>Get familiar with CoolTShirts</a:t>
            </a:r>
            <a:endParaRPr sz="3200">
              <a:solidFill>
                <a:srgbClr val="222222"/>
              </a:solidFill>
              <a:highlight>
                <a:srgbClr val="FFFFFF"/>
              </a:highlight>
              <a:latin typeface="Roboto"/>
              <a:ea typeface="Roboto"/>
              <a:cs typeface="Roboto"/>
              <a:sym typeface="Roboto"/>
            </a:endParaRPr>
          </a:p>
          <a:p>
            <a:pPr marL="609585" indent="-507987">
              <a:lnSpc>
                <a:spcPct val="115000"/>
              </a:lnSpc>
              <a:buClr>
                <a:srgbClr val="222222"/>
              </a:buClr>
              <a:buSzPts val="2400"/>
              <a:buFont typeface="Roboto"/>
              <a:buAutoNum type="arabicPeriod"/>
            </a:pPr>
            <a:r>
              <a:rPr lang="en" sz="3200">
                <a:solidFill>
                  <a:srgbClr val="222222"/>
                </a:solidFill>
                <a:highlight>
                  <a:srgbClr val="FFFFFF"/>
                </a:highlight>
                <a:latin typeface="Roboto"/>
                <a:ea typeface="Roboto"/>
                <a:cs typeface="Roboto"/>
                <a:sym typeface="Roboto"/>
              </a:rPr>
              <a:t>What is the user journey?</a:t>
            </a:r>
            <a:endParaRPr sz="3200">
              <a:solidFill>
                <a:srgbClr val="222222"/>
              </a:solidFill>
              <a:highlight>
                <a:srgbClr val="FFFFFF"/>
              </a:highlight>
              <a:latin typeface="Roboto"/>
              <a:ea typeface="Roboto"/>
              <a:cs typeface="Roboto"/>
              <a:sym typeface="Roboto"/>
            </a:endParaRPr>
          </a:p>
          <a:p>
            <a:pPr marL="609585" indent="-507987">
              <a:lnSpc>
                <a:spcPct val="115000"/>
              </a:lnSpc>
              <a:buClr>
                <a:srgbClr val="222222"/>
              </a:buClr>
              <a:buSzPts val="2400"/>
              <a:buFont typeface="Roboto"/>
              <a:buAutoNum type="arabicPeriod"/>
            </a:pPr>
            <a:r>
              <a:rPr lang="en" sz="3200">
                <a:solidFill>
                  <a:srgbClr val="222222"/>
                </a:solidFill>
                <a:highlight>
                  <a:srgbClr val="FFFFFF"/>
                </a:highlight>
                <a:latin typeface="Roboto"/>
                <a:ea typeface="Roboto"/>
                <a:cs typeface="Roboto"/>
                <a:sym typeface="Roboto"/>
              </a:rPr>
              <a:t>Optimize the campaign budget</a:t>
            </a:r>
            <a:endParaRPr sz="3200">
              <a:solidFill>
                <a:srgbClr val="222222"/>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844868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E2E"/>
        </a:solidFill>
        <a:effectLst/>
      </p:bgPr>
    </p:bg>
    <p:spTree>
      <p:nvGrpSpPr>
        <p:cNvPr id="1" name="Shape 309"/>
        <p:cNvGrpSpPr/>
        <p:nvPr/>
      </p:nvGrpSpPr>
      <p:grpSpPr>
        <a:xfrm>
          <a:off x="0" y="0"/>
          <a:ext cx="0" cy="0"/>
          <a:chOff x="0" y="0"/>
          <a:chExt cx="0" cy="0"/>
        </a:xfrm>
      </p:grpSpPr>
      <p:sp>
        <p:nvSpPr>
          <p:cNvPr id="310" name="Shape 310"/>
          <p:cNvSpPr txBox="1"/>
          <p:nvPr/>
        </p:nvSpPr>
        <p:spPr>
          <a:xfrm>
            <a:off x="228599" y="2057400"/>
            <a:ext cx="11687175" cy="2743200"/>
          </a:xfrm>
          <a:prstGeom prst="rect">
            <a:avLst/>
          </a:prstGeom>
          <a:noFill/>
          <a:ln>
            <a:noFill/>
          </a:ln>
        </p:spPr>
        <p:txBody>
          <a:bodyPr spcFirstLastPara="1" wrap="square" lIns="121900" tIns="121900" rIns="121900" bIns="121900" anchor="ctr" anchorCtr="0">
            <a:noAutofit/>
          </a:bodyPr>
          <a:lstStyle/>
          <a:p>
            <a:pPr algn="ctr"/>
            <a:r>
              <a:rPr lang="en" sz="6400" dirty="0">
                <a:solidFill>
                  <a:schemeClr val="lt1"/>
                </a:solidFill>
                <a:latin typeface="Roboto Black"/>
                <a:ea typeface="Roboto Black"/>
                <a:cs typeface="Roboto Black"/>
                <a:sym typeface="Roboto Black"/>
              </a:rPr>
              <a:t>1. </a:t>
            </a:r>
            <a:r>
              <a:rPr lang="en-US" sz="6400" dirty="0">
                <a:solidFill>
                  <a:schemeClr val="lt1"/>
                </a:solidFill>
                <a:latin typeface="Roboto Black"/>
                <a:ea typeface="Roboto Black"/>
                <a:cs typeface="Roboto Black"/>
                <a:sym typeface="Roboto Black"/>
              </a:rPr>
              <a:t>Get Familiar With </a:t>
            </a:r>
            <a:r>
              <a:rPr lang="en-US" sz="6400" dirty="0" err="1">
                <a:solidFill>
                  <a:schemeClr val="lt1"/>
                </a:solidFill>
                <a:latin typeface="Roboto Black"/>
                <a:ea typeface="Roboto Black"/>
                <a:cs typeface="Roboto Black"/>
                <a:sym typeface="Roboto Black"/>
              </a:rPr>
              <a:t>CoolTShirts</a:t>
            </a:r>
            <a:endParaRPr sz="2400" dirty="0"/>
          </a:p>
        </p:txBody>
      </p:sp>
    </p:spTree>
    <p:extLst>
      <p:ext uri="{BB962C8B-B14F-4D97-AF65-F5344CB8AC3E}">
        <p14:creationId xmlns:p14="http://schemas.microsoft.com/office/powerpoint/2010/main" val="35612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pPr lvl="0"/>
            <a:r>
              <a:rPr lang="en" sz="3200" b="1" dirty="0">
                <a:solidFill>
                  <a:srgbClr val="295269"/>
                </a:solidFill>
                <a:latin typeface="Roboto"/>
                <a:ea typeface="Roboto"/>
                <a:cs typeface="Roboto"/>
                <a:sym typeface="Roboto"/>
              </a:rPr>
              <a:t>1.1 How many campaigns and sources does </a:t>
            </a:r>
            <a:r>
              <a:rPr lang="en" sz="3200" b="1" dirty="0" err="1">
                <a:solidFill>
                  <a:srgbClr val="295269"/>
                </a:solidFill>
                <a:latin typeface="Roboto"/>
                <a:ea typeface="Roboto"/>
                <a:cs typeface="Roboto"/>
                <a:sym typeface="Roboto"/>
              </a:rPr>
              <a:t>CoolTShirts</a:t>
            </a:r>
            <a:r>
              <a:rPr lang="en" sz="3200" b="1" dirty="0">
                <a:solidFill>
                  <a:srgbClr val="295269"/>
                </a:solidFill>
                <a:latin typeface="Roboto"/>
                <a:ea typeface="Roboto"/>
                <a:cs typeface="Roboto"/>
                <a:sym typeface="Roboto"/>
              </a:rPr>
              <a:t> use and how are they related?</a:t>
            </a:r>
            <a:endParaRPr sz="3200" b="1" dirty="0">
              <a:solidFill>
                <a:srgbClr val="295269"/>
              </a:solidFill>
              <a:latin typeface="Roboto"/>
              <a:ea typeface="Roboto"/>
              <a:cs typeface="Roboto"/>
              <a:sym typeface="Roboto"/>
            </a:endParaRPr>
          </a:p>
        </p:txBody>
      </p:sp>
      <p:sp>
        <p:nvSpPr>
          <p:cNvPr id="316" name="Shape 316"/>
          <p:cNvSpPr txBox="1"/>
          <p:nvPr/>
        </p:nvSpPr>
        <p:spPr>
          <a:xfrm>
            <a:off x="415600" y="1531853"/>
            <a:ext cx="6131337" cy="3470041"/>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lvl="0">
              <a:lnSpc>
                <a:spcPct val="115000"/>
              </a:lnSpc>
              <a:buClr>
                <a:schemeClr val="dk1"/>
              </a:buClr>
              <a:buSzPts val="1100"/>
            </a:pPr>
            <a:r>
              <a:rPr lang="en" sz="1600" dirty="0" err="1">
                <a:latin typeface="Roboto"/>
                <a:ea typeface="Roboto"/>
                <a:cs typeface="Roboto"/>
                <a:sym typeface="Roboto"/>
              </a:rPr>
              <a:t>CoolTShirts</a:t>
            </a:r>
            <a:r>
              <a:rPr lang="en" sz="1600" dirty="0">
                <a:latin typeface="Roboto"/>
                <a:ea typeface="Roboto"/>
                <a:cs typeface="Roboto"/>
                <a:sym typeface="Roboto"/>
              </a:rPr>
              <a:t> uses 8 different campaigns distributed towards 6 traffic</a:t>
            </a:r>
            <a:r>
              <a:rPr lang="en-US" sz="1600" dirty="0">
                <a:latin typeface="Roboto"/>
                <a:ea typeface="Roboto"/>
                <a:cs typeface="Roboto"/>
                <a:sym typeface="Roboto"/>
              </a:rPr>
              <a:t> </a:t>
            </a:r>
            <a:r>
              <a:rPr lang="en" sz="1600" dirty="0">
                <a:latin typeface="Roboto"/>
                <a:ea typeface="Roboto"/>
                <a:cs typeface="Roboto"/>
                <a:sym typeface="Roboto"/>
              </a:rPr>
              <a:t>sources. </a:t>
            </a:r>
            <a:endParaRPr lang="en-US" sz="1600" dirty="0">
              <a:latin typeface="Roboto"/>
              <a:ea typeface="Roboto"/>
              <a:cs typeface="Roboto"/>
              <a:sym typeface="Roboto"/>
            </a:endParaRPr>
          </a:p>
          <a:p>
            <a:pPr lvl="0">
              <a:lnSpc>
                <a:spcPct val="115000"/>
              </a:lnSpc>
              <a:buClr>
                <a:schemeClr val="dk1"/>
              </a:buClr>
              <a:buSzPts val="1100"/>
            </a:pPr>
            <a:endParaRPr lang="en-US" sz="1600" dirty="0">
              <a:latin typeface="Roboto"/>
              <a:ea typeface="Roboto"/>
              <a:cs typeface="Roboto"/>
              <a:sym typeface="Roboto"/>
            </a:endParaRPr>
          </a:p>
          <a:p>
            <a:pPr marL="228594" lvl="1" indent="-228594">
              <a:lnSpc>
                <a:spcPct val="115000"/>
              </a:lnSpc>
              <a:buClr>
                <a:schemeClr val="dk1"/>
              </a:buClr>
              <a:buSzPts val="1100"/>
              <a:buFont typeface="Arial" charset="0"/>
              <a:buChar char="•"/>
            </a:pPr>
            <a:r>
              <a:rPr lang="en" sz="1600" b="1" dirty="0" err="1"/>
              <a:t>utm_campaign</a:t>
            </a:r>
            <a:r>
              <a:rPr lang="en" sz="1600" dirty="0"/>
              <a:t> - Identifies the specific ad or email blast (e.g. </a:t>
            </a:r>
            <a:r>
              <a:rPr lang="en" sz="1600" dirty="0" err="1"/>
              <a:t>retargetting</a:t>
            </a:r>
            <a:r>
              <a:rPr lang="en" sz="1600" dirty="0"/>
              <a:t>-ad or weekly-newsletter)  </a:t>
            </a:r>
            <a:endParaRPr lang="en-US" sz="1600" dirty="0"/>
          </a:p>
          <a:p>
            <a:pPr marL="228594" indent="-228594">
              <a:buFont typeface="Arial" charset="0"/>
              <a:buChar char="•"/>
            </a:pPr>
            <a:r>
              <a:rPr lang="en" sz="1600" b="1" dirty="0" err="1"/>
              <a:t>utm_source</a:t>
            </a:r>
            <a:r>
              <a:rPr lang="en" sz="1600" dirty="0"/>
              <a:t> - Identifies which touchpoint sent the traffic (e.g. google, email, or </a:t>
            </a:r>
            <a:r>
              <a:rPr lang="en" sz="1600" dirty="0" err="1"/>
              <a:t>facebook</a:t>
            </a:r>
            <a:r>
              <a:rPr lang="en" sz="1600" dirty="0"/>
              <a:t>)</a:t>
            </a:r>
          </a:p>
        </p:txBody>
      </p:sp>
      <p:sp>
        <p:nvSpPr>
          <p:cNvPr id="5" name="Shape 316"/>
          <p:cNvSpPr txBox="1"/>
          <p:nvPr/>
        </p:nvSpPr>
        <p:spPr>
          <a:xfrm>
            <a:off x="415599" y="5173824"/>
            <a:ext cx="11559663" cy="1374965"/>
          </a:xfrm>
          <a:prstGeom prst="rect">
            <a:avLst/>
          </a:prstGeom>
          <a:solidFill>
            <a:srgbClr val="201F2F"/>
          </a:solid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lvl="0">
              <a:lnSpc>
                <a:spcPct val="115000"/>
              </a:lnSpc>
              <a:buClr>
                <a:schemeClr val="dk1"/>
              </a:buClr>
              <a:buSzPts val="1100"/>
            </a:pPr>
            <a:endParaRPr sz="1333" dirty="0">
              <a:solidFill>
                <a:schemeClr val="bg1"/>
              </a:solidFill>
              <a:ea typeface="Roboto"/>
              <a:cs typeface="Roboto"/>
              <a:sym typeface="Roboto"/>
            </a:endParaRPr>
          </a:p>
        </p:txBody>
      </p:sp>
      <p:sp>
        <p:nvSpPr>
          <p:cNvPr id="4" name="TextBox 3"/>
          <p:cNvSpPr txBox="1"/>
          <p:nvPr/>
        </p:nvSpPr>
        <p:spPr>
          <a:xfrm>
            <a:off x="6944659" y="4123766"/>
            <a:ext cx="184731" cy="461665"/>
          </a:xfrm>
          <a:prstGeom prst="rect">
            <a:avLst/>
          </a:prstGeom>
          <a:noFill/>
        </p:spPr>
        <p:txBody>
          <a:bodyPr wrap="none" rtlCol="0">
            <a:spAutoFit/>
          </a:bodyPr>
          <a:lstStyle/>
          <a:p>
            <a:endParaRPr lang="en-US" sz="2400" dirty="0"/>
          </a:p>
        </p:txBody>
      </p:sp>
      <p:graphicFrame>
        <p:nvGraphicFramePr>
          <p:cNvPr id="7" name="Table 6"/>
          <p:cNvGraphicFramePr>
            <a:graphicFrameLocks noGrp="1"/>
          </p:cNvGraphicFramePr>
          <p:nvPr>
            <p:extLst/>
          </p:nvPr>
        </p:nvGraphicFramePr>
        <p:xfrm>
          <a:off x="6759795" y="1506965"/>
          <a:ext cx="5215466" cy="3352800"/>
        </p:xfrm>
        <a:graphic>
          <a:graphicData uri="http://schemas.openxmlformats.org/drawingml/2006/table">
            <a:tbl>
              <a:tblPr/>
              <a:tblGrid>
                <a:gridCol w="1437433"/>
                <a:gridCol w="3778033"/>
              </a:tblGrid>
              <a:tr h="304800">
                <a:tc>
                  <a:txBody>
                    <a:bodyPr/>
                    <a:lstStyle/>
                    <a:p>
                      <a:pPr algn="ctr" fontAlgn="b"/>
                      <a:r>
                        <a:rPr lang="en-US" sz="1900" b="1" i="0" u="none" strike="noStrike" dirty="0">
                          <a:solidFill>
                            <a:srgbClr val="FFFFFF"/>
                          </a:solidFill>
                          <a:effectLst/>
                          <a:latin typeface="Helvetica Neue" charset="0"/>
                        </a:rPr>
                        <a:t>Sources</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c>
                  <a:txBody>
                    <a:bodyPr/>
                    <a:lstStyle/>
                    <a:p>
                      <a:pPr algn="ctr" fontAlgn="b"/>
                      <a:r>
                        <a:rPr lang="en-US" sz="1900" b="1" i="0" u="none" strike="noStrike" dirty="0">
                          <a:solidFill>
                            <a:srgbClr val="FFFFFF"/>
                          </a:solidFill>
                          <a:effectLst/>
                          <a:latin typeface="Helvetica Neue" charset="0"/>
                        </a:rPr>
                        <a:t>Campaigns</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r>
              <a:tr h="304800">
                <a:tc>
                  <a:txBody>
                    <a:bodyPr/>
                    <a:lstStyle/>
                    <a:p>
                      <a:pPr algn="ctr" fontAlgn="b"/>
                      <a:r>
                        <a:rPr lang="en-US" sz="1900" b="0" i="0" u="none" strike="noStrike" dirty="0">
                          <a:solidFill>
                            <a:srgbClr val="525252"/>
                          </a:solidFill>
                          <a:effectLst/>
                          <a:latin typeface="Helvetica Neue" charset="0"/>
                        </a:rPr>
                        <a:t>6</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a:solidFill>
                            <a:srgbClr val="525252"/>
                          </a:solidFill>
                          <a:effectLst/>
                          <a:latin typeface="Helvetica Neue" charset="0"/>
                        </a:rPr>
                        <a:t>8</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1" i="0" u="none" strike="noStrike" dirty="0" err="1">
                          <a:solidFill>
                            <a:srgbClr val="FFFFFF"/>
                          </a:solidFill>
                          <a:effectLst/>
                          <a:latin typeface="Helvetica Neue" charset="0"/>
                        </a:rPr>
                        <a:t>utm_source</a:t>
                      </a:r>
                      <a:endParaRPr lang="en-US" sz="1900" b="1" i="0" u="none" strike="noStrike" dirty="0">
                        <a:solidFill>
                          <a:srgbClr val="FFFFFF"/>
                        </a:solidFill>
                        <a:effectLst/>
                        <a:latin typeface="Helvetica Neue" charset="0"/>
                      </a:endParaRP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c>
                  <a:txBody>
                    <a:bodyPr/>
                    <a:lstStyle/>
                    <a:p>
                      <a:pPr algn="ctr" fontAlgn="b"/>
                      <a:r>
                        <a:rPr lang="en-US" sz="1900" b="1" i="0" u="none" strike="noStrike">
                          <a:solidFill>
                            <a:srgbClr val="FFFFFF"/>
                          </a:solidFill>
                          <a:effectLst/>
                          <a:latin typeface="Helvetica Neue" charset="0"/>
                        </a:rPr>
                        <a:t>utm_campaign</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r>
              <a:tr h="304800">
                <a:tc>
                  <a:txBody>
                    <a:bodyPr/>
                    <a:lstStyle/>
                    <a:p>
                      <a:pPr algn="ctr" fontAlgn="b"/>
                      <a:r>
                        <a:rPr lang="en-US" sz="1900" b="0" i="0" u="none" strike="noStrike" dirty="0" err="1">
                          <a:solidFill>
                            <a:srgbClr val="525252"/>
                          </a:solidFill>
                          <a:effectLst/>
                          <a:latin typeface="Helvetica Neue" charset="0"/>
                        </a:rPr>
                        <a:t>nytimes</a:t>
                      </a:r>
                      <a:endParaRPr lang="en-US" sz="1900" b="0" i="0" u="none" strike="noStrike" dirty="0">
                        <a:solidFill>
                          <a:srgbClr val="525252"/>
                        </a:solidFill>
                        <a:effectLst/>
                        <a:latin typeface="Helvetica Neue" charset="0"/>
                      </a:endParaRP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a:solidFill>
                            <a:srgbClr val="525252"/>
                          </a:solidFill>
                          <a:effectLst/>
                          <a:latin typeface="Helvetica Neue" charset="0"/>
                        </a:rPr>
                        <a:t>getting-to-know-cool-tshirts</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dirty="0">
                          <a:solidFill>
                            <a:srgbClr val="525252"/>
                          </a:solidFill>
                          <a:effectLst/>
                          <a:latin typeface="Helvetica Neue" charset="0"/>
                        </a:rPr>
                        <a:t>email</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a:solidFill>
                            <a:srgbClr val="525252"/>
                          </a:solidFill>
                          <a:effectLst/>
                          <a:latin typeface="Helvetica Neue" charset="0"/>
                        </a:rPr>
                        <a:t>weekly-newsletter</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buzzfeed</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a:solidFill>
                            <a:srgbClr val="525252"/>
                          </a:solidFill>
                          <a:effectLst/>
                          <a:latin typeface="Helvetica Neue" charset="0"/>
                        </a:rPr>
                        <a:t>ten-crazy-cool-</a:t>
                      </a:r>
                      <a:r>
                        <a:rPr lang="en-US" sz="1900" b="0" i="0" u="none" strike="noStrike" dirty="0" err="1">
                          <a:solidFill>
                            <a:srgbClr val="525252"/>
                          </a:solidFill>
                          <a:effectLst/>
                          <a:latin typeface="Helvetica Neue" charset="0"/>
                        </a:rPr>
                        <a:t>tshirts</a:t>
                      </a:r>
                      <a:r>
                        <a:rPr lang="en-US" sz="1900" b="0" i="0" u="none" strike="noStrike" dirty="0">
                          <a:solidFill>
                            <a:srgbClr val="525252"/>
                          </a:solidFill>
                          <a:effectLst/>
                          <a:latin typeface="Helvetica Neue" charset="0"/>
                        </a:rPr>
                        <a:t>-facts</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email</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err="1">
                          <a:solidFill>
                            <a:srgbClr val="525252"/>
                          </a:solidFill>
                          <a:effectLst/>
                          <a:latin typeface="Helvetica Neue" charset="0"/>
                        </a:rPr>
                        <a:t>retargetting</a:t>
                      </a:r>
                      <a:r>
                        <a:rPr lang="en-US" sz="1900" b="0" i="0" u="none" strike="noStrike" dirty="0">
                          <a:solidFill>
                            <a:srgbClr val="525252"/>
                          </a:solidFill>
                          <a:effectLst/>
                          <a:latin typeface="Helvetica Neue" charset="0"/>
                        </a:rPr>
                        <a:t>-campaign</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facebook</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err="1">
                          <a:solidFill>
                            <a:srgbClr val="525252"/>
                          </a:solidFill>
                          <a:effectLst/>
                          <a:latin typeface="Helvetica Neue" charset="0"/>
                        </a:rPr>
                        <a:t>retargetting</a:t>
                      </a:r>
                      <a:r>
                        <a:rPr lang="en-US" sz="1900" b="0" i="0" u="none" strike="noStrike" dirty="0">
                          <a:solidFill>
                            <a:srgbClr val="525252"/>
                          </a:solidFill>
                          <a:effectLst/>
                          <a:latin typeface="Helvetica Neue" charset="0"/>
                        </a:rPr>
                        <a:t>-ad</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medium</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a:solidFill>
                            <a:srgbClr val="525252"/>
                          </a:solidFill>
                          <a:effectLst/>
                          <a:latin typeface="Helvetica Neue" charset="0"/>
                        </a:rPr>
                        <a:t>interview-with-cool-</a:t>
                      </a:r>
                      <a:r>
                        <a:rPr lang="en-US" sz="1900" b="0" i="0" u="none" strike="noStrike" dirty="0" err="1">
                          <a:solidFill>
                            <a:srgbClr val="525252"/>
                          </a:solidFill>
                          <a:effectLst/>
                          <a:latin typeface="Helvetica Neue" charset="0"/>
                        </a:rPr>
                        <a:t>tshirts</a:t>
                      </a:r>
                      <a:r>
                        <a:rPr lang="en-US" sz="1900" b="0" i="0" u="none" strike="noStrike" dirty="0">
                          <a:solidFill>
                            <a:srgbClr val="525252"/>
                          </a:solidFill>
                          <a:effectLst/>
                          <a:latin typeface="Helvetica Neue" charset="0"/>
                        </a:rPr>
                        <a:t>-founder</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google</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a:solidFill>
                            <a:srgbClr val="525252"/>
                          </a:solidFill>
                          <a:effectLst/>
                          <a:latin typeface="Helvetica Neue" charset="0"/>
                        </a:rPr>
                        <a:t>paid-search</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04800">
                <a:tc>
                  <a:txBody>
                    <a:bodyPr/>
                    <a:lstStyle/>
                    <a:p>
                      <a:pPr algn="ctr" fontAlgn="b"/>
                      <a:r>
                        <a:rPr lang="en-US" sz="1900" b="0" i="0" u="none" strike="noStrike">
                          <a:solidFill>
                            <a:srgbClr val="525252"/>
                          </a:solidFill>
                          <a:effectLst/>
                          <a:latin typeface="Helvetica Neue" charset="0"/>
                        </a:rPr>
                        <a:t>google</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b"/>
                      <a:r>
                        <a:rPr lang="en-US" sz="1900" b="0" i="0" u="none" strike="noStrike" dirty="0">
                          <a:solidFill>
                            <a:srgbClr val="525252"/>
                          </a:solidFill>
                          <a:effectLst/>
                          <a:latin typeface="Helvetica Neue" charset="0"/>
                        </a:rPr>
                        <a:t>cool-</a:t>
                      </a:r>
                      <a:r>
                        <a:rPr lang="en-US" sz="1900" b="0" i="0" u="none" strike="noStrike" dirty="0" err="1">
                          <a:solidFill>
                            <a:srgbClr val="525252"/>
                          </a:solidFill>
                          <a:effectLst/>
                          <a:latin typeface="Helvetica Neue" charset="0"/>
                        </a:rPr>
                        <a:t>tshirts</a:t>
                      </a:r>
                      <a:r>
                        <a:rPr lang="en-US" sz="1900" b="0" i="0" u="none" strike="noStrike" dirty="0">
                          <a:solidFill>
                            <a:srgbClr val="525252"/>
                          </a:solidFill>
                          <a:effectLst/>
                          <a:latin typeface="Helvetica Neue" charset="0"/>
                        </a:rPr>
                        <a:t>-search</a:t>
                      </a: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0" y="5260826"/>
            <a:ext cx="5026809" cy="1287964"/>
          </a:xfrm>
          <a:prstGeom prst="rect">
            <a:avLst/>
          </a:prstGeom>
        </p:spPr>
      </p:pic>
    </p:spTree>
    <p:extLst>
      <p:ext uri="{BB962C8B-B14F-4D97-AF65-F5344CB8AC3E}">
        <p14:creationId xmlns:p14="http://schemas.microsoft.com/office/powerpoint/2010/main" val="168939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415600" y="390167"/>
            <a:ext cx="11360800" cy="654861"/>
          </a:xfrm>
          <a:prstGeom prst="rect">
            <a:avLst/>
          </a:prstGeom>
          <a:noFill/>
          <a:ln>
            <a:noFill/>
          </a:ln>
        </p:spPr>
        <p:txBody>
          <a:bodyPr spcFirstLastPara="1" wrap="square" lIns="121900" tIns="121900" rIns="121900" bIns="121900" anchor="b" anchorCtr="0">
            <a:noAutofit/>
          </a:bodyPr>
          <a:lstStyle/>
          <a:p>
            <a:pPr lvl="0" algn="ctr"/>
            <a:r>
              <a:rPr lang="en" sz="3200" b="1" dirty="0">
                <a:solidFill>
                  <a:srgbClr val="295269"/>
                </a:solidFill>
                <a:latin typeface="Roboto"/>
                <a:ea typeface="Roboto"/>
                <a:cs typeface="Roboto"/>
                <a:sym typeface="Roboto"/>
              </a:rPr>
              <a:t>1.</a:t>
            </a:r>
            <a:r>
              <a:rPr lang="en-US" sz="3200" b="1" dirty="0">
                <a:solidFill>
                  <a:srgbClr val="295269"/>
                </a:solidFill>
                <a:latin typeface="Roboto"/>
                <a:ea typeface="Roboto"/>
                <a:cs typeface="Roboto"/>
                <a:sym typeface="Roboto"/>
              </a:rPr>
              <a:t>2</a:t>
            </a:r>
            <a:r>
              <a:rPr lang="en" sz="3200" b="1" dirty="0">
                <a:solidFill>
                  <a:srgbClr val="295269"/>
                </a:solidFill>
                <a:latin typeface="Roboto"/>
                <a:ea typeface="Roboto"/>
                <a:cs typeface="Roboto"/>
                <a:sym typeface="Roboto"/>
              </a:rPr>
              <a:t>  What pages are on their website?</a:t>
            </a:r>
            <a:endParaRPr sz="3200" b="1" dirty="0">
              <a:solidFill>
                <a:srgbClr val="295269"/>
              </a:solidFill>
              <a:latin typeface="Roboto"/>
              <a:ea typeface="Roboto"/>
              <a:cs typeface="Roboto"/>
              <a:sym typeface="Roboto"/>
            </a:endParaRPr>
          </a:p>
        </p:txBody>
      </p:sp>
      <p:sp>
        <p:nvSpPr>
          <p:cNvPr id="316" name="Shape 316"/>
          <p:cNvSpPr txBox="1"/>
          <p:nvPr/>
        </p:nvSpPr>
        <p:spPr>
          <a:xfrm>
            <a:off x="415600" y="1531853"/>
            <a:ext cx="6131337" cy="3470041"/>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lvl="0">
              <a:lnSpc>
                <a:spcPct val="115000"/>
              </a:lnSpc>
              <a:buClr>
                <a:schemeClr val="dk1"/>
              </a:buClr>
              <a:buSzPts val="1100"/>
            </a:pPr>
            <a:r>
              <a:rPr lang="en-US" sz="1600" dirty="0"/>
              <a:t>There are 4 different pages within the </a:t>
            </a:r>
            <a:r>
              <a:rPr lang="en-US" sz="1600" dirty="0" err="1"/>
              <a:t>CoolTShirts</a:t>
            </a:r>
            <a:r>
              <a:rPr lang="en-US" sz="1600" dirty="0"/>
              <a:t> webpage.</a:t>
            </a:r>
          </a:p>
          <a:p>
            <a:pPr lvl="0">
              <a:lnSpc>
                <a:spcPct val="115000"/>
              </a:lnSpc>
              <a:buClr>
                <a:schemeClr val="dk1"/>
              </a:buClr>
              <a:buSzPts val="1100"/>
            </a:pPr>
            <a:endParaRPr lang="en-US" sz="1600" dirty="0"/>
          </a:p>
          <a:p>
            <a:pPr marL="304792" indent="-304792">
              <a:lnSpc>
                <a:spcPct val="115000"/>
              </a:lnSpc>
              <a:buClr>
                <a:schemeClr val="dk1"/>
              </a:buClr>
              <a:buSzPts val="1100"/>
              <a:buAutoNum type="arabicParenR"/>
            </a:pPr>
            <a:r>
              <a:rPr lang="en-US" sz="1600" dirty="0"/>
              <a:t>landing page </a:t>
            </a:r>
          </a:p>
          <a:p>
            <a:pPr marL="304792" indent="-304792">
              <a:lnSpc>
                <a:spcPct val="115000"/>
              </a:lnSpc>
              <a:buClr>
                <a:schemeClr val="dk1"/>
              </a:buClr>
              <a:buSzPts val="1100"/>
              <a:buAutoNum type="arabicParenR"/>
            </a:pPr>
            <a:r>
              <a:rPr lang="en-US" sz="1600" dirty="0"/>
              <a:t>shopping cart </a:t>
            </a:r>
          </a:p>
          <a:p>
            <a:pPr marL="304792" indent="-304792">
              <a:lnSpc>
                <a:spcPct val="115000"/>
              </a:lnSpc>
              <a:buClr>
                <a:schemeClr val="dk1"/>
              </a:buClr>
              <a:buSzPts val="1100"/>
              <a:buAutoNum type="arabicParenR"/>
            </a:pPr>
            <a:r>
              <a:rPr lang="en-US" sz="1600" dirty="0"/>
              <a:t>checkout </a:t>
            </a:r>
          </a:p>
          <a:p>
            <a:pPr marL="304792" indent="-304792">
              <a:lnSpc>
                <a:spcPct val="115000"/>
              </a:lnSpc>
              <a:buClr>
                <a:schemeClr val="dk1"/>
              </a:buClr>
              <a:buSzPts val="1100"/>
              <a:buAutoNum type="arabicParenR"/>
            </a:pPr>
            <a:r>
              <a:rPr lang="en-US" sz="1600" dirty="0"/>
              <a:t>purchase </a:t>
            </a:r>
          </a:p>
        </p:txBody>
      </p:sp>
      <p:sp>
        <p:nvSpPr>
          <p:cNvPr id="4" name="TextBox 3"/>
          <p:cNvSpPr txBox="1"/>
          <p:nvPr/>
        </p:nvSpPr>
        <p:spPr>
          <a:xfrm>
            <a:off x="6944659" y="4123766"/>
            <a:ext cx="184731" cy="461665"/>
          </a:xfrm>
          <a:prstGeom prst="rect">
            <a:avLst/>
          </a:prstGeom>
          <a:noFill/>
        </p:spPr>
        <p:txBody>
          <a:bodyPr wrap="none" rtlCol="0">
            <a:spAutoFit/>
          </a:bodyPr>
          <a:lstStyle/>
          <a:p>
            <a:endParaRPr lang="en-US" sz="2400" dirty="0"/>
          </a:p>
        </p:txBody>
      </p:sp>
      <p:graphicFrame>
        <p:nvGraphicFramePr>
          <p:cNvPr id="7" name="Table 6"/>
          <p:cNvGraphicFramePr>
            <a:graphicFrameLocks noGrp="1"/>
          </p:cNvGraphicFramePr>
          <p:nvPr>
            <p:extLst/>
          </p:nvPr>
        </p:nvGraphicFramePr>
        <p:xfrm>
          <a:off x="6546937" y="2460938"/>
          <a:ext cx="2764375" cy="2540956"/>
        </p:xfrm>
        <a:graphic>
          <a:graphicData uri="http://schemas.openxmlformats.org/drawingml/2006/table">
            <a:tbl>
              <a:tblPr/>
              <a:tblGrid>
                <a:gridCol w="2764375"/>
              </a:tblGrid>
              <a:tr h="328908">
                <a:tc>
                  <a:txBody>
                    <a:bodyPr/>
                    <a:lstStyle/>
                    <a:p>
                      <a:pPr marL="0" lvl="1" algn="ctr" fontAlgn="b">
                        <a:lnSpc>
                          <a:spcPct val="100000"/>
                        </a:lnSpc>
                        <a:spcBef>
                          <a:spcPts val="600"/>
                        </a:spcBef>
                        <a:spcAft>
                          <a:spcPts val="600"/>
                        </a:spcAft>
                      </a:pPr>
                      <a:r>
                        <a:rPr lang="en-US" sz="1900" b="1" i="0" u="none" strike="noStrike" dirty="0" err="1" smtClean="0">
                          <a:solidFill>
                            <a:srgbClr val="FFFFFF"/>
                          </a:solidFill>
                          <a:effectLst/>
                          <a:latin typeface="Helvetica Neue" charset="0"/>
                        </a:rPr>
                        <a:t>page_name</a:t>
                      </a:r>
                      <a:endParaRPr lang="en-US" sz="1900" b="1" i="0" u="none" strike="noStrike" dirty="0" smtClean="0">
                        <a:solidFill>
                          <a:srgbClr val="FFFFFF"/>
                        </a:solidFill>
                        <a:effectLst/>
                        <a:latin typeface="Helvetica Neue" charset="0"/>
                      </a:endParaRPr>
                    </a:p>
                  </a:txBody>
                  <a:tcPr marL="8467" marR="8467" marT="8467"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r>
              <a:tr h="553012">
                <a:tc>
                  <a:txBody>
                    <a:bodyPr/>
                    <a:lstStyle/>
                    <a:p>
                      <a:pPr marL="0" lvl="1" algn="ctr">
                        <a:lnSpc>
                          <a:spcPct val="100000"/>
                        </a:lnSpc>
                        <a:spcBef>
                          <a:spcPts val="600"/>
                        </a:spcBef>
                        <a:spcAft>
                          <a:spcPts val="600"/>
                        </a:spcAft>
                      </a:pPr>
                      <a:r>
                        <a:rPr lang="en-US" sz="2400" dirty="0">
                          <a:solidFill>
                            <a:srgbClr val="525252"/>
                          </a:solidFill>
                          <a:effectLst/>
                        </a:rPr>
                        <a:t>1 - </a:t>
                      </a:r>
                      <a:r>
                        <a:rPr lang="en-US" sz="2400" dirty="0" err="1">
                          <a:solidFill>
                            <a:srgbClr val="525252"/>
                          </a:solidFill>
                          <a:effectLst/>
                        </a:rPr>
                        <a:t>landing_page</a:t>
                      </a:r>
                      <a:endParaRPr lang="en-US" sz="2400" dirty="0">
                        <a:solidFill>
                          <a:srgbClr val="525252"/>
                        </a:solidFill>
                        <a:effectLst/>
                      </a:endParaRP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553012">
                <a:tc>
                  <a:txBody>
                    <a:bodyPr/>
                    <a:lstStyle/>
                    <a:p>
                      <a:pPr marL="0" lvl="1" algn="ctr">
                        <a:lnSpc>
                          <a:spcPct val="100000"/>
                        </a:lnSpc>
                        <a:spcBef>
                          <a:spcPts val="600"/>
                        </a:spcBef>
                        <a:spcAft>
                          <a:spcPts val="600"/>
                        </a:spcAft>
                      </a:pPr>
                      <a:r>
                        <a:rPr lang="en-US" sz="2400" dirty="0">
                          <a:solidFill>
                            <a:srgbClr val="525252"/>
                          </a:solidFill>
                          <a:effectLst/>
                        </a:rPr>
                        <a:t>2 - </a:t>
                      </a:r>
                      <a:r>
                        <a:rPr lang="en-US" sz="2400" dirty="0" err="1">
                          <a:solidFill>
                            <a:srgbClr val="525252"/>
                          </a:solidFill>
                          <a:effectLst/>
                        </a:rPr>
                        <a:t>shopping_cart</a:t>
                      </a:r>
                      <a:endParaRPr lang="en-US" sz="2400" dirty="0">
                        <a:solidFill>
                          <a:srgbClr val="525252"/>
                        </a:solidFill>
                        <a:effectLst/>
                      </a:endParaRP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553012">
                <a:tc>
                  <a:txBody>
                    <a:bodyPr/>
                    <a:lstStyle/>
                    <a:p>
                      <a:pPr marL="0" lvl="1" algn="ctr">
                        <a:lnSpc>
                          <a:spcPct val="100000"/>
                        </a:lnSpc>
                        <a:spcBef>
                          <a:spcPts val="600"/>
                        </a:spcBef>
                        <a:spcAft>
                          <a:spcPts val="600"/>
                        </a:spcAft>
                      </a:pPr>
                      <a:r>
                        <a:rPr lang="en-US" sz="2400" dirty="0">
                          <a:solidFill>
                            <a:srgbClr val="525252"/>
                          </a:solidFill>
                          <a:effectLst/>
                        </a:rPr>
                        <a:t>3 - checkout</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553012">
                <a:tc>
                  <a:txBody>
                    <a:bodyPr/>
                    <a:lstStyle/>
                    <a:p>
                      <a:pPr marL="0" lvl="1" algn="ctr">
                        <a:lnSpc>
                          <a:spcPct val="100000"/>
                        </a:lnSpc>
                        <a:spcBef>
                          <a:spcPts val="600"/>
                        </a:spcBef>
                        <a:spcAft>
                          <a:spcPts val="600"/>
                        </a:spcAft>
                      </a:pPr>
                      <a:r>
                        <a:rPr lang="en-US" sz="2400" dirty="0">
                          <a:solidFill>
                            <a:srgbClr val="525252"/>
                          </a:solidFill>
                          <a:effectLst/>
                        </a:rPr>
                        <a:t>4 - purchase</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936" y="1531853"/>
            <a:ext cx="5645064" cy="929084"/>
          </a:xfrm>
          <a:prstGeom prst="rect">
            <a:avLst/>
          </a:prstGeom>
        </p:spPr>
      </p:pic>
    </p:spTree>
    <p:extLst>
      <p:ext uri="{BB962C8B-B14F-4D97-AF65-F5344CB8AC3E}">
        <p14:creationId xmlns:p14="http://schemas.microsoft.com/office/powerpoint/2010/main" val="103975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E2E"/>
        </a:solidFill>
        <a:effectLst/>
      </p:bgPr>
    </p:bg>
    <p:spTree>
      <p:nvGrpSpPr>
        <p:cNvPr id="1" name="Shape 309"/>
        <p:cNvGrpSpPr/>
        <p:nvPr/>
      </p:nvGrpSpPr>
      <p:grpSpPr>
        <a:xfrm>
          <a:off x="0" y="0"/>
          <a:ext cx="0" cy="0"/>
          <a:chOff x="0" y="0"/>
          <a:chExt cx="0" cy="0"/>
        </a:xfrm>
      </p:grpSpPr>
      <p:sp>
        <p:nvSpPr>
          <p:cNvPr id="310" name="Shape 310"/>
          <p:cNvSpPr txBox="1"/>
          <p:nvPr/>
        </p:nvSpPr>
        <p:spPr>
          <a:xfrm>
            <a:off x="0" y="0"/>
            <a:ext cx="12192000" cy="6858000"/>
          </a:xfrm>
          <a:prstGeom prst="rect">
            <a:avLst/>
          </a:prstGeom>
          <a:solidFill>
            <a:srgbClr val="201E2E"/>
          </a:solidFill>
          <a:ln>
            <a:noFill/>
          </a:ln>
        </p:spPr>
        <p:txBody>
          <a:bodyPr spcFirstLastPara="1" wrap="square" lIns="121900" tIns="121900" rIns="121900" bIns="121900" anchor="ctr" anchorCtr="0">
            <a:noAutofit/>
          </a:bodyPr>
          <a:lstStyle/>
          <a:p>
            <a:pPr algn="ctr"/>
            <a:r>
              <a:rPr lang="en-US" sz="6400" dirty="0">
                <a:solidFill>
                  <a:schemeClr val="lt1"/>
                </a:solidFill>
                <a:latin typeface="Roboto Black"/>
                <a:ea typeface="Roboto Black"/>
                <a:cs typeface="Roboto Black"/>
                <a:sym typeface="Roboto Black"/>
              </a:rPr>
              <a:t>2</a:t>
            </a:r>
            <a:r>
              <a:rPr lang="en" sz="6400" dirty="0">
                <a:solidFill>
                  <a:schemeClr val="lt1"/>
                </a:solidFill>
                <a:latin typeface="Roboto Black"/>
                <a:ea typeface="Roboto Black"/>
                <a:cs typeface="Roboto Black"/>
                <a:sym typeface="Roboto Black"/>
              </a:rPr>
              <a:t>. </a:t>
            </a:r>
            <a:r>
              <a:rPr lang="en-US" sz="6400" dirty="0">
                <a:solidFill>
                  <a:schemeClr val="lt1"/>
                </a:solidFill>
                <a:latin typeface="Roboto Black"/>
                <a:ea typeface="Roboto Black"/>
                <a:cs typeface="Roboto Black"/>
                <a:sym typeface="Roboto Black"/>
              </a:rPr>
              <a:t>What is the User Journey?</a:t>
            </a:r>
            <a:endParaRPr sz="2400" dirty="0"/>
          </a:p>
        </p:txBody>
      </p:sp>
    </p:spTree>
    <p:extLst>
      <p:ext uri="{BB962C8B-B14F-4D97-AF65-F5344CB8AC3E}">
        <p14:creationId xmlns:p14="http://schemas.microsoft.com/office/powerpoint/2010/main" val="641882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415600" y="390167"/>
            <a:ext cx="11360800" cy="791168"/>
          </a:xfrm>
          <a:prstGeom prst="rect">
            <a:avLst/>
          </a:prstGeom>
          <a:noFill/>
          <a:ln>
            <a:noFill/>
          </a:ln>
        </p:spPr>
        <p:txBody>
          <a:bodyPr spcFirstLastPara="1" wrap="square" lIns="121900" tIns="121900" rIns="121900" bIns="121900" anchor="b" anchorCtr="0">
            <a:noAutofit/>
          </a:bodyPr>
          <a:lstStyle/>
          <a:p>
            <a:pPr lvl="0"/>
            <a:r>
              <a:rPr lang="en-US" sz="3200" b="1" dirty="0">
                <a:solidFill>
                  <a:srgbClr val="295269"/>
                </a:solidFill>
                <a:latin typeface="Roboto"/>
                <a:ea typeface="Roboto"/>
                <a:cs typeface="Roboto"/>
                <a:sym typeface="Roboto"/>
              </a:rPr>
              <a:t>2</a:t>
            </a:r>
            <a:r>
              <a:rPr lang="en" sz="3200" b="1" dirty="0">
                <a:solidFill>
                  <a:srgbClr val="295269"/>
                </a:solidFill>
                <a:latin typeface="Roboto"/>
                <a:ea typeface="Roboto"/>
                <a:cs typeface="Roboto"/>
                <a:sym typeface="Roboto"/>
              </a:rPr>
              <a:t>.1 How many first touches is each campaign responsible</a:t>
            </a:r>
            <a:r>
              <a:rPr lang="en-US" sz="3200" b="1" dirty="0">
                <a:solidFill>
                  <a:srgbClr val="295269"/>
                </a:solidFill>
                <a:latin typeface="Roboto"/>
                <a:ea typeface="Roboto"/>
                <a:cs typeface="Roboto"/>
                <a:sym typeface="Roboto"/>
              </a:rPr>
              <a:t> </a:t>
            </a:r>
            <a:r>
              <a:rPr lang="en" sz="3200" b="1" dirty="0">
                <a:solidFill>
                  <a:srgbClr val="295269"/>
                </a:solidFill>
                <a:latin typeface="Roboto"/>
                <a:ea typeface="Roboto"/>
                <a:cs typeface="Roboto"/>
                <a:sym typeface="Roboto"/>
              </a:rPr>
              <a:t>for?</a:t>
            </a:r>
            <a:endParaRPr sz="3200" b="1" dirty="0">
              <a:solidFill>
                <a:srgbClr val="295269"/>
              </a:solidFill>
              <a:latin typeface="Roboto"/>
              <a:ea typeface="Roboto"/>
              <a:cs typeface="Roboto"/>
              <a:sym typeface="Roboto"/>
            </a:endParaRPr>
          </a:p>
        </p:txBody>
      </p:sp>
      <p:sp>
        <p:nvSpPr>
          <p:cNvPr id="316" name="Shape 316"/>
          <p:cNvSpPr txBox="1"/>
          <p:nvPr/>
        </p:nvSpPr>
        <p:spPr>
          <a:xfrm>
            <a:off x="415599" y="1181335"/>
            <a:ext cx="6529060" cy="1640244"/>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lvl="0">
              <a:lnSpc>
                <a:spcPct val="115000"/>
              </a:lnSpc>
              <a:buClr>
                <a:schemeClr val="dk1"/>
              </a:buClr>
              <a:buSzPts val="1100"/>
            </a:pPr>
            <a:r>
              <a:rPr lang="en-US" sz="1600" dirty="0"/>
              <a:t>The table shows the number of first touches for all campaigns with first touch. Campaigns not present in this table were not included because they do not have a first touch.</a:t>
            </a:r>
            <a:endParaRPr lang="en" sz="1600" dirty="0"/>
          </a:p>
        </p:txBody>
      </p:sp>
      <p:sp>
        <p:nvSpPr>
          <p:cNvPr id="4" name="TextBox 3"/>
          <p:cNvSpPr txBox="1"/>
          <p:nvPr/>
        </p:nvSpPr>
        <p:spPr>
          <a:xfrm>
            <a:off x="6944659" y="4123766"/>
            <a:ext cx="184731" cy="461665"/>
          </a:xfrm>
          <a:prstGeom prst="rect">
            <a:avLst/>
          </a:prstGeom>
          <a:noFill/>
        </p:spPr>
        <p:txBody>
          <a:bodyPr wrap="none" rtlCol="0">
            <a:spAutoFit/>
          </a:bodyPr>
          <a:lstStyle/>
          <a:p>
            <a:endParaRPr lang="en-US" sz="2400" dirty="0"/>
          </a:p>
        </p:txBody>
      </p:sp>
      <p:graphicFrame>
        <p:nvGraphicFramePr>
          <p:cNvPr id="7" name="Table 6"/>
          <p:cNvGraphicFramePr>
            <a:graphicFrameLocks noGrp="1"/>
          </p:cNvGraphicFramePr>
          <p:nvPr>
            <p:extLst/>
          </p:nvPr>
        </p:nvGraphicFramePr>
        <p:xfrm>
          <a:off x="415599" y="4534132"/>
          <a:ext cx="6529058" cy="2120665"/>
        </p:xfrm>
        <a:graphic>
          <a:graphicData uri="http://schemas.openxmlformats.org/drawingml/2006/table">
            <a:tbl>
              <a:tblPr/>
              <a:tblGrid>
                <a:gridCol w="1043541"/>
                <a:gridCol w="3138984"/>
                <a:gridCol w="2346533"/>
              </a:tblGrid>
              <a:tr h="424133">
                <a:tc>
                  <a:txBody>
                    <a:bodyPr/>
                    <a:lstStyle/>
                    <a:p>
                      <a:pPr algn="ctr"/>
                      <a:r>
                        <a:rPr lang="en-US" sz="1500" dirty="0">
                          <a:solidFill>
                            <a:schemeClr val="bg1"/>
                          </a:solidFill>
                          <a:effectLst/>
                        </a:rPr>
                        <a:t>Source</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c>
                  <a:txBody>
                    <a:bodyPr/>
                    <a:lstStyle/>
                    <a:p>
                      <a:pPr algn="ctr"/>
                      <a:r>
                        <a:rPr lang="en-US" sz="1500" dirty="0">
                          <a:solidFill>
                            <a:schemeClr val="bg1"/>
                          </a:solidFill>
                          <a:effectLst/>
                        </a:rPr>
                        <a:t>Campaign</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c>
                  <a:txBody>
                    <a:bodyPr/>
                    <a:lstStyle/>
                    <a:p>
                      <a:pPr algn="ctr"/>
                      <a:r>
                        <a:rPr lang="en-US" sz="1500" dirty="0">
                          <a:solidFill>
                            <a:schemeClr val="bg1"/>
                          </a:solidFill>
                          <a:effectLst/>
                        </a:rPr>
                        <a:t>Number of first touches</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333F4F"/>
                    </a:solidFill>
                  </a:tcPr>
                </a:tc>
              </a:tr>
              <a:tr h="424133">
                <a:tc>
                  <a:txBody>
                    <a:bodyPr/>
                    <a:lstStyle/>
                    <a:p>
                      <a:pPr algn="ctr"/>
                      <a:r>
                        <a:rPr lang="en-US" sz="1500">
                          <a:solidFill>
                            <a:schemeClr val="tx1"/>
                          </a:solidFill>
                          <a:effectLst/>
                        </a:rPr>
                        <a:t>medium</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en-US" sz="1500">
                          <a:solidFill>
                            <a:schemeClr val="tx1"/>
                          </a:solidFill>
                          <a:effectLst/>
                        </a:rPr>
                        <a:t>interview-with-cool-tshirts-founder</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is-IS" sz="1500" dirty="0">
                          <a:solidFill>
                            <a:schemeClr val="tx1"/>
                          </a:solidFill>
                          <a:effectLst/>
                        </a:rPr>
                        <a:t>622</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424133">
                <a:tc>
                  <a:txBody>
                    <a:bodyPr/>
                    <a:lstStyle/>
                    <a:p>
                      <a:pPr algn="ctr"/>
                      <a:r>
                        <a:rPr lang="en-US" sz="1500" dirty="0" err="1">
                          <a:solidFill>
                            <a:schemeClr val="tx1"/>
                          </a:solidFill>
                          <a:effectLst/>
                        </a:rPr>
                        <a:t>nytimes</a:t>
                      </a:r>
                      <a:endParaRPr lang="en-US" sz="1500" dirty="0">
                        <a:solidFill>
                          <a:schemeClr val="tx1"/>
                        </a:solidFill>
                        <a:effectLst/>
                      </a:endParaRP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ctr"/>
                      <a:r>
                        <a:rPr lang="en-US" sz="1500" dirty="0">
                          <a:solidFill>
                            <a:schemeClr val="tx1"/>
                          </a:solidFill>
                          <a:effectLst/>
                        </a:rPr>
                        <a:t>getting-to-know-cool-</a:t>
                      </a:r>
                      <a:r>
                        <a:rPr lang="en-US" sz="1500" dirty="0" err="1">
                          <a:solidFill>
                            <a:schemeClr val="tx1"/>
                          </a:solidFill>
                          <a:effectLst/>
                        </a:rPr>
                        <a:t>tshirts</a:t>
                      </a:r>
                      <a:endParaRPr lang="en-US" sz="1500" dirty="0">
                        <a:solidFill>
                          <a:schemeClr val="tx1"/>
                        </a:solidFill>
                        <a:effectLst/>
                      </a:endParaRP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ctr"/>
                      <a:r>
                        <a:rPr lang="is-IS" sz="1500" dirty="0">
                          <a:solidFill>
                            <a:schemeClr val="tx1"/>
                          </a:solidFill>
                          <a:effectLst/>
                        </a:rPr>
                        <a:t>612</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424133">
                <a:tc>
                  <a:txBody>
                    <a:bodyPr/>
                    <a:lstStyle/>
                    <a:p>
                      <a:pPr algn="ctr"/>
                      <a:r>
                        <a:rPr lang="en-US" sz="1500">
                          <a:solidFill>
                            <a:schemeClr val="tx1"/>
                          </a:solidFill>
                          <a:effectLst/>
                        </a:rPr>
                        <a:t>buzzfeed</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en-US" sz="1500">
                          <a:solidFill>
                            <a:schemeClr val="tx1"/>
                          </a:solidFill>
                          <a:effectLst/>
                        </a:rPr>
                        <a:t>ten-crazy-cool-tshirts-facts</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ru-RU" sz="1500" dirty="0">
                          <a:solidFill>
                            <a:schemeClr val="tx1"/>
                          </a:solidFill>
                          <a:effectLst/>
                        </a:rPr>
                        <a:t>576</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424133">
                <a:tc>
                  <a:txBody>
                    <a:bodyPr/>
                    <a:lstStyle/>
                    <a:p>
                      <a:pPr algn="ctr"/>
                      <a:r>
                        <a:rPr lang="en-US" sz="1500">
                          <a:solidFill>
                            <a:schemeClr val="tx1"/>
                          </a:solidFill>
                          <a:effectLst/>
                        </a:rPr>
                        <a:t>google</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en-US" sz="1500" dirty="0">
                          <a:solidFill>
                            <a:schemeClr val="tx1"/>
                          </a:solidFill>
                          <a:effectLst/>
                        </a:rPr>
                        <a:t>cool-</a:t>
                      </a:r>
                      <a:r>
                        <a:rPr lang="en-US" sz="1500" dirty="0" err="1">
                          <a:solidFill>
                            <a:schemeClr val="tx1"/>
                          </a:solidFill>
                          <a:effectLst/>
                        </a:rPr>
                        <a:t>tshirts</a:t>
                      </a:r>
                      <a:r>
                        <a:rPr lang="en-US" sz="1500" dirty="0">
                          <a:solidFill>
                            <a:schemeClr val="tx1"/>
                          </a:solidFill>
                          <a:effectLst/>
                        </a:rPr>
                        <a:t>-search</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a:r>
                        <a:rPr lang="is-IS" sz="1500" dirty="0">
                          <a:solidFill>
                            <a:schemeClr val="tx1"/>
                          </a:solidFill>
                          <a:effectLst/>
                        </a:rPr>
                        <a:t>169</a:t>
                      </a:r>
                    </a:p>
                  </a:txBody>
                  <a:tcPr marL="121920" marR="121920" marT="60960" marB="6096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658" y="1181336"/>
            <a:ext cx="5099948" cy="5473465"/>
          </a:xfrm>
          <a:prstGeom prst="rect">
            <a:avLst/>
          </a:prstGeom>
        </p:spPr>
      </p:pic>
    </p:spTree>
    <p:extLst>
      <p:ext uri="{BB962C8B-B14F-4D97-AF65-F5344CB8AC3E}">
        <p14:creationId xmlns:p14="http://schemas.microsoft.com/office/powerpoint/2010/main" val="1392173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390167"/>
            <a:ext cx="11360800" cy="1116800"/>
          </a:xfrm>
          <a:prstGeom prst="rect">
            <a:avLst/>
          </a:prstGeom>
          <a:noFill/>
          <a:ln>
            <a:noFill/>
          </a:ln>
        </p:spPr>
        <p:txBody>
          <a:bodyPr spcFirstLastPara="1" wrap="square" lIns="121900" tIns="121900" rIns="121900" bIns="121900" anchor="ctr" anchorCtr="0">
            <a:noAutofit/>
          </a:bodyPr>
          <a:lstStyle/>
          <a:p>
            <a:pPr lvl="0"/>
            <a:r>
              <a:rPr lang="en-US" sz="3200" b="1" dirty="0">
                <a:solidFill>
                  <a:srgbClr val="295269"/>
                </a:solidFill>
                <a:latin typeface="Roboto"/>
                <a:ea typeface="Roboto"/>
                <a:cs typeface="Roboto"/>
                <a:sym typeface="Roboto"/>
              </a:rPr>
              <a:t>2.2 How many last touches is each campaign responsible for?</a:t>
            </a:r>
          </a:p>
        </p:txBody>
      </p:sp>
      <p:sp>
        <p:nvSpPr>
          <p:cNvPr id="323" name="Shape 323"/>
          <p:cNvSpPr txBox="1"/>
          <p:nvPr/>
        </p:nvSpPr>
        <p:spPr>
          <a:xfrm>
            <a:off x="6905467" y="1601767"/>
            <a:ext cx="5161200" cy="4995200"/>
          </a:xfrm>
          <a:prstGeom prst="rect">
            <a:avLst/>
          </a:prstGeom>
          <a:solidFill>
            <a:srgbClr val="201F2F"/>
          </a:solidFill>
          <a:ln>
            <a:noFill/>
          </a:ln>
        </p:spPr>
        <p:txBody>
          <a:bodyPr spcFirstLastPara="1" wrap="square" lIns="121900" tIns="121900" rIns="121900" bIns="121900" anchor="t" anchorCtr="0">
            <a:noAutofit/>
          </a:bodyPr>
          <a:lstStyle/>
          <a:p>
            <a:endParaRPr sz="1200" dirty="0">
              <a:latin typeface="Courier New"/>
              <a:ea typeface="Courier New"/>
              <a:cs typeface="Courier New"/>
              <a:sym typeface="Courier New"/>
            </a:endParaRPr>
          </a:p>
        </p:txBody>
      </p:sp>
      <p:sp>
        <p:nvSpPr>
          <p:cNvPr id="324" name="Shape 324"/>
          <p:cNvSpPr txBox="1"/>
          <p:nvPr/>
        </p:nvSpPr>
        <p:spPr>
          <a:xfrm>
            <a:off x="237300" y="1601767"/>
            <a:ext cx="6561200" cy="84920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Last touches reveal what led a user to return to a website to complete a purchase if they did not make a purchase during the first visit.</a:t>
            </a:r>
            <a:endParaRPr sz="1600" dirty="0">
              <a:latin typeface="Roboto"/>
              <a:ea typeface="Roboto"/>
              <a:cs typeface="Roboto"/>
              <a:sym typeface="Roboto"/>
            </a:endParaRPr>
          </a:p>
        </p:txBody>
      </p:sp>
      <p:graphicFrame>
        <p:nvGraphicFramePr>
          <p:cNvPr id="325" name="Shape 325"/>
          <p:cNvGraphicFramePr/>
          <p:nvPr/>
        </p:nvGraphicFramePr>
        <p:xfrm>
          <a:off x="237300" y="2450969"/>
          <a:ext cx="6561200" cy="4146000"/>
        </p:xfrm>
        <a:graphic>
          <a:graphicData uri="http://schemas.openxmlformats.org/drawingml/2006/table">
            <a:tbl>
              <a:tblPr>
                <a:noFill/>
              </a:tblPr>
              <a:tblGrid>
                <a:gridCol w="1945800"/>
                <a:gridCol w="2491600"/>
                <a:gridCol w="2123800"/>
              </a:tblGrid>
              <a:tr h="557328">
                <a:tc>
                  <a:txBody>
                    <a:bodyPr/>
                    <a:lstStyle/>
                    <a:p>
                      <a:pPr marL="0" lvl="0" indent="0" algn="ctr" rtl="0">
                        <a:spcBef>
                          <a:spcPts val="0"/>
                        </a:spcBef>
                        <a:spcAft>
                          <a:spcPts val="0"/>
                        </a:spcAft>
                        <a:buNone/>
                      </a:pPr>
                      <a:r>
                        <a:rPr lang="en-US" sz="1400" b="1" dirty="0" smtClean="0">
                          <a:solidFill>
                            <a:srgbClr val="FFFFFF"/>
                          </a:solidFill>
                        </a:rPr>
                        <a:t>Source</a:t>
                      </a:r>
                      <a:endParaRPr sz="1300" b="1" dirty="0">
                        <a:solidFill>
                          <a:srgbClr val="FFFFFF"/>
                        </a:solidFill>
                      </a:endParaRPr>
                    </a:p>
                  </a:txBody>
                  <a:tcPr marL="121900" marR="121900" marT="121900" marB="121900" anchor="ctr">
                    <a:solidFill>
                      <a:srgbClr val="204056">
                        <a:alpha val="82490"/>
                      </a:srgbClr>
                    </a:solidFill>
                  </a:tcPr>
                </a:tc>
                <a:tc>
                  <a:txBody>
                    <a:bodyPr/>
                    <a:lstStyle/>
                    <a:p>
                      <a:pPr marL="0" lvl="0" indent="0" algn="ctr" rtl="0">
                        <a:spcBef>
                          <a:spcPts val="0"/>
                        </a:spcBef>
                        <a:spcAft>
                          <a:spcPts val="0"/>
                        </a:spcAft>
                        <a:buNone/>
                      </a:pPr>
                      <a:r>
                        <a:rPr lang="en-US" sz="1300" b="1" dirty="0" smtClean="0">
                          <a:solidFill>
                            <a:srgbClr val="FFFFFF"/>
                          </a:solidFill>
                        </a:rPr>
                        <a:t>Campaign</a:t>
                      </a:r>
                      <a:endParaRPr sz="1300" b="1" dirty="0">
                        <a:solidFill>
                          <a:srgbClr val="FFFFFF"/>
                        </a:solidFill>
                      </a:endParaRPr>
                    </a:p>
                  </a:txBody>
                  <a:tcPr marL="121900" marR="121900" marT="121900" marB="121900" anchor="ctr">
                    <a:solidFill>
                      <a:srgbClr val="204056">
                        <a:alpha val="82490"/>
                      </a:srgbClr>
                    </a:solidFill>
                  </a:tcPr>
                </a:tc>
                <a:tc>
                  <a:txBody>
                    <a:bodyPr/>
                    <a:lstStyle/>
                    <a:p>
                      <a:pPr marL="0" lvl="0" indent="0" algn="ctr" rtl="0">
                        <a:spcBef>
                          <a:spcPts val="0"/>
                        </a:spcBef>
                        <a:spcAft>
                          <a:spcPts val="0"/>
                        </a:spcAft>
                        <a:buNone/>
                      </a:pPr>
                      <a:r>
                        <a:rPr lang="en-US" sz="1300" b="1" dirty="0" smtClean="0">
                          <a:solidFill>
                            <a:srgbClr val="FFFFFF"/>
                          </a:solidFill>
                        </a:rPr>
                        <a:t>Number of last touches</a:t>
                      </a:r>
                      <a:endParaRPr sz="1300" b="1" dirty="0">
                        <a:solidFill>
                          <a:srgbClr val="FFFFFF"/>
                        </a:solidFill>
                      </a:endParaRPr>
                    </a:p>
                  </a:txBody>
                  <a:tcPr marL="121900" marR="121900" marT="121900" marB="121900" anchor="ctr">
                    <a:solidFill>
                      <a:srgbClr val="204056">
                        <a:alpha val="82490"/>
                      </a:srgbClr>
                    </a:solidFill>
                  </a:tcPr>
                </a:tc>
              </a:tr>
              <a:tr h="448584">
                <a:tc>
                  <a:txBody>
                    <a:bodyPr/>
                    <a:lstStyle/>
                    <a:p>
                      <a:pPr marL="0" lvl="0" indent="0" algn="ctr" rtl="0">
                        <a:spcBef>
                          <a:spcPts val="0"/>
                        </a:spcBef>
                        <a:spcAft>
                          <a:spcPts val="0"/>
                        </a:spcAft>
                        <a:buNone/>
                      </a:pPr>
                      <a:r>
                        <a:rPr lang="en-US" sz="1100" dirty="0" smtClean="0"/>
                        <a:t>email</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Weekly-newsletter</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447</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err="1" smtClean="0"/>
                        <a:t>facebook</a:t>
                      </a:r>
                      <a:endParaRPr sz="1100" dirty="0"/>
                    </a:p>
                  </a:txBody>
                  <a:tcPr marL="121900" marR="121900" marT="121900" marB="121900"/>
                </a:tc>
                <a:tc>
                  <a:txBody>
                    <a:bodyPr/>
                    <a:lstStyle/>
                    <a:p>
                      <a:pPr marL="0" lvl="0" indent="0" algn="ctr" rtl="0">
                        <a:spcBef>
                          <a:spcPts val="0"/>
                        </a:spcBef>
                        <a:spcAft>
                          <a:spcPts val="0"/>
                        </a:spcAft>
                        <a:buNone/>
                      </a:pPr>
                      <a:r>
                        <a:rPr lang="en-US" sz="1100" dirty="0" err="1" smtClean="0"/>
                        <a:t>Retargetting</a:t>
                      </a:r>
                      <a:r>
                        <a:rPr lang="en-US" sz="1100" dirty="0" smtClean="0"/>
                        <a:t>-ad</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443</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smtClean="0"/>
                        <a:t>email</a:t>
                      </a:r>
                      <a:endParaRPr sz="1100" dirty="0"/>
                    </a:p>
                  </a:txBody>
                  <a:tcPr marL="121900" marR="121900" marT="121900" marB="121900"/>
                </a:tc>
                <a:tc>
                  <a:txBody>
                    <a:bodyPr/>
                    <a:lstStyle/>
                    <a:p>
                      <a:pPr marL="0" lvl="0" indent="0" algn="ctr" rtl="0">
                        <a:spcBef>
                          <a:spcPts val="0"/>
                        </a:spcBef>
                        <a:spcAft>
                          <a:spcPts val="0"/>
                        </a:spcAft>
                        <a:buNone/>
                      </a:pPr>
                      <a:r>
                        <a:rPr lang="en-US" sz="1100" dirty="0" err="1" smtClean="0"/>
                        <a:t>Retargetting</a:t>
                      </a:r>
                      <a:r>
                        <a:rPr lang="en-US" sz="1100" dirty="0" smtClean="0"/>
                        <a:t>-campaign</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245</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err="1" smtClean="0"/>
                        <a:t>nytimes</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Getting</a:t>
                      </a:r>
                      <a:r>
                        <a:rPr lang="en-US" sz="1100" baseline="0" dirty="0" smtClean="0"/>
                        <a:t>-to-know-cool-</a:t>
                      </a:r>
                      <a:r>
                        <a:rPr lang="en-US" sz="1100" baseline="0" dirty="0" err="1" smtClean="0"/>
                        <a:t>tshirts</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232</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err="1" smtClean="0"/>
                        <a:t>buzzfeed</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Ten-crazy-cool-</a:t>
                      </a:r>
                      <a:r>
                        <a:rPr lang="en-US" sz="1100" dirty="0" err="1" smtClean="0"/>
                        <a:t>tshirt</a:t>
                      </a:r>
                      <a:r>
                        <a:rPr lang="en-US" sz="1100" baseline="0" dirty="0" smtClean="0"/>
                        <a:t>-facts</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190</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smtClean="0"/>
                        <a:t>medium</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Interview with cool </a:t>
                      </a:r>
                      <a:r>
                        <a:rPr lang="en-US" sz="1100" dirty="0" err="1" smtClean="0"/>
                        <a:t>tshirts</a:t>
                      </a:r>
                      <a:r>
                        <a:rPr lang="en-US" sz="1100" dirty="0" smtClean="0"/>
                        <a:t> founder</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184</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smtClean="0"/>
                        <a:t>google</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Paid-search</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178</a:t>
                      </a:r>
                      <a:endParaRPr sz="1100" dirty="0"/>
                    </a:p>
                  </a:txBody>
                  <a:tcPr marL="121900" marR="121900" marT="121900" marB="121900"/>
                </a:tc>
              </a:tr>
              <a:tr h="448584">
                <a:tc>
                  <a:txBody>
                    <a:bodyPr/>
                    <a:lstStyle/>
                    <a:p>
                      <a:pPr marL="0" lvl="0" indent="0" algn="ctr" rtl="0">
                        <a:spcBef>
                          <a:spcPts val="0"/>
                        </a:spcBef>
                        <a:spcAft>
                          <a:spcPts val="0"/>
                        </a:spcAft>
                        <a:buNone/>
                      </a:pPr>
                      <a:r>
                        <a:rPr lang="en-US" sz="1100" dirty="0" smtClean="0"/>
                        <a:t>google</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Cool </a:t>
                      </a:r>
                      <a:r>
                        <a:rPr lang="en-US" sz="1100" dirty="0" err="1" smtClean="0"/>
                        <a:t>tshirts</a:t>
                      </a:r>
                      <a:r>
                        <a:rPr lang="en-US" sz="1100" dirty="0" smtClean="0"/>
                        <a:t> search</a:t>
                      </a:r>
                      <a:endParaRPr sz="1100" dirty="0"/>
                    </a:p>
                  </a:txBody>
                  <a:tcPr marL="121900" marR="121900" marT="121900" marB="121900"/>
                </a:tc>
                <a:tc>
                  <a:txBody>
                    <a:bodyPr/>
                    <a:lstStyle/>
                    <a:p>
                      <a:pPr marL="0" lvl="0" indent="0" algn="ctr" rtl="0">
                        <a:spcBef>
                          <a:spcPts val="0"/>
                        </a:spcBef>
                        <a:spcAft>
                          <a:spcPts val="0"/>
                        </a:spcAft>
                        <a:buNone/>
                      </a:pPr>
                      <a:r>
                        <a:rPr lang="en-US" sz="1100" dirty="0" smtClean="0"/>
                        <a:t>60</a:t>
                      </a:r>
                      <a:endParaRPr sz="1100" dirty="0"/>
                    </a:p>
                  </a:txBody>
                  <a:tcPr marL="121900" marR="121900" marT="121900" marB="12190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467" y="1601767"/>
            <a:ext cx="3939488" cy="4680247"/>
          </a:xfrm>
          <a:prstGeom prst="rect">
            <a:avLst/>
          </a:prstGeom>
        </p:spPr>
      </p:pic>
    </p:spTree>
    <p:extLst>
      <p:ext uri="{BB962C8B-B14F-4D97-AF65-F5344CB8AC3E}">
        <p14:creationId xmlns:p14="http://schemas.microsoft.com/office/powerpoint/2010/main" val="59229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415600" y="390167"/>
            <a:ext cx="11360800" cy="1116800"/>
          </a:xfrm>
          <a:prstGeom prst="rect">
            <a:avLst/>
          </a:prstGeom>
          <a:noFill/>
          <a:ln>
            <a:noFill/>
          </a:ln>
        </p:spPr>
        <p:txBody>
          <a:bodyPr spcFirstLastPara="1" wrap="square" lIns="121900" tIns="121900" rIns="121900" bIns="121900" anchor="b" anchorCtr="0">
            <a:noAutofit/>
          </a:bodyPr>
          <a:lstStyle/>
          <a:p>
            <a:r>
              <a:rPr lang="en-US" sz="3200" b="1" dirty="0">
                <a:solidFill>
                  <a:srgbClr val="295269"/>
                </a:solidFill>
                <a:latin typeface="Roboto"/>
                <a:ea typeface="Roboto"/>
                <a:cs typeface="Roboto"/>
                <a:sym typeface="Roboto"/>
              </a:rPr>
              <a:t>2.3</a:t>
            </a:r>
            <a:r>
              <a:rPr lang="en" sz="3200" b="1" dirty="0">
                <a:solidFill>
                  <a:srgbClr val="295269"/>
                </a:solidFill>
                <a:latin typeface="Roboto"/>
                <a:ea typeface="Roboto"/>
                <a:cs typeface="Roboto"/>
                <a:sym typeface="Roboto"/>
              </a:rPr>
              <a:t> </a:t>
            </a:r>
            <a:r>
              <a:rPr lang="en-US" sz="3200" b="1" dirty="0">
                <a:solidFill>
                  <a:srgbClr val="295269"/>
                </a:solidFill>
                <a:latin typeface="Roboto"/>
                <a:ea typeface="Roboto"/>
                <a:cs typeface="Roboto"/>
                <a:sym typeface="Roboto"/>
              </a:rPr>
              <a:t>How many visitors make a purchase?</a:t>
            </a:r>
            <a:endParaRPr sz="3200" b="1" dirty="0">
              <a:solidFill>
                <a:srgbClr val="295269"/>
              </a:solidFill>
              <a:latin typeface="Roboto"/>
              <a:ea typeface="Roboto"/>
              <a:cs typeface="Roboto"/>
              <a:sym typeface="Roboto"/>
            </a:endParaRPr>
          </a:p>
        </p:txBody>
      </p:sp>
      <p:sp>
        <p:nvSpPr>
          <p:cNvPr id="331" name="Shape 331"/>
          <p:cNvSpPr txBox="1"/>
          <p:nvPr/>
        </p:nvSpPr>
        <p:spPr>
          <a:xfrm>
            <a:off x="237300" y="1601768"/>
            <a:ext cx="6561200" cy="968713"/>
          </a:xfrm>
          <a:prstGeom prst="rect">
            <a:avLst/>
          </a:prstGeom>
          <a:noFill/>
          <a:ln w="9525" cap="flat" cmpd="sng">
            <a:solidFill>
              <a:srgbClr val="B7B7B7"/>
            </a:solidFill>
            <a:prstDash val="solid"/>
            <a:round/>
            <a:headEnd type="none" w="sm" len="sm"/>
            <a:tailEnd type="none" w="sm" len="sm"/>
          </a:ln>
        </p:spPr>
        <p:txBody>
          <a:bodyPr spcFirstLastPara="1" wrap="square" lIns="228600" tIns="121900" rIns="121900" bIns="121900" anchor="t" anchorCtr="0">
            <a:noAutofit/>
          </a:bodyPr>
          <a:lstStyle/>
          <a:p>
            <a:pPr lvl="0">
              <a:lnSpc>
                <a:spcPct val="115000"/>
              </a:lnSpc>
              <a:buSzPts val="1200"/>
            </a:pPr>
            <a:r>
              <a:rPr lang="en" sz="1600" dirty="0">
                <a:latin typeface="Roboto"/>
                <a:ea typeface="Roboto"/>
                <a:cs typeface="Roboto"/>
                <a:sym typeface="Roboto"/>
              </a:rPr>
              <a:t>361 distinct users made a purchase in </a:t>
            </a:r>
            <a:r>
              <a:rPr lang="en" sz="1600" dirty="0" err="1">
                <a:latin typeface="Roboto"/>
                <a:ea typeface="Roboto"/>
                <a:cs typeface="Roboto"/>
                <a:sym typeface="Roboto"/>
              </a:rPr>
              <a:t>CoolTShirts</a:t>
            </a:r>
            <a:r>
              <a:rPr lang="en" sz="1600" dirty="0">
                <a:latin typeface="Roboto"/>
                <a:ea typeface="Roboto"/>
                <a:cs typeface="Roboto"/>
                <a:sym typeface="Roboto"/>
              </a:rPr>
              <a:t> according to the</a:t>
            </a:r>
            <a:r>
              <a:rPr lang="en-US" sz="1600" dirty="0">
                <a:latin typeface="Roboto"/>
                <a:ea typeface="Roboto"/>
                <a:cs typeface="Roboto"/>
                <a:sym typeface="Roboto"/>
              </a:rPr>
              <a:t> </a:t>
            </a:r>
            <a:r>
              <a:rPr lang="en" sz="1600" dirty="0">
                <a:latin typeface="Roboto"/>
                <a:ea typeface="Roboto"/>
                <a:cs typeface="Roboto"/>
                <a:sym typeface="Roboto"/>
              </a:rPr>
              <a:t>results shown in the table.</a:t>
            </a:r>
            <a:endParaRPr sz="1600" dirty="0">
              <a:latin typeface="Roboto"/>
              <a:ea typeface="Roboto"/>
              <a:cs typeface="Roboto"/>
              <a:sym typeface="Roboto"/>
            </a:endParaRPr>
          </a:p>
        </p:txBody>
      </p:sp>
      <p:graphicFrame>
        <p:nvGraphicFramePr>
          <p:cNvPr id="332" name="Shape 332"/>
          <p:cNvGraphicFramePr/>
          <p:nvPr/>
        </p:nvGraphicFramePr>
        <p:xfrm>
          <a:off x="7034267" y="1601684"/>
          <a:ext cx="4656300" cy="2788732"/>
        </p:xfrm>
        <a:graphic>
          <a:graphicData uri="http://schemas.openxmlformats.org/drawingml/2006/table">
            <a:tbl>
              <a:tblPr>
                <a:noFill/>
              </a:tblPr>
              <a:tblGrid>
                <a:gridCol w="2836800"/>
                <a:gridCol w="1819500"/>
              </a:tblGrid>
              <a:tr h="447000">
                <a:tc>
                  <a:txBody>
                    <a:bodyPr/>
                    <a:lstStyle/>
                    <a:p>
                      <a:pPr marL="0" lvl="0" indent="0" rtl="0">
                        <a:spcBef>
                          <a:spcPts val="0"/>
                        </a:spcBef>
                        <a:spcAft>
                          <a:spcPts val="0"/>
                        </a:spcAft>
                        <a:buNone/>
                      </a:pPr>
                      <a:r>
                        <a:rPr lang="en-US" sz="1300" b="1" dirty="0" err="1" smtClean="0">
                          <a:solidFill>
                            <a:srgbClr val="FFFFFF"/>
                          </a:solidFill>
                        </a:rPr>
                        <a:t>page_name</a:t>
                      </a:r>
                      <a:endParaRPr sz="1300" b="1" dirty="0">
                        <a:solidFill>
                          <a:srgbClr val="FFFFFF"/>
                        </a:solidFill>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rtl="0">
                        <a:spcBef>
                          <a:spcPts val="0"/>
                        </a:spcBef>
                        <a:spcAft>
                          <a:spcPts val="0"/>
                        </a:spcAft>
                        <a:buNone/>
                      </a:pPr>
                      <a:r>
                        <a:rPr lang="en-US" sz="1300" b="1" dirty="0" smtClean="0">
                          <a:solidFill>
                            <a:srgbClr val="FFFFFF"/>
                          </a:solidFill>
                        </a:rPr>
                        <a:t>Visits</a:t>
                      </a:r>
                      <a:endParaRPr sz="1300" b="1" dirty="0">
                        <a:solidFill>
                          <a:srgbClr val="FFFFFF"/>
                        </a:solidFill>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585433">
                <a:tc>
                  <a:txBody>
                    <a:bodyPr/>
                    <a:lstStyle/>
                    <a:p>
                      <a:pPr marL="0" marR="0" lvl="0" indent="0" algn="l" rtl="0">
                        <a:lnSpc>
                          <a:spcPct val="100000"/>
                        </a:lnSpc>
                        <a:spcBef>
                          <a:spcPts val="0"/>
                        </a:spcBef>
                        <a:spcAft>
                          <a:spcPts val="0"/>
                        </a:spcAft>
                        <a:buClr>
                          <a:srgbClr val="000000"/>
                        </a:buClr>
                        <a:buFont typeface="Arial"/>
                        <a:buNone/>
                      </a:pPr>
                      <a:r>
                        <a:rPr lang="en-US" sz="1900" b="0" i="0" u="none" strike="noStrike" cap="none" dirty="0" smtClean="0">
                          <a:solidFill>
                            <a:srgbClr val="000000"/>
                          </a:solidFill>
                          <a:latin typeface="Arial"/>
                          <a:ea typeface="Arial"/>
                          <a:cs typeface="Arial"/>
                          <a:sym typeface="Arial"/>
                        </a:rPr>
                        <a:t>1 </a:t>
                      </a:r>
                      <a:r>
                        <a:rPr lang="mr-IN" sz="1900" b="0" i="0" u="none" strike="noStrike" cap="none" dirty="0" smtClean="0">
                          <a:solidFill>
                            <a:srgbClr val="000000"/>
                          </a:solidFill>
                          <a:latin typeface="Arial"/>
                          <a:ea typeface="Arial"/>
                          <a:cs typeface="Arial"/>
                          <a:sym typeface="Arial"/>
                        </a:rPr>
                        <a:t>–</a:t>
                      </a:r>
                      <a:r>
                        <a:rPr lang="en-US" sz="1900" b="0" i="0" u="none" strike="noStrike" cap="none" dirty="0" smtClean="0">
                          <a:solidFill>
                            <a:srgbClr val="000000"/>
                          </a:solidFill>
                          <a:latin typeface="Arial"/>
                          <a:ea typeface="Arial"/>
                          <a:cs typeface="Arial"/>
                          <a:sym typeface="Arial"/>
                        </a:rPr>
                        <a:t> </a:t>
                      </a:r>
                      <a:r>
                        <a:rPr lang="en-US" sz="1900" b="0" i="0" u="none" strike="noStrike" cap="none" dirty="0" err="1" smtClean="0">
                          <a:solidFill>
                            <a:srgbClr val="000000"/>
                          </a:solidFill>
                          <a:latin typeface="Arial"/>
                          <a:ea typeface="Arial"/>
                          <a:cs typeface="Arial"/>
                          <a:sym typeface="Arial"/>
                        </a:rPr>
                        <a:t>landing_page</a:t>
                      </a:r>
                      <a:endParaRPr sz="1900" b="0" i="0" u="none" strike="noStrike" cap="none" dirty="0">
                        <a:solidFill>
                          <a:srgbClr val="000000"/>
                        </a:solidFill>
                        <a:latin typeface="Arial"/>
                        <a:ea typeface="Arial"/>
                        <a:cs typeface="Arial"/>
                        <a:sym typeface="Arial"/>
                      </a:endParaRPr>
                    </a:p>
                  </a:txBody>
                  <a:tcPr marL="121900" marR="121900" marT="121900" marB="121900">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Font typeface="Arial"/>
                        <a:buNone/>
                      </a:pPr>
                      <a:r>
                        <a:rPr lang="en-US" sz="1900" b="0" i="0" u="none" strike="noStrike" cap="none" dirty="0" smtClean="0">
                          <a:solidFill>
                            <a:srgbClr val="000000"/>
                          </a:solidFill>
                          <a:latin typeface="Arial"/>
                          <a:ea typeface="Arial"/>
                          <a:cs typeface="Arial"/>
                          <a:sym typeface="Arial"/>
                        </a:rPr>
                        <a:t>1979</a:t>
                      </a:r>
                      <a:endParaRPr sz="1900" b="0" i="0" u="none" strike="noStrike" cap="none" dirty="0">
                        <a:solidFill>
                          <a:srgbClr val="000000"/>
                        </a:solidFill>
                        <a:latin typeface="Arial"/>
                        <a:ea typeface="Arial"/>
                        <a:cs typeface="Arial"/>
                        <a:sym typeface="Arial"/>
                      </a:endParaRPr>
                    </a:p>
                  </a:txBody>
                  <a:tcPr marL="121900" marR="121900" marT="121900" marB="121900">
                    <a:lnT w="9525" cap="flat" cmpd="sng">
                      <a:solidFill>
                        <a:srgbClr val="9E9E9E"/>
                      </a:solidFill>
                      <a:prstDash val="solid"/>
                      <a:round/>
                      <a:headEnd type="none" w="sm" len="sm"/>
                      <a:tailEnd type="none" w="sm" len="sm"/>
                    </a:lnT>
                  </a:tcPr>
                </a:tc>
              </a:tr>
              <a:tr h="585433">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2 </a:t>
                      </a:r>
                      <a:r>
                        <a:rPr lang="mr-IN" sz="1900" b="0" i="0" u="none" strike="noStrike" cap="none" dirty="0" smtClean="0">
                          <a:solidFill>
                            <a:srgbClr val="000000"/>
                          </a:solidFill>
                          <a:latin typeface="Arial"/>
                          <a:ea typeface="Arial"/>
                          <a:cs typeface="Arial"/>
                          <a:sym typeface="Arial"/>
                        </a:rPr>
                        <a:t>–</a:t>
                      </a:r>
                      <a:r>
                        <a:rPr lang="en-US" sz="1900" b="0" i="0" u="none" strike="noStrike" cap="none" dirty="0" smtClean="0">
                          <a:solidFill>
                            <a:srgbClr val="000000"/>
                          </a:solidFill>
                          <a:latin typeface="Arial"/>
                          <a:ea typeface="Arial"/>
                          <a:cs typeface="Arial"/>
                          <a:sym typeface="Arial"/>
                        </a:rPr>
                        <a:t> </a:t>
                      </a:r>
                      <a:r>
                        <a:rPr lang="en-US" sz="1900" b="0" i="0" u="none" strike="noStrike" cap="none" dirty="0" err="1" smtClean="0">
                          <a:solidFill>
                            <a:srgbClr val="000000"/>
                          </a:solidFill>
                          <a:latin typeface="Arial"/>
                          <a:ea typeface="Arial"/>
                          <a:cs typeface="Arial"/>
                          <a:sym typeface="Arial"/>
                        </a:rPr>
                        <a:t>shopping_cart</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1881</a:t>
                      </a:r>
                      <a:endParaRPr sz="1900" b="0" i="0" u="none" strike="noStrike" cap="none" dirty="0">
                        <a:solidFill>
                          <a:srgbClr val="000000"/>
                        </a:solidFill>
                        <a:latin typeface="Arial"/>
                        <a:ea typeface="Arial"/>
                        <a:cs typeface="Arial"/>
                        <a:sym typeface="Arial"/>
                      </a:endParaRPr>
                    </a:p>
                  </a:txBody>
                  <a:tcPr marL="121900" marR="121900" marT="121900" marB="121900"/>
                </a:tc>
              </a:tr>
              <a:tr h="585433">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3 - checkout</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1431</a:t>
                      </a:r>
                      <a:endParaRPr sz="1900" b="0" i="0" u="none" strike="noStrike" cap="none" dirty="0">
                        <a:solidFill>
                          <a:srgbClr val="000000"/>
                        </a:solidFill>
                        <a:latin typeface="Arial"/>
                        <a:ea typeface="Arial"/>
                        <a:cs typeface="Arial"/>
                        <a:sym typeface="Arial"/>
                      </a:endParaRPr>
                    </a:p>
                  </a:txBody>
                  <a:tcPr marL="121900" marR="121900" marT="121900" marB="121900"/>
                </a:tc>
              </a:tr>
              <a:tr h="585433">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4 - purchase</a:t>
                      </a:r>
                      <a:endParaRPr sz="1900" b="0" i="0" u="none" strike="noStrike" cap="none" dirty="0">
                        <a:solidFill>
                          <a:srgbClr val="000000"/>
                        </a:solidFill>
                        <a:latin typeface="Arial"/>
                        <a:ea typeface="Arial"/>
                        <a:cs typeface="Arial"/>
                        <a:sym typeface="Arial"/>
                      </a:endParaRPr>
                    </a:p>
                  </a:txBody>
                  <a:tcPr marL="121900" marR="121900" marT="121900" marB="121900"/>
                </a:tc>
                <a:tc>
                  <a:txBody>
                    <a:bodyPr/>
                    <a:lstStyle/>
                    <a:p>
                      <a:pPr marL="0" lvl="0" indent="0" rtl="0">
                        <a:spcBef>
                          <a:spcPts val="0"/>
                        </a:spcBef>
                        <a:spcAft>
                          <a:spcPts val="0"/>
                        </a:spcAft>
                        <a:buNone/>
                      </a:pPr>
                      <a:r>
                        <a:rPr lang="en-US" sz="1900" b="0" i="0" u="none" strike="noStrike" cap="none" dirty="0" smtClean="0">
                          <a:solidFill>
                            <a:srgbClr val="000000"/>
                          </a:solidFill>
                          <a:latin typeface="Arial"/>
                          <a:ea typeface="Arial"/>
                          <a:cs typeface="Arial"/>
                          <a:sym typeface="Arial"/>
                        </a:rPr>
                        <a:t>361</a:t>
                      </a:r>
                      <a:endParaRPr sz="1900" b="0" i="0" u="none" strike="noStrike" cap="none" dirty="0">
                        <a:solidFill>
                          <a:srgbClr val="000000"/>
                        </a:solidFill>
                        <a:latin typeface="Arial"/>
                        <a:ea typeface="Arial"/>
                        <a:cs typeface="Arial"/>
                        <a:sym typeface="Arial"/>
                      </a:endParaRPr>
                    </a:p>
                  </a:txBody>
                  <a:tcPr marL="121900" marR="121900" marT="121900" marB="121900"/>
                </a:tc>
              </a:tr>
            </a:tbl>
          </a:graphicData>
        </a:graphic>
      </p:graphicFrame>
      <p:sp>
        <p:nvSpPr>
          <p:cNvPr id="5" name="Shape 323"/>
          <p:cNvSpPr txBox="1"/>
          <p:nvPr/>
        </p:nvSpPr>
        <p:spPr>
          <a:xfrm>
            <a:off x="237300" y="2665281"/>
            <a:ext cx="6561200" cy="1725137"/>
          </a:xfrm>
          <a:prstGeom prst="rect">
            <a:avLst/>
          </a:prstGeom>
          <a:solidFill>
            <a:srgbClr val="201F2F"/>
          </a:solidFill>
          <a:ln>
            <a:noFill/>
          </a:ln>
        </p:spPr>
        <p:txBody>
          <a:bodyPr spcFirstLastPara="1" wrap="square" lIns="121900" tIns="121900" rIns="121900" bIns="121900" anchor="t" anchorCtr="0">
            <a:noAutofit/>
          </a:bodyPr>
          <a:lstStyle/>
          <a:p>
            <a:endParaRPr sz="1200" dirty="0">
              <a:latin typeface="Courier New"/>
              <a:ea typeface="Courier New"/>
              <a:cs typeface="Courier New"/>
              <a:sym typeface="Courier New"/>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00" y="2867448"/>
            <a:ext cx="5183259" cy="993352"/>
          </a:xfrm>
          <a:prstGeom prst="rect">
            <a:avLst/>
          </a:prstGeom>
        </p:spPr>
      </p:pic>
    </p:spTree>
    <p:extLst>
      <p:ext uri="{BB962C8B-B14F-4D97-AF65-F5344CB8AC3E}">
        <p14:creationId xmlns:p14="http://schemas.microsoft.com/office/powerpoint/2010/main" val="82559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674</Words>
  <Application>Microsoft Macintosh PowerPoint</Application>
  <PresentationFormat>Widescreen</PresentationFormat>
  <Paragraphs>201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Calibri Light</vt:lpstr>
      <vt:lpstr>Courier New</vt:lpstr>
      <vt:lpstr>Helvetica Neue</vt:lpstr>
      <vt:lpstr>Roboto</vt:lpstr>
      <vt:lpstr>Roboto Black</vt:lpstr>
      <vt:lpstr>Roboto Thin</vt:lpstr>
      <vt:lpstr>Arial</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Garcia</dc:creator>
  <cp:lastModifiedBy>Jonathan Garcia</cp:lastModifiedBy>
  <cp:revision>3</cp:revision>
  <dcterms:created xsi:type="dcterms:W3CDTF">2018-07-27T00:04:41Z</dcterms:created>
  <dcterms:modified xsi:type="dcterms:W3CDTF">2018-07-27T00:11:10Z</dcterms:modified>
</cp:coreProperties>
</file>