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4" r:id="rId2"/>
    <p:sldId id="281" r:id="rId3"/>
    <p:sldId id="282" r:id="rId4"/>
    <p:sldId id="272" r:id="rId5"/>
    <p:sldId id="285" r:id="rId6"/>
    <p:sldId id="286" r:id="rId7"/>
    <p:sldId id="287" r:id="rId8"/>
    <p:sldId id="301" r:id="rId9"/>
    <p:sldId id="302" r:id="rId10"/>
    <p:sldId id="288" r:id="rId11"/>
    <p:sldId id="294" r:id="rId12"/>
    <p:sldId id="303" r:id="rId13"/>
    <p:sldId id="292" r:id="rId14"/>
    <p:sldId id="295" r:id="rId15"/>
    <p:sldId id="304" r:id="rId16"/>
    <p:sldId id="296" r:id="rId17"/>
    <p:sldId id="306" r:id="rId18"/>
    <p:sldId id="297" r:id="rId19"/>
    <p:sldId id="298" r:id="rId20"/>
    <p:sldId id="299" r:id="rId21"/>
    <p:sldId id="305" r:id="rId22"/>
    <p:sldId id="300" r:id="rId23"/>
    <p:sldId id="307" r:id="rId24"/>
    <p:sldId id="291" r:id="rId25"/>
    <p:sldId id="271" r:id="rId26"/>
  </p:sldIdLst>
  <p:sldSz cx="9906000" cy="6858000" type="A4"/>
  <p:notesSz cx="6858000" cy="91440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FF"/>
    <a:srgbClr val="009999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79073" autoAdjust="0"/>
  </p:normalViewPr>
  <p:slideViewPr>
    <p:cSldViewPr>
      <p:cViewPr varScale="1">
        <p:scale>
          <a:sx n="73" d="100"/>
          <a:sy n="73" d="100"/>
        </p:scale>
        <p:origin x="-2096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6F2E9-4B46-4CFA-A596-E0BDB2675E8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E5268-A523-4945-919D-92C2F9DABBDB}" type="pres">
      <dgm:prSet presAssocID="{C5A6F2E9-4B46-4CFA-A596-E0BDB2675E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6FA6CA-A56A-480B-A678-9605D454D876}" type="presOf" srcId="{C5A6F2E9-4B46-4CFA-A596-E0BDB2675E8D}" destId="{1EDE5268-A523-4945-919D-92C2F9DABBDB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fld id="{F58DE31F-69B9-43D0-8FEB-67E49DCD54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893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fld id="{93229E8C-18C3-4D8F-8881-C20A191A2B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907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://portal.acm.org/citation.cfm?id=145417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39FD1E8-DDEF-4710-BF80-D0C4F597D0B2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pPr/>
              <a:t>1</a:t>
            </a:fld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94777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粗糙集理论是建立在分类机制的基础上的，它将分类理解为在特定空间上的等价关系，而等价关系构成了对该空间的划分。粗糙集理论将知识理解为对数据的划分，每一被划分的集合称为概念。粗糙集理论的主要思想是利用已知的知识库，将不精确或不确定的知识用已知的知识库中的知识来（近似） 刻画。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217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如图所示，每一列总共有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，其中限制条件是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A&gt;6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。所以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就是不相关的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是相关的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是可疑的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。那么执行查询的时候只需要计算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中满足条件的记录的和然后加上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）是已知的。此时只需要解压缩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。从上面的分析可以知道，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能够很高效地执行一些查询，而且执行的时候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where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语句的区分度越高越好。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where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区分度高可以更精确地确认是否是相关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或者是不相关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亦或是可以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，尽可能减少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的数量、减少解压缩带来的性能损耗。在做条件判断的使用，一般会用到上一章所讲到的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Histogram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CMAP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，它们能够有效地提高查询性能。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多表连接的的时候原理也是相似的。先是利用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Pack-To-Pack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产生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join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的那两列的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之间的关系。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比如：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SELECT MAX(X.D) FROM T JOIN X ON T.B = X.C WHERE T.A &gt; 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Pack-To-Pack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产生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T.B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X.C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之间的关系矩阵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。假设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T.B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的第一个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X.C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的第一个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之间有元素交叉，那么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M[1,1]=1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，否则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M[1,1]=0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。这样就有效地减少了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join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操作时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的数量。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70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dirty="0" err="1" smtClean="0">
                <a:effectLst/>
              </a:rPr>
              <a:t>Infobright</a:t>
            </a:r>
            <a:r>
              <a:rPr lang="zh-CN" altLang="en-US" dirty="0" smtClean="0">
                <a:effectLst/>
              </a:rPr>
              <a:t>数据类型使用的一些经验和注意点：</a:t>
            </a:r>
          </a:p>
          <a:p>
            <a:pPr latinLnBrk="0"/>
            <a:r>
              <a:rPr lang="zh-CN" altLang="en-US" dirty="0" smtClean="0">
                <a:effectLst/>
              </a:rPr>
              <a:t>　　（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err="1" smtClean="0">
                <a:effectLst/>
              </a:rPr>
              <a:t>Infobright</a:t>
            </a:r>
            <a:r>
              <a:rPr lang="zh-CN" altLang="en-US" dirty="0" smtClean="0">
                <a:effectLst/>
              </a:rPr>
              <a:t>的数值类型的范围和</a:t>
            </a:r>
            <a:r>
              <a:rPr lang="en-US" altLang="zh-CN" dirty="0" smtClean="0">
                <a:effectLst/>
              </a:rPr>
              <a:t>MySQL</a:t>
            </a:r>
            <a:r>
              <a:rPr lang="zh-CN" altLang="en-US" dirty="0" smtClean="0">
                <a:effectLst/>
              </a:rPr>
              <a:t>有点不一样，比如</a:t>
            </a:r>
            <a:r>
              <a:rPr lang="en-US" altLang="zh-CN" dirty="0" err="1" smtClean="0">
                <a:effectLst/>
              </a:rPr>
              <a:t>Infobright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的最小值是</a:t>
            </a:r>
            <a:r>
              <a:rPr lang="en-US" altLang="zh-CN" dirty="0" smtClean="0">
                <a:effectLst/>
              </a:rPr>
              <a:t>-2147483647</a:t>
            </a:r>
            <a:r>
              <a:rPr lang="zh-CN" altLang="en-US" dirty="0" smtClean="0">
                <a:effectLst/>
              </a:rPr>
              <a:t>，而</a:t>
            </a:r>
            <a:r>
              <a:rPr lang="en-US" altLang="zh-CN" dirty="0" err="1" smtClean="0">
                <a:effectLst/>
              </a:rPr>
              <a:t>MySQl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最小值应该是</a:t>
            </a:r>
            <a:r>
              <a:rPr lang="en-US" altLang="zh-CN" dirty="0" smtClean="0">
                <a:effectLst/>
              </a:rPr>
              <a:t>-2147483648</a:t>
            </a:r>
            <a:r>
              <a:rPr lang="zh-CN" altLang="en-US" dirty="0" smtClean="0">
                <a:effectLst/>
              </a:rPr>
              <a:t>。其他的数值类型都存在这样的问题。</a:t>
            </a:r>
          </a:p>
          <a:p>
            <a:pPr latinLnBrk="0"/>
            <a:r>
              <a:rPr lang="zh-CN" altLang="en-US" dirty="0" smtClean="0">
                <a:effectLst/>
              </a:rPr>
              <a:t>　　（</a:t>
            </a: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）能够使用小数据类型就使用小数据类型，比如能够使用</a:t>
            </a:r>
            <a:r>
              <a:rPr lang="en-US" altLang="zh-CN" dirty="0" smtClean="0">
                <a:effectLst/>
              </a:rPr>
              <a:t>SMALLINT</a:t>
            </a:r>
            <a:r>
              <a:rPr lang="zh-CN" altLang="en-US" dirty="0" smtClean="0">
                <a:effectLst/>
              </a:rPr>
              <a:t>就不适用</a:t>
            </a:r>
            <a:r>
              <a:rPr lang="en-US" altLang="zh-CN" dirty="0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，这一点上</a:t>
            </a:r>
            <a:r>
              <a:rPr lang="en-US" altLang="zh-CN" dirty="0" err="1" smtClean="0">
                <a:effectLst/>
              </a:rPr>
              <a:t>Infobright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MySQL</a:t>
            </a:r>
            <a:r>
              <a:rPr lang="zh-CN" altLang="en-US" dirty="0" smtClean="0">
                <a:effectLst/>
              </a:rPr>
              <a:t>保持一致。</a:t>
            </a:r>
          </a:p>
          <a:p>
            <a:pPr latinLnBrk="0"/>
            <a:r>
              <a:rPr lang="zh-CN" altLang="en-US" dirty="0" smtClean="0">
                <a:effectLst/>
              </a:rPr>
              <a:t>　　（</a:t>
            </a: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）避免效率低的数据类型，像</a:t>
            </a:r>
            <a:r>
              <a:rPr lang="en-US" altLang="zh-CN" dirty="0" smtClean="0">
                <a:effectLst/>
              </a:rPr>
              <a:t>TEXT</a:t>
            </a:r>
            <a:r>
              <a:rPr lang="zh-CN" altLang="en-US" dirty="0" smtClean="0">
                <a:effectLst/>
              </a:rPr>
              <a:t>之类能不用就不用，像</a:t>
            </a:r>
            <a:r>
              <a:rPr lang="en-US" altLang="zh-CN" dirty="0" smtClean="0">
                <a:effectLst/>
              </a:rPr>
              <a:t>FLOAT</a:t>
            </a:r>
            <a:r>
              <a:rPr lang="zh-CN" altLang="en-US" dirty="0" smtClean="0">
                <a:effectLst/>
              </a:rPr>
              <a:t>尽量用</a:t>
            </a:r>
            <a:r>
              <a:rPr lang="en-US" altLang="zh-CN" dirty="0" smtClean="0">
                <a:effectLst/>
              </a:rPr>
              <a:t>DECIMAL</a:t>
            </a:r>
            <a:r>
              <a:rPr lang="zh-CN" altLang="en-US" dirty="0" smtClean="0">
                <a:effectLst/>
              </a:rPr>
              <a:t>代替，但是需要权衡毕竟</a:t>
            </a:r>
            <a:r>
              <a:rPr lang="en-US" altLang="zh-CN" dirty="0" smtClean="0">
                <a:effectLst/>
              </a:rPr>
              <a:t>DECIMAL</a:t>
            </a:r>
            <a:r>
              <a:rPr lang="zh-CN" altLang="en-US" dirty="0" smtClean="0">
                <a:effectLst/>
              </a:rPr>
              <a:t>会损失精度。</a:t>
            </a:r>
          </a:p>
          <a:p>
            <a:pPr latinLnBrk="0"/>
            <a:r>
              <a:rPr lang="zh-CN" altLang="en-US" dirty="0" smtClean="0">
                <a:effectLst/>
              </a:rPr>
              <a:t>　　（</a:t>
            </a:r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）尽量少用</a:t>
            </a:r>
            <a:r>
              <a:rPr lang="en-US" altLang="zh-CN" dirty="0" smtClean="0">
                <a:effectLst/>
              </a:rPr>
              <a:t>VARCHAR</a:t>
            </a:r>
            <a:r>
              <a:rPr lang="zh-CN" altLang="en-US" dirty="0" smtClean="0">
                <a:effectLst/>
              </a:rPr>
              <a:t>，在</a:t>
            </a:r>
            <a:r>
              <a:rPr lang="en-US" altLang="zh-CN" dirty="0" smtClean="0">
                <a:effectLst/>
              </a:rPr>
              <a:t>MySQL</a:t>
            </a:r>
            <a:r>
              <a:rPr lang="zh-CN" altLang="en-US" dirty="0" smtClean="0">
                <a:effectLst/>
              </a:rPr>
              <a:t>里面动态的</a:t>
            </a:r>
            <a:r>
              <a:rPr lang="en-US" altLang="zh-CN" dirty="0" err="1" smtClean="0">
                <a:effectLst/>
              </a:rPr>
              <a:t>Varchar</a:t>
            </a:r>
            <a:r>
              <a:rPr lang="zh-CN" altLang="en-US" dirty="0" smtClean="0">
                <a:effectLst/>
              </a:rPr>
              <a:t>性能就不强，所以尽量避免</a:t>
            </a:r>
            <a:r>
              <a:rPr lang="en-US" altLang="zh-CN" dirty="0" smtClean="0">
                <a:effectLst/>
              </a:rPr>
              <a:t>VARCHAR</a:t>
            </a:r>
            <a:r>
              <a:rPr lang="zh-CN" altLang="en-US" dirty="0" smtClean="0">
                <a:effectLst/>
              </a:rPr>
              <a:t>。如果适合的话可以选择把</a:t>
            </a:r>
            <a:r>
              <a:rPr lang="en-US" altLang="zh-CN" dirty="0" smtClean="0">
                <a:effectLst/>
              </a:rPr>
              <a:t>VARCHAR</a:t>
            </a:r>
            <a:r>
              <a:rPr lang="zh-CN" altLang="en-US" dirty="0" smtClean="0">
                <a:effectLst/>
              </a:rPr>
              <a:t>改成</a:t>
            </a:r>
            <a:r>
              <a:rPr lang="en-US" altLang="zh-CN" dirty="0" smtClean="0">
                <a:effectLst/>
              </a:rPr>
              <a:t>CHAR</a:t>
            </a:r>
            <a:r>
              <a:rPr lang="zh-CN" altLang="en-US" dirty="0" smtClean="0">
                <a:effectLst/>
              </a:rPr>
              <a:t>存储甚至专程</a:t>
            </a:r>
            <a:r>
              <a:rPr lang="en-US" altLang="zh-CN" dirty="0" smtClean="0">
                <a:effectLst/>
              </a:rPr>
              <a:t>INTEGER</a:t>
            </a:r>
            <a:r>
              <a:rPr lang="zh-CN" altLang="en-US" dirty="0" smtClean="0">
                <a:effectLst/>
              </a:rPr>
              <a:t>类型。</a:t>
            </a:r>
            <a:r>
              <a:rPr lang="en-US" altLang="zh-CN" dirty="0" smtClean="0">
                <a:effectLst/>
              </a:rPr>
              <a:t>VARCHAR</a:t>
            </a:r>
            <a:r>
              <a:rPr lang="zh-CN" altLang="en-US" dirty="0" smtClean="0">
                <a:effectLst/>
              </a:rPr>
              <a:t>的优势在于分配空间的长度可变，既然</a:t>
            </a:r>
            <a:r>
              <a:rPr lang="en-US" altLang="zh-CN" dirty="0" err="1" smtClean="0">
                <a:effectLst/>
              </a:rPr>
              <a:t>Infobright</a:t>
            </a:r>
            <a:r>
              <a:rPr lang="zh-CN" altLang="en-US" dirty="0" smtClean="0">
                <a:effectLst/>
              </a:rPr>
              <a:t>具有那么优秀的压缩性能，个人认为完全可以把</a:t>
            </a:r>
            <a:r>
              <a:rPr lang="en-US" altLang="zh-CN" dirty="0" smtClean="0">
                <a:effectLst/>
              </a:rPr>
              <a:t>VARCHAR</a:t>
            </a:r>
            <a:r>
              <a:rPr lang="zh-CN" altLang="en-US" dirty="0" smtClean="0">
                <a:effectLst/>
              </a:rPr>
              <a:t>转成</a:t>
            </a:r>
            <a:r>
              <a:rPr lang="en-US" altLang="zh-CN" dirty="0" smtClean="0">
                <a:effectLst/>
              </a:rPr>
              <a:t>CHAR</a:t>
            </a:r>
            <a:r>
              <a:rPr lang="zh-CN" altLang="en-US" dirty="0" smtClean="0">
                <a:effectLst/>
              </a:rPr>
              <a:t>。</a:t>
            </a:r>
            <a:r>
              <a:rPr lang="en-US" altLang="zh-CN" dirty="0" smtClean="0">
                <a:effectLst/>
              </a:rPr>
              <a:t>CHAR</a:t>
            </a:r>
            <a:r>
              <a:rPr lang="zh-CN" altLang="en-US" dirty="0" smtClean="0">
                <a:effectLst/>
              </a:rPr>
              <a:t>会具有更好的查询和压缩性能。</a:t>
            </a:r>
          </a:p>
          <a:p>
            <a:pPr latinLnBrk="0"/>
            <a:r>
              <a:rPr lang="zh-CN" altLang="en-US" dirty="0" smtClean="0">
                <a:effectLst/>
              </a:rPr>
              <a:t>　　（</a:t>
            </a:r>
            <a:r>
              <a:rPr lang="en-US" altLang="zh-CN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）能够使用</a:t>
            </a:r>
            <a:r>
              <a:rPr lang="en-US" altLang="zh-CN" dirty="0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的情况尽量使用</a:t>
            </a:r>
            <a:r>
              <a:rPr lang="en-US" altLang="zh-CN" dirty="0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，很多时候甚至可以把一些</a:t>
            </a:r>
            <a:r>
              <a:rPr lang="en-US" altLang="zh-CN" dirty="0" smtClean="0">
                <a:effectLst/>
              </a:rPr>
              <a:t>CHAR</a:t>
            </a:r>
            <a:r>
              <a:rPr lang="zh-CN" altLang="en-US" dirty="0" smtClean="0">
                <a:effectLst/>
              </a:rPr>
              <a:t>类型的数据往整型转化。比如搜索日志里面的客户永久</a:t>
            </a:r>
            <a:r>
              <a:rPr lang="en-US" altLang="zh-CN" dirty="0" smtClean="0">
                <a:effectLst/>
              </a:rPr>
              <a:t>id</a:t>
            </a:r>
            <a:r>
              <a:rPr lang="zh-CN" altLang="en-US" dirty="0" smtClean="0">
                <a:effectLst/>
              </a:rPr>
              <a:t>、客户</a:t>
            </a:r>
            <a:r>
              <a:rPr lang="en-US" altLang="zh-CN" dirty="0" smtClean="0">
                <a:effectLst/>
              </a:rPr>
              <a:t>id</a:t>
            </a:r>
            <a:r>
              <a:rPr lang="zh-CN" altLang="en-US" dirty="0" smtClean="0">
                <a:effectLst/>
              </a:rPr>
              <a:t>等等数据就可以用</a:t>
            </a:r>
            <a:r>
              <a:rPr lang="en-US" altLang="zh-CN" dirty="0" smtClean="0">
                <a:effectLst/>
              </a:rPr>
              <a:t>BIGINT</a:t>
            </a:r>
            <a:r>
              <a:rPr lang="zh-CN" altLang="en-US" dirty="0" smtClean="0">
                <a:effectLst/>
              </a:rPr>
              <a:t>存储而不用</a:t>
            </a:r>
            <a:r>
              <a:rPr lang="en-US" altLang="zh-CN" dirty="0" smtClean="0">
                <a:effectLst/>
              </a:rPr>
              <a:t>CHAR</a:t>
            </a:r>
            <a:r>
              <a:rPr lang="zh-CN" altLang="en-US" dirty="0" smtClean="0">
                <a:effectLst/>
              </a:rPr>
              <a:t>存储。其实把时间分割成</a:t>
            </a:r>
            <a:r>
              <a:rPr lang="en-US" altLang="zh-CN" dirty="0" smtClean="0">
                <a:effectLst/>
              </a:rPr>
              <a:t>year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month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day</a:t>
            </a:r>
            <a:r>
              <a:rPr lang="zh-CN" altLang="en-US" dirty="0" smtClean="0">
                <a:effectLst/>
              </a:rPr>
              <a:t>三列存储也是很好的选择。在我能见到的系统里面时间基本上是使用频率最高的字段，提高时间字段的查询性能显然是非常重要的。当然这个还是要根据系统的具体情况，做数据分析时有时候很需要</a:t>
            </a:r>
            <a:r>
              <a:rPr lang="en-US" altLang="zh-CN" dirty="0" smtClean="0">
                <a:effectLst/>
              </a:rPr>
              <a:t>MySQL</a:t>
            </a:r>
            <a:r>
              <a:rPr lang="zh-CN" altLang="en-US" dirty="0" smtClean="0">
                <a:effectLst/>
              </a:rPr>
              <a:t>的那些时间函数。</a:t>
            </a:r>
          </a:p>
          <a:p>
            <a:pPr latinLnBrk="0"/>
            <a:r>
              <a:rPr lang="zh-CN" altLang="en-US" dirty="0" smtClean="0">
                <a:effectLst/>
              </a:rPr>
              <a:t>　　（</a:t>
            </a:r>
            <a:r>
              <a:rPr lang="en-US" altLang="zh-CN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err="1" smtClean="0">
                <a:effectLst/>
              </a:rPr>
              <a:t>varchar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char</a:t>
            </a:r>
            <a:r>
              <a:rPr lang="zh-CN" altLang="en-US" dirty="0" smtClean="0">
                <a:effectLst/>
              </a:rPr>
              <a:t>字段还可以使用</a:t>
            </a:r>
            <a:r>
              <a:rPr lang="en-US" altLang="zh-CN" dirty="0" smtClean="0">
                <a:effectLst/>
              </a:rPr>
              <a:t>comment lookup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comment lookup</a:t>
            </a:r>
            <a:r>
              <a:rPr lang="zh-CN" altLang="en-US" dirty="0" smtClean="0">
                <a:effectLst/>
              </a:rPr>
              <a:t>能够显著地提高压缩比率和查询性能。</a:t>
            </a:r>
          </a:p>
          <a:p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91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03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）配置环境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　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下面，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环境的配置可以根据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README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里的要求，配置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brighthouse.ini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选取高效的数据类型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　参见前面章节。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）使用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comment lookup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　参见前面章节。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）尽量有序地导入数据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　前面分析过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的构架，每一列分成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，每个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列面存储着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的一些统计信息。有序地导入数据能够使不同的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内的数据差异化更明显。比如按时间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顺序导入数据，那么前一个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max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&lt;=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下一个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min(date)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，查询的时候就能够减少可疑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，提高查询性能。换句话说，有序地导入数据就是使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内部数据更加集中，而不再那么分散。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）使用高效的查询语句。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　这里涉及的内容比较多了，总结如下：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      尽量不适用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，可以采用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或者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union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取而代之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　减少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IO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操作，原因是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里面数据是压缩的，解压缩的过程要消耗很多的时间。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　查询的时候尽量条件选择差异化更明显的语句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         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Select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中尽量使用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where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中出现的字段。原因是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按照列处理的，每一列都是单独处理的。所以避免使用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where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中未出现的字段可以得到较好的性能。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          限制在结果中的表的数量，也就是限制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select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中出现表的数量。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         尽量使用独立的子查询和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join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操作代替非独立的子查询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  尽量不在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where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里面使用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MySQL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函数和类型转换符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         尽量避免会使用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MySQL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优化器的查询操作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  使用跨越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MySQL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表的查询操作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　尽量不在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group by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里或者子查询里面使用数学操作，如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a*b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　　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select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里面尽量剔除不要的字段。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执行查询语句的时候，大部分的时间都是花在优化阶段。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优化器虽然已经很强大，但是编写查询语句的时候很多的细节问题还是需要程序员注意。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87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多</a:t>
            </a:r>
            <a:r>
              <a:rPr kumimoji="1" lang="en-US" altLang="zh-CN" dirty="0" smtClean="0"/>
              <a:t>VR</a:t>
            </a:r>
            <a:r>
              <a:rPr kumimoji="1" lang="zh-CN" altLang="en-US" dirty="0" smtClean="0"/>
              <a:t>系统</a:t>
            </a:r>
            <a:r>
              <a:rPr kumimoji="1" lang="zh-CN" altLang="en-US" dirty="0" smtClean="0"/>
              <a:t>单张表</a:t>
            </a:r>
            <a:r>
              <a:rPr kumimoji="1" lang="zh-CN" altLang="en-US" dirty="0" smtClean="0"/>
              <a:t>已经达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2000W</a:t>
            </a:r>
            <a:r>
              <a:rPr kumimoji="1" lang="zh-CN" altLang="en-US" dirty="0" smtClean="0"/>
              <a:t>行数据，</a:t>
            </a:r>
            <a:r>
              <a:rPr kumimoji="1" lang="zh-CN" altLang="en-US" dirty="0" smtClean="0"/>
              <a:t>单张</a:t>
            </a:r>
            <a:r>
              <a:rPr kumimoji="1" lang="zh-CN" altLang="en-US" dirty="0" smtClean="0"/>
              <a:t>表</a:t>
            </a:r>
            <a:r>
              <a:rPr kumimoji="1" lang="en-US" altLang="zh-CN" dirty="0" smtClean="0"/>
              <a:t>3G</a:t>
            </a:r>
            <a:r>
              <a:rPr kumimoji="1" lang="zh-CN" altLang="en-US" smtClean="0"/>
              <a:t>磁盘空间</a:t>
            </a:r>
            <a:r>
              <a:rPr kumimoji="1" lang="zh-CN" altLang="en-US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优化方法就是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分库分表，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建索引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树 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索引，聚簇，覆盖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做汇总表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编程复杂，效率也不是很高，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83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对于查询型系统，我们尝试了解一些其他的存储方案</a:t>
            </a:r>
            <a:endParaRPr kumimoji="1"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MongDB,Hbase</a:t>
            </a:r>
            <a:r>
              <a:rPr kumimoji="1" lang="zh-CN" altLang="en-US" dirty="0" smtClean="0"/>
              <a:t>之类，今天我们介绍一个基于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的数据仓库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79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连接管理与安全性</a:t>
            </a:r>
            <a:endParaRPr lang="en-US" altLang="zh-CN" dirty="0" smtClean="0"/>
          </a:p>
          <a:p>
            <a:r>
              <a:rPr lang="en-US" altLang="zh-CN" dirty="0" smtClean="0"/>
              <a:t>	1.1</a:t>
            </a:r>
            <a:r>
              <a:rPr lang="zh-CN" altLang="en-US" dirty="0" smtClean="0"/>
              <a:t>每个客户端一个线程也可以用第三方的线程池</a:t>
            </a:r>
            <a:endParaRPr lang="en-US" altLang="zh-CN" dirty="0" smtClean="0"/>
          </a:p>
          <a:p>
            <a:r>
              <a:rPr lang="en-US" altLang="zh-CN" dirty="0" smtClean="0"/>
              <a:t>	1.2</a:t>
            </a:r>
            <a:r>
              <a:rPr lang="zh-CN" altLang="en-US" dirty="0" smtClean="0"/>
              <a:t>认证可以使用安全套接字或者</a:t>
            </a:r>
            <a:r>
              <a:rPr lang="en-US" altLang="zh-CN" dirty="0" smtClean="0"/>
              <a:t>X.509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优化执行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包括重写查询、决定表的读取顺序，以及选择合适的索引等</a:t>
            </a:r>
            <a:endParaRPr lang="en-US" altLang="zh-CN" dirty="0" smtClean="0"/>
          </a:p>
          <a:p>
            <a:r>
              <a:rPr lang="zh-CN" altLang="en-US" dirty="0" smtClean="0"/>
              <a:t>数据库事物的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是基于锁的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表锁，行锁，范围锁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49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MVCC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是行锁的一种变种，在很多情况下避免加锁操作，降低开销，例如非阻塞的读操作，以及写操作只锁定必要的行。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MVCC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的实现是通过保存数据在某个时间点的快照来实现。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日志型应用建议用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archive</a:t>
            </a:r>
            <a:r>
              <a:rPr lang="zh-CN" altLang="en-US" dirty="0" smtClean="0"/>
              <a:t>引擎，</a:t>
            </a:r>
            <a:r>
              <a:rPr lang="en-US" altLang="zh-CN" dirty="0" err="1" smtClean="0"/>
              <a:t>loghandler</a:t>
            </a:r>
            <a:r>
              <a:rPr lang="zh-CN" altLang="en-US" dirty="0" smtClean="0"/>
              <a:t>的默认引擎是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，建议改一下。甚至使用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压缩表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http://www.mysqlperformanceblog.com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61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大数据还可以使用：</a:t>
            </a:r>
            <a:r>
              <a:rPr lang="en-US" altLang="zh-CN" dirty="0" err="1" smtClean="0"/>
              <a:t>tokuDB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90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24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如上图所示，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采用了和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MySQL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一致的构架，分为两层。上层是服务及应用管理，下层是存储引擎。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的默认存储引擎是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brighthouse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，但是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还可以支持其他的存储引擎，比如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MyISAM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MRG_MyISAM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Memory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CSV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通过三层来组织数据，分别是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DP(Data Pack)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 Pack Node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Knowledge Node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）。而在这三层之上就是无比强大的知识网络（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Knowledge Grid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数据块（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）是存储的最低层，列中每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64K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个单元组成一个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比列更小，具有更好的压缩比率；又比单个数据单元更大，具有更好的查询性能。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数据块节点（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之间是一对一的关系。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记录着每一个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里面存储和压缩的一些统计数据，包括最大值、最小值、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null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的个数、单元总数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count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等等。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里面存储着指向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之间或者列之间关系的一些元数据集合，比如值发生的范围（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MIin_Max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）、列数据之间的关联。大部分的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数据是装载数据的时候产生的，另外一些事是查询的时候产生。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　在这三层之上是知识网络（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Knowledge Grid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Knowledge Grid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构架是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Infobright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高性能的重要原因。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53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3"/>
              </a:rPr>
              <a:t>Brighthouse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3"/>
              </a:rPr>
              <a:t>: an analytic data warehouse for ad-hoc queries</a:t>
            </a:r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dirty="0" smtClean="0"/>
              <a:t>http://portal.acm.org/citation.cfm?id=1454174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61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4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3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3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4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9173" name="Rectangle 1045"/>
          <p:cNvSpPr>
            <a:spLocks noGrp="1" noChangeArrowheads="1"/>
          </p:cNvSpPr>
          <p:nvPr>
            <p:ph type="ctrTitle" sz="quarter"/>
          </p:nvPr>
        </p:nvSpPr>
        <p:spPr>
          <a:xfrm>
            <a:off x="3429000" y="1981200"/>
            <a:ext cx="5715000" cy="1905000"/>
          </a:xfrm>
        </p:spPr>
        <p:txBody>
          <a:bodyPr/>
          <a:lstStyle>
            <a:lvl1pPr algn="ctr">
              <a:defRPr sz="6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174" name="Rectangle 10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267200"/>
            <a:ext cx="69342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04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0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222985-EDA5-4D64-A614-9E4521B4F3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831333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802D6-4311-4989-A08F-DE0FB0569B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14580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72325" y="457200"/>
            <a:ext cx="2238375" cy="5668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562725" cy="5668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55150-EE89-40EA-A53E-EB20D1FD1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092673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6ACD9-336D-4221-B5F8-A345B5F591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138140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BD758-B784-4EBF-B578-BC70A14410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670807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EF603-6522-48E1-81B2-468B14CA4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0040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826B-6C8B-487B-BEA6-37A39F91B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627609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72110-4E7C-4475-9F03-0D4F81DB4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96623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40D88-7449-4909-ABED-711DAF0823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10100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C1AEB-FB7C-4781-A04A-F4B14E7B5C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599996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F119A-B7A1-4DAA-B6C5-5027F769E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089513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3126F-2D76-401C-A4BF-844E8CAAB2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85130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7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7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4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4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BEF178-0C37-4BCB-A6E9-188FD4C2D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 xmlns:p14="http://schemas.microsoft.com/office/powerpoint/2010/main"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bright.org/Forums" TargetMode="External"/><Relationship Id="rId4" Type="http://schemas.openxmlformats.org/officeDocument/2006/relationships/hyperlink" Target="http://litongbupt.itey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bright.org/wik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6000" dirty="0" smtClean="0"/>
              <a:t>[</a:t>
            </a:r>
            <a:r>
              <a:rPr lang="en-US" altLang="zh-CN" sz="6000" dirty="0" err="1" smtClean="0"/>
              <a:t>infobright</a:t>
            </a:r>
            <a:r>
              <a:rPr lang="zh-CN" altLang="en-US" sz="6000" dirty="0" smtClean="0"/>
              <a:t>介绍</a:t>
            </a:r>
            <a:r>
              <a:rPr lang="en-US" altLang="zh-CN" sz="6000" dirty="0" smtClean="0"/>
              <a:t>]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302000" y="1066800"/>
            <a:ext cx="4603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北京搜狗科技发展有限公司</a:t>
            </a:r>
            <a:endParaRPr lang="en-US" altLang="zh-CN" sz="28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文本框 1"/>
          <p:cNvSpPr txBox="1">
            <a:spLocks noChangeArrowheads="1"/>
          </p:cNvSpPr>
          <p:nvPr/>
        </p:nvSpPr>
        <p:spPr bwMode="auto">
          <a:xfrm>
            <a:off x="7594600" y="4868863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Arial" panose="020B0604020202020204" pitchFamily="34" charset="0"/>
              </a:rPr>
              <a:t>--</a:t>
            </a:r>
            <a:r>
              <a:rPr lang="zh-CN" altLang="en-US" sz="1800" dirty="0" smtClean="0">
                <a:latin typeface="Arial" panose="020B0604020202020204" pitchFamily="34" charset="0"/>
              </a:rPr>
              <a:t>李彤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7/17/2013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457200"/>
            <a:ext cx="7848574" cy="592042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 bwMode="auto">
          <a:xfrm>
            <a:off x="5745088" y="3261593"/>
            <a:ext cx="3240360" cy="1584176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数据块节点（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DPN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DPN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一对一的关系。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DPN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记录着每一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里面存储和压缩的一些统计数据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包括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最大值、最小值、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的个数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单元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总数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等等。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2000672" y="4109195"/>
            <a:ext cx="3024336" cy="1584176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数据块（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）是存储的最低层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中每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64K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个单元组成一个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比列小，具有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更好的压缩比率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又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比单个数据单元更大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，具有更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好的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查询性能。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524773" y="2710427"/>
            <a:ext cx="3024336" cy="1584176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KN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里面存储着指向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之间或者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关系的一些元数据集合，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值发生的范围（</a:t>
            </a:r>
            <a:r>
              <a:rPr kumimoji="1"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Min_Max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kumimoji="1"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数据之间的关联。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7223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Grid</a:t>
            </a:r>
            <a:r>
              <a:rPr lang="zh-CN" altLang="en-US" dirty="0"/>
              <a:t>构架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981200"/>
            <a:ext cx="7522443" cy="396984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512840" y="2260187"/>
            <a:ext cx="4104456" cy="1368152"/>
            <a:chOff x="3512840" y="2276872"/>
            <a:chExt cx="4104456" cy="1368152"/>
          </a:xfrm>
        </p:grpSpPr>
        <p:sp>
          <p:nvSpPr>
            <p:cNvPr id="5" name="圆角矩形标注 4"/>
            <p:cNvSpPr/>
            <p:nvPr/>
          </p:nvSpPr>
          <p:spPr bwMode="auto">
            <a:xfrm>
              <a:off x="3512840" y="2276872"/>
              <a:ext cx="4104456" cy="1368152"/>
            </a:xfrm>
            <a:prstGeom prst="wedgeRoundRectCallou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Histogram</a:t>
              </a:r>
              <a:r>
                <a:rPr lang="zh-CN" altLang="en-US" sz="1600" dirty="0"/>
                <a:t>用来提高数字</a:t>
              </a:r>
              <a:r>
                <a:rPr lang="zh-CN" altLang="en-US" sz="1600" dirty="0" smtClean="0"/>
                <a:t>类型（</a:t>
              </a:r>
              <a:r>
                <a:rPr lang="zh-CN" altLang="en-US" sz="1600" dirty="0"/>
                <a:t>比如</a:t>
              </a:r>
              <a:r>
                <a:rPr lang="en-US" altLang="zh-CN" sz="1600" dirty="0"/>
                <a:t>date</a:t>
              </a:r>
              <a:r>
                <a:rPr lang="zh-CN" altLang="en-US" sz="1600" dirty="0" smtClean="0"/>
                <a:t>，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time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decimal</a:t>
              </a:r>
              <a:r>
                <a:rPr lang="zh-CN" altLang="en-US" sz="1600" dirty="0" smtClean="0"/>
                <a:t>）的</a:t>
              </a:r>
              <a:r>
                <a:rPr lang="zh-CN" altLang="en-US" sz="1600" dirty="0"/>
                <a:t>查询的</a:t>
              </a:r>
              <a:r>
                <a:rPr lang="zh-CN" altLang="en-US" sz="1600" dirty="0" smtClean="0"/>
                <a:t>性能</a:t>
              </a:r>
              <a:endParaRPr lang="en-US" altLang="zh-CN" sz="1600" dirty="0" smtClean="0"/>
            </a:p>
            <a:p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864" y="3089747"/>
              <a:ext cx="3528392" cy="53859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383431" y="1478676"/>
            <a:ext cx="4104456" cy="2548880"/>
            <a:chOff x="3512840" y="1594804"/>
            <a:chExt cx="4104456" cy="2548880"/>
          </a:xfrm>
        </p:grpSpPr>
        <p:sp>
          <p:nvSpPr>
            <p:cNvPr id="8" name="圆角矩形标注 7"/>
            <p:cNvSpPr/>
            <p:nvPr/>
          </p:nvSpPr>
          <p:spPr bwMode="auto">
            <a:xfrm>
              <a:off x="3512840" y="1594804"/>
              <a:ext cx="4104456" cy="2548880"/>
            </a:xfrm>
            <a:prstGeom prst="wedgeRoundRectCallout">
              <a:avLst>
                <a:gd name="adj1" fmla="val -20833"/>
                <a:gd name="adj2" fmla="val 6227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CMAP</a:t>
              </a:r>
              <a:r>
                <a:rPr lang="zh-CN" altLang="en-US" sz="1600" dirty="0"/>
                <a:t>是针对于文本类型的查询，也是</a:t>
              </a:r>
              <a:r>
                <a:rPr lang="zh-CN" altLang="en-US" sz="1600" dirty="0" smtClean="0"/>
                <a:t>装载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数据</a:t>
              </a:r>
              <a:r>
                <a:rPr lang="zh-CN" altLang="en-US" sz="1600" dirty="0"/>
                <a:t>的时候就产生的。</a:t>
              </a:r>
              <a:r>
                <a:rPr lang="en-US" altLang="zh-CN" sz="1600" dirty="0"/>
                <a:t>CMAP</a:t>
              </a:r>
              <a:r>
                <a:rPr lang="zh-CN" altLang="en-US" sz="1600" dirty="0"/>
                <a:t>是统计当前</a:t>
              </a:r>
              <a:r>
                <a:rPr lang="en-US" altLang="zh-CN" sz="1600" dirty="0" smtClean="0"/>
                <a:t>DP</a:t>
              </a:r>
            </a:p>
            <a:p>
              <a:r>
                <a:rPr lang="zh-CN" altLang="en-US" sz="1600" dirty="0" smtClean="0"/>
                <a:t>内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ASCII</a:t>
              </a:r>
              <a:r>
                <a:rPr lang="zh-CN" altLang="en-US" sz="1600" dirty="0"/>
                <a:t>在</a:t>
              </a:r>
              <a:r>
                <a:rPr lang="en-US" altLang="zh-CN" sz="1600" dirty="0"/>
                <a:t>1-64</a:t>
              </a:r>
              <a:r>
                <a:rPr lang="zh-CN" altLang="en-US" sz="1600" dirty="0"/>
                <a:t>位置出现的情况</a:t>
              </a:r>
              <a:r>
                <a:rPr lang="zh-CN" altLang="en-US" sz="1600" dirty="0" smtClean="0"/>
                <a:t>。</a:t>
              </a:r>
              <a:endParaRPr lang="en-US" altLang="zh-CN" sz="1600" dirty="0" smtClean="0"/>
            </a:p>
            <a:p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0952" y="2485012"/>
              <a:ext cx="2124745" cy="1658672"/>
            </a:xfrm>
            <a:prstGeom prst="rect">
              <a:avLst/>
            </a:prstGeom>
          </p:spPr>
        </p:pic>
      </p:grpSp>
      <p:sp>
        <p:nvSpPr>
          <p:cNvPr id="11" name="圆角矩形标注 10"/>
          <p:cNvSpPr/>
          <p:nvPr/>
        </p:nvSpPr>
        <p:spPr bwMode="auto">
          <a:xfrm>
            <a:off x="3195242" y="4009339"/>
            <a:ext cx="4104456" cy="1105732"/>
          </a:xfrm>
          <a:prstGeom prst="wedgeRoundRectCallout">
            <a:avLst>
              <a:gd name="adj1" fmla="val -20833"/>
              <a:gd name="adj2" fmla="val 715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/>
              <a:t>Pack-To-Pack</a:t>
            </a:r>
            <a:r>
              <a:rPr lang="zh-CN" altLang="en-US" sz="1600" dirty="0"/>
              <a:t>是</a:t>
            </a:r>
            <a:r>
              <a:rPr lang="en-US" altLang="zh-CN" sz="1600" dirty="0"/>
              <a:t>Join</a:t>
            </a:r>
            <a:r>
              <a:rPr lang="zh-CN" altLang="en-US" sz="1600" dirty="0"/>
              <a:t>操作的时候产生的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它</a:t>
            </a:r>
            <a:r>
              <a:rPr lang="zh-CN" altLang="en-US" sz="1600" dirty="0"/>
              <a:t>是表示</a:t>
            </a:r>
            <a:r>
              <a:rPr lang="en-US" altLang="zh-CN" sz="1600" dirty="0"/>
              <a:t>join</a:t>
            </a:r>
            <a:r>
              <a:rPr lang="zh-CN" altLang="en-US" sz="1600" dirty="0"/>
              <a:t>的两个</a:t>
            </a:r>
            <a:r>
              <a:rPr lang="en-US" altLang="zh-CN" sz="1600" dirty="0"/>
              <a:t>DP</a:t>
            </a:r>
            <a:r>
              <a:rPr lang="zh-CN" altLang="en-US" sz="1600" dirty="0"/>
              <a:t>中操作的两个列</a:t>
            </a:r>
            <a:r>
              <a:rPr lang="zh-CN" altLang="en-US" sz="1600" dirty="0" smtClean="0"/>
              <a:t>之间</a:t>
            </a:r>
            <a:endParaRPr lang="en-US" altLang="zh-CN" sz="1600" dirty="0" smtClean="0"/>
          </a:p>
          <a:p>
            <a:r>
              <a:rPr lang="zh-CN" altLang="en-US" sz="1600" dirty="0" smtClean="0"/>
              <a:t>关系</a:t>
            </a:r>
            <a:r>
              <a:rPr lang="zh-CN" altLang="en-US" sz="1600" dirty="0"/>
              <a:t>的位图，也就是二进制表示的矩阵。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05032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简介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架构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工作原理</a:t>
            </a:r>
            <a:r>
              <a:rPr lang="en-US" altLang="zh-CN" dirty="0" smtClean="0">
                <a:solidFill>
                  <a:srgbClr val="FF0000"/>
                </a:solidFill>
              </a:rPr>
              <a:t>--》</a:t>
            </a:r>
            <a:r>
              <a:rPr lang="zh-CN" altLang="en-US" dirty="0" smtClean="0">
                <a:solidFill>
                  <a:srgbClr val="FF0000"/>
                </a:solidFill>
              </a:rPr>
              <a:t>案例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压缩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查询优化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9377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粗糙集（</a:t>
            </a:r>
            <a:r>
              <a:rPr lang="en-US" altLang="zh-CN" dirty="0"/>
              <a:t>Rough Sets</a:t>
            </a:r>
            <a:r>
              <a:rPr lang="zh-CN" altLang="en-US" dirty="0"/>
              <a:t>）是</a:t>
            </a:r>
            <a:r>
              <a:rPr lang="en-US" altLang="zh-CN" dirty="0" err="1"/>
              <a:t>Infobright</a:t>
            </a:r>
            <a:r>
              <a:rPr lang="zh-CN" altLang="en-US" dirty="0"/>
              <a:t>的核心技术之一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Infobright</a:t>
            </a:r>
            <a:r>
              <a:rPr lang="zh-CN" altLang="en-US" dirty="0"/>
              <a:t>在执行查询的时候会根据知识网络（</a:t>
            </a:r>
            <a:r>
              <a:rPr lang="en-US" altLang="zh-CN" dirty="0"/>
              <a:t>Knowledge Grid</a:t>
            </a:r>
            <a:r>
              <a:rPr lang="zh-CN" altLang="en-US" dirty="0"/>
              <a:t>）把</a:t>
            </a:r>
            <a:r>
              <a:rPr lang="en-US" altLang="zh-CN" dirty="0"/>
              <a:t>DP</a:t>
            </a:r>
            <a:r>
              <a:rPr lang="zh-CN" altLang="en-US" dirty="0"/>
              <a:t>分成三类：</a:t>
            </a:r>
          </a:p>
          <a:p>
            <a:pPr lvl="1"/>
            <a:r>
              <a:rPr lang="zh-CN" altLang="en-US" sz="2400" dirty="0" smtClean="0"/>
              <a:t>相关</a:t>
            </a:r>
            <a:r>
              <a:rPr lang="zh-CN" altLang="en-US" sz="2400" dirty="0"/>
              <a:t>的</a:t>
            </a:r>
            <a:r>
              <a:rPr lang="en-US" altLang="zh-CN" sz="2400" dirty="0"/>
              <a:t>DP</a:t>
            </a:r>
            <a:r>
              <a:rPr lang="zh-CN" altLang="en-US" sz="2400" dirty="0"/>
              <a:t>（</a:t>
            </a:r>
            <a:r>
              <a:rPr lang="en-US" altLang="zh-CN" sz="2400" dirty="0"/>
              <a:t>Relevant Packs</a:t>
            </a:r>
            <a:r>
              <a:rPr lang="zh-CN" altLang="en-US" sz="2400" dirty="0"/>
              <a:t>），满足查询条件限制的</a:t>
            </a:r>
            <a:r>
              <a:rPr lang="en-US" altLang="zh-CN" sz="2400" dirty="0"/>
              <a:t>DP</a:t>
            </a:r>
          </a:p>
          <a:p>
            <a:pPr lvl="1"/>
            <a:r>
              <a:rPr lang="zh-CN" altLang="en-US" sz="2400" dirty="0" smtClean="0"/>
              <a:t>不相关的</a:t>
            </a:r>
            <a:r>
              <a:rPr lang="en-US" altLang="zh-CN" sz="2400" dirty="0"/>
              <a:t>DP</a:t>
            </a:r>
            <a:r>
              <a:rPr lang="zh-CN" altLang="en-US" sz="2400" dirty="0"/>
              <a:t>（</a:t>
            </a:r>
            <a:r>
              <a:rPr lang="en-US" altLang="zh-CN" sz="2400" dirty="0"/>
              <a:t>Irrelevant Packs</a:t>
            </a:r>
            <a:r>
              <a:rPr lang="zh-CN" altLang="en-US" sz="2400" dirty="0"/>
              <a:t>），不满足查询条件限制的</a:t>
            </a:r>
            <a:r>
              <a:rPr lang="en-US" altLang="zh-CN" sz="2400" dirty="0"/>
              <a:t>DP</a:t>
            </a:r>
          </a:p>
          <a:p>
            <a:pPr lvl="1"/>
            <a:r>
              <a:rPr lang="zh-CN" altLang="en-US" sz="2400" dirty="0" smtClean="0"/>
              <a:t>可疑</a:t>
            </a:r>
            <a:r>
              <a:rPr lang="zh-CN" altLang="en-US" sz="2400" dirty="0"/>
              <a:t>的</a:t>
            </a:r>
            <a:r>
              <a:rPr lang="en-US" altLang="zh-CN" sz="2400" dirty="0"/>
              <a:t>DP</a:t>
            </a:r>
            <a:r>
              <a:rPr lang="zh-CN" altLang="en-US" sz="2400" dirty="0"/>
              <a:t>（</a:t>
            </a:r>
            <a:r>
              <a:rPr lang="en-US" altLang="zh-CN" sz="2400" dirty="0"/>
              <a:t>Suspect Packs</a:t>
            </a:r>
            <a:r>
              <a:rPr lang="zh-CN" altLang="en-US" sz="2400" dirty="0"/>
              <a:t>），</a:t>
            </a:r>
            <a:r>
              <a:rPr lang="en-US" altLang="zh-CN" sz="2400" dirty="0"/>
              <a:t>DP</a:t>
            </a:r>
            <a:r>
              <a:rPr lang="zh-CN" altLang="en-US" sz="2400" dirty="0"/>
              <a:t>里面的数据部分满足查询条件的限制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1386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2204864"/>
            <a:ext cx="8569496" cy="35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0849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简介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架构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工作原理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压缩</a:t>
            </a:r>
            <a:r>
              <a:rPr lang="en-US" altLang="zh-CN" dirty="0" smtClean="0">
                <a:solidFill>
                  <a:srgbClr val="FF0000"/>
                </a:solidFill>
              </a:rPr>
              <a:t>--》</a:t>
            </a:r>
            <a:r>
              <a:rPr lang="zh-CN" altLang="en-US" dirty="0" smtClean="0">
                <a:solidFill>
                  <a:srgbClr val="FF0000"/>
                </a:solidFill>
              </a:rPr>
              <a:t>实验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查询优化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95654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DP</a:t>
            </a:r>
            <a:r>
              <a:rPr lang="zh-CN" altLang="en-US" dirty="0"/>
              <a:t>中的</a:t>
            </a:r>
            <a:r>
              <a:rPr lang="en-US" altLang="zh-CN" dirty="0"/>
              <a:t>64K</a:t>
            </a:r>
            <a:r>
              <a:rPr lang="zh-CN" altLang="en-US" dirty="0"/>
              <a:t>个元素被当成是一个序列，其中所有的</a:t>
            </a:r>
            <a:r>
              <a:rPr lang="en-US" altLang="zh-CN" dirty="0"/>
              <a:t>null</a:t>
            </a:r>
            <a:r>
              <a:rPr lang="zh-CN" altLang="en-US" dirty="0"/>
              <a:t>的位置都会被单独存储，然后其余的</a:t>
            </a:r>
            <a:r>
              <a:rPr lang="en-US" altLang="zh-CN" dirty="0"/>
              <a:t>non-null</a:t>
            </a:r>
            <a:r>
              <a:rPr lang="zh-CN" altLang="en-US" dirty="0"/>
              <a:t>的数据会被压缩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的压缩跟数据的类型有关，</a:t>
            </a:r>
            <a:r>
              <a:rPr lang="en-US" altLang="zh-CN" dirty="0" err="1"/>
              <a:t>infobright</a:t>
            </a:r>
            <a:r>
              <a:rPr lang="zh-CN" altLang="en-US" dirty="0"/>
              <a:t>会根据数据的类型选择压缩算法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infobright</a:t>
            </a:r>
            <a:r>
              <a:rPr lang="zh-CN" altLang="en-US" dirty="0"/>
              <a:t>会自适应地调节算法的参数以达到最优的压缩比。</a:t>
            </a:r>
          </a:p>
        </p:txBody>
      </p:sp>
    </p:spTree>
    <p:extLst>
      <p:ext uri="{BB962C8B-B14F-4D97-AF65-F5344CB8AC3E}">
        <p14:creationId xmlns:p14="http://schemas.microsoft.com/office/powerpoint/2010/main" val="1364816994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/>
              <a:t>Infobright</a:t>
            </a:r>
            <a:r>
              <a:rPr lang="zh-CN" altLang="en-US" sz="1800" dirty="0"/>
              <a:t>里面支持所有的</a:t>
            </a:r>
            <a:r>
              <a:rPr lang="en-US" altLang="zh-CN" sz="1800" dirty="0"/>
              <a:t>MySQL</a:t>
            </a:r>
            <a:r>
              <a:rPr lang="zh-CN" altLang="en-US" sz="1800" dirty="0"/>
              <a:t>原有的数据类型。其中</a:t>
            </a:r>
            <a:r>
              <a:rPr lang="en-US" altLang="zh-CN" sz="1800" dirty="0"/>
              <a:t>Integer</a:t>
            </a:r>
            <a:r>
              <a:rPr lang="zh-CN" altLang="en-US" sz="1800" dirty="0"/>
              <a:t>类型比其他数据类型更加高效。尽可能使用以下的数据类型：</a:t>
            </a:r>
          </a:p>
          <a:p>
            <a:r>
              <a:rPr lang="en-US" altLang="zh-CN" sz="1800" dirty="0" smtClean="0"/>
              <a:t>TINYINT</a:t>
            </a:r>
            <a:r>
              <a:rPr lang="zh-CN" altLang="en-US" sz="1800" dirty="0"/>
              <a:t>，</a:t>
            </a:r>
            <a:r>
              <a:rPr lang="en-US" altLang="zh-CN" sz="1800" dirty="0"/>
              <a:t>SMALLINT</a:t>
            </a:r>
            <a:r>
              <a:rPr lang="zh-CN" altLang="en-US" sz="1800" dirty="0"/>
              <a:t>，</a:t>
            </a:r>
            <a:r>
              <a:rPr lang="en-US" altLang="zh-CN" sz="1800" dirty="0"/>
              <a:t>MEDIUMINT</a:t>
            </a:r>
            <a:r>
              <a:rPr lang="zh-CN" altLang="en-US" sz="1800" dirty="0"/>
              <a:t>，</a:t>
            </a:r>
            <a:r>
              <a:rPr lang="en-US" altLang="zh-CN" sz="1800" dirty="0"/>
              <a:t>INT</a:t>
            </a:r>
            <a:r>
              <a:rPr lang="zh-CN" altLang="en-US" sz="1800" dirty="0"/>
              <a:t>，</a:t>
            </a:r>
            <a:r>
              <a:rPr lang="en-US" altLang="zh-CN" sz="1800" dirty="0"/>
              <a:t>BIGINT</a:t>
            </a:r>
          </a:p>
          <a:p>
            <a:r>
              <a:rPr lang="en-US" altLang="zh-CN" sz="1800" dirty="0" smtClean="0"/>
              <a:t>DECIMAL</a:t>
            </a:r>
            <a:r>
              <a:rPr lang="zh-CN" altLang="en-US" sz="1800" dirty="0"/>
              <a:t>（尽量减少小数点位数）</a:t>
            </a:r>
          </a:p>
          <a:p>
            <a:r>
              <a:rPr lang="en-US" altLang="zh-CN" sz="1800" dirty="0" smtClean="0"/>
              <a:t>DATE </a:t>
            </a:r>
            <a:r>
              <a:rPr lang="zh-CN" altLang="en-US" sz="1800" dirty="0"/>
              <a:t>，</a:t>
            </a:r>
            <a:r>
              <a:rPr lang="en-US" altLang="zh-CN" sz="1800" dirty="0"/>
              <a:t>TIME</a:t>
            </a:r>
          </a:p>
          <a:p>
            <a:r>
              <a:rPr lang="zh-CN" altLang="en-US" sz="1800" dirty="0" smtClean="0"/>
              <a:t>效率</a:t>
            </a:r>
            <a:r>
              <a:rPr lang="zh-CN" altLang="en-US" sz="1800" dirty="0"/>
              <a:t>比较低的、不推荐使用的数据类型有：</a:t>
            </a:r>
          </a:p>
          <a:p>
            <a:r>
              <a:rPr lang="en-US" altLang="zh-CN" sz="1800" dirty="0" smtClean="0"/>
              <a:t>BINARY </a:t>
            </a:r>
            <a:r>
              <a:rPr lang="en-US" altLang="zh-CN" sz="1800" dirty="0"/>
              <a:t>VARBINARY</a:t>
            </a:r>
          </a:p>
          <a:p>
            <a:r>
              <a:rPr lang="en-US" altLang="zh-CN" sz="1800" dirty="0" smtClean="0"/>
              <a:t>FLOAT</a:t>
            </a:r>
            <a:endParaRPr lang="en-US" altLang="zh-CN" sz="1800" dirty="0"/>
          </a:p>
          <a:p>
            <a:r>
              <a:rPr lang="en-US" altLang="zh-CN" sz="1800" dirty="0" smtClean="0"/>
              <a:t>DOUBLE</a:t>
            </a:r>
            <a:endParaRPr lang="en-US" altLang="zh-CN" sz="1800" dirty="0"/>
          </a:p>
          <a:p>
            <a:r>
              <a:rPr lang="en-US" altLang="zh-CN" sz="1800" dirty="0" smtClean="0"/>
              <a:t>VARCHAR</a:t>
            </a:r>
            <a:endParaRPr lang="en-US" altLang="zh-CN" sz="1800" dirty="0"/>
          </a:p>
          <a:p>
            <a:r>
              <a:rPr lang="en-US" altLang="zh-CN" sz="1800" dirty="0" smtClean="0"/>
              <a:t>TINYTEXT </a:t>
            </a:r>
            <a:r>
              <a:rPr lang="en-US" altLang="zh-CN" sz="1800" dirty="0"/>
              <a:t>TEXT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36946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实验环境下的压缩比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228" y="1628800"/>
            <a:ext cx="6093343" cy="4144963"/>
          </a:xfrm>
          <a:prstGeom prst="rect">
            <a:avLst/>
          </a:prstGeom>
        </p:spPr>
      </p:pic>
      <p:sp>
        <p:nvSpPr>
          <p:cNvPr id="5" name="单圆角矩形 4"/>
          <p:cNvSpPr/>
          <p:nvPr/>
        </p:nvSpPr>
        <p:spPr bwMode="auto">
          <a:xfrm>
            <a:off x="3872880" y="2492896"/>
            <a:ext cx="4032448" cy="360040"/>
          </a:xfrm>
          <a:prstGeom prst="round1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531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692696"/>
            <a:ext cx="5269128" cy="54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648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4213" y="1412875"/>
            <a:ext cx="3592512" cy="4087813"/>
          </a:xfrm>
        </p:spPr>
      </p:pic>
    </p:spTree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 lookup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comment lookup</a:t>
            </a:r>
            <a:r>
              <a:rPr lang="zh-CN" altLang="en-US" sz="2000" dirty="0"/>
              <a:t>只能显式地使用在</a:t>
            </a:r>
            <a:r>
              <a:rPr lang="en-US" altLang="zh-CN" sz="2000" dirty="0"/>
              <a:t>char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varchar</a:t>
            </a:r>
            <a:r>
              <a:rPr lang="zh-CN" altLang="en-US" sz="2000" dirty="0"/>
              <a:t>上面。</a:t>
            </a:r>
            <a:r>
              <a:rPr lang="en-US" altLang="zh-CN" sz="2000" dirty="0"/>
              <a:t>Comment Lookup</a:t>
            </a:r>
            <a:r>
              <a:rPr lang="zh-CN" altLang="en-US" sz="2000" dirty="0"/>
              <a:t>可以减少存储空间，提高压缩率，对</a:t>
            </a:r>
            <a:r>
              <a:rPr lang="en-US" altLang="zh-CN" sz="2000" dirty="0"/>
              <a:t>char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varchar</a:t>
            </a:r>
            <a:r>
              <a:rPr lang="zh-CN" altLang="en-US" sz="2000" dirty="0"/>
              <a:t>字段采用</a:t>
            </a:r>
            <a:r>
              <a:rPr lang="en-US" altLang="zh-CN" sz="2000" dirty="0"/>
              <a:t>comment lookup</a:t>
            </a:r>
            <a:r>
              <a:rPr lang="zh-CN" altLang="en-US" sz="2000" dirty="0"/>
              <a:t>可以提高查询效率。</a:t>
            </a:r>
          </a:p>
          <a:p>
            <a:r>
              <a:rPr lang="en-US" altLang="zh-CN" sz="2000" dirty="0" smtClean="0"/>
              <a:t>Comment </a:t>
            </a:r>
            <a:r>
              <a:rPr lang="en-US" altLang="zh-CN" sz="2000" dirty="0"/>
              <a:t>Lookup</a:t>
            </a:r>
            <a:r>
              <a:rPr lang="zh-CN" altLang="en-US" sz="2000" dirty="0"/>
              <a:t>实现机制很像位图索引，实现上利用简短的数值类型替代</a:t>
            </a:r>
            <a:r>
              <a:rPr lang="en-US" altLang="zh-CN" sz="2000" dirty="0"/>
              <a:t>char</a:t>
            </a:r>
            <a:r>
              <a:rPr lang="zh-CN" altLang="en-US" sz="2000" dirty="0"/>
              <a:t>字段已取得更好的查询性能和压缩比率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CommentLookup</a:t>
            </a:r>
            <a:r>
              <a:rPr lang="zh-CN" altLang="en-US" sz="2000" dirty="0"/>
              <a:t>的使用除了对数据类型有要求，对数据也有一定的要求。一般要求数据类别的总数小于</a:t>
            </a:r>
            <a:r>
              <a:rPr lang="en-US" altLang="zh-CN" sz="2000" dirty="0"/>
              <a:t>10000</a:t>
            </a:r>
            <a:r>
              <a:rPr lang="zh-CN" altLang="en-US" sz="2000" dirty="0"/>
              <a:t>并且当前列的单元数量</a:t>
            </a:r>
            <a:r>
              <a:rPr lang="en-US" altLang="zh-CN" sz="2000" dirty="0"/>
              <a:t>/</a:t>
            </a:r>
            <a:r>
              <a:rPr lang="zh-CN" altLang="en-US" sz="2000" dirty="0"/>
              <a:t>类别数量大于</a:t>
            </a:r>
            <a:r>
              <a:rPr lang="en-US" altLang="zh-CN" sz="2000" dirty="0"/>
              <a:t>10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Comment </a:t>
            </a:r>
            <a:r>
              <a:rPr lang="en-US" altLang="zh-CN" sz="2000" dirty="0"/>
              <a:t>Lookup</a:t>
            </a:r>
            <a:r>
              <a:rPr lang="zh-CN" altLang="en-US" sz="2000" dirty="0"/>
              <a:t>比较适合年龄，性别，省份这一类型的字段。</a:t>
            </a:r>
          </a:p>
          <a:p>
            <a:r>
              <a:rPr lang="en-US" altLang="zh-CN" sz="2000" dirty="0" smtClean="0"/>
              <a:t>comment </a:t>
            </a:r>
            <a:r>
              <a:rPr lang="en-US" altLang="zh-CN" sz="2000" dirty="0"/>
              <a:t>lookup</a:t>
            </a:r>
            <a:r>
              <a:rPr lang="zh-CN" altLang="en-US" sz="2000" dirty="0"/>
              <a:t>使用很简单，在创建数据库表的时候如下定义即可：</a:t>
            </a:r>
          </a:p>
          <a:p>
            <a:pPr lvl="1"/>
            <a:r>
              <a:rPr lang="zh-CN" altLang="en-US" sz="1600" dirty="0"/>
              <a:t>　　</a:t>
            </a:r>
            <a:r>
              <a:rPr lang="en-US" altLang="zh-CN" sz="1600" b="1" dirty="0"/>
              <a:t>act   char(15)  </a:t>
            </a:r>
            <a:r>
              <a:rPr lang="en-US" altLang="zh-CN" sz="1600" b="1" dirty="0" smtClean="0"/>
              <a:t>comment </a:t>
            </a:r>
            <a:r>
              <a:rPr lang="en-US" altLang="zh-CN" sz="1600" b="1" dirty="0"/>
              <a:t>'lookup',</a:t>
            </a:r>
            <a:endParaRPr lang="en-US" altLang="zh-CN" sz="1600" dirty="0"/>
          </a:p>
          <a:p>
            <a:pPr lvl="1"/>
            <a:r>
              <a:rPr lang="zh-CN" altLang="en-US" sz="1600" b="1" dirty="0"/>
              <a:t>　　</a:t>
            </a:r>
            <a:r>
              <a:rPr lang="en-US" altLang="zh-CN" sz="1600" b="1" dirty="0"/>
              <a:t>part  char(4) comment 'lookup',</a:t>
            </a:r>
            <a:endParaRPr lang="en-US" altLang="zh-CN" sz="16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6877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简介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架构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工作原理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压缩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查询优化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117143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1981200"/>
            <a:ext cx="4829944" cy="41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2137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查询优化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尽量不适用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，可以采用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in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取而代之</a:t>
            </a: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少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操作，原因是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infobright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里面数据是压缩的，解压缩的过程要消耗很多的时间。</a:t>
            </a: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的时候尽量条件选择差异化更明显的语句</a:t>
            </a:r>
          </a:p>
          <a:p>
            <a:r>
              <a:rPr kumimoji="1"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中尽量使用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中出现的字段。原因是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Infobright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按照列处理的，每一列都是单独处理的。所以避免使用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中未出现的字段可以得到较好的性能。</a:t>
            </a: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限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制在结果中的表的数量，也就是限制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中出现表的数量。</a:t>
            </a: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使用独立的子查询和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join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操作代替非独立的子查询</a:t>
            </a: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不在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里面使用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函数和类型转换符</a:t>
            </a: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尽量避免会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优化器的查询操作</a:t>
            </a: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使用跨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越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Infobright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表和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表的查询操作</a:t>
            </a:r>
          </a:p>
          <a:p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不在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里或者子查询里面使用数学操作，如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a*b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r>
              <a:rPr kumimoji="1"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里面尽量剔除不要的字段。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4247407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</a:t>
            </a:r>
            <a:r>
              <a:rPr lang="zh-CN" altLang="en-US" dirty="0" smtClean="0"/>
              <a:t>基：</a:t>
            </a:r>
            <a:r>
              <a:rPr lang="en-US" altLang="zh-CN" dirty="0" smtClean="0">
                <a:hlinkClick r:id="rId2"/>
              </a:rPr>
              <a:t>www.infobright.org/wiki</a:t>
            </a:r>
            <a:endParaRPr lang="en-US" altLang="zh-CN" dirty="0" smtClean="0"/>
          </a:p>
          <a:p>
            <a:r>
              <a:rPr lang="zh-CN" altLang="en-US" dirty="0" smtClean="0"/>
              <a:t>论坛：</a:t>
            </a:r>
            <a:r>
              <a:rPr lang="en-US" altLang="zh-CN" dirty="0" smtClean="0">
                <a:hlinkClick r:id="rId3"/>
              </a:rPr>
              <a:t>www.infobright.org/Forums</a:t>
            </a:r>
            <a:endParaRPr lang="en-US" altLang="zh-CN" dirty="0"/>
          </a:p>
          <a:p>
            <a:r>
              <a:rPr lang="zh-CN" altLang="en-US" dirty="0"/>
              <a:t>开源贡献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www.infobright.org/Downloads/Contributed-Software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中文</a:t>
            </a:r>
            <a:r>
              <a:rPr lang="zh-CN" altLang="en-US" dirty="0" smtClean="0"/>
              <a:t>文献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hlinkClick r:id="rId4"/>
              </a:rPr>
              <a:t> litongbupt.iteye.com </a:t>
            </a:r>
            <a:r>
              <a:rPr lang="en-US" altLang="zh-CN" dirty="0" err="1" smtClean="0"/>
              <a:t>infobright</a:t>
            </a:r>
            <a:r>
              <a:rPr lang="zh-CN" altLang="en-US" dirty="0"/>
              <a:t>分类下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96595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438400"/>
            <a:ext cx="8915400" cy="1143000"/>
          </a:xfrm>
        </p:spPr>
        <p:txBody>
          <a:bodyPr/>
          <a:lstStyle/>
          <a:p>
            <a:pPr algn="ctr" eaLnBrk="1" hangingPunct="1"/>
            <a:r>
              <a:rPr lang="en-US" altLang="zh-CN" smtClean="0"/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1052513"/>
            <a:ext cx="3589337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架构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工作原理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压缩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查询优化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逻辑视图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821519"/>
              </p:ext>
            </p:extLst>
          </p:nvPr>
        </p:nvGraphicFramePr>
        <p:xfrm>
          <a:off x="495300" y="1981200"/>
          <a:ext cx="89154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2864768" y="2564904"/>
            <a:ext cx="3888432" cy="244827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656856" y="2852936"/>
            <a:ext cx="230425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连接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线程处理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274322" y="3597287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查询缓存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656856" y="4346606"/>
            <a:ext cx="230425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优化器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5013761" y="3599771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解析器</a:t>
            </a:r>
          </a:p>
        </p:txBody>
      </p:sp>
      <p:sp>
        <p:nvSpPr>
          <p:cNvPr id="12" name="流程图: 磁盘 11"/>
          <p:cNvSpPr/>
          <p:nvPr/>
        </p:nvSpPr>
        <p:spPr bwMode="auto">
          <a:xfrm>
            <a:off x="3010895" y="5326459"/>
            <a:ext cx="432048" cy="7200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流程图: 磁盘 12"/>
          <p:cNvSpPr/>
          <p:nvPr/>
        </p:nvSpPr>
        <p:spPr bwMode="auto">
          <a:xfrm>
            <a:off x="3802983" y="5326459"/>
            <a:ext cx="432048" cy="7200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4595071" y="5326459"/>
            <a:ext cx="432048" cy="7200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流程图: 磁盘 14"/>
          <p:cNvSpPr/>
          <p:nvPr/>
        </p:nvSpPr>
        <p:spPr bwMode="auto">
          <a:xfrm>
            <a:off x="5382937" y="5326459"/>
            <a:ext cx="432048" cy="7200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流程图: 磁盘 15"/>
          <p:cNvSpPr/>
          <p:nvPr/>
        </p:nvSpPr>
        <p:spPr bwMode="auto">
          <a:xfrm>
            <a:off x="6170803" y="5326459"/>
            <a:ext cx="432048" cy="7200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047744" y="3212974"/>
            <a:ext cx="0" cy="386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5598961" y="3212974"/>
            <a:ext cx="0" cy="386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>
            <a:off x="5598961" y="3933056"/>
            <a:ext cx="0" cy="386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11" idx="1"/>
            <a:endCxn id="9" idx="3"/>
          </p:cNvCxnSpPr>
          <p:nvPr/>
        </p:nvCxnSpPr>
        <p:spPr bwMode="auto">
          <a:xfrm flipH="1" flipV="1">
            <a:off x="4570466" y="3777307"/>
            <a:ext cx="443295" cy="2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3980892" y="1988840"/>
            <a:ext cx="165618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客户端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>
            <a:endCxn id="5" idx="0"/>
          </p:cNvCxnSpPr>
          <p:nvPr/>
        </p:nvCxnSpPr>
        <p:spPr bwMode="auto">
          <a:xfrm>
            <a:off x="4808984" y="2276872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1498727" y="55172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存储引擎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36576" y="3501008"/>
            <a:ext cx="163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管理服务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63432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存储引擎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782" y="1700808"/>
            <a:ext cx="8915400" cy="41449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MVCC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引擎</a:t>
            </a:r>
            <a:endParaRPr lang="en-US" altLang="zh-CN" dirty="0"/>
          </a:p>
          <a:p>
            <a:pPr lvl="1"/>
            <a:r>
              <a:rPr lang="en-US" altLang="zh-CN" sz="2400" dirty="0" smtClean="0"/>
              <a:t>5.5</a:t>
            </a:r>
            <a:r>
              <a:rPr lang="zh-CN" altLang="en-US" sz="2400" dirty="0" smtClean="0"/>
              <a:t>以后的版本是默认引擎。</a:t>
            </a:r>
            <a:endParaRPr lang="en-US" altLang="zh-CN" sz="2400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/>
              <a:t>引擎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5.1</a:t>
            </a:r>
            <a:r>
              <a:rPr lang="zh-CN" altLang="en-US" sz="2400" dirty="0" smtClean="0"/>
              <a:t>以及以前版本的默认引擎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缺点：不支持事务；没有行级锁；崩溃后无法恢复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优点：可全文索引，</a:t>
            </a:r>
            <a:r>
              <a:rPr lang="zh-CN" altLang="en-US" sz="2400" dirty="0" smtClean="0">
                <a:solidFill>
                  <a:srgbClr val="FF0000"/>
                </a:solidFill>
              </a:rPr>
              <a:t>压缩表</a:t>
            </a:r>
            <a:r>
              <a:rPr lang="zh-CN" altLang="en-US" sz="2400" dirty="0" smtClean="0"/>
              <a:t>，空间函数</a:t>
            </a:r>
            <a:endParaRPr lang="en-US" altLang="zh-CN" sz="2400" dirty="0"/>
          </a:p>
          <a:p>
            <a:r>
              <a:rPr lang="en-US" altLang="zh-CN" dirty="0" smtClean="0"/>
              <a:t>CSV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优点：可以将普通的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文件作为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的表来处理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缺点：不支持索引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304329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infoBright</a:t>
            </a:r>
            <a:r>
              <a:rPr lang="zh-CN" altLang="en-US" dirty="0" smtClean="0"/>
              <a:t>的基本特征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优点：</a:t>
            </a:r>
            <a:r>
              <a:rPr lang="zh-CN" altLang="en-US" sz="2800" dirty="0"/>
              <a:t> </a:t>
            </a:r>
            <a:endParaRPr lang="en-US" altLang="zh-CN" sz="2800" dirty="0" smtClean="0"/>
          </a:p>
          <a:p>
            <a:pPr lvl="1"/>
            <a:r>
              <a:rPr lang="zh-CN" altLang="en-US" sz="2000" dirty="0"/>
              <a:t>查询性能高：百万、千万、亿级记录数条件下，同等的</a:t>
            </a:r>
            <a:r>
              <a:rPr lang="en-US" altLang="zh-CN" sz="2000" dirty="0"/>
              <a:t>SELECT	</a:t>
            </a:r>
            <a:r>
              <a:rPr lang="zh-CN" altLang="en-US" sz="2000" dirty="0" smtClean="0"/>
              <a:t>查询</a:t>
            </a:r>
            <a:r>
              <a:rPr lang="zh-CN" altLang="en-US" sz="2000" dirty="0"/>
              <a:t>语句，速度比</a:t>
            </a:r>
            <a:r>
              <a:rPr lang="en-US" altLang="zh-CN" sz="2000" dirty="0" err="1"/>
              <a:t>MyISAM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InnoDB</a:t>
            </a:r>
            <a:r>
              <a:rPr lang="zh-CN" altLang="en-US" sz="2000" dirty="0"/>
              <a:t>等普通的</a:t>
            </a:r>
            <a:r>
              <a:rPr lang="en-US" altLang="zh-CN" sz="2000" dirty="0"/>
              <a:t>MySQL</a:t>
            </a:r>
            <a:r>
              <a:rPr lang="zh-CN" altLang="en-US" sz="2000" dirty="0" smtClean="0"/>
              <a:t>存储</a:t>
            </a:r>
            <a:r>
              <a:rPr lang="zh-CN" altLang="en-US" sz="2000" dirty="0"/>
              <a:t>引擎快</a:t>
            </a:r>
            <a:r>
              <a:rPr lang="en-US" altLang="zh-CN" sz="2000" dirty="0"/>
              <a:t>5</a:t>
            </a:r>
            <a:r>
              <a:rPr lang="zh-CN" altLang="en-US" sz="2000" dirty="0"/>
              <a:t>～</a:t>
            </a:r>
            <a:r>
              <a:rPr lang="en-US" altLang="zh-CN" sz="2000" dirty="0"/>
              <a:t>60</a:t>
            </a:r>
            <a:r>
              <a:rPr lang="zh-CN" altLang="en-US" sz="2000" dirty="0"/>
              <a:t>倍 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存储数据量大：</a:t>
            </a:r>
            <a:r>
              <a:rPr lang="en-US" altLang="zh-CN" sz="2000" dirty="0"/>
              <a:t>TB</a:t>
            </a:r>
            <a:r>
              <a:rPr lang="zh-CN" altLang="en-US" sz="2000" dirty="0"/>
              <a:t>级数据大小，几十亿条记录 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高</a:t>
            </a:r>
            <a:r>
              <a:rPr lang="zh-CN" altLang="en-US" sz="2000" dirty="0"/>
              <a:t>压缩比：在我们的项目中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10:1</a:t>
            </a:r>
            <a:r>
              <a:rPr lang="zh-CN" altLang="en-US" sz="2000" dirty="0"/>
              <a:t>，极大地节省</a:t>
            </a:r>
            <a:r>
              <a:rPr lang="zh-CN" altLang="en-US" sz="2000" dirty="0" smtClean="0"/>
              <a:t>了存储空间</a:t>
            </a:r>
            <a:r>
              <a:rPr lang="zh-CN" altLang="en-US" sz="2000" dirty="0"/>
              <a:t> 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基于</a:t>
            </a:r>
            <a:r>
              <a:rPr lang="zh-CN" altLang="en-US" sz="2000" dirty="0"/>
              <a:t>列存储</a:t>
            </a:r>
            <a:r>
              <a:rPr lang="zh-CN" altLang="en-US" sz="2000" dirty="0" smtClean="0"/>
              <a:t>：</a:t>
            </a: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无需要物化视图、复杂的数据分区策略、</a:t>
            </a:r>
            <a:r>
              <a:rPr lang="zh-CN" altLang="zh-CN" sz="20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索引</a:t>
            </a:r>
            <a:r>
              <a:rPr lang="zh-CN" altLang="en-US" sz="2000" dirty="0"/>
              <a:t> 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适合</a:t>
            </a:r>
            <a:r>
              <a:rPr lang="zh-CN" altLang="en-US" sz="2000" dirty="0"/>
              <a:t>复杂的分析性</a:t>
            </a:r>
            <a:r>
              <a:rPr lang="en-US" altLang="zh-CN" sz="2000" dirty="0"/>
              <a:t>SQL</a:t>
            </a:r>
            <a:r>
              <a:rPr lang="zh-CN" altLang="en-US" sz="2000" dirty="0"/>
              <a:t>查询：</a:t>
            </a:r>
            <a:r>
              <a:rPr lang="en-US" altLang="zh-CN" sz="2000" dirty="0"/>
              <a:t>SUM, COUNT, AVG, GROUP </a:t>
            </a:r>
            <a:r>
              <a:rPr lang="en-US" altLang="zh-CN" sz="2000" dirty="0" smtClean="0"/>
              <a:t>BY</a:t>
            </a:r>
          </a:p>
          <a:p>
            <a:pPr lvl="1"/>
            <a:r>
              <a:rPr lang="zh-CN" altLang="en-US" sz="2000" dirty="0" smtClean="0"/>
              <a:t>没有特殊的数据仓库摸（比如星形模型、雪花模型）要求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 </a:t>
            </a: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和众多的BI套件相容，比如Pentaho、Cognos、Jaspersoft。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004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r>
              <a:rPr lang="en-US" altLang="zh-CN" dirty="0" smtClean="0"/>
              <a:t>--ICE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IEE</a:t>
            </a:r>
            <a:r>
              <a:rPr lang="zh-CN" altLang="en-US" dirty="0" smtClean="0"/>
              <a:t>版本的比较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4568" y="1340768"/>
            <a:ext cx="7723306" cy="52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2772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简介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架构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工作原理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压缩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查询优化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30165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同意提议">
  <a:themeElements>
    <a:clrScheme name="同意提议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同意提议">
      <a:majorFont>
        <a:latin typeface="华文新魏"/>
        <a:ea typeface="华文新魏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同意提议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同意提议</Template>
  <TotalTime>804</TotalTime>
  <Words>1152</Words>
  <Application>Microsoft Macintosh PowerPoint</Application>
  <PresentationFormat>A4 纸张(210x297 毫米)</PresentationFormat>
  <Paragraphs>222</Paragraphs>
  <Slides>25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同意提议</vt:lpstr>
      <vt:lpstr>[infobright介绍]</vt:lpstr>
      <vt:lpstr>PowerPoint 演示文稿</vt:lpstr>
      <vt:lpstr>PowerPoint 演示文稿</vt:lpstr>
      <vt:lpstr>内容</vt:lpstr>
      <vt:lpstr>Mysql逻辑视图</vt:lpstr>
      <vt:lpstr>Mysql存储引擎</vt:lpstr>
      <vt:lpstr>infoBright的基本特征</vt:lpstr>
      <vt:lpstr>缺点--ICE和IEE版本的比较</vt:lpstr>
      <vt:lpstr>内容</vt:lpstr>
      <vt:lpstr>PowerPoint 演示文稿</vt:lpstr>
      <vt:lpstr>Knowledge Grid构架</vt:lpstr>
      <vt:lpstr>内容</vt:lpstr>
      <vt:lpstr>工作原理</vt:lpstr>
      <vt:lpstr>案例</vt:lpstr>
      <vt:lpstr>内容</vt:lpstr>
      <vt:lpstr>压缩</vt:lpstr>
      <vt:lpstr>数据类型</vt:lpstr>
      <vt:lpstr>实验环境下的压缩比</vt:lpstr>
      <vt:lpstr>PowerPoint 演示文稿</vt:lpstr>
      <vt:lpstr>comment lookup的使用</vt:lpstr>
      <vt:lpstr>内容</vt:lpstr>
      <vt:lpstr>查询优化</vt:lpstr>
      <vt:lpstr>查询优化</vt:lpstr>
      <vt:lpstr>参考资料</vt:lpstr>
      <vt:lpstr>Q&amp;A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[项目名称] 拨款申请</dc:title>
  <dc:subject/>
  <dc:creator>echo</dc:creator>
  <cp:keywords/>
  <dc:description/>
  <cp:lastModifiedBy>walter lee</cp:lastModifiedBy>
  <cp:revision>78</cp:revision>
  <cp:lastPrinted>1601-01-01T00:00:00Z</cp:lastPrinted>
  <dcterms:created xsi:type="dcterms:W3CDTF">2007-08-02T15:20:42Z</dcterms:created>
  <dcterms:modified xsi:type="dcterms:W3CDTF">2013-07-25T15:19:59Z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TC060891602052</vt:lpwstr>
  </property>
</Properties>
</file>