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8" r:id="rId3"/>
    <p:sldId id="259" r:id="rId4"/>
    <p:sldId id="272"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C302C-0E78-495F-A23B-8A4F3A7512A9}" type="datetimeFigureOut">
              <a:rPr lang="en-US" smtClean="0"/>
              <a:t>10/10/2017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2048CC-B3E3-4A4F-B543-4361FDFCC41D}" type="slidenum">
              <a:rPr lang="en-US" smtClean="0"/>
              <a:t>‹#›</a:t>
            </a:fld>
            <a:endParaRPr lang="en-US"/>
          </a:p>
        </p:txBody>
      </p:sp>
    </p:spTree>
    <p:extLst>
      <p:ext uri="{BB962C8B-B14F-4D97-AF65-F5344CB8AC3E}">
        <p14:creationId xmlns:p14="http://schemas.microsoft.com/office/powerpoint/2010/main" val="899870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 Off Hours – Customers can easily</a:t>
            </a:r>
            <a:r>
              <a:rPr lang="en-US" baseline="0" dirty="0" smtClean="0"/>
              <a:t> turn on and off their servers on a schedule by simply applying a c7n_maid_offhours tag to the server with their defined schedule</a:t>
            </a:r>
            <a:endParaRPr lang="en-US" dirty="0"/>
          </a:p>
        </p:txBody>
      </p:sp>
      <p:sp>
        <p:nvSpPr>
          <p:cNvPr id="4" name="Slide Number Placeholder 3"/>
          <p:cNvSpPr>
            <a:spLocks noGrp="1"/>
          </p:cNvSpPr>
          <p:nvPr>
            <p:ph type="sldNum" sz="quarter" idx="10"/>
          </p:nvPr>
        </p:nvSpPr>
        <p:spPr/>
        <p:txBody>
          <a:bodyPr/>
          <a:lstStyle/>
          <a:p>
            <a:fld id="{E69DDA58-F5B3-4EBA-9210-1005D209002C}"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427572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 Off Hours – Customers can easily</a:t>
            </a:r>
            <a:r>
              <a:rPr lang="en-US" baseline="0" dirty="0" smtClean="0"/>
              <a:t> turn on and off their servers on a schedule by simply applying a c7n_maid_offhours tag to the server with their defined schedule</a:t>
            </a:r>
            <a:endParaRPr lang="en-US" dirty="0"/>
          </a:p>
        </p:txBody>
      </p:sp>
      <p:sp>
        <p:nvSpPr>
          <p:cNvPr id="4" name="Slide Number Placeholder 3"/>
          <p:cNvSpPr>
            <a:spLocks noGrp="1"/>
          </p:cNvSpPr>
          <p:nvPr>
            <p:ph type="sldNum" sz="quarter" idx="10"/>
          </p:nvPr>
        </p:nvSpPr>
        <p:spPr/>
        <p:txBody>
          <a:bodyPr/>
          <a:lstStyle/>
          <a:p>
            <a:fld id="{E69DDA58-F5B3-4EBA-9210-1005D209002C}"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180933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 Off Hours – Customers can easily</a:t>
            </a:r>
            <a:r>
              <a:rPr lang="en-US" baseline="0" dirty="0" smtClean="0"/>
              <a:t> turn on and off their servers on a schedule by simply applying a c7n_maid_offhours tag to the server with their defined schedule</a:t>
            </a:r>
            <a:endParaRPr lang="en-US" dirty="0"/>
          </a:p>
        </p:txBody>
      </p:sp>
      <p:sp>
        <p:nvSpPr>
          <p:cNvPr id="4" name="Slide Number Placeholder 3"/>
          <p:cNvSpPr>
            <a:spLocks noGrp="1"/>
          </p:cNvSpPr>
          <p:nvPr>
            <p:ph type="sldNum" sz="quarter" idx="10"/>
          </p:nvPr>
        </p:nvSpPr>
        <p:spPr/>
        <p:txBody>
          <a:bodyPr/>
          <a:lstStyle/>
          <a:p>
            <a:fld id="{E69DDA58-F5B3-4EBA-9210-1005D209002C}"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4034797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 Off Hours – Customers can easily</a:t>
            </a:r>
            <a:r>
              <a:rPr lang="en-US" baseline="0" dirty="0" smtClean="0"/>
              <a:t> turn on and off their servers on a schedule by simply applying a c7n_maid_offhours tag to the server with their defined schedule</a:t>
            </a:r>
            <a:endParaRPr lang="en-US" dirty="0"/>
          </a:p>
        </p:txBody>
      </p:sp>
      <p:sp>
        <p:nvSpPr>
          <p:cNvPr id="4" name="Slide Number Placeholder 3"/>
          <p:cNvSpPr>
            <a:spLocks noGrp="1"/>
          </p:cNvSpPr>
          <p:nvPr>
            <p:ph type="sldNum" sz="quarter" idx="10"/>
          </p:nvPr>
        </p:nvSpPr>
        <p:spPr/>
        <p:txBody>
          <a:bodyPr/>
          <a:lstStyle/>
          <a:p>
            <a:fld id="{E69DDA58-F5B3-4EBA-9210-1005D209002C}"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262011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 Off Hours – Customers can easily</a:t>
            </a:r>
            <a:r>
              <a:rPr lang="en-US" baseline="0" dirty="0" smtClean="0"/>
              <a:t> turn on and off their servers on a schedule by simply applying a c7n_maid_offhours tag to the server with their defined schedule</a:t>
            </a:r>
            <a:endParaRPr lang="en-US" dirty="0"/>
          </a:p>
        </p:txBody>
      </p:sp>
      <p:sp>
        <p:nvSpPr>
          <p:cNvPr id="4" name="Slide Number Placeholder 3"/>
          <p:cNvSpPr>
            <a:spLocks noGrp="1"/>
          </p:cNvSpPr>
          <p:nvPr>
            <p:ph type="sldNum" sz="quarter" idx="10"/>
          </p:nvPr>
        </p:nvSpPr>
        <p:spPr/>
        <p:txBody>
          <a:bodyPr/>
          <a:lstStyle/>
          <a:p>
            <a:fld id="{E69DDA58-F5B3-4EBA-9210-1005D209002C}"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453403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 Off Hours – Customers can easily</a:t>
            </a:r>
            <a:r>
              <a:rPr lang="en-US" baseline="0" dirty="0" smtClean="0"/>
              <a:t> turn on and off their servers on a schedule by simply applying a c7n_maid_offhours tag to the server with their defined schedule</a:t>
            </a:r>
            <a:endParaRPr lang="en-US" dirty="0"/>
          </a:p>
        </p:txBody>
      </p:sp>
      <p:sp>
        <p:nvSpPr>
          <p:cNvPr id="4" name="Slide Number Placeholder 3"/>
          <p:cNvSpPr>
            <a:spLocks noGrp="1"/>
          </p:cNvSpPr>
          <p:nvPr>
            <p:ph type="sldNum" sz="quarter" idx="10"/>
          </p:nvPr>
        </p:nvSpPr>
        <p:spPr/>
        <p:txBody>
          <a:bodyPr/>
          <a:lstStyle/>
          <a:p>
            <a:fld id="{E69DDA58-F5B3-4EBA-9210-1005D209002C}"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882161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 Off Hours – Customers can easily</a:t>
            </a:r>
            <a:r>
              <a:rPr lang="en-US" baseline="0" dirty="0" smtClean="0"/>
              <a:t> turn on and off their servers on a schedule by simply applying a c7n_maid_offhours tag to the server with their defined schedule</a:t>
            </a:r>
            <a:endParaRPr lang="en-US" dirty="0"/>
          </a:p>
        </p:txBody>
      </p:sp>
      <p:sp>
        <p:nvSpPr>
          <p:cNvPr id="4" name="Slide Number Placeholder 3"/>
          <p:cNvSpPr>
            <a:spLocks noGrp="1"/>
          </p:cNvSpPr>
          <p:nvPr>
            <p:ph type="sldNum" sz="quarter" idx="10"/>
          </p:nvPr>
        </p:nvSpPr>
        <p:spPr/>
        <p:txBody>
          <a:bodyPr/>
          <a:lstStyle/>
          <a:p>
            <a:fld id="{E69DDA58-F5B3-4EBA-9210-1005D209002C}"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797972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 Off Hours – Customers can easily</a:t>
            </a:r>
            <a:r>
              <a:rPr lang="en-US" baseline="0" dirty="0" smtClean="0"/>
              <a:t> turn on and off their servers on a schedule by simply applying a c7n_maid_offhours tag to the server with their defined schedule</a:t>
            </a:r>
            <a:endParaRPr lang="en-US" dirty="0"/>
          </a:p>
        </p:txBody>
      </p:sp>
      <p:sp>
        <p:nvSpPr>
          <p:cNvPr id="4" name="Slide Number Placeholder 3"/>
          <p:cNvSpPr>
            <a:spLocks noGrp="1"/>
          </p:cNvSpPr>
          <p:nvPr>
            <p:ph type="sldNum" sz="quarter" idx="10"/>
          </p:nvPr>
        </p:nvSpPr>
        <p:spPr/>
        <p:txBody>
          <a:bodyPr/>
          <a:lstStyle/>
          <a:p>
            <a:fld id="{E69DDA58-F5B3-4EBA-9210-1005D209002C}"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3301333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 Off Hours – Customers can easily</a:t>
            </a:r>
            <a:r>
              <a:rPr lang="en-US" baseline="0" dirty="0" smtClean="0"/>
              <a:t> turn on and off their servers on a schedule by simply applying a c7n_maid_offhours tag to the server with their defined schedule</a:t>
            </a:r>
            <a:endParaRPr lang="en-US" dirty="0"/>
          </a:p>
        </p:txBody>
      </p:sp>
      <p:sp>
        <p:nvSpPr>
          <p:cNvPr id="4" name="Slide Number Placeholder 3"/>
          <p:cNvSpPr>
            <a:spLocks noGrp="1"/>
          </p:cNvSpPr>
          <p:nvPr>
            <p:ph type="sldNum" sz="quarter" idx="10"/>
          </p:nvPr>
        </p:nvSpPr>
        <p:spPr/>
        <p:txBody>
          <a:bodyPr/>
          <a:lstStyle/>
          <a:p>
            <a:fld id="{E69DDA58-F5B3-4EBA-9210-1005D209002C}"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329288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 Off Hours – Customers can easily</a:t>
            </a:r>
            <a:r>
              <a:rPr lang="en-US" baseline="0" dirty="0" smtClean="0"/>
              <a:t> turn on and off their servers on a schedule by simply applying a c7n_maid_offhours tag to the server with their defined schedule</a:t>
            </a:r>
            <a:endParaRPr lang="en-US" dirty="0"/>
          </a:p>
        </p:txBody>
      </p:sp>
      <p:sp>
        <p:nvSpPr>
          <p:cNvPr id="4" name="Slide Number Placeholder 3"/>
          <p:cNvSpPr>
            <a:spLocks noGrp="1"/>
          </p:cNvSpPr>
          <p:nvPr>
            <p:ph type="sldNum" sz="quarter" idx="10"/>
          </p:nvPr>
        </p:nvSpPr>
        <p:spPr/>
        <p:txBody>
          <a:bodyPr/>
          <a:lstStyle/>
          <a:p>
            <a:fld id="{E69DDA58-F5B3-4EBA-9210-1005D209002C}"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4207137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solidFill>
                  <a:srgbClr val="F8B323">
                    <a:lumMod val="50000"/>
                  </a:srgbClr>
                </a:solidFill>
              </a:rPr>
              <a:pPr/>
              <a:t>10/10/2017</a:t>
            </a:fld>
            <a:endParaRPr lang="en-US" dirty="0">
              <a:solidFill>
                <a:srgbClr val="F8B323">
                  <a:lumMod val="50000"/>
                </a:srgbClr>
              </a:solidFill>
            </a:endParaRP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solidFill>
                <a:srgbClr val="F8B323">
                  <a:lumMod val="50000"/>
                </a:srgbClr>
              </a:solidFill>
            </a:endParaRP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solidFill>
                  <a:srgbClr val="F8B323">
                    <a:lumMod val="50000"/>
                  </a:srgbClr>
                </a:solidFill>
              </a:rPr>
              <a:pPr/>
              <a:t>‹#›</a:t>
            </a:fld>
            <a:endParaRPr lang="en-US" dirty="0">
              <a:solidFill>
                <a:srgbClr val="F8B323">
                  <a:lumMod val="50000"/>
                </a:srgbClr>
              </a:solidFill>
            </a:endParaRP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0866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solidFill>
                  <a:prstClr val="black">
                    <a:lumMod val="65000"/>
                    <a:lumOff val="35000"/>
                  </a:prstClr>
                </a:solidFill>
              </a:rPr>
              <a:pPr/>
              <a:t>10/10/2017</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296980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solidFill>
                  <a:prstClr val="black">
                    <a:lumMod val="65000"/>
                    <a:lumOff val="35000"/>
                  </a:prstClr>
                </a:solidFill>
              </a:rPr>
              <a:pPr/>
              <a:t>10/10/2017</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71932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solidFill>
                  <a:prstClr val="black">
                    <a:lumMod val="65000"/>
                    <a:lumOff val="35000"/>
                  </a:prstClr>
                </a:solidFill>
              </a:rPr>
              <a:pPr/>
              <a:t>10/10/2017</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97714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solidFill>
                  <a:srgbClr val="F3F3F2"/>
                </a:solidFill>
              </a:rPr>
              <a:pPr/>
              <a:t>10/10/2017</a:t>
            </a:fld>
            <a:endParaRPr lang="en-US" dirty="0">
              <a:solidFill>
                <a:srgbClr val="F3F3F2"/>
              </a:solidFill>
            </a:endParaRP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solidFill>
                <a:srgbClr val="F3F3F2"/>
              </a:solidFill>
            </a:endParaRP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solidFill>
                  <a:srgbClr val="F3F3F2"/>
                </a:solidFill>
              </a:rPr>
              <a:pPr/>
              <a:t>‹#›</a:t>
            </a:fld>
            <a:endParaRPr lang="en-US" dirty="0">
              <a:solidFill>
                <a:srgbClr val="F3F3F2"/>
              </a:solidFill>
            </a:endParaRP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6329230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solidFill>
                  <a:prstClr val="black">
                    <a:lumMod val="65000"/>
                    <a:lumOff val="35000"/>
                  </a:prstClr>
                </a:solidFill>
              </a:rPr>
              <a:pPr/>
              <a:t>10/10/2017</a:t>
            </a:fld>
            <a:endParaRPr lang="en-US"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55847384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solidFill>
                  <a:prstClr val="black">
                    <a:lumMod val="65000"/>
                    <a:lumOff val="35000"/>
                  </a:prstClr>
                </a:solidFill>
              </a:rPr>
              <a:pPr/>
              <a:t>10/10/2017</a:t>
            </a:fld>
            <a:endParaRPr lang="en-US" dirty="0">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929988937"/>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solidFill>
                  <a:prstClr val="black">
                    <a:lumMod val="65000"/>
                    <a:lumOff val="35000"/>
                  </a:prstClr>
                </a:solidFill>
              </a:rPr>
              <a:pPr/>
              <a:t>10/10/2017</a:t>
            </a:fld>
            <a:endParaRPr lang="en-US"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883601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solidFill>
                  <a:prstClr val="black">
                    <a:lumMod val="65000"/>
                    <a:lumOff val="35000"/>
                  </a:prstClr>
                </a:solidFill>
              </a:rPr>
              <a:pPr/>
              <a:t>10/10/2017</a:t>
            </a:fld>
            <a:endParaRPr lang="en-US" dirty="0">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095113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solidFill>
                  <a:prstClr val="black">
                    <a:lumMod val="65000"/>
                    <a:lumOff val="35000"/>
                  </a:prstClr>
                </a:solidFill>
              </a:rPr>
              <a:pPr/>
              <a:t>10/10/2017</a:t>
            </a:fld>
            <a:endParaRPr lang="en-US" dirty="0">
              <a:solidFill>
                <a:prstClr val="black">
                  <a:lumMod val="65000"/>
                  <a:lumOff val="35000"/>
                </a:prstClr>
              </a:solidFill>
            </a:endParaRPr>
          </a:p>
        </p:txBody>
      </p:sp>
      <p:sp>
        <p:nvSpPr>
          <p:cNvPr id="6" name="Footer Placeholder 5"/>
          <p:cNvSpPr>
            <a:spLocks noGrp="1"/>
          </p:cNvSpPr>
          <p:nvPr>
            <p:ph type="ftr" sz="quarter" idx="11"/>
          </p:nvPr>
        </p:nvSpPr>
        <p:spPr>
          <a:xfrm>
            <a:off x="2103620" y="6375679"/>
            <a:ext cx="3482179" cy="345796"/>
          </a:xfrm>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889986"/>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solidFill>
                  <a:prstClr val="black">
                    <a:lumMod val="65000"/>
                    <a:lumOff val="35000"/>
                  </a:prstClr>
                </a:solidFill>
              </a:rPr>
              <a:pPr/>
              <a:t>10/10/2017</a:t>
            </a:fld>
            <a:endParaRPr lang="en-US" dirty="0">
              <a:solidFill>
                <a:prstClr val="black">
                  <a:lumMod val="65000"/>
                  <a:lumOff val="35000"/>
                </a:prstClr>
              </a:solidFill>
            </a:endParaRPr>
          </a:p>
        </p:txBody>
      </p:sp>
      <p:sp>
        <p:nvSpPr>
          <p:cNvPr id="6" name="Footer Placeholder 5"/>
          <p:cNvSpPr>
            <a:spLocks noGrp="1"/>
          </p:cNvSpPr>
          <p:nvPr>
            <p:ph type="ftr" sz="quarter" idx="11"/>
          </p:nvPr>
        </p:nvSpPr>
        <p:spPr>
          <a:xfrm>
            <a:off x="2103621" y="6375679"/>
            <a:ext cx="3482178" cy="345796"/>
          </a:xfrm>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639115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0"/>
            <a:lum/>
          </a:blip>
          <a:srcRect/>
          <a:stretch>
            <a:fillRect l="-13000" r="-1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pPr defTabSz="457200"/>
            <a:fld id="{9334D819-9F07-4261-B09B-9E467E5D9002}" type="datetimeFigureOut">
              <a:rPr lang="en-US" dirty="0">
                <a:solidFill>
                  <a:prstClr val="black">
                    <a:lumMod val="65000"/>
                    <a:lumOff val="35000"/>
                  </a:prstClr>
                </a:solidFill>
              </a:rPr>
              <a:pPr defTabSz="457200"/>
              <a:t>10/10/2017</a:t>
            </a:fld>
            <a:endParaRPr lang="en-US" dirty="0">
              <a:solidFill>
                <a:prstClr val="black">
                  <a:lumMod val="65000"/>
                  <a:lumOff val="35000"/>
                </a:prstClr>
              </a:solidFill>
            </a:endParaRP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pPr defTabSz="457200"/>
            <a:endParaRPr lang="en-US" dirty="0">
              <a:solidFill>
                <a:prstClr val="black">
                  <a:lumMod val="65000"/>
                  <a:lumOff val="35000"/>
                </a:prstClr>
              </a:solidFill>
            </a:endParaRP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defTabSz="457200"/>
            <a:fld id="{71766878-3199-4EAB-94E7-2D6D11070E14}" type="slidenum">
              <a:rPr lang="en-US" dirty="0">
                <a:solidFill>
                  <a:prstClr val="black">
                    <a:lumMod val="65000"/>
                    <a:lumOff val="35000"/>
                  </a:prstClr>
                </a:solidFill>
              </a:rPr>
              <a:pPr defTabSz="457200"/>
              <a:t>‹#›</a:t>
            </a:fld>
            <a:endParaRPr lang="en-US" dirty="0">
              <a:solidFill>
                <a:prstClr val="black">
                  <a:lumMod val="65000"/>
                  <a:lumOff val="35000"/>
                </a:prstClr>
              </a:solidFill>
            </a:endParaRP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0203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80000"/>
            <a:lum/>
          </a:blip>
          <a:srcRect/>
          <a:stretch>
            <a:fillRect l="-13000" r="-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1589" y="5267325"/>
            <a:ext cx="10178322" cy="685800"/>
          </a:xfrm>
        </p:spPr>
        <p:txBody>
          <a:bodyPr>
            <a:normAutofit/>
          </a:bodyPr>
          <a:lstStyle/>
          <a:p>
            <a:pPr algn="ctr"/>
            <a:r>
              <a:rPr lang="en-US" sz="2200" dirty="0" smtClean="0">
                <a:ln>
                  <a:solidFill>
                    <a:srgbClr val="384250"/>
                  </a:solidFill>
                </a:ln>
                <a:solidFill>
                  <a:schemeClr val="tx1"/>
                </a:solidFill>
              </a:rPr>
              <a:t>Presented By: Jamison Roberts</a:t>
            </a:r>
            <a:endParaRPr lang="en-US" sz="2200" dirty="0">
              <a:ln>
                <a:solidFill>
                  <a:srgbClr val="384250"/>
                </a:solidFill>
              </a:ln>
              <a:solidFill>
                <a:schemeClr val="tx1"/>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6570" y="923925"/>
            <a:ext cx="9917217" cy="4057650"/>
          </a:xfrm>
          <a:prstGeom prst="rect">
            <a:avLst/>
          </a:prstGeom>
          <a:effectLst>
            <a:glow rad="444500">
              <a:schemeClr val="bg1">
                <a:alpha val="61000"/>
              </a:schemeClr>
            </a:glow>
            <a:softEdge rad="0"/>
          </a:effectLst>
        </p:spPr>
      </p:pic>
    </p:spTree>
    <p:extLst>
      <p:ext uri="{BB962C8B-B14F-4D97-AF65-F5344CB8AC3E}">
        <p14:creationId xmlns:p14="http://schemas.microsoft.com/office/powerpoint/2010/main" val="1263673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1348" t="-2083" r="-131" b="2083"/>
          <a:stretch/>
        </p:blipFill>
        <p:spPr>
          <a:xfrm>
            <a:off x="8986365" y="670180"/>
            <a:ext cx="3205635" cy="6187820"/>
          </a:xfrm>
          <a:prstGeom prst="rect">
            <a:avLst/>
          </a:prstGeom>
          <a:effectLst>
            <a:reflection stA="45000" endPos="0" dist="50800" dir="5400000" sy="-100000" algn="bl" rotWithShape="0"/>
            <a:softEdge rad="0"/>
          </a:effectLst>
        </p:spPr>
      </p:pic>
      <p:sp>
        <p:nvSpPr>
          <p:cNvPr id="2" name="Title 1"/>
          <p:cNvSpPr>
            <a:spLocks noGrp="1"/>
          </p:cNvSpPr>
          <p:nvPr>
            <p:ph type="title"/>
          </p:nvPr>
        </p:nvSpPr>
        <p:spPr>
          <a:xfrm>
            <a:off x="752475" y="287135"/>
            <a:ext cx="10677525" cy="1492132"/>
          </a:xfrm>
        </p:spPr>
        <p:txBody>
          <a:bodyPr/>
          <a:lstStyle/>
          <a:p>
            <a:r>
              <a:rPr lang="en-US" dirty="0">
                <a:solidFill>
                  <a:schemeClr val="bg1"/>
                </a:solidFill>
              </a:rPr>
              <a:t>Cost savings - Resizing </a:t>
            </a:r>
            <a:r>
              <a:rPr lang="en-US" dirty="0" smtClean="0">
                <a:solidFill>
                  <a:schemeClr val="bg1"/>
                </a:solidFill>
              </a:rPr>
              <a:t>Resources</a:t>
            </a:r>
            <a:endParaRPr lang="en-US" dirty="0">
              <a:solidFill>
                <a:schemeClr val="bg1"/>
              </a:solidFill>
            </a:endParaRPr>
          </a:p>
        </p:txBody>
      </p:sp>
      <p:sp>
        <p:nvSpPr>
          <p:cNvPr id="6" name="TextBox 5"/>
          <p:cNvSpPr txBox="1"/>
          <p:nvPr/>
        </p:nvSpPr>
        <p:spPr>
          <a:xfrm>
            <a:off x="1122998" y="1247788"/>
            <a:ext cx="4441372" cy="3816429"/>
          </a:xfrm>
          <a:prstGeom prst="rect">
            <a:avLst/>
          </a:prstGeom>
          <a:solidFill>
            <a:srgbClr val="374050">
              <a:alpha val="70000"/>
            </a:srgbClr>
          </a:solidFill>
        </p:spPr>
        <p:txBody>
          <a:bodyPr wrap="square" rtlCol="0">
            <a:spAutoFit/>
          </a:bodyPr>
          <a:lstStyle/>
          <a:p>
            <a:pPr defTabSz="457200"/>
            <a:r>
              <a:rPr lang="en-US" sz="1600" dirty="0">
                <a:solidFill>
                  <a:prstClr val="white"/>
                </a:solidFill>
              </a:rPr>
              <a:t>- name: </a:t>
            </a:r>
            <a:r>
              <a:rPr lang="en-US" sz="1600" dirty="0" err="1">
                <a:solidFill>
                  <a:prstClr val="white"/>
                </a:solidFill>
              </a:rPr>
              <a:t>rds</a:t>
            </a:r>
            <a:r>
              <a:rPr lang="en-US" sz="1600" dirty="0">
                <a:solidFill>
                  <a:prstClr val="white"/>
                </a:solidFill>
              </a:rPr>
              <a:t>-resize-storage</a:t>
            </a:r>
          </a:p>
          <a:p>
            <a:pPr defTabSz="457200"/>
            <a:r>
              <a:rPr lang="en-US" sz="1600" dirty="0">
                <a:solidFill>
                  <a:prstClr val="white"/>
                </a:solidFill>
              </a:rPr>
              <a:t>  resource: </a:t>
            </a:r>
            <a:r>
              <a:rPr lang="en-US" sz="1600" dirty="0" err="1">
                <a:solidFill>
                  <a:prstClr val="white"/>
                </a:solidFill>
              </a:rPr>
              <a:t>rds</a:t>
            </a:r>
            <a:endParaRPr lang="en-US" sz="1600" dirty="0">
              <a:solidFill>
                <a:prstClr val="white"/>
              </a:solidFill>
            </a:endParaRPr>
          </a:p>
          <a:p>
            <a:pPr defTabSz="457200"/>
            <a:r>
              <a:rPr lang="en-US" sz="1600" dirty="0">
                <a:solidFill>
                  <a:prstClr val="white"/>
                </a:solidFill>
              </a:rPr>
              <a:t>  description: |</a:t>
            </a:r>
          </a:p>
          <a:p>
            <a:pPr defTabSz="457200"/>
            <a:r>
              <a:rPr lang="en-US" sz="1400" dirty="0">
                <a:solidFill>
                  <a:prstClr val="white"/>
                </a:solidFill>
              </a:rPr>
              <a:t>     Resizes RDS databases who are using more than 90%</a:t>
            </a:r>
          </a:p>
          <a:p>
            <a:pPr defTabSz="457200"/>
            <a:r>
              <a:rPr lang="en-US" sz="1400" dirty="0">
                <a:solidFill>
                  <a:prstClr val="white"/>
                </a:solidFill>
              </a:rPr>
              <a:t>     of their storage space and adds 30% more space</a:t>
            </a:r>
          </a:p>
          <a:p>
            <a:pPr defTabSz="457200"/>
            <a:r>
              <a:rPr lang="en-US" sz="1600" dirty="0">
                <a:solidFill>
                  <a:prstClr val="white"/>
                </a:solidFill>
              </a:rPr>
              <a:t>  filters: </a:t>
            </a:r>
          </a:p>
          <a:p>
            <a:pPr defTabSz="457200"/>
            <a:r>
              <a:rPr lang="en-US" sz="1600" dirty="0">
                <a:solidFill>
                  <a:prstClr val="white"/>
                </a:solidFill>
              </a:rPr>
              <a:t>     - type: metrics</a:t>
            </a:r>
          </a:p>
          <a:p>
            <a:pPr defTabSz="457200"/>
            <a:r>
              <a:rPr lang="en-US" sz="1600" dirty="0">
                <a:solidFill>
                  <a:prstClr val="white"/>
                </a:solidFill>
              </a:rPr>
              <a:t>       name: </a:t>
            </a:r>
            <a:r>
              <a:rPr lang="en-US" sz="1600" dirty="0" err="1">
                <a:solidFill>
                  <a:prstClr val="white"/>
                </a:solidFill>
              </a:rPr>
              <a:t>FreeStorageSpace</a:t>
            </a:r>
            <a:endParaRPr lang="en-US" sz="1600" dirty="0">
              <a:solidFill>
                <a:prstClr val="white"/>
              </a:solidFill>
            </a:endParaRPr>
          </a:p>
          <a:p>
            <a:pPr defTabSz="457200"/>
            <a:r>
              <a:rPr lang="en-US" sz="1600" dirty="0">
                <a:solidFill>
                  <a:prstClr val="white"/>
                </a:solidFill>
              </a:rPr>
              <a:t>       percent-</a:t>
            </a:r>
            <a:r>
              <a:rPr lang="en-US" sz="1600" dirty="0" err="1">
                <a:solidFill>
                  <a:prstClr val="white"/>
                </a:solidFill>
              </a:rPr>
              <a:t>attr</a:t>
            </a:r>
            <a:r>
              <a:rPr lang="en-US" sz="1600" dirty="0">
                <a:solidFill>
                  <a:prstClr val="white"/>
                </a:solidFill>
              </a:rPr>
              <a:t>: </a:t>
            </a:r>
            <a:r>
              <a:rPr lang="en-US" sz="1600" dirty="0" err="1">
                <a:solidFill>
                  <a:prstClr val="white"/>
                </a:solidFill>
              </a:rPr>
              <a:t>AllocatedStorage</a:t>
            </a:r>
            <a:endParaRPr lang="en-US" sz="1600" dirty="0">
              <a:solidFill>
                <a:prstClr val="white"/>
              </a:solidFill>
            </a:endParaRPr>
          </a:p>
          <a:p>
            <a:pPr defTabSz="457200"/>
            <a:r>
              <a:rPr lang="en-US" sz="1600" dirty="0">
                <a:solidFill>
                  <a:prstClr val="white"/>
                </a:solidFill>
              </a:rPr>
              <a:t>       </a:t>
            </a:r>
            <a:r>
              <a:rPr lang="en-US" sz="1600" dirty="0" err="1">
                <a:solidFill>
                  <a:prstClr val="white"/>
                </a:solidFill>
              </a:rPr>
              <a:t>attr</a:t>
            </a:r>
            <a:r>
              <a:rPr lang="en-US" sz="1600" dirty="0">
                <a:solidFill>
                  <a:prstClr val="white"/>
                </a:solidFill>
              </a:rPr>
              <a:t>-multiplier: 1073741824</a:t>
            </a:r>
          </a:p>
          <a:p>
            <a:pPr defTabSz="457200"/>
            <a:r>
              <a:rPr lang="en-US" sz="1600" dirty="0">
                <a:solidFill>
                  <a:prstClr val="white"/>
                </a:solidFill>
              </a:rPr>
              <a:t>       value: 90</a:t>
            </a:r>
          </a:p>
          <a:p>
            <a:pPr defTabSz="457200"/>
            <a:r>
              <a:rPr lang="en-US" sz="1600" dirty="0">
                <a:solidFill>
                  <a:prstClr val="white"/>
                </a:solidFill>
              </a:rPr>
              <a:t>       op: greater-than</a:t>
            </a:r>
          </a:p>
          <a:p>
            <a:pPr defTabSz="457200"/>
            <a:r>
              <a:rPr lang="en-US" sz="1600" dirty="0">
                <a:solidFill>
                  <a:prstClr val="white"/>
                </a:solidFill>
              </a:rPr>
              <a:t>  actions: </a:t>
            </a:r>
          </a:p>
          <a:p>
            <a:pPr defTabSz="457200"/>
            <a:r>
              <a:rPr lang="en-US" sz="1600" dirty="0">
                <a:solidFill>
                  <a:prstClr val="white"/>
                </a:solidFill>
              </a:rPr>
              <a:t>    - type: resize</a:t>
            </a:r>
          </a:p>
          <a:p>
            <a:pPr defTabSz="457200"/>
            <a:r>
              <a:rPr lang="en-US" sz="1600" dirty="0">
                <a:solidFill>
                  <a:prstClr val="white"/>
                </a:solidFill>
              </a:rPr>
              <a:t>      percent: 30</a:t>
            </a:r>
          </a:p>
        </p:txBody>
      </p:sp>
      <p:sp>
        <p:nvSpPr>
          <p:cNvPr id="7" name="TextBox 6"/>
          <p:cNvSpPr txBox="1"/>
          <p:nvPr/>
        </p:nvSpPr>
        <p:spPr>
          <a:xfrm>
            <a:off x="5934892" y="1247788"/>
            <a:ext cx="4856934" cy="5509200"/>
          </a:xfrm>
          <a:prstGeom prst="rect">
            <a:avLst/>
          </a:prstGeom>
          <a:solidFill>
            <a:srgbClr val="384050">
              <a:alpha val="70000"/>
            </a:srgbClr>
          </a:solidFill>
        </p:spPr>
        <p:txBody>
          <a:bodyPr wrap="square" rtlCol="0">
            <a:spAutoFit/>
          </a:bodyPr>
          <a:lstStyle/>
          <a:p>
            <a:pPr defTabSz="457200"/>
            <a:r>
              <a:rPr lang="en-US" sz="1600" dirty="0">
                <a:solidFill>
                  <a:prstClr val="white"/>
                </a:solidFill>
              </a:rPr>
              <a:t>- name: ec2-instance-too-large-resizer</a:t>
            </a:r>
          </a:p>
          <a:p>
            <a:pPr defTabSz="457200"/>
            <a:r>
              <a:rPr lang="en-US" sz="1600" dirty="0">
                <a:solidFill>
                  <a:prstClr val="white"/>
                </a:solidFill>
              </a:rPr>
              <a:t>  resource: ec2</a:t>
            </a:r>
          </a:p>
          <a:p>
            <a:pPr defTabSz="457200"/>
            <a:r>
              <a:rPr lang="en-US" sz="1600" dirty="0">
                <a:solidFill>
                  <a:prstClr val="white"/>
                </a:solidFill>
              </a:rPr>
              <a:t>  filters:</a:t>
            </a:r>
          </a:p>
          <a:p>
            <a:pPr defTabSz="457200"/>
            <a:r>
              <a:rPr lang="en-US" sz="1600" dirty="0">
                <a:solidFill>
                  <a:prstClr val="white"/>
                </a:solidFill>
              </a:rPr>
              <a:t>    - type: value</a:t>
            </a:r>
          </a:p>
          <a:p>
            <a:pPr defTabSz="457200"/>
            <a:r>
              <a:rPr lang="en-US" sz="1600" dirty="0">
                <a:solidFill>
                  <a:prstClr val="white"/>
                </a:solidFill>
              </a:rPr>
              <a:t>      key: </a:t>
            </a:r>
            <a:r>
              <a:rPr lang="en-US" sz="1600" dirty="0" err="1">
                <a:solidFill>
                  <a:prstClr val="white"/>
                </a:solidFill>
              </a:rPr>
              <a:t>InstanceType</a:t>
            </a:r>
            <a:endParaRPr lang="en-US" sz="1600" dirty="0">
              <a:solidFill>
                <a:prstClr val="white"/>
              </a:solidFill>
            </a:endParaRPr>
          </a:p>
          <a:p>
            <a:pPr defTabSz="457200"/>
            <a:r>
              <a:rPr lang="en-US" sz="1600" dirty="0">
                <a:solidFill>
                  <a:prstClr val="white"/>
                </a:solidFill>
              </a:rPr>
              <a:t>      op: in</a:t>
            </a:r>
          </a:p>
          <a:p>
            <a:pPr defTabSz="457200"/>
            <a:r>
              <a:rPr lang="en-US" sz="1600" dirty="0">
                <a:solidFill>
                  <a:prstClr val="white"/>
                </a:solidFill>
              </a:rPr>
              <a:t>      value:</a:t>
            </a:r>
          </a:p>
          <a:p>
            <a:pPr defTabSz="457200"/>
            <a:r>
              <a:rPr lang="en-US" sz="1600" dirty="0">
                <a:solidFill>
                  <a:prstClr val="white"/>
                </a:solidFill>
              </a:rPr>
              <a:t>         - m4.10xlarge</a:t>
            </a:r>
          </a:p>
          <a:p>
            <a:pPr defTabSz="457200"/>
            <a:r>
              <a:rPr lang="en-US" sz="1600" dirty="0">
                <a:solidFill>
                  <a:prstClr val="white"/>
                </a:solidFill>
              </a:rPr>
              <a:t>         - m4.4xlarge</a:t>
            </a:r>
          </a:p>
          <a:p>
            <a:pPr defTabSz="457200"/>
            <a:r>
              <a:rPr lang="en-US" sz="1600" dirty="0">
                <a:solidFill>
                  <a:prstClr val="white"/>
                </a:solidFill>
              </a:rPr>
              <a:t>    - type: instance-age</a:t>
            </a:r>
          </a:p>
          <a:p>
            <a:pPr defTabSz="457200"/>
            <a:r>
              <a:rPr lang="en-US" sz="1600" dirty="0">
                <a:solidFill>
                  <a:prstClr val="white"/>
                </a:solidFill>
              </a:rPr>
              <a:t>      value: 14</a:t>
            </a:r>
          </a:p>
          <a:p>
            <a:pPr defTabSz="457200"/>
            <a:r>
              <a:rPr lang="en-US" sz="1600" dirty="0">
                <a:solidFill>
                  <a:prstClr val="white"/>
                </a:solidFill>
              </a:rPr>
              <a:t>    - type: metrics</a:t>
            </a:r>
          </a:p>
          <a:p>
            <a:pPr defTabSz="457200"/>
            <a:r>
              <a:rPr lang="en-US" sz="1600" dirty="0">
                <a:solidFill>
                  <a:prstClr val="white"/>
                </a:solidFill>
              </a:rPr>
              <a:t>      name: </a:t>
            </a:r>
            <a:r>
              <a:rPr lang="en-US" sz="1600" dirty="0" err="1">
                <a:solidFill>
                  <a:prstClr val="white"/>
                </a:solidFill>
              </a:rPr>
              <a:t>CPUUtilization</a:t>
            </a:r>
            <a:endParaRPr lang="en-US" sz="1600" dirty="0">
              <a:solidFill>
                <a:prstClr val="white"/>
              </a:solidFill>
            </a:endParaRPr>
          </a:p>
          <a:p>
            <a:pPr defTabSz="457200"/>
            <a:r>
              <a:rPr lang="en-US" sz="1600" dirty="0">
                <a:solidFill>
                  <a:prstClr val="white"/>
                </a:solidFill>
              </a:rPr>
              <a:t>      days: 14</a:t>
            </a:r>
          </a:p>
          <a:p>
            <a:pPr defTabSz="457200"/>
            <a:r>
              <a:rPr lang="en-US" sz="1600" dirty="0">
                <a:solidFill>
                  <a:prstClr val="white"/>
                </a:solidFill>
              </a:rPr>
              <a:t>      value: 3</a:t>
            </a:r>
          </a:p>
          <a:p>
            <a:pPr defTabSz="457200"/>
            <a:r>
              <a:rPr lang="en-US" sz="1600" dirty="0">
                <a:solidFill>
                  <a:prstClr val="white"/>
                </a:solidFill>
              </a:rPr>
              <a:t>      op: less-than</a:t>
            </a:r>
          </a:p>
          <a:p>
            <a:pPr defTabSz="457200"/>
            <a:r>
              <a:rPr lang="en-US" sz="1600" dirty="0">
                <a:solidFill>
                  <a:prstClr val="white"/>
                </a:solidFill>
              </a:rPr>
              <a:t>  actions:</a:t>
            </a:r>
          </a:p>
          <a:p>
            <a:pPr defTabSz="457200"/>
            <a:r>
              <a:rPr lang="en-US" sz="1600" dirty="0">
                <a:solidFill>
                  <a:prstClr val="white"/>
                </a:solidFill>
              </a:rPr>
              <a:t>    - type: resize</a:t>
            </a:r>
          </a:p>
          <a:p>
            <a:pPr defTabSz="457200"/>
            <a:r>
              <a:rPr lang="en-US" sz="1600" dirty="0">
                <a:solidFill>
                  <a:prstClr val="white"/>
                </a:solidFill>
              </a:rPr>
              <a:t>      restart: true</a:t>
            </a:r>
          </a:p>
          <a:p>
            <a:pPr defTabSz="457200"/>
            <a:r>
              <a:rPr lang="en-US" sz="1600" dirty="0">
                <a:solidFill>
                  <a:prstClr val="white"/>
                </a:solidFill>
              </a:rPr>
              <a:t>      type-map:</a:t>
            </a:r>
          </a:p>
          <a:p>
            <a:pPr defTabSz="457200"/>
            <a:r>
              <a:rPr lang="en-US" sz="1600" dirty="0">
                <a:solidFill>
                  <a:prstClr val="white"/>
                </a:solidFill>
              </a:rPr>
              <a:t>          m4.4xlarge: m4.2xlarge</a:t>
            </a:r>
          </a:p>
          <a:p>
            <a:pPr defTabSz="457200"/>
            <a:r>
              <a:rPr lang="en-US" sz="1600" dirty="0">
                <a:solidFill>
                  <a:prstClr val="white"/>
                </a:solidFill>
              </a:rPr>
              <a:t>          m4.10xlarge: m4.4xlarge</a:t>
            </a:r>
          </a:p>
        </p:txBody>
      </p:sp>
    </p:spTree>
    <p:extLst>
      <p:ext uri="{BB962C8B-B14F-4D97-AF65-F5344CB8AC3E}">
        <p14:creationId xmlns:p14="http://schemas.microsoft.com/office/powerpoint/2010/main" val="2940595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1348" t="-2083" r="-131" b="2083"/>
          <a:stretch/>
        </p:blipFill>
        <p:spPr>
          <a:xfrm>
            <a:off x="8986365" y="670180"/>
            <a:ext cx="3205635" cy="6187820"/>
          </a:xfrm>
          <a:prstGeom prst="rect">
            <a:avLst/>
          </a:prstGeom>
          <a:effectLst>
            <a:reflection stA="45000" endPos="0" dist="50800" dir="5400000" sy="-100000" algn="bl" rotWithShape="0"/>
            <a:softEdge rad="0"/>
          </a:effectLst>
        </p:spPr>
      </p:pic>
      <p:sp>
        <p:nvSpPr>
          <p:cNvPr id="2" name="Title 1"/>
          <p:cNvSpPr>
            <a:spLocks noGrp="1"/>
          </p:cNvSpPr>
          <p:nvPr>
            <p:ph type="title"/>
          </p:nvPr>
        </p:nvSpPr>
        <p:spPr>
          <a:xfrm>
            <a:off x="638175" y="277610"/>
            <a:ext cx="10791825" cy="1492132"/>
          </a:xfrm>
        </p:spPr>
        <p:txBody>
          <a:bodyPr/>
          <a:lstStyle/>
          <a:p>
            <a:r>
              <a:rPr lang="en-US" dirty="0">
                <a:solidFill>
                  <a:schemeClr val="bg1"/>
                </a:solidFill>
              </a:rPr>
              <a:t>Cost savings - Garbage </a:t>
            </a:r>
            <a:r>
              <a:rPr lang="en-US" dirty="0" smtClean="0">
                <a:solidFill>
                  <a:schemeClr val="bg1"/>
                </a:solidFill>
              </a:rPr>
              <a:t>collection</a:t>
            </a:r>
            <a:endParaRPr lang="en-US" dirty="0">
              <a:solidFill>
                <a:schemeClr val="bg1"/>
              </a:solidFill>
            </a:endParaRPr>
          </a:p>
        </p:txBody>
      </p:sp>
      <p:sp>
        <p:nvSpPr>
          <p:cNvPr id="6" name="TextBox 5"/>
          <p:cNvSpPr txBox="1"/>
          <p:nvPr/>
        </p:nvSpPr>
        <p:spPr>
          <a:xfrm>
            <a:off x="376919" y="1127959"/>
            <a:ext cx="3341642" cy="3816429"/>
          </a:xfrm>
          <a:prstGeom prst="rect">
            <a:avLst/>
          </a:prstGeom>
          <a:solidFill>
            <a:srgbClr val="374050">
              <a:alpha val="70000"/>
            </a:srgbClr>
          </a:solidFill>
        </p:spPr>
        <p:txBody>
          <a:bodyPr wrap="square" rtlCol="0">
            <a:spAutoFit/>
          </a:bodyPr>
          <a:lstStyle/>
          <a:p>
            <a:pPr defTabSz="457200"/>
            <a:r>
              <a:rPr lang="en-US" dirty="0">
                <a:solidFill>
                  <a:prstClr val="white"/>
                </a:solidFill>
              </a:rPr>
              <a:t>- </a:t>
            </a:r>
            <a:r>
              <a:rPr lang="en-US" sz="1600" dirty="0">
                <a:solidFill>
                  <a:prstClr val="white"/>
                </a:solidFill>
              </a:rPr>
              <a:t>name: </a:t>
            </a:r>
            <a:r>
              <a:rPr lang="en-US" sz="1400" dirty="0" err="1" smtClean="0">
                <a:solidFill>
                  <a:prstClr val="white"/>
                </a:solidFill>
              </a:rPr>
              <a:t>ebs</a:t>
            </a:r>
            <a:r>
              <a:rPr lang="en-US" sz="1400" dirty="0" smtClean="0">
                <a:solidFill>
                  <a:prstClr val="white"/>
                </a:solidFill>
              </a:rPr>
              <a:t>-mark-unattached-deletion</a:t>
            </a:r>
            <a:endParaRPr lang="en-US" sz="1400" dirty="0">
              <a:solidFill>
                <a:prstClr val="white"/>
              </a:solidFill>
            </a:endParaRPr>
          </a:p>
          <a:p>
            <a:pPr defTabSz="457200"/>
            <a:r>
              <a:rPr lang="en-US" sz="1600" dirty="0">
                <a:solidFill>
                  <a:prstClr val="white"/>
                </a:solidFill>
              </a:rPr>
              <a:t>  resource: </a:t>
            </a:r>
            <a:r>
              <a:rPr lang="en-US" sz="1600" dirty="0" err="1">
                <a:solidFill>
                  <a:prstClr val="white"/>
                </a:solidFill>
              </a:rPr>
              <a:t>ebs</a:t>
            </a:r>
            <a:endParaRPr lang="en-US" sz="1600" dirty="0">
              <a:solidFill>
                <a:prstClr val="white"/>
              </a:solidFill>
            </a:endParaRPr>
          </a:p>
          <a:p>
            <a:pPr defTabSz="457200"/>
            <a:r>
              <a:rPr lang="en-US" sz="1600" dirty="0">
                <a:solidFill>
                  <a:prstClr val="white"/>
                </a:solidFill>
              </a:rPr>
              <a:t>  description: |</a:t>
            </a:r>
          </a:p>
          <a:p>
            <a:pPr defTabSz="457200"/>
            <a:r>
              <a:rPr lang="en-US" dirty="0">
                <a:solidFill>
                  <a:prstClr val="white"/>
                </a:solidFill>
              </a:rPr>
              <a:t>    </a:t>
            </a:r>
            <a:r>
              <a:rPr lang="en-US" sz="1100" dirty="0">
                <a:solidFill>
                  <a:prstClr val="white"/>
                </a:solidFill>
              </a:rPr>
              <a:t>Mark any unattached EBS volumes for deletion in</a:t>
            </a:r>
          </a:p>
          <a:p>
            <a:pPr defTabSz="457200"/>
            <a:r>
              <a:rPr lang="en-US" sz="1100" dirty="0">
                <a:solidFill>
                  <a:prstClr val="white"/>
                </a:solidFill>
              </a:rPr>
              <a:t>      30 days.  This will clean up old unused orphaned</a:t>
            </a:r>
          </a:p>
          <a:p>
            <a:pPr defTabSz="457200"/>
            <a:r>
              <a:rPr lang="en-US" sz="1100" dirty="0">
                <a:solidFill>
                  <a:prstClr val="white"/>
                </a:solidFill>
              </a:rPr>
              <a:t>      volumes that customers forget to delete.</a:t>
            </a:r>
          </a:p>
          <a:p>
            <a:pPr defTabSz="457200"/>
            <a:r>
              <a:rPr lang="en-US" sz="1600" dirty="0">
                <a:solidFill>
                  <a:prstClr val="white"/>
                </a:solidFill>
              </a:rPr>
              <a:t>  filters:</a:t>
            </a:r>
          </a:p>
          <a:p>
            <a:pPr defTabSz="457200"/>
            <a:r>
              <a:rPr lang="en-US" sz="1600" dirty="0">
                <a:solidFill>
                  <a:prstClr val="white"/>
                </a:solidFill>
              </a:rPr>
              <a:t>    - "</a:t>
            </a:r>
            <a:r>
              <a:rPr lang="en-US" sz="1600" dirty="0" err="1">
                <a:solidFill>
                  <a:prstClr val="white"/>
                </a:solidFill>
              </a:rPr>
              <a:t>tag:maid_status</a:t>
            </a:r>
            <a:r>
              <a:rPr lang="en-US" sz="1600" dirty="0">
                <a:solidFill>
                  <a:prstClr val="white"/>
                </a:solidFill>
              </a:rPr>
              <a:t>": absent</a:t>
            </a:r>
          </a:p>
          <a:p>
            <a:pPr defTabSz="457200"/>
            <a:r>
              <a:rPr lang="en-US" sz="1600" dirty="0">
                <a:solidFill>
                  <a:prstClr val="white"/>
                </a:solidFill>
              </a:rPr>
              <a:t>    - State: available</a:t>
            </a:r>
          </a:p>
          <a:p>
            <a:pPr defTabSz="457200"/>
            <a:r>
              <a:rPr lang="en-US" sz="1600" dirty="0">
                <a:solidFill>
                  <a:prstClr val="white"/>
                </a:solidFill>
              </a:rPr>
              <a:t>  actions:</a:t>
            </a:r>
          </a:p>
          <a:p>
            <a:pPr defTabSz="457200"/>
            <a:r>
              <a:rPr lang="en-US" sz="1600" dirty="0">
                <a:solidFill>
                  <a:prstClr val="white"/>
                </a:solidFill>
              </a:rPr>
              <a:t>    - type: mark-for-op</a:t>
            </a:r>
          </a:p>
          <a:p>
            <a:pPr defTabSz="457200"/>
            <a:r>
              <a:rPr lang="en-US" sz="1600" dirty="0">
                <a:solidFill>
                  <a:prstClr val="white"/>
                </a:solidFill>
              </a:rPr>
              <a:t>      op: delete</a:t>
            </a:r>
          </a:p>
          <a:p>
            <a:pPr defTabSz="457200"/>
            <a:r>
              <a:rPr lang="en-US" sz="1600" dirty="0">
                <a:solidFill>
                  <a:prstClr val="white"/>
                </a:solidFill>
              </a:rPr>
              <a:t>      days: 30</a:t>
            </a:r>
          </a:p>
          <a:p>
            <a:pPr defTabSz="457200"/>
            <a:endParaRPr lang="en-US" dirty="0">
              <a:solidFill>
                <a:prstClr val="white"/>
              </a:solidFill>
            </a:endParaRPr>
          </a:p>
          <a:p>
            <a:pPr defTabSz="457200"/>
            <a:endParaRPr lang="en-US" dirty="0">
              <a:solidFill>
                <a:prstClr val="white"/>
              </a:solidFill>
            </a:endParaRPr>
          </a:p>
        </p:txBody>
      </p:sp>
      <p:sp>
        <p:nvSpPr>
          <p:cNvPr id="7" name="TextBox 6"/>
          <p:cNvSpPr txBox="1"/>
          <p:nvPr/>
        </p:nvSpPr>
        <p:spPr>
          <a:xfrm>
            <a:off x="7746275" y="1127959"/>
            <a:ext cx="3540034" cy="4139595"/>
          </a:xfrm>
          <a:prstGeom prst="rect">
            <a:avLst/>
          </a:prstGeom>
          <a:solidFill>
            <a:srgbClr val="384050">
              <a:alpha val="70000"/>
            </a:srgbClr>
          </a:solidFill>
        </p:spPr>
        <p:txBody>
          <a:bodyPr wrap="square" rtlCol="0">
            <a:spAutoFit/>
          </a:bodyPr>
          <a:lstStyle/>
          <a:p>
            <a:pPr defTabSz="457200"/>
            <a:r>
              <a:rPr lang="en-US" dirty="0">
                <a:solidFill>
                  <a:prstClr val="white"/>
                </a:solidFill>
              </a:rPr>
              <a:t>- name: </a:t>
            </a:r>
            <a:r>
              <a:rPr lang="en-US" sz="1400" dirty="0" err="1" smtClean="0">
                <a:solidFill>
                  <a:prstClr val="white"/>
                </a:solidFill>
              </a:rPr>
              <a:t>elb</a:t>
            </a:r>
            <a:r>
              <a:rPr lang="en-US" sz="1400" dirty="0" smtClean="0">
                <a:solidFill>
                  <a:prstClr val="white"/>
                </a:solidFill>
              </a:rPr>
              <a:t>-mark-unused-for-deletion</a:t>
            </a:r>
            <a:endParaRPr lang="en-US" sz="1400" dirty="0">
              <a:solidFill>
                <a:prstClr val="white"/>
              </a:solidFill>
            </a:endParaRPr>
          </a:p>
          <a:p>
            <a:pPr defTabSz="457200"/>
            <a:r>
              <a:rPr lang="en-US" dirty="0">
                <a:solidFill>
                  <a:prstClr val="white"/>
                </a:solidFill>
              </a:rPr>
              <a:t>  resource: </a:t>
            </a:r>
            <a:r>
              <a:rPr lang="en-US" dirty="0" err="1">
                <a:solidFill>
                  <a:prstClr val="white"/>
                </a:solidFill>
              </a:rPr>
              <a:t>elb</a:t>
            </a:r>
            <a:endParaRPr lang="en-US" dirty="0">
              <a:solidFill>
                <a:prstClr val="white"/>
              </a:solidFill>
            </a:endParaRPr>
          </a:p>
          <a:p>
            <a:pPr defTabSz="457200"/>
            <a:r>
              <a:rPr lang="en-US" dirty="0">
                <a:solidFill>
                  <a:prstClr val="white"/>
                </a:solidFill>
              </a:rPr>
              <a:t>  description: |</a:t>
            </a:r>
          </a:p>
          <a:p>
            <a:pPr defTabSz="457200"/>
            <a:r>
              <a:rPr lang="en-US" dirty="0">
                <a:solidFill>
                  <a:prstClr val="white"/>
                </a:solidFill>
              </a:rPr>
              <a:t>    </a:t>
            </a:r>
            <a:r>
              <a:rPr lang="en-US" sz="1100" dirty="0">
                <a:solidFill>
                  <a:prstClr val="white"/>
                </a:solidFill>
              </a:rPr>
              <a:t>Mark any ELB with no instances attached for</a:t>
            </a:r>
          </a:p>
          <a:p>
            <a:pPr defTabSz="457200"/>
            <a:r>
              <a:rPr lang="en-US" sz="1100" dirty="0">
                <a:solidFill>
                  <a:prstClr val="white"/>
                </a:solidFill>
              </a:rPr>
              <a:t>      deletion in 14 days.</a:t>
            </a:r>
          </a:p>
          <a:p>
            <a:pPr defTabSz="457200"/>
            <a:r>
              <a:rPr lang="en-US" dirty="0">
                <a:solidFill>
                  <a:prstClr val="white"/>
                </a:solidFill>
              </a:rPr>
              <a:t>  filters:</a:t>
            </a:r>
          </a:p>
          <a:p>
            <a:pPr defTabSz="457200"/>
            <a:r>
              <a:rPr lang="en-US" dirty="0">
                <a:solidFill>
                  <a:prstClr val="white"/>
                </a:solidFill>
              </a:rPr>
              <a:t>    - "</a:t>
            </a:r>
            <a:r>
              <a:rPr lang="en-US" dirty="0" err="1">
                <a:solidFill>
                  <a:prstClr val="white"/>
                </a:solidFill>
              </a:rPr>
              <a:t>tag:maid_status</a:t>
            </a:r>
            <a:r>
              <a:rPr lang="en-US" dirty="0">
                <a:solidFill>
                  <a:prstClr val="white"/>
                </a:solidFill>
              </a:rPr>
              <a:t>": absent</a:t>
            </a:r>
          </a:p>
          <a:p>
            <a:pPr defTabSz="457200"/>
            <a:r>
              <a:rPr lang="en-US" dirty="0">
                <a:solidFill>
                  <a:prstClr val="white"/>
                </a:solidFill>
              </a:rPr>
              <a:t>    - Instances: []</a:t>
            </a:r>
          </a:p>
          <a:p>
            <a:pPr defTabSz="457200"/>
            <a:r>
              <a:rPr lang="en-US" dirty="0">
                <a:solidFill>
                  <a:prstClr val="white"/>
                </a:solidFill>
              </a:rPr>
              <a:t>  actions:</a:t>
            </a:r>
          </a:p>
          <a:p>
            <a:pPr defTabSz="457200"/>
            <a:r>
              <a:rPr lang="en-US" dirty="0">
                <a:solidFill>
                  <a:prstClr val="white"/>
                </a:solidFill>
              </a:rPr>
              <a:t>    - type: mark-for-op</a:t>
            </a:r>
          </a:p>
          <a:p>
            <a:pPr defTabSz="457200"/>
            <a:r>
              <a:rPr lang="en-US" dirty="0">
                <a:solidFill>
                  <a:prstClr val="white"/>
                </a:solidFill>
              </a:rPr>
              <a:t>      tag: c7n_unused_elb</a:t>
            </a:r>
          </a:p>
          <a:p>
            <a:pPr defTabSz="457200"/>
            <a:r>
              <a:rPr lang="en-US" dirty="0">
                <a:solidFill>
                  <a:prstClr val="white"/>
                </a:solidFill>
              </a:rPr>
              <a:t>      </a:t>
            </a:r>
            <a:r>
              <a:rPr lang="en-US" dirty="0" err="1">
                <a:solidFill>
                  <a:prstClr val="white"/>
                </a:solidFill>
              </a:rPr>
              <a:t>msg</a:t>
            </a:r>
            <a:r>
              <a:rPr lang="en-US" dirty="0">
                <a:solidFill>
                  <a:prstClr val="white"/>
                </a:solidFill>
              </a:rPr>
              <a:t>: </a:t>
            </a:r>
            <a:r>
              <a:rPr lang="en-US" sz="900" dirty="0">
                <a:solidFill>
                  <a:prstClr val="white"/>
                </a:solidFill>
              </a:rPr>
              <a:t>"Unused ELB No Instances: {op}@{</a:t>
            </a:r>
            <a:r>
              <a:rPr lang="en-US" sz="900" dirty="0" err="1">
                <a:solidFill>
                  <a:prstClr val="white"/>
                </a:solidFill>
              </a:rPr>
              <a:t>action_date</a:t>
            </a:r>
            <a:r>
              <a:rPr lang="en-US" sz="900" dirty="0">
                <a:solidFill>
                  <a:prstClr val="white"/>
                </a:solidFill>
              </a:rPr>
              <a:t>}"</a:t>
            </a:r>
          </a:p>
          <a:p>
            <a:pPr defTabSz="457200"/>
            <a:r>
              <a:rPr lang="en-US" dirty="0">
                <a:solidFill>
                  <a:prstClr val="white"/>
                </a:solidFill>
              </a:rPr>
              <a:t>      op: delete</a:t>
            </a:r>
          </a:p>
          <a:p>
            <a:pPr defTabSz="457200"/>
            <a:r>
              <a:rPr lang="en-US" dirty="0">
                <a:solidFill>
                  <a:prstClr val="white"/>
                </a:solidFill>
              </a:rPr>
              <a:t>      days: 14</a:t>
            </a:r>
          </a:p>
          <a:p>
            <a:pPr defTabSz="457200"/>
            <a:r>
              <a:rPr lang="en-US" dirty="0">
                <a:solidFill>
                  <a:prstClr val="white"/>
                </a:solidFill>
              </a:rPr>
              <a:t>    </a:t>
            </a:r>
            <a:endParaRPr lang="en-US" dirty="0">
              <a:solidFill>
                <a:prstClr val="black"/>
              </a:solidFill>
            </a:endParaRPr>
          </a:p>
        </p:txBody>
      </p:sp>
      <p:sp>
        <p:nvSpPr>
          <p:cNvPr id="8" name="TextBox 7"/>
          <p:cNvSpPr txBox="1"/>
          <p:nvPr/>
        </p:nvSpPr>
        <p:spPr>
          <a:xfrm>
            <a:off x="4061597" y="1127959"/>
            <a:ext cx="3341642" cy="5509200"/>
          </a:xfrm>
          <a:prstGeom prst="rect">
            <a:avLst/>
          </a:prstGeom>
          <a:solidFill>
            <a:srgbClr val="374050">
              <a:alpha val="70000"/>
            </a:srgbClr>
          </a:solidFill>
        </p:spPr>
        <p:txBody>
          <a:bodyPr wrap="square" rtlCol="0">
            <a:spAutoFit/>
          </a:bodyPr>
          <a:lstStyle/>
          <a:p>
            <a:pPr defTabSz="457200"/>
            <a:r>
              <a:rPr lang="en-US" sz="1400" dirty="0">
                <a:solidFill>
                  <a:prstClr val="white"/>
                </a:solidFill>
              </a:rPr>
              <a:t>- name: </a:t>
            </a:r>
            <a:r>
              <a:rPr lang="en-US" sz="1400" dirty="0" err="1">
                <a:solidFill>
                  <a:prstClr val="white"/>
                </a:solidFill>
              </a:rPr>
              <a:t>rds</a:t>
            </a:r>
            <a:r>
              <a:rPr lang="en-US" sz="1400" dirty="0">
                <a:solidFill>
                  <a:prstClr val="white"/>
                </a:solidFill>
              </a:rPr>
              <a:t>-mark-unused</a:t>
            </a:r>
          </a:p>
          <a:p>
            <a:pPr defTabSz="457200"/>
            <a:r>
              <a:rPr lang="en-US" sz="1400" dirty="0">
                <a:solidFill>
                  <a:prstClr val="white"/>
                </a:solidFill>
              </a:rPr>
              <a:t>  resource: </a:t>
            </a:r>
            <a:r>
              <a:rPr lang="en-US" sz="1400" dirty="0" err="1">
                <a:solidFill>
                  <a:prstClr val="white"/>
                </a:solidFill>
              </a:rPr>
              <a:t>rds</a:t>
            </a:r>
            <a:endParaRPr lang="en-US" sz="1400" dirty="0">
              <a:solidFill>
                <a:prstClr val="white"/>
              </a:solidFill>
            </a:endParaRPr>
          </a:p>
          <a:p>
            <a:pPr defTabSz="457200"/>
            <a:r>
              <a:rPr lang="en-US" sz="1400" dirty="0">
                <a:solidFill>
                  <a:prstClr val="white"/>
                </a:solidFill>
              </a:rPr>
              <a:t>  description: |</a:t>
            </a:r>
          </a:p>
          <a:p>
            <a:pPr defTabSz="457200"/>
            <a:r>
              <a:rPr lang="en-US" dirty="0">
                <a:solidFill>
                  <a:prstClr val="white"/>
                </a:solidFill>
              </a:rPr>
              <a:t>    </a:t>
            </a:r>
            <a:r>
              <a:rPr lang="en-US" sz="1100" dirty="0">
                <a:solidFill>
                  <a:prstClr val="white"/>
                </a:solidFill>
              </a:rPr>
              <a:t>Take the average number of connections </a:t>
            </a:r>
            <a:r>
              <a:rPr lang="en-US" sz="1100" dirty="0" smtClean="0">
                <a:solidFill>
                  <a:prstClr val="white"/>
                </a:solidFill>
              </a:rPr>
              <a:t>over</a:t>
            </a:r>
          </a:p>
          <a:p>
            <a:pPr defTabSz="457200"/>
            <a:r>
              <a:rPr lang="en-US" sz="1100" dirty="0">
                <a:solidFill>
                  <a:prstClr val="white"/>
                </a:solidFill>
              </a:rPr>
              <a:t> </a:t>
            </a:r>
            <a:r>
              <a:rPr lang="en-US" sz="1100" dirty="0" smtClean="0">
                <a:solidFill>
                  <a:prstClr val="white"/>
                </a:solidFill>
              </a:rPr>
              <a:t>    </a:t>
            </a:r>
            <a:r>
              <a:rPr lang="en-US" sz="1100" dirty="0" smtClean="0">
                <a:solidFill>
                  <a:prstClr val="white"/>
                </a:solidFill>
              </a:rPr>
              <a:t> 14 </a:t>
            </a:r>
            <a:r>
              <a:rPr lang="en-US" sz="1100" dirty="0">
                <a:solidFill>
                  <a:prstClr val="white"/>
                </a:solidFill>
              </a:rPr>
              <a:t>days and mark any unused for deletion</a:t>
            </a:r>
          </a:p>
          <a:p>
            <a:pPr defTabSz="457200"/>
            <a:r>
              <a:rPr lang="en-US" sz="1400" dirty="0">
                <a:solidFill>
                  <a:prstClr val="white"/>
                </a:solidFill>
              </a:rPr>
              <a:t>  filters:</a:t>
            </a:r>
          </a:p>
          <a:p>
            <a:pPr defTabSz="457200"/>
            <a:r>
              <a:rPr lang="en-US" sz="1400" dirty="0">
                <a:solidFill>
                  <a:prstClr val="white"/>
                </a:solidFill>
              </a:rPr>
              <a:t>    - "tag:c7n_rds_unused": absent</a:t>
            </a:r>
          </a:p>
          <a:p>
            <a:pPr defTabSz="457200"/>
            <a:r>
              <a:rPr lang="en-US" sz="1400" dirty="0">
                <a:solidFill>
                  <a:prstClr val="white"/>
                </a:solidFill>
              </a:rPr>
              <a:t>    - type: value</a:t>
            </a:r>
          </a:p>
          <a:p>
            <a:pPr defTabSz="457200"/>
            <a:r>
              <a:rPr lang="en-US" sz="1400" dirty="0">
                <a:solidFill>
                  <a:prstClr val="white"/>
                </a:solidFill>
              </a:rPr>
              <a:t>      </a:t>
            </a:r>
            <a:r>
              <a:rPr lang="en-US" sz="1400" dirty="0" err="1">
                <a:solidFill>
                  <a:prstClr val="white"/>
                </a:solidFill>
              </a:rPr>
              <a:t>value_type</a:t>
            </a:r>
            <a:r>
              <a:rPr lang="en-US" sz="1400" dirty="0">
                <a:solidFill>
                  <a:prstClr val="white"/>
                </a:solidFill>
              </a:rPr>
              <a:t>: age</a:t>
            </a:r>
          </a:p>
          <a:p>
            <a:pPr defTabSz="457200"/>
            <a:r>
              <a:rPr lang="en-US" sz="1400" dirty="0">
                <a:solidFill>
                  <a:prstClr val="white"/>
                </a:solidFill>
              </a:rPr>
              <a:t>      key: </a:t>
            </a:r>
            <a:r>
              <a:rPr lang="en-US" sz="1400" dirty="0" err="1">
                <a:solidFill>
                  <a:prstClr val="white"/>
                </a:solidFill>
              </a:rPr>
              <a:t>InstanceCreateTime</a:t>
            </a:r>
            <a:endParaRPr lang="en-US" sz="1400" dirty="0">
              <a:solidFill>
                <a:prstClr val="white"/>
              </a:solidFill>
            </a:endParaRPr>
          </a:p>
          <a:p>
            <a:pPr defTabSz="457200"/>
            <a:r>
              <a:rPr lang="en-US" sz="1400" dirty="0">
                <a:solidFill>
                  <a:prstClr val="white"/>
                </a:solidFill>
              </a:rPr>
              <a:t>      value: 14</a:t>
            </a:r>
          </a:p>
          <a:p>
            <a:pPr defTabSz="457200"/>
            <a:r>
              <a:rPr lang="en-US" sz="1400" dirty="0">
                <a:solidFill>
                  <a:prstClr val="white"/>
                </a:solidFill>
              </a:rPr>
              <a:t>      op: greater-than</a:t>
            </a:r>
          </a:p>
          <a:p>
            <a:pPr defTabSz="457200"/>
            <a:r>
              <a:rPr lang="en-US" sz="1400" dirty="0">
                <a:solidFill>
                  <a:prstClr val="white"/>
                </a:solidFill>
              </a:rPr>
              <a:t>    - type: metrics</a:t>
            </a:r>
          </a:p>
          <a:p>
            <a:pPr defTabSz="457200"/>
            <a:r>
              <a:rPr lang="en-US" sz="1400" dirty="0">
                <a:solidFill>
                  <a:prstClr val="white"/>
                </a:solidFill>
              </a:rPr>
              <a:t>      name: </a:t>
            </a:r>
            <a:r>
              <a:rPr lang="en-US" sz="1400" dirty="0" err="1">
                <a:solidFill>
                  <a:prstClr val="white"/>
                </a:solidFill>
              </a:rPr>
              <a:t>DatabaseConnections</a:t>
            </a:r>
            <a:endParaRPr lang="en-US" sz="1400" dirty="0">
              <a:solidFill>
                <a:prstClr val="white"/>
              </a:solidFill>
            </a:endParaRPr>
          </a:p>
          <a:p>
            <a:pPr defTabSz="457200"/>
            <a:r>
              <a:rPr lang="en-US" sz="1400" dirty="0">
                <a:solidFill>
                  <a:prstClr val="white"/>
                </a:solidFill>
              </a:rPr>
              <a:t>      days: 14</a:t>
            </a:r>
          </a:p>
          <a:p>
            <a:pPr defTabSz="457200"/>
            <a:r>
              <a:rPr lang="en-US" sz="1400" dirty="0">
                <a:solidFill>
                  <a:prstClr val="white"/>
                </a:solidFill>
              </a:rPr>
              <a:t>      value: 0</a:t>
            </a:r>
          </a:p>
          <a:p>
            <a:pPr defTabSz="457200"/>
            <a:r>
              <a:rPr lang="en-US" sz="1400" dirty="0">
                <a:solidFill>
                  <a:prstClr val="white"/>
                </a:solidFill>
              </a:rPr>
              <a:t>      op: equal</a:t>
            </a:r>
          </a:p>
          <a:p>
            <a:pPr defTabSz="457200"/>
            <a:r>
              <a:rPr lang="en-US" sz="1400" dirty="0">
                <a:solidFill>
                  <a:prstClr val="white"/>
                </a:solidFill>
              </a:rPr>
              <a:t>  actions:</a:t>
            </a:r>
          </a:p>
          <a:p>
            <a:pPr defTabSz="457200"/>
            <a:r>
              <a:rPr lang="en-US" sz="1400" dirty="0">
                <a:solidFill>
                  <a:prstClr val="white"/>
                </a:solidFill>
              </a:rPr>
              <a:t>    - type: mark-for-op</a:t>
            </a:r>
          </a:p>
          <a:p>
            <a:pPr defTabSz="457200"/>
            <a:r>
              <a:rPr lang="en-US" sz="1400" dirty="0">
                <a:solidFill>
                  <a:prstClr val="white"/>
                </a:solidFill>
              </a:rPr>
              <a:t>      tag: c7n_rds_unused</a:t>
            </a:r>
          </a:p>
          <a:p>
            <a:pPr defTabSz="457200"/>
            <a:r>
              <a:rPr lang="en-US" sz="1400" dirty="0">
                <a:solidFill>
                  <a:prstClr val="white"/>
                </a:solidFill>
              </a:rPr>
              <a:t>      op: delete</a:t>
            </a:r>
          </a:p>
          <a:p>
            <a:pPr defTabSz="457200"/>
            <a:r>
              <a:rPr lang="en-US" sz="1400" dirty="0">
                <a:solidFill>
                  <a:prstClr val="white"/>
                </a:solidFill>
              </a:rPr>
              <a:t>      days: 14</a:t>
            </a:r>
          </a:p>
          <a:p>
            <a:pPr defTabSz="457200"/>
            <a:r>
              <a:rPr lang="en-US" sz="1400" dirty="0">
                <a:solidFill>
                  <a:prstClr val="white"/>
                </a:solidFill>
              </a:rPr>
              <a:t>    - </a:t>
            </a:r>
            <a:r>
              <a:rPr lang="en-US" sz="1400" dirty="0" smtClean="0">
                <a:solidFill>
                  <a:prstClr val="white"/>
                </a:solidFill>
              </a:rPr>
              <a:t>notify</a:t>
            </a:r>
            <a:r>
              <a:rPr lang="en-US" sz="1400" dirty="0" smtClean="0">
                <a:solidFill>
                  <a:prstClr val="white"/>
                </a:solidFill>
              </a:rPr>
              <a:t>…..</a:t>
            </a:r>
          </a:p>
          <a:p>
            <a:pPr defTabSz="457200"/>
            <a:endParaRPr lang="en-US" dirty="0">
              <a:solidFill>
                <a:prstClr val="white"/>
              </a:solidFill>
            </a:endParaRPr>
          </a:p>
        </p:txBody>
      </p:sp>
    </p:spTree>
    <p:extLst>
      <p:ext uri="{BB962C8B-B14F-4D97-AF65-F5344CB8AC3E}">
        <p14:creationId xmlns:p14="http://schemas.microsoft.com/office/powerpoint/2010/main" val="89735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9743" y="4241073"/>
            <a:ext cx="3187780" cy="2550224"/>
          </a:xfrm>
          <a:prstGeom prst="rect">
            <a:avLst/>
          </a:prstGeom>
          <a:effectLst>
            <a:glow rad="76200">
              <a:schemeClr val="bg1"/>
            </a:glow>
          </a:effectLst>
        </p:spPr>
      </p:pic>
      <p:sp>
        <p:nvSpPr>
          <p:cNvPr id="2" name="Title 1"/>
          <p:cNvSpPr>
            <a:spLocks noGrp="1"/>
          </p:cNvSpPr>
          <p:nvPr>
            <p:ph type="title"/>
          </p:nvPr>
        </p:nvSpPr>
        <p:spPr>
          <a:xfrm>
            <a:off x="1251678" y="277610"/>
            <a:ext cx="10178322" cy="1492132"/>
          </a:xfrm>
        </p:spPr>
        <p:txBody>
          <a:bodyPr/>
          <a:lstStyle/>
          <a:p>
            <a:r>
              <a:rPr lang="en-US" dirty="0" smtClean="0">
                <a:solidFill>
                  <a:schemeClr val="bg1"/>
                </a:solidFill>
              </a:rPr>
              <a:t>Compliance - Encryption</a:t>
            </a:r>
            <a:endParaRPr lang="en-US" dirty="0">
              <a:solidFill>
                <a:schemeClr val="bg1"/>
              </a:solidFill>
            </a:endParaRPr>
          </a:p>
        </p:txBody>
      </p:sp>
      <p:sp>
        <p:nvSpPr>
          <p:cNvPr id="6" name="TextBox 5"/>
          <p:cNvSpPr txBox="1"/>
          <p:nvPr/>
        </p:nvSpPr>
        <p:spPr>
          <a:xfrm>
            <a:off x="1129118" y="989709"/>
            <a:ext cx="4604417" cy="5801588"/>
          </a:xfrm>
          <a:prstGeom prst="rect">
            <a:avLst/>
          </a:prstGeom>
          <a:solidFill>
            <a:srgbClr val="374050">
              <a:alpha val="70000"/>
            </a:srgbClr>
          </a:solidFill>
        </p:spPr>
        <p:txBody>
          <a:bodyPr wrap="square" rtlCol="0">
            <a:spAutoFit/>
          </a:bodyPr>
          <a:lstStyle/>
          <a:p>
            <a:pPr defTabSz="457200"/>
            <a:r>
              <a:rPr lang="en-US" dirty="0">
                <a:solidFill>
                  <a:prstClr val="white"/>
                </a:solidFill>
              </a:rPr>
              <a:t>- name: </a:t>
            </a:r>
            <a:r>
              <a:rPr lang="en-US" dirty="0" smtClean="0">
                <a:solidFill>
                  <a:prstClr val="white"/>
                </a:solidFill>
              </a:rPr>
              <a:t>s3-encrypt-buckets-realtime</a:t>
            </a:r>
            <a:endParaRPr lang="en-US" dirty="0">
              <a:solidFill>
                <a:prstClr val="white"/>
              </a:solidFill>
            </a:endParaRPr>
          </a:p>
          <a:p>
            <a:pPr defTabSz="457200"/>
            <a:r>
              <a:rPr lang="en-US" dirty="0">
                <a:solidFill>
                  <a:prstClr val="white"/>
                </a:solidFill>
              </a:rPr>
              <a:t>  resource: s3</a:t>
            </a:r>
          </a:p>
          <a:p>
            <a:pPr defTabSz="457200"/>
            <a:r>
              <a:rPr lang="en-US" dirty="0">
                <a:solidFill>
                  <a:prstClr val="white"/>
                </a:solidFill>
              </a:rPr>
              <a:t>  description: |</a:t>
            </a:r>
          </a:p>
          <a:p>
            <a:pPr defTabSz="457200"/>
            <a:r>
              <a:rPr lang="en-US" dirty="0">
                <a:solidFill>
                  <a:prstClr val="white"/>
                </a:solidFill>
              </a:rPr>
              <a:t>     </a:t>
            </a:r>
            <a:r>
              <a:rPr lang="en-US" sz="1100" dirty="0">
                <a:solidFill>
                  <a:prstClr val="white"/>
                </a:solidFill>
              </a:rPr>
              <a:t>A lambda encryption function is generated (if missing) and attached</a:t>
            </a:r>
          </a:p>
          <a:p>
            <a:pPr defTabSz="457200"/>
            <a:r>
              <a:rPr lang="en-US" sz="1100" dirty="0">
                <a:solidFill>
                  <a:prstClr val="white"/>
                </a:solidFill>
              </a:rPr>
              <a:t>        to newly created S3 buckets which will encrypt all uploaded objects</a:t>
            </a:r>
            <a:endParaRPr lang="en-US" dirty="0">
              <a:solidFill>
                <a:prstClr val="white"/>
              </a:solidFill>
            </a:endParaRPr>
          </a:p>
          <a:p>
            <a:pPr defTabSz="457200"/>
            <a:r>
              <a:rPr lang="en-US" dirty="0">
                <a:solidFill>
                  <a:prstClr val="white"/>
                </a:solidFill>
              </a:rPr>
              <a:t>  mode:</a:t>
            </a:r>
          </a:p>
          <a:p>
            <a:pPr defTabSz="457200"/>
            <a:r>
              <a:rPr lang="en-US" dirty="0">
                <a:solidFill>
                  <a:prstClr val="white"/>
                </a:solidFill>
              </a:rPr>
              <a:t>    type: </a:t>
            </a:r>
            <a:r>
              <a:rPr lang="en-US" dirty="0" err="1">
                <a:solidFill>
                  <a:prstClr val="white"/>
                </a:solidFill>
              </a:rPr>
              <a:t>cloudtrail</a:t>
            </a:r>
            <a:endParaRPr lang="en-US" dirty="0">
              <a:solidFill>
                <a:prstClr val="white"/>
              </a:solidFill>
            </a:endParaRPr>
          </a:p>
          <a:p>
            <a:pPr defTabSz="457200"/>
            <a:r>
              <a:rPr lang="en-US" dirty="0">
                <a:solidFill>
                  <a:prstClr val="white"/>
                </a:solidFill>
              </a:rPr>
              <a:t>    events:</a:t>
            </a:r>
          </a:p>
          <a:p>
            <a:pPr defTabSz="457200"/>
            <a:r>
              <a:rPr lang="en-US" dirty="0">
                <a:solidFill>
                  <a:prstClr val="white"/>
                </a:solidFill>
              </a:rPr>
              <a:t>      - </a:t>
            </a:r>
            <a:r>
              <a:rPr lang="en-US" dirty="0" err="1">
                <a:solidFill>
                  <a:prstClr val="white"/>
                </a:solidFill>
              </a:rPr>
              <a:t>CreateBucket</a:t>
            </a:r>
            <a:endParaRPr lang="en-US" dirty="0">
              <a:solidFill>
                <a:prstClr val="white"/>
              </a:solidFill>
            </a:endParaRPr>
          </a:p>
          <a:p>
            <a:pPr defTabSz="457200"/>
            <a:r>
              <a:rPr lang="en-US" dirty="0">
                <a:solidFill>
                  <a:prstClr val="white"/>
                </a:solidFill>
              </a:rPr>
              <a:t>  filters:</a:t>
            </a:r>
          </a:p>
          <a:p>
            <a:pPr defTabSz="457200"/>
            <a:r>
              <a:rPr lang="en-US" dirty="0">
                <a:solidFill>
                  <a:prstClr val="white"/>
                </a:solidFill>
              </a:rPr>
              <a:t>    - type: value</a:t>
            </a:r>
          </a:p>
          <a:p>
            <a:pPr defTabSz="457200"/>
            <a:r>
              <a:rPr lang="en-US" dirty="0">
                <a:solidFill>
                  <a:prstClr val="white"/>
                </a:solidFill>
              </a:rPr>
              <a:t>      key: "Notification"</a:t>
            </a:r>
          </a:p>
          <a:p>
            <a:pPr defTabSz="457200"/>
            <a:r>
              <a:rPr lang="en-US" dirty="0">
                <a:solidFill>
                  <a:prstClr val="white"/>
                </a:solidFill>
              </a:rPr>
              <a:t>      value: empty</a:t>
            </a:r>
          </a:p>
          <a:p>
            <a:pPr defTabSz="457200"/>
            <a:r>
              <a:rPr lang="en-US" dirty="0">
                <a:solidFill>
                  <a:prstClr val="white"/>
                </a:solidFill>
              </a:rPr>
              <a:t>    - not:</a:t>
            </a:r>
          </a:p>
          <a:p>
            <a:pPr defTabSz="457200"/>
            <a:r>
              <a:rPr lang="en-US" dirty="0">
                <a:solidFill>
                  <a:prstClr val="white"/>
                </a:solidFill>
              </a:rPr>
              <a:t>        - type: value</a:t>
            </a:r>
          </a:p>
          <a:p>
            <a:pPr defTabSz="457200"/>
            <a:r>
              <a:rPr lang="en-US" dirty="0">
                <a:solidFill>
                  <a:prstClr val="white"/>
                </a:solidFill>
              </a:rPr>
              <a:t>          key: "Name"</a:t>
            </a:r>
          </a:p>
          <a:p>
            <a:pPr defTabSz="457200"/>
            <a:r>
              <a:rPr lang="en-US" dirty="0">
                <a:solidFill>
                  <a:prstClr val="white"/>
                </a:solidFill>
              </a:rPr>
              <a:t>          op: regex</a:t>
            </a:r>
          </a:p>
          <a:p>
            <a:pPr defTabSz="457200"/>
            <a:r>
              <a:rPr lang="en-US" dirty="0">
                <a:solidFill>
                  <a:prstClr val="white"/>
                </a:solidFill>
              </a:rPr>
              <a:t>          value: ^(</a:t>
            </a:r>
            <a:r>
              <a:rPr lang="en-US" dirty="0" err="1">
                <a:solidFill>
                  <a:prstClr val="white"/>
                </a:solidFill>
              </a:rPr>
              <a:t>cf-te</a:t>
            </a:r>
            <a:r>
              <a:rPr lang="en-US" dirty="0">
                <a:solidFill>
                  <a:prstClr val="white"/>
                </a:solidFill>
              </a:rPr>
              <a:t>?)\w+</a:t>
            </a:r>
          </a:p>
          <a:p>
            <a:pPr defTabSz="457200"/>
            <a:r>
              <a:rPr lang="en-US" dirty="0">
                <a:solidFill>
                  <a:prstClr val="white"/>
                </a:solidFill>
              </a:rPr>
              <a:t>  actions:</a:t>
            </a:r>
          </a:p>
          <a:p>
            <a:pPr defTabSz="457200"/>
            <a:r>
              <a:rPr lang="en-US" dirty="0">
                <a:solidFill>
                  <a:prstClr val="white"/>
                </a:solidFill>
              </a:rPr>
              <a:t>   - </a:t>
            </a:r>
            <a:r>
              <a:rPr lang="en-US" dirty="0" smtClean="0">
                <a:solidFill>
                  <a:prstClr val="white"/>
                </a:solidFill>
              </a:rPr>
              <a:t>attach-encrypt</a:t>
            </a:r>
          </a:p>
          <a:p>
            <a:pPr defTabSz="457200"/>
            <a:endParaRPr lang="en-US" dirty="0">
              <a:solidFill>
                <a:prstClr val="white"/>
              </a:solidFill>
            </a:endParaRPr>
          </a:p>
        </p:txBody>
      </p:sp>
      <p:sp>
        <p:nvSpPr>
          <p:cNvPr id="7" name="TextBox 6"/>
          <p:cNvSpPr txBox="1"/>
          <p:nvPr/>
        </p:nvSpPr>
        <p:spPr>
          <a:xfrm>
            <a:off x="5977964" y="989709"/>
            <a:ext cx="4856934" cy="5355312"/>
          </a:xfrm>
          <a:prstGeom prst="rect">
            <a:avLst/>
          </a:prstGeom>
          <a:solidFill>
            <a:srgbClr val="384050">
              <a:alpha val="70000"/>
            </a:srgbClr>
          </a:solidFill>
        </p:spPr>
        <p:txBody>
          <a:bodyPr wrap="square" rtlCol="0">
            <a:spAutoFit/>
          </a:bodyPr>
          <a:lstStyle/>
          <a:p>
            <a:pPr defTabSz="457200"/>
            <a:r>
              <a:rPr lang="en-US" dirty="0">
                <a:solidFill>
                  <a:prstClr val="white"/>
                </a:solidFill>
              </a:rPr>
              <a:t>- name: encrypt-unencrypted-</a:t>
            </a:r>
            <a:r>
              <a:rPr lang="en-US" dirty="0" err="1">
                <a:solidFill>
                  <a:prstClr val="white"/>
                </a:solidFill>
              </a:rPr>
              <a:t>ebs</a:t>
            </a:r>
            <a:r>
              <a:rPr lang="en-US" dirty="0">
                <a:solidFill>
                  <a:prstClr val="white"/>
                </a:solidFill>
              </a:rPr>
              <a:t>-volumes</a:t>
            </a:r>
          </a:p>
          <a:p>
            <a:pPr defTabSz="457200"/>
            <a:r>
              <a:rPr lang="en-US" dirty="0">
                <a:solidFill>
                  <a:prstClr val="white"/>
                </a:solidFill>
              </a:rPr>
              <a:t>  </a:t>
            </a:r>
            <a:r>
              <a:rPr lang="en-US" dirty="0" smtClean="0">
                <a:solidFill>
                  <a:prstClr val="white"/>
                </a:solidFill>
              </a:rPr>
              <a:t>resource</a:t>
            </a:r>
            <a:r>
              <a:rPr lang="en-US" dirty="0">
                <a:solidFill>
                  <a:prstClr val="white"/>
                </a:solidFill>
              </a:rPr>
              <a:t>: </a:t>
            </a:r>
            <a:r>
              <a:rPr lang="en-US" dirty="0" err="1">
                <a:solidFill>
                  <a:prstClr val="white"/>
                </a:solidFill>
              </a:rPr>
              <a:t>ebs</a:t>
            </a:r>
            <a:endParaRPr lang="en-US" dirty="0">
              <a:solidFill>
                <a:prstClr val="white"/>
              </a:solidFill>
            </a:endParaRPr>
          </a:p>
          <a:p>
            <a:pPr defTabSz="457200"/>
            <a:r>
              <a:rPr lang="en-US" dirty="0">
                <a:solidFill>
                  <a:prstClr val="white"/>
                </a:solidFill>
              </a:rPr>
              <a:t>  description: |</a:t>
            </a:r>
          </a:p>
          <a:p>
            <a:pPr defTabSz="457200"/>
            <a:r>
              <a:rPr lang="en-US" sz="1100" dirty="0">
                <a:solidFill>
                  <a:prstClr val="white"/>
                </a:solidFill>
              </a:rPr>
              <a:t>         Multistep automated Cloud Custodian encryption process:</a:t>
            </a:r>
          </a:p>
          <a:p>
            <a:pPr lvl="1" defTabSz="457200"/>
            <a:r>
              <a:rPr lang="en-US" sz="1100" dirty="0">
                <a:solidFill>
                  <a:prstClr val="white"/>
                </a:solidFill>
              </a:rPr>
              <a:t>- Stop instance (if running)</a:t>
            </a:r>
          </a:p>
          <a:p>
            <a:pPr lvl="1" defTabSz="457200"/>
            <a:r>
              <a:rPr lang="en-US" sz="1100" dirty="0">
                <a:solidFill>
                  <a:prstClr val="white"/>
                </a:solidFill>
              </a:rPr>
              <a:t>- For each volume</a:t>
            </a:r>
          </a:p>
          <a:p>
            <a:pPr lvl="1" defTabSz="457200"/>
            <a:r>
              <a:rPr lang="en-US" sz="1100" dirty="0">
                <a:solidFill>
                  <a:prstClr val="white"/>
                </a:solidFill>
              </a:rPr>
              <a:t>   - Create snapshot</a:t>
            </a:r>
          </a:p>
          <a:p>
            <a:pPr lvl="1" defTabSz="457200"/>
            <a:r>
              <a:rPr lang="en-US" sz="1100" dirty="0">
                <a:solidFill>
                  <a:prstClr val="white"/>
                </a:solidFill>
              </a:rPr>
              <a:t>   - Wait on snapshot creation</a:t>
            </a:r>
          </a:p>
          <a:p>
            <a:pPr lvl="1" defTabSz="457200"/>
            <a:r>
              <a:rPr lang="en-US" sz="1100" dirty="0">
                <a:solidFill>
                  <a:prstClr val="white"/>
                </a:solidFill>
              </a:rPr>
              <a:t>   - Copy Snapshot to create encrypted snapshot</a:t>
            </a:r>
          </a:p>
          <a:p>
            <a:pPr lvl="1" defTabSz="457200"/>
            <a:r>
              <a:rPr lang="en-US" sz="1100" dirty="0">
                <a:solidFill>
                  <a:prstClr val="white"/>
                </a:solidFill>
              </a:rPr>
              <a:t>   - Wait on snapshot creation</a:t>
            </a:r>
          </a:p>
          <a:p>
            <a:pPr lvl="1" defTabSz="457200"/>
            <a:r>
              <a:rPr lang="en-US" sz="1100" dirty="0">
                <a:solidFill>
                  <a:prstClr val="white"/>
                </a:solidFill>
              </a:rPr>
              <a:t>   - Create encrypted volume from snapshot</a:t>
            </a:r>
          </a:p>
          <a:p>
            <a:pPr lvl="1" defTabSz="457200"/>
            <a:r>
              <a:rPr lang="en-US" sz="1100" dirty="0">
                <a:solidFill>
                  <a:prstClr val="white"/>
                </a:solidFill>
              </a:rPr>
              <a:t>   - Wait on volume creation</a:t>
            </a:r>
          </a:p>
          <a:p>
            <a:pPr lvl="1" defTabSz="457200"/>
            <a:r>
              <a:rPr lang="en-US" sz="1100" dirty="0">
                <a:solidFill>
                  <a:prstClr val="white"/>
                </a:solidFill>
              </a:rPr>
              <a:t>   - Delete transient snapshots</a:t>
            </a:r>
          </a:p>
          <a:p>
            <a:pPr lvl="1" defTabSz="457200"/>
            <a:r>
              <a:rPr lang="en-US" sz="1100" dirty="0">
                <a:solidFill>
                  <a:prstClr val="white"/>
                </a:solidFill>
              </a:rPr>
              <a:t>   - Detach Unencrypted Volume</a:t>
            </a:r>
          </a:p>
          <a:p>
            <a:pPr lvl="1" defTabSz="457200"/>
            <a:r>
              <a:rPr lang="en-US" sz="1100" dirty="0">
                <a:solidFill>
                  <a:prstClr val="white"/>
                </a:solidFill>
              </a:rPr>
              <a:t>   - Attach Encrypted Volume</a:t>
            </a:r>
          </a:p>
          <a:p>
            <a:pPr lvl="1" defTabSz="457200"/>
            <a:r>
              <a:rPr lang="en-US" sz="1100" dirty="0">
                <a:solidFill>
                  <a:prstClr val="white"/>
                </a:solidFill>
              </a:rPr>
              <a:t>   - Set DeleteOnTermination instance attribute equal to source volume</a:t>
            </a:r>
          </a:p>
          <a:p>
            <a:pPr lvl="1" defTabSz="457200"/>
            <a:r>
              <a:rPr lang="en-US" sz="1100" dirty="0">
                <a:solidFill>
                  <a:prstClr val="white"/>
                </a:solidFill>
              </a:rPr>
              <a:t>- For each volume</a:t>
            </a:r>
          </a:p>
          <a:p>
            <a:pPr lvl="1" defTabSz="457200"/>
            <a:r>
              <a:rPr lang="en-US" sz="1100" dirty="0">
                <a:solidFill>
                  <a:prstClr val="white"/>
                </a:solidFill>
              </a:rPr>
              <a:t>   - Delete unencrypted volume</a:t>
            </a:r>
          </a:p>
          <a:p>
            <a:pPr lvl="1" defTabSz="457200"/>
            <a:r>
              <a:rPr lang="en-US" sz="1100" dirty="0">
                <a:solidFill>
                  <a:prstClr val="white"/>
                </a:solidFill>
              </a:rPr>
              <a:t>- Start Instance (if originally running)</a:t>
            </a:r>
          </a:p>
          <a:p>
            <a:pPr lvl="1" defTabSz="457200"/>
            <a:r>
              <a:rPr lang="en-US" sz="1100" dirty="0">
                <a:solidFill>
                  <a:prstClr val="white"/>
                </a:solidFill>
              </a:rPr>
              <a:t>- For each newly encrypted volume</a:t>
            </a:r>
          </a:p>
          <a:p>
            <a:pPr lvl="1" defTabSz="457200"/>
            <a:r>
              <a:rPr lang="en-US" sz="1100" dirty="0">
                <a:solidFill>
                  <a:prstClr val="white"/>
                </a:solidFill>
              </a:rPr>
              <a:t>   - Delete transient tags</a:t>
            </a:r>
          </a:p>
          <a:p>
            <a:pPr defTabSz="457200"/>
            <a:r>
              <a:rPr lang="en-US" dirty="0">
                <a:solidFill>
                  <a:prstClr val="white"/>
                </a:solidFill>
              </a:rPr>
              <a:t>  filters:</a:t>
            </a:r>
          </a:p>
          <a:p>
            <a:pPr defTabSz="457200"/>
            <a:r>
              <a:rPr lang="en-US" dirty="0">
                <a:solidFill>
                  <a:prstClr val="white"/>
                </a:solidFill>
              </a:rPr>
              <a:t>    - Encrypted: false</a:t>
            </a:r>
          </a:p>
          <a:p>
            <a:pPr defTabSz="457200"/>
            <a:r>
              <a:rPr lang="en-US" dirty="0">
                <a:solidFill>
                  <a:prstClr val="white"/>
                </a:solidFill>
              </a:rPr>
              <a:t>  actions:</a:t>
            </a:r>
          </a:p>
          <a:p>
            <a:pPr defTabSz="457200"/>
            <a:r>
              <a:rPr lang="en-US" dirty="0">
                <a:solidFill>
                  <a:prstClr val="white"/>
                </a:solidFill>
              </a:rPr>
              <a:t>    - type: encrypt-instance-volumes</a:t>
            </a:r>
          </a:p>
          <a:p>
            <a:pPr defTabSz="457200"/>
            <a:r>
              <a:rPr lang="en-US" dirty="0">
                <a:solidFill>
                  <a:prstClr val="white"/>
                </a:solidFill>
              </a:rPr>
              <a:t>      key: alias/encrypted</a:t>
            </a:r>
            <a:endParaRPr lang="en-US" dirty="0">
              <a:solidFill>
                <a:prstClr val="black"/>
              </a:solidFill>
            </a:endParaRPr>
          </a:p>
        </p:txBody>
      </p:sp>
    </p:spTree>
    <p:extLst>
      <p:ext uri="{BB962C8B-B14F-4D97-AF65-F5344CB8AC3E}">
        <p14:creationId xmlns:p14="http://schemas.microsoft.com/office/powerpoint/2010/main" val="167052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1000"/>
                                  </p:stCondLst>
                                  <p:childTnLst>
                                    <p:set>
                                      <p:cBhvr>
                                        <p:cTn id="6" dur="1" fill="hold">
                                          <p:stCondLst>
                                            <p:cond delay="0"/>
                                          </p:stCondLst>
                                        </p:cTn>
                                        <p:tgtEl>
                                          <p:spTgt spid="9"/>
                                        </p:tgtEl>
                                        <p:attrNameLst>
                                          <p:attrName>style.visibility</p:attrName>
                                        </p:attrNameLst>
                                      </p:cBhvr>
                                      <p:to>
                                        <p:strVal val="visible"/>
                                      </p:to>
                                    </p:set>
                                    <p:anim calcmode="lin" valueType="num">
                                      <p:cBhvr>
                                        <p:cTn id="7" dur="1500" fill="hold"/>
                                        <p:tgtEl>
                                          <p:spTgt spid="9"/>
                                        </p:tgtEl>
                                        <p:attrNameLst>
                                          <p:attrName>ppt_w</p:attrName>
                                        </p:attrNameLst>
                                      </p:cBhvr>
                                      <p:tavLst>
                                        <p:tav tm="0">
                                          <p:val>
                                            <p:fltVal val="0"/>
                                          </p:val>
                                        </p:tav>
                                        <p:tav tm="100000">
                                          <p:val>
                                            <p:strVal val="#ppt_w"/>
                                          </p:val>
                                        </p:tav>
                                      </p:tavLst>
                                    </p:anim>
                                    <p:anim calcmode="lin" valueType="num">
                                      <p:cBhvr>
                                        <p:cTn id="8" dur="1500" fill="hold"/>
                                        <p:tgtEl>
                                          <p:spTgt spid="9"/>
                                        </p:tgtEl>
                                        <p:attrNameLst>
                                          <p:attrName>ppt_h</p:attrName>
                                        </p:attrNameLst>
                                      </p:cBhvr>
                                      <p:tavLst>
                                        <p:tav tm="0">
                                          <p:val>
                                            <p:fltVal val="0"/>
                                          </p:val>
                                        </p:tav>
                                        <p:tav tm="100000">
                                          <p:val>
                                            <p:strVal val="#ppt_h"/>
                                          </p:val>
                                        </p:tav>
                                      </p:tavLst>
                                    </p:anim>
                                    <p:animEffect transition="in" filter="fade">
                                      <p:cBhvr>
                                        <p:cTn id="9"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9743" y="4241073"/>
            <a:ext cx="3187780" cy="2550224"/>
          </a:xfrm>
          <a:prstGeom prst="rect">
            <a:avLst/>
          </a:prstGeom>
          <a:effectLst>
            <a:glow rad="76200">
              <a:schemeClr val="bg1"/>
            </a:glow>
          </a:effectLst>
        </p:spPr>
      </p:pic>
      <p:sp>
        <p:nvSpPr>
          <p:cNvPr id="2" name="Title 1"/>
          <p:cNvSpPr>
            <a:spLocks noGrp="1"/>
          </p:cNvSpPr>
          <p:nvPr>
            <p:ph type="title"/>
          </p:nvPr>
        </p:nvSpPr>
        <p:spPr>
          <a:xfrm>
            <a:off x="1251678" y="296660"/>
            <a:ext cx="10178322" cy="1492132"/>
          </a:xfrm>
        </p:spPr>
        <p:txBody>
          <a:bodyPr/>
          <a:lstStyle/>
          <a:p>
            <a:r>
              <a:rPr lang="en-US" dirty="0">
                <a:solidFill>
                  <a:schemeClr val="bg1"/>
                </a:solidFill>
              </a:rPr>
              <a:t>Compliance - Backups</a:t>
            </a:r>
          </a:p>
        </p:txBody>
      </p:sp>
      <p:sp>
        <p:nvSpPr>
          <p:cNvPr id="6" name="TextBox 5"/>
          <p:cNvSpPr txBox="1"/>
          <p:nvPr/>
        </p:nvSpPr>
        <p:spPr>
          <a:xfrm>
            <a:off x="301805" y="1233877"/>
            <a:ext cx="2685235" cy="3631763"/>
          </a:xfrm>
          <a:prstGeom prst="rect">
            <a:avLst/>
          </a:prstGeom>
          <a:solidFill>
            <a:srgbClr val="374050">
              <a:alpha val="70000"/>
            </a:srgbClr>
          </a:solidFill>
        </p:spPr>
        <p:txBody>
          <a:bodyPr wrap="square" rtlCol="0">
            <a:spAutoFit/>
          </a:bodyPr>
          <a:lstStyle/>
          <a:p>
            <a:pPr defTabSz="457200"/>
            <a:r>
              <a:rPr lang="en-US" sz="1600" dirty="0">
                <a:solidFill>
                  <a:prstClr val="white"/>
                </a:solidFill>
              </a:rPr>
              <a:t>- name: </a:t>
            </a:r>
            <a:r>
              <a:rPr lang="en-US" sz="1600" dirty="0" smtClean="0">
                <a:solidFill>
                  <a:prstClr val="white"/>
                </a:solidFill>
              </a:rPr>
              <a:t>ec2-daily-backup</a:t>
            </a:r>
            <a:endParaRPr lang="en-US" sz="1600" dirty="0">
              <a:solidFill>
                <a:prstClr val="white"/>
              </a:solidFill>
            </a:endParaRPr>
          </a:p>
          <a:p>
            <a:pPr defTabSz="457200"/>
            <a:r>
              <a:rPr lang="en-US" sz="1600" dirty="0">
                <a:solidFill>
                  <a:prstClr val="white"/>
                </a:solidFill>
              </a:rPr>
              <a:t>  resource: ec2</a:t>
            </a:r>
          </a:p>
          <a:p>
            <a:pPr defTabSz="457200"/>
            <a:r>
              <a:rPr lang="en-US" sz="1600" dirty="0">
                <a:solidFill>
                  <a:prstClr val="white"/>
                </a:solidFill>
              </a:rPr>
              <a:t>  description: |</a:t>
            </a:r>
          </a:p>
          <a:p>
            <a:pPr defTabSz="457200"/>
            <a:r>
              <a:rPr lang="en-US" sz="1600" dirty="0">
                <a:solidFill>
                  <a:prstClr val="white"/>
                </a:solidFill>
              </a:rPr>
              <a:t>    </a:t>
            </a:r>
            <a:r>
              <a:rPr lang="en-US" sz="1100" dirty="0">
                <a:solidFill>
                  <a:prstClr val="white"/>
                </a:solidFill>
              </a:rPr>
              <a:t>Creates a snapshot of every EC2 EBS</a:t>
            </a:r>
          </a:p>
          <a:p>
            <a:pPr defTabSz="457200"/>
            <a:r>
              <a:rPr lang="en-US" sz="1100" dirty="0">
                <a:solidFill>
                  <a:prstClr val="white"/>
                </a:solidFill>
              </a:rPr>
              <a:t>      volume daily when custodian runs </a:t>
            </a:r>
          </a:p>
          <a:p>
            <a:pPr defTabSz="457200"/>
            <a:r>
              <a:rPr lang="en-US" sz="1100" dirty="0">
                <a:solidFill>
                  <a:prstClr val="white"/>
                </a:solidFill>
              </a:rPr>
              <a:t>      its daily scan</a:t>
            </a:r>
          </a:p>
          <a:p>
            <a:pPr defTabSz="457200"/>
            <a:r>
              <a:rPr lang="en-US" sz="1600" dirty="0">
                <a:solidFill>
                  <a:prstClr val="white"/>
                </a:solidFill>
              </a:rPr>
              <a:t>  actions:</a:t>
            </a:r>
          </a:p>
          <a:p>
            <a:pPr defTabSz="457200"/>
            <a:r>
              <a:rPr lang="en-US" sz="1600" dirty="0">
                <a:solidFill>
                  <a:prstClr val="white"/>
                </a:solidFill>
              </a:rPr>
              <a:t>   - type: snapshot</a:t>
            </a:r>
          </a:p>
          <a:p>
            <a:pPr defTabSz="457200"/>
            <a:r>
              <a:rPr lang="en-US" sz="1600" dirty="0">
                <a:solidFill>
                  <a:prstClr val="white"/>
                </a:solidFill>
              </a:rPr>
              <a:t>     copy-tags:</a:t>
            </a:r>
          </a:p>
          <a:p>
            <a:pPr defTabSz="457200"/>
            <a:r>
              <a:rPr lang="en-US" sz="1600" dirty="0">
                <a:solidFill>
                  <a:prstClr val="white"/>
                </a:solidFill>
              </a:rPr>
              <a:t>       - Owner</a:t>
            </a:r>
          </a:p>
          <a:p>
            <a:pPr defTabSz="457200"/>
            <a:r>
              <a:rPr lang="en-US" sz="1600" dirty="0">
                <a:solidFill>
                  <a:prstClr val="white"/>
                </a:solidFill>
              </a:rPr>
              <a:t>       - "Resource Contact"</a:t>
            </a:r>
          </a:p>
          <a:p>
            <a:pPr defTabSz="457200"/>
            <a:r>
              <a:rPr lang="en-US" sz="1600" dirty="0">
                <a:solidFill>
                  <a:prstClr val="white"/>
                </a:solidFill>
              </a:rPr>
              <a:t>       - Environment</a:t>
            </a:r>
          </a:p>
          <a:p>
            <a:pPr defTabSz="457200"/>
            <a:r>
              <a:rPr lang="en-US" sz="1600" dirty="0">
                <a:solidFill>
                  <a:prstClr val="white"/>
                </a:solidFill>
              </a:rPr>
              <a:t>       - "Billing Cost Center"</a:t>
            </a:r>
          </a:p>
          <a:p>
            <a:pPr defTabSz="457200"/>
            <a:r>
              <a:rPr lang="en-US" sz="1600" dirty="0">
                <a:solidFill>
                  <a:prstClr val="white"/>
                </a:solidFill>
              </a:rPr>
              <a:t>       - </a:t>
            </a:r>
            <a:r>
              <a:rPr lang="en-US" sz="1600" dirty="0" smtClean="0">
                <a:solidFill>
                  <a:prstClr val="white"/>
                </a:solidFill>
              </a:rPr>
              <a:t>Name</a:t>
            </a:r>
          </a:p>
          <a:p>
            <a:pPr defTabSz="457200"/>
            <a:endParaRPr lang="en-US" sz="1600" dirty="0">
              <a:solidFill>
                <a:prstClr val="white"/>
              </a:solidFill>
            </a:endParaRPr>
          </a:p>
        </p:txBody>
      </p:sp>
      <p:sp>
        <p:nvSpPr>
          <p:cNvPr id="7" name="TextBox 6"/>
          <p:cNvSpPr txBox="1"/>
          <p:nvPr/>
        </p:nvSpPr>
        <p:spPr>
          <a:xfrm>
            <a:off x="6274525" y="1269504"/>
            <a:ext cx="2825218" cy="1938992"/>
          </a:xfrm>
          <a:prstGeom prst="rect">
            <a:avLst/>
          </a:prstGeom>
          <a:solidFill>
            <a:srgbClr val="384050">
              <a:alpha val="70000"/>
            </a:srgbClr>
          </a:solidFill>
        </p:spPr>
        <p:txBody>
          <a:bodyPr wrap="square" rtlCol="0">
            <a:spAutoFit/>
          </a:bodyPr>
          <a:lstStyle/>
          <a:p>
            <a:pPr defTabSz="457200"/>
            <a:r>
              <a:rPr lang="en-US" sz="1400" dirty="0">
                <a:solidFill>
                  <a:prstClr val="white"/>
                </a:solidFill>
              </a:rPr>
              <a:t>- name: </a:t>
            </a:r>
            <a:r>
              <a:rPr lang="en-US" sz="1400" dirty="0" err="1" smtClean="0">
                <a:solidFill>
                  <a:prstClr val="white"/>
                </a:solidFill>
              </a:rPr>
              <a:t>rds</a:t>
            </a:r>
            <a:r>
              <a:rPr lang="en-US" sz="1400" dirty="0" smtClean="0">
                <a:solidFill>
                  <a:prstClr val="white"/>
                </a:solidFill>
              </a:rPr>
              <a:t>-daily-snapshot</a:t>
            </a:r>
            <a:endParaRPr lang="en-US" sz="1400" dirty="0">
              <a:solidFill>
                <a:prstClr val="white"/>
              </a:solidFill>
            </a:endParaRPr>
          </a:p>
          <a:p>
            <a:pPr defTabSz="457200"/>
            <a:r>
              <a:rPr lang="en-US" sz="1400" dirty="0">
                <a:solidFill>
                  <a:prstClr val="white"/>
                </a:solidFill>
              </a:rPr>
              <a:t>  resource: </a:t>
            </a:r>
            <a:r>
              <a:rPr lang="en-US" sz="1400" dirty="0" err="1">
                <a:solidFill>
                  <a:prstClr val="white"/>
                </a:solidFill>
              </a:rPr>
              <a:t>rds</a:t>
            </a:r>
            <a:endParaRPr lang="en-US" sz="1400" dirty="0">
              <a:solidFill>
                <a:prstClr val="white"/>
              </a:solidFill>
            </a:endParaRPr>
          </a:p>
          <a:p>
            <a:pPr defTabSz="457200"/>
            <a:r>
              <a:rPr lang="en-US" sz="1400" dirty="0">
                <a:solidFill>
                  <a:prstClr val="white"/>
                </a:solidFill>
              </a:rPr>
              <a:t>  description: |</a:t>
            </a:r>
          </a:p>
          <a:p>
            <a:pPr defTabSz="457200"/>
            <a:r>
              <a:rPr lang="en-US" sz="1400" dirty="0">
                <a:solidFill>
                  <a:prstClr val="white"/>
                </a:solidFill>
              </a:rPr>
              <a:t>     </a:t>
            </a:r>
            <a:r>
              <a:rPr lang="en-US" sz="1100" dirty="0">
                <a:solidFill>
                  <a:prstClr val="white"/>
                </a:solidFill>
              </a:rPr>
              <a:t>Creates a snapshot of every RDS</a:t>
            </a:r>
          </a:p>
          <a:p>
            <a:pPr defTabSz="457200"/>
            <a:r>
              <a:rPr lang="en-US" sz="1100" dirty="0">
                <a:solidFill>
                  <a:prstClr val="white"/>
                </a:solidFill>
              </a:rPr>
              <a:t>       volume daily when custodian runs </a:t>
            </a:r>
            <a:endParaRPr lang="en-US" sz="1100" dirty="0" smtClean="0">
              <a:solidFill>
                <a:prstClr val="white"/>
              </a:solidFill>
            </a:endParaRPr>
          </a:p>
          <a:p>
            <a:pPr defTabSz="457200"/>
            <a:r>
              <a:rPr lang="en-US" sz="1100" dirty="0">
                <a:solidFill>
                  <a:prstClr val="white"/>
                </a:solidFill>
              </a:rPr>
              <a:t> </a:t>
            </a:r>
            <a:r>
              <a:rPr lang="en-US" sz="1100" dirty="0" smtClean="0">
                <a:solidFill>
                  <a:prstClr val="white"/>
                </a:solidFill>
              </a:rPr>
              <a:t>      </a:t>
            </a:r>
            <a:r>
              <a:rPr lang="en-US" sz="1100" dirty="0" smtClean="0">
                <a:solidFill>
                  <a:prstClr val="white"/>
                </a:solidFill>
              </a:rPr>
              <a:t>its </a:t>
            </a:r>
            <a:r>
              <a:rPr lang="en-US" sz="1100" dirty="0">
                <a:solidFill>
                  <a:prstClr val="white"/>
                </a:solidFill>
              </a:rPr>
              <a:t>full scan</a:t>
            </a:r>
          </a:p>
          <a:p>
            <a:pPr defTabSz="457200"/>
            <a:r>
              <a:rPr lang="en-US" sz="1400" dirty="0">
                <a:solidFill>
                  <a:prstClr val="white"/>
                </a:solidFill>
              </a:rPr>
              <a:t>  actions:</a:t>
            </a:r>
          </a:p>
          <a:p>
            <a:pPr defTabSz="457200"/>
            <a:r>
              <a:rPr lang="en-US" sz="1400" dirty="0">
                <a:solidFill>
                  <a:prstClr val="white"/>
                </a:solidFill>
              </a:rPr>
              <a:t>   - </a:t>
            </a:r>
            <a:r>
              <a:rPr lang="en-US" sz="1400" dirty="0" smtClean="0">
                <a:solidFill>
                  <a:prstClr val="white"/>
                </a:solidFill>
              </a:rPr>
              <a:t>snapshot</a:t>
            </a:r>
          </a:p>
          <a:p>
            <a:pPr defTabSz="457200"/>
            <a:endParaRPr lang="en-US" sz="1400" dirty="0">
              <a:solidFill>
                <a:prstClr val="white"/>
              </a:solidFill>
            </a:endParaRPr>
          </a:p>
        </p:txBody>
      </p:sp>
      <p:sp>
        <p:nvSpPr>
          <p:cNvPr id="8" name="TextBox 7"/>
          <p:cNvSpPr txBox="1"/>
          <p:nvPr/>
        </p:nvSpPr>
        <p:spPr>
          <a:xfrm>
            <a:off x="3288165" y="1233877"/>
            <a:ext cx="2685235" cy="5032147"/>
          </a:xfrm>
          <a:prstGeom prst="rect">
            <a:avLst/>
          </a:prstGeom>
          <a:solidFill>
            <a:srgbClr val="374050">
              <a:alpha val="70000"/>
            </a:srgbClr>
          </a:solidFill>
        </p:spPr>
        <p:txBody>
          <a:bodyPr wrap="square" rtlCol="0">
            <a:spAutoFit/>
          </a:bodyPr>
          <a:lstStyle/>
          <a:p>
            <a:pPr defTabSz="457200"/>
            <a:r>
              <a:rPr lang="en-US" sz="1600" dirty="0">
                <a:solidFill>
                  <a:prstClr val="white"/>
                </a:solidFill>
              </a:rPr>
              <a:t> - name: </a:t>
            </a:r>
            <a:r>
              <a:rPr lang="en-US" sz="1400" dirty="0" smtClean="0">
                <a:solidFill>
                  <a:prstClr val="white"/>
                </a:solidFill>
              </a:rPr>
              <a:t>delete-old-snapshots</a:t>
            </a:r>
            <a:endParaRPr lang="en-US" sz="1400" dirty="0">
              <a:solidFill>
                <a:prstClr val="white"/>
              </a:solidFill>
            </a:endParaRPr>
          </a:p>
          <a:p>
            <a:pPr defTabSz="457200"/>
            <a:r>
              <a:rPr lang="en-US" sz="1600" dirty="0">
                <a:solidFill>
                  <a:prstClr val="white"/>
                </a:solidFill>
              </a:rPr>
              <a:t>  resource: </a:t>
            </a:r>
            <a:r>
              <a:rPr lang="en-US" sz="1600" dirty="0" err="1">
                <a:solidFill>
                  <a:prstClr val="white"/>
                </a:solidFill>
              </a:rPr>
              <a:t>ebs</a:t>
            </a:r>
            <a:r>
              <a:rPr lang="en-US" sz="1600" dirty="0">
                <a:solidFill>
                  <a:prstClr val="white"/>
                </a:solidFill>
              </a:rPr>
              <a:t>-snapshot</a:t>
            </a:r>
          </a:p>
          <a:p>
            <a:pPr defTabSz="457200"/>
            <a:r>
              <a:rPr lang="en-US" sz="1600" dirty="0">
                <a:solidFill>
                  <a:prstClr val="white"/>
                </a:solidFill>
              </a:rPr>
              <a:t>  description: |</a:t>
            </a:r>
          </a:p>
          <a:p>
            <a:pPr defTabSz="457200"/>
            <a:r>
              <a:rPr lang="en-US" sz="1100" dirty="0">
                <a:solidFill>
                  <a:prstClr val="white"/>
                </a:solidFill>
              </a:rPr>
              <a:t>    Deletes a snapshot if its older than 7</a:t>
            </a:r>
          </a:p>
          <a:p>
            <a:pPr defTabSz="457200"/>
            <a:r>
              <a:rPr lang="en-US" sz="1100" dirty="0">
                <a:solidFill>
                  <a:prstClr val="white"/>
                </a:solidFill>
              </a:rPr>
              <a:t>    days and it was created by</a:t>
            </a:r>
          </a:p>
          <a:p>
            <a:pPr defTabSz="457200"/>
            <a:r>
              <a:rPr lang="en-US" sz="1100" dirty="0">
                <a:solidFill>
                  <a:prstClr val="white"/>
                </a:solidFill>
              </a:rPr>
              <a:t>    cloud custodian</a:t>
            </a:r>
          </a:p>
          <a:p>
            <a:pPr defTabSz="457200"/>
            <a:r>
              <a:rPr lang="en-US" sz="1600" dirty="0">
                <a:solidFill>
                  <a:prstClr val="white"/>
                </a:solidFill>
              </a:rPr>
              <a:t>  mode:</a:t>
            </a:r>
          </a:p>
          <a:p>
            <a:pPr defTabSz="457200"/>
            <a:r>
              <a:rPr lang="en-US" sz="1600" dirty="0">
                <a:solidFill>
                  <a:prstClr val="white"/>
                </a:solidFill>
              </a:rPr>
              <a:t>    type: periodic</a:t>
            </a:r>
          </a:p>
          <a:p>
            <a:pPr defTabSz="457200"/>
            <a:r>
              <a:rPr lang="en-US" sz="1600" dirty="0">
                <a:solidFill>
                  <a:prstClr val="white"/>
                </a:solidFill>
              </a:rPr>
              <a:t>    schedule: "rate(1 day)"</a:t>
            </a:r>
          </a:p>
          <a:p>
            <a:pPr defTabSz="457200"/>
            <a:r>
              <a:rPr lang="en-US" sz="1600" dirty="0">
                <a:solidFill>
                  <a:prstClr val="white"/>
                </a:solidFill>
              </a:rPr>
              <a:t>    timeout: 300</a:t>
            </a:r>
          </a:p>
          <a:p>
            <a:pPr defTabSz="457200"/>
            <a:r>
              <a:rPr lang="en-US" sz="1600" dirty="0">
                <a:solidFill>
                  <a:prstClr val="white"/>
                </a:solidFill>
              </a:rPr>
              <a:t>  filters:</a:t>
            </a:r>
          </a:p>
          <a:p>
            <a:pPr defTabSz="457200"/>
            <a:r>
              <a:rPr lang="en-US" sz="1600" dirty="0">
                <a:solidFill>
                  <a:prstClr val="white"/>
                </a:solidFill>
              </a:rPr>
              <a:t>   - type: age</a:t>
            </a:r>
          </a:p>
          <a:p>
            <a:pPr defTabSz="457200"/>
            <a:r>
              <a:rPr lang="en-US" sz="1600" dirty="0">
                <a:solidFill>
                  <a:prstClr val="white"/>
                </a:solidFill>
              </a:rPr>
              <a:t>     days: 7</a:t>
            </a:r>
          </a:p>
          <a:p>
            <a:pPr defTabSz="457200"/>
            <a:r>
              <a:rPr lang="en-US" sz="1600" dirty="0">
                <a:solidFill>
                  <a:prstClr val="white"/>
                </a:solidFill>
              </a:rPr>
              <a:t>     op: greater-equal</a:t>
            </a:r>
          </a:p>
          <a:p>
            <a:pPr defTabSz="457200"/>
            <a:r>
              <a:rPr lang="en-US" sz="1600" dirty="0">
                <a:solidFill>
                  <a:prstClr val="white"/>
                </a:solidFill>
              </a:rPr>
              <a:t>   - type: value</a:t>
            </a:r>
          </a:p>
          <a:p>
            <a:pPr defTabSz="457200"/>
            <a:r>
              <a:rPr lang="en-US" sz="1600" dirty="0">
                <a:solidFill>
                  <a:prstClr val="white"/>
                </a:solidFill>
              </a:rPr>
              <a:t>     key: Description</a:t>
            </a:r>
          </a:p>
          <a:p>
            <a:pPr defTabSz="457200"/>
            <a:r>
              <a:rPr lang="en-US" sz="1600" dirty="0">
                <a:solidFill>
                  <a:prstClr val="white"/>
                </a:solidFill>
              </a:rPr>
              <a:t>     op: regex</a:t>
            </a:r>
          </a:p>
          <a:p>
            <a:pPr defTabSz="457200"/>
            <a:r>
              <a:rPr lang="en-US" sz="1600" dirty="0">
                <a:solidFill>
                  <a:prstClr val="white"/>
                </a:solidFill>
              </a:rPr>
              <a:t>     value: </a:t>
            </a:r>
            <a:r>
              <a:rPr lang="en-US" sz="1100" dirty="0">
                <a:solidFill>
                  <a:prstClr val="white"/>
                </a:solidFill>
              </a:rPr>
              <a:t>^(</a:t>
            </a:r>
            <a:r>
              <a:rPr lang="en-US" sz="1100" dirty="0" err="1">
                <a:solidFill>
                  <a:prstClr val="white"/>
                </a:solidFill>
              </a:rPr>
              <a:t>Automated,Backup</a:t>
            </a:r>
            <a:r>
              <a:rPr lang="en-US" sz="1100" dirty="0">
                <a:solidFill>
                  <a:prstClr val="white"/>
                </a:solidFill>
              </a:rPr>
              <a:t>,-?)\w+</a:t>
            </a:r>
          </a:p>
          <a:p>
            <a:pPr defTabSz="457200"/>
            <a:r>
              <a:rPr lang="en-US" sz="1600" dirty="0">
                <a:solidFill>
                  <a:prstClr val="white"/>
                </a:solidFill>
              </a:rPr>
              <a:t>  actions:</a:t>
            </a:r>
          </a:p>
          <a:p>
            <a:pPr defTabSz="457200"/>
            <a:r>
              <a:rPr lang="en-US" sz="1600" dirty="0">
                <a:solidFill>
                  <a:prstClr val="white"/>
                </a:solidFill>
              </a:rPr>
              <a:t>   - </a:t>
            </a:r>
            <a:r>
              <a:rPr lang="en-US" sz="1600" dirty="0" smtClean="0">
                <a:solidFill>
                  <a:prstClr val="white"/>
                </a:solidFill>
              </a:rPr>
              <a:t>delete</a:t>
            </a:r>
          </a:p>
          <a:p>
            <a:pPr defTabSz="457200"/>
            <a:endParaRPr lang="en-US" sz="1600" dirty="0">
              <a:solidFill>
                <a:prstClr val="white"/>
              </a:solidFill>
            </a:endParaRPr>
          </a:p>
        </p:txBody>
      </p:sp>
      <p:sp>
        <p:nvSpPr>
          <p:cNvPr id="9" name="TextBox 8"/>
          <p:cNvSpPr txBox="1"/>
          <p:nvPr/>
        </p:nvSpPr>
        <p:spPr>
          <a:xfrm>
            <a:off x="9260885" y="1269504"/>
            <a:ext cx="2685235" cy="4355038"/>
          </a:xfrm>
          <a:prstGeom prst="rect">
            <a:avLst/>
          </a:prstGeom>
          <a:solidFill>
            <a:srgbClr val="384050">
              <a:alpha val="70000"/>
            </a:srgbClr>
          </a:solidFill>
        </p:spPr>
        <p:txBody>
          <a:bodyPr wrap="square" rtlCol="0">
            <a:spAutoFit/>
          </a:bodyPr>
          <a:lstStyle/>
          <a:p>
            <a:pPr defTabSz="457200"/>
            <a:r>
              <a:rPr lang="en-US" sz="1400" dirty="0">
                <a:solidFill>
                  <a:prstClr val="white"/>
                </a:solidFill>
              </a:rPr>
              <a:t>- name: </a:t>
            </a:r>
            <a:r>
              <a:rPr lang="en-US" sz="1200" dirty="0" err="1" smtClean="0">
                <a:solidFill>
                  <a:prstClr val="white"/>
                </a:solidFill>
              </a:rPr>
              <a:t>rds</a:t>
            </a:r>
            <a:r>
              <a:rPr lang="en-US" sz="1200" dirty="0" smtClean="0">
                <a:solidFill>
                  <a:prstClr val="white"/>
                </a:solidFill>
              </a:rPr>
              <a:t>-snapshot-delete-stale</a:t>
            </a:r>
            <a:endParaRPr lang="en-US" sz="1200" dirty="0">
              <a:solidFill>
                <a:prstClr val="white"/>
              </a:solidFill>
            </a:endParaRPr>
          </a:p>
          <a:p>
            <a:pPr defTabSz="457200"/>
            <a:r>
              <a:rPr lang="en-US" sz="1400" dirty="0">
                <a:solidFill>
                  <a:prstClr val="white"/>
                </a:solidFill>
              </a:rPr>
              <a:t>  resource: </a:t>
            </a:r>
            <a:r>
              <a:rPr lang="en-US" sz="1400" dirty="0" err="1">
                <a:solidFill>
                  <a:prstClr val="white"/>
                </a:solidFill>
              </a:rPr>
              <a:t>rds</a:t>
            </a:r>
            <a:r>
              <a:rPr lang="en-US" sz="1400" dirty="0">
                <a:solidFill>
                  <a:prstClr val="white"/>
                </a:solidFill>
              </a:rPr>
              <a:t>-snapshot</a:t>
            </a:r>
          </a:p>
          <a:p>
            <a:pPr defTabSz="457200"/>
            <a:r>
              <a:rPr lang="en-US" sz="1400" dirty="0">
                <a:solidFill>
                  <a:prstClr val="white"/>
                </a:solidFill>
              </a:rPr>
              <a:t>  description: |</a:t>
            </a:r>
          </a:p>
          <a:p>
            <a:pPr defTabSz="457200"/>
            <a:r>
              <a:rPr lang="en-US" sz="1400" dirty="0">
                <a:solidFill>
                  <a:prstClr val="white"/>
                </a:solidFill>
              </a:rPr>
              <a:t>    </a:t>
            </a:r>
            <a:r>
              <a:rPr lang="en-US" sz="1100" dirty="0">
                <a:solidFill>
                  <a:prstClr val="white"/>
                </a:solidFill>
              </a:rPr>
              <a:t>Deletes RDS single instance snapshots</a:t>
            </a:r>
          </a:p>
          <a:p>
            <a:pPr defTabSz="457200"/>
            <a:r>
              <a:rPr lang="en-US" sz="1100" dirty="0">
                <a:solidFill>
                  <a:prstClr val="white"/>
                </a:solidFill>
              </a:rPr>
              <a:t>     of age 15 days or older.</a:t>
            </a:r>
          </a:p>
          <a:p>
            <a:pPr defTabSz="457200"/>
            <a:r>
              <a:rPr lang="en-US" sz="1400" dirty="0">
                <a:solidFill>
                  <a:prstClr val="white"/>
                </a:solidFill>
              </a:rPr>
              <a:t>  filters:</a:t>
            </a:r>
          </a:p>
          <a:p>
            <a:pPr defTabSz="457200"/>
            <a:r>
              <a:rPr lang="en-US" sz="1400" dirty="0">
                <a:solidFill>
                  <a:prstClr val="white"/>
                </a:solidFill>
              </a:rPr>
              <a:t>   - type: age</a:t>
            </a:r>
          </a:p>
          <a:p>
            <a:pPr defTabSz="457200"/>
            <a:r>
              <a:rPr lang="en-US" sz="1400" dirty="0">
                <a:solidFill>
                  <a:prstClr val="white"/>
                </a:solidFill>
              </a:rPr>
              <a:t>     days: 15</a:t>
            </a:r>
          </a:p>
          <a:p>
            <a:pPr defTabSz="457200"/>
            <a:r>
              <a:rPr lang="en-US" sz="1400" dirty="0">
                <a:solidFill>
                  <a:prstClr val="white"/>
                </a:solidFill>
              </a:rPr>
              <a:t>     op: greater-equal</a:t>
            </a:r>
          </a:p>
          <a:p>
            <a:pPr defTabSz="457200"/>
            <a:r>
              <a:rPr lang="en-US" sz="1400" dirty="0">
                <a:solidFill>
                  <a:prstClr val="white"/>
                </a:solidFill>
              </a:rPr>
              <a:t>   - type: value</a:t>
            </a:r>
          </a:p>
          <a:p>
            <a:pPr defTabSz="457200"/>
            <a:r>
              <a:rPr lang="en-US" sz="1400" dirty="0">
                <a:solidFill>
                  <a:prstClr val="white"/>
                </a:solidFill>
              </a:rPr>
              <a:t>     key: </a:t>
            </a:r>
            <a:r>
              <a:rPr lang="en-US" sz="1400" dirty="0" err="1">
                <a:solidFill>
                  <a:prstClr val="white"/>
                </a:solidFill>
              </a:rPr>
              <a:t>DBSnapshotIdentifier</a:t>
            </a:r>
            <a:endParaRPr lang="en-US" sz="1400" dirty="0">
              <a:solidFill>
                <a:prstClr val="white"/>
              </a:solidFill>
            </a:endParaRPr>
          </a:p>
          <a:p>
            <a:pPr defTabSz="457200"/>
            <a:r>
              <a:rPr lang="en-US" sz="1400" dirty="0">
                <a:solidFill>
                  <a:prstClr val="white"/>
                </a:solidFill>
              </a:rPr>
              <a:t>     op: regex</a:t>
            </a:r>
          </a:p>
          <a:p>
            <a:pPr defTabSz="457200"/>
            <a:r>
              <a:rPr lang="en-US" sz="1400" dirty="0">
                <a:solidFill>
                  <a:prstClr val="white"/>
                </a:solidFill>
              </a:rPr>
              <a:t>     value: ^(backup-?)\w+</a:t>
            </a:r>
          </a:p>
          <a:p>
            <a:pPr defTabSz="457200"/>
            <a:r>
              <a:rPr lang="en-US" sz="1400" dirty="0">
                <a:solidFill>
                  <a:prstClr val="white"/>
                </a:solidFill>
              </a:rPr>
              <a:t>   - type: value</a:t>
            </a:r>
          </a:p>
          <a:p>
            <a:pPr defTabSz="457200"/>
            <a:r>
              <a:rPr lang="en-US" sz="1400" dirty="0">
                <a:solidFill>
                  <a:prstClr val="white"/>
                </a:solidFill>
              </a:rPr>
              <a:t>     key: </a:t>
            </a:r>
            <a:r>
              <a:rPr lang="en-US" sz="1400" dirty="0" err="1">
                <a:solidFill>
                  <a:prstClr val="white"/>
                </a:solidFill>
              </a:rPr>
              <a:t>SnapshotType</a:t>
            </a:r>
            <a:endParaRPr lang="en-US" sz="1400" dirty="0">
              <a:solidFill>
                <a:prstClr val="white"/>
              </a:solidFill>
            </a:endParaRPr>
          </a:p>
          <a:p>
            <a:pPr defTabSz="457200"/>
            <a:r>
              <a:rPr lang="en-US" sz="1400" dirty="0">
                <a:solidFill>
                  <a:prstClr val="white"/>
                </a:solidFill>
              </a:rPr>
              <a:t>     op: </a:t>
            </a:r>
            <a:r>
              <a:rPr lang="en-US" sz="1400" dirty="0" err="1">
                <a:solidFill>
                  <a:prstClr val="white"/>
                </a:solidFill>
              </a:rPr>
              <a:t>eq</a:t>
            </a:r>
            <a:endParaRPr lang="en-US" sz="1400" dirty="0">
              <a:solidFill>
                <a:prstClr val="white"/>
              </a:solidFill>
            </a:endParaRPr>
          </a:p>
          <a:p>
            <a:pPr defTabSz="457200"/>
            <a:r>
              <a:rPr lang="en-US" sz="1400" dirty="0">
                <a:solidFill>
                  <a:prstClr val="white"/>
                </a:solidFill>
              </a:rPr>
              <a:t>     value: manual</a:t>
            </a:r>
          </a:p>
          <a:p>
            <a:pPr defTabSz="457200"/>
            <a:r>
              <a:rPr lang="en-US" sz="1400" dirty="0">
                <a:solidFill>
                  <a:prstClr val="white"/>
                </a:solidFill>
              </a:rPr>
              <a:t>  actions:</a:t>
            </a:r>
          </a:p>
          <a:p>
            <a:pPr defTabSz="457200"/>
            <a:r>
              <a:rPr lang="en-US" sz="1400" dirty="0">
                <a:solidFill>
                  <a:prstClr val="white"/>
                </a:solidFill>
              </a:rPr>
              <a:t>   - </a:t>
            </a:r>
            <a:r>
              <a:rPr lang="en-US" sz="1400" dirty="0" smtClean="0">
                <a:solidFill>
                  <a:prstClr val="white"/>
                </a:solidFill>
              </a:rPr>
              <a:t>delete</a:t>
            </a:r>
          </a:p>
          <a:p>
            <a:pPr defTabSz="457200"/>
            <a:endParaRPr lang="en-US" sz="1400" dirty="0">
              <a:solidFill>
                <a:prstClr val="white"/>
              </a:solidFill>
            </a:endParaRPr>
          </a:p>
        </p:txBody>
      </p:sp>
    </p:spTree>
    <p:extLst>
      <p:ext uri="{BB962C8B-B14F-4D97-AF65-F5344CB8AC3E}">
        <p14:creationId xmlns:p14="http://schemas.microsoft.com/office/powerpoint/2010/main" val="257251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1500" fill="hold"/>
                                        <p:tgtEl>
                                          <p:spTgt spid="10"/>
                                        </p:tgtEl>
                                        <p:attrNameLst>
                                          <p:attrName>ppt_w</p:attrName>
                                        </p:attrNameLst>
                                      </p:cBhvr>
                                      <p:tavLst>
                                        <p:tav tm="0">
                                          <p:val>
                                            <p:fltVal val="0"/>
                                          </p:val>
                                        </p:tav>
                                        <p:tav tm="100000">
                                          <p:val>
                                            <p:strVal val="#ppt_w"/>
                                          </p:val>
                                        </p:tav>
                                      </p:tavLst>
                                    </p:anim>
                                    <p:anim calcmode="lin" valueType="num">
                                      <p:cBhvr>
                                        <p:cTn id="8" dur="1500" fill="hold"/>
                                        <p:tgtEl>
                                          <p:spTgt spid="10"/>
                                        </p:tgtEl>
                                        <p:attrNameLst>
                                          <p:attrName>ppt_h</p:attrName>
                                        </p:attrNameLst>
                                      </p:cBhvr>
                                      <p:tavLst>
                                        <p:tav tm="0">
                                          <p:val>
                                            <p:fltVal val="0"/>
                                          </p:val>
                                        </p:tav>
                                        <p:tav tm="100000">
                                          <p:val>
                                            <p:strVal val="#ppt_h"/>
                                          </p:val>
                                        </p:tav>
                                      </p:tavLst>
                                    </p:anim>
                                    <p:animEffect transition="in" filter="fade">
                                      <p:cBhvr>
                                        <p:cTn id="9"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9743" y="4241073"/>
            <a:ext cx="3187780" cy="2550224"/>
          </a:xfrm>
          <a:prstGeom prst="rect">
            <a:avLst/>
          </a:prstGeom>
          <a:noFill/>
          <a:ln>
            <a:noFill/>
          </a:ln>
          <a:effectLst>
            <a:glow rad="76200">
              <a:schemeClr val="bg1"/>
            </a:glow>
          </a:effectLst>
        </p:spPr>
      </p:pic>
      <p:sp>
        <p:nvSpPr>
          <p:cNvPr id="2" name="Title 1"/>
          <p:cNvSpPr>
            <a:spLocks noGrp="1"/>
          </p:cNvSpPr>
          <p:nvPr>
            <p:ph type="title"/>
          </p:nvPr>
        </p:nvSpPr>
        <p:spPr>
          <a:xfrm>
            <a:off x="1251678" y="287135"/>
            <a:ext cx="10178322" cy="1492132"/>
          </a:xfrm>
        </p:spPr>
        <p:txBody>
          <a:bodyPr/>
          <a:lstStyle/>
          <a:p>
            <a:r>
              <a:rPr lang="en-US" dirty="0">
                <a:solidFill>
                  <a:schemeClr val="bg1"/>
                </a:solidFill>
              </a:rPr>
              <a:t>Compliance </a:t>
            </a:r>
            <a:r>
              <a:rPr lang="en-US" dirty="0" smtClean="0">
                <a:solidFill>
                  <a:schemeClr val="bg1"/>
                </a:solidFill>
              </a:rPr>
              <a:t>– Tag Enforcement</a:t>
            </a:r>
            <a:endParaRPr lang="en-US" dirty="0">
              <a:solidFill>
                <a:schemeClr val="bg1"/>
              </a:solidFill>
            </a:endParaRPr>
          </a:p>
        </p:txBody>
      </p:sp>
      <p:sp>
        <p:nvSpPr>
          <p:cNvPr id="6" name="TextBox 5"/>
          <p:cNvSpPr txBox="1"/>
          <p:nvPr/>
        </p:nvSpPr>
        <p:spPr>
          <a:xfrm>
            <a:off x="458698" y="983844"/>
            <a:ext cx="2500539" cy="5555367"/>
          </a:xfrm>
          <a:prstGeom prst="rect">
            <a:avLst/>
          </a:prstGeom>
          <a:solidFill>
            <a:srgbClr val="374050">
              <a:alpha val="70000"/>
            </a:srgbClr>
          </a:solidFill>
        </p:spPr>
        <p:txBody>
          <a:bodyPr wrap="square" rtlCol="0">
            <a:spAutoFit/>
          </a:bodyPr>
          <a:lstStyle/>
          <a:p>
            <a:pPr defTabSz="457200"/>
            <a:r>
              <a:rPr lang="en-US" sz="1100" dirty="0">
                <a:solidFill>
                  <a:prstClr val="white"/>
                </a:solidFill>
              </a:rPr>
              <a:t>- name: </a:t>
            </a:r>
            <a:r>
              <a:rPr lang="en-US" sz="1100" dirty="0" smtClean="0">
                <a:solidFill>
                  <a:prstClr val="white"/>
                </a:solidFill>
              </a:rPr>
              <a:t>ec2-tag-compliance-mark</a:t>
            </a:r>
            <a:endParaRPr lang="en-US" sz="1100" dirty="0">
              <a:solidFill>
                <a:prstClr val="white"/>
              </a:solidFill>
            </a:endParaRPr>
          </a:p>
          <a:p>
            <a:pPr defTabSz="457200"/>
            <a:r>
              <a:rPr lang="en-US" sz="1100" dirty="0">
                <a:solidFill>
                  <a:prstClr val="white"/>
                </a:solidFill>
              </a:rPr>
              <a:t>  resource: ec2</a:t>
            </a:r>
          </a:p>
          <a:p>
            <a:pPr defTabSz="457200"/>
            <a:r>
              <a:rPr lang="en-US" sz="1100" dirty="0">
                <a:solidFill>
                  <a:prstClr val="white"/>
                </a:solidFill>
              </a:rPr>
              <a:t>  mode:</a:t>
            </a:r>
          </a:p>
          <a:p>
            <a:pPr defTabSz="457200"/>
            <a:r>
              <a:rPr lang="en-US" sz="1100" dirty="0">
                <a:solidFill>
                  <a:prstClr val="white"/>
                </a:solidFill>
              </a:rPr>
              <a:t>      type: </a:t>
            </a:r>
            <a:r>
              <a:rPr lang="en-US" sz="1100" dirty="0" err="1">
                <a:solidFill>
                  <a:prstClr val="white"/>
                </a:solidFill>
              </a:rPr>
              <a:t>cloudtrail</a:t>
            </a:r>
            <a:endParaRPr lang="en-US" sz="1100" dirty="0">
              <a:solidFill>
                <a:prstClr val="white"/>
              </a:solidFill>
            </a:endParaRPr>
          </a:p>
          <a:p>
            <a:pPr defTabSz="457200"/>
            <a:r>
              <a:rPr lang="en-US" sz="1100" dirty="0">
                <a:solidFill>
                  <a:prstClr val="white"/>
                </a:solidFill>
              </a:rPr>
              <a:t>      events:</a:t>
            </a:r>
          </a:p>
          <a:p>
            <a:pPr defTabSz="457200"/>
            <a:r>
              <a:rPr lang="en-US" sz="1100" dirty="0">
                <a:solidFill>
                  <a:prstClr val="white"/>
                </a:solidFill>
              </a:rPr>
              <a:t>        - </a:t>
            </a:r>
            <a:r>
              <a:rPr lang="en-US" sz="1100" dirty="0" err="1">
                <a:solidFill>
                  <a:prstClr val="white"/>
                </a:solidFill>
              </a:rPr>
              <a:t>RunInstances</a:t>
            </a:r>
            <a:endParaRPr lang="en-US" sz="1100" dirty="0">
              <a:solidFill>
                <a:prstClr val="white"/>
              </a:solidFill>
            </a:endParaRPr>
          </a:p>
          <a:p>
            <a:pPr defTabSz="457200"/>
            <a:r>
              <a:rPr lang="en-US" sz="1100" dirty="0">
                <a:solidFill>
                  <a:prstClr val="white"/>
                </a:solidFill>
              </a:rPr>
              <a:t>  description: |</a:t>
            </a:r>
          </a:p>
          <a:p>
            <a:pPr defTabSz="457200"/>
            <a:r>
              <a:rPr lang="en-US" sz="1100" dirty="0">
                <a:solidFill>
                  <a:prstClr val="white"/>
                </a:solidFill>
              </a:rPr>
              <a:t>    Find all non-</a:t>
            </a:r>
            <a:r>
              <a:rPr lang="en-US" sz="1100" dirty="0" err="1">
                <a:solidFill>
                  <a:prstClr val="white"/>
                </a:solidFill>
              </a:rPr>
              <a:t>autoscaling</a:t>
            </a:r>
            <a:r>
              <a:rPr lang="en-US" sz="1100" dirty="0">
                <a:solidFill>
                  <a:prstClr val="white"/>
                </a:solidFill>
              </a:rPr>
              <a:t> instances that</a:t>
            </a:r>
          </a:p>
          <a:p>
            <a:pPr defTabSz="457200"/>
            <a:r>
              <a:rPr lang="en-US" sz="1100" dirty="0">
                <a:solidFill>
                  <a:prstClr val="white"/>
                </a:solidFill>
              </a:rPr>
              <a:t>    are not conformant to tagging policies</a:t>
            </a:r>
          </a:p>
          <a:p>
            <a:pPr defTabSz="457200"/>
            <a:r>
              <a:rPr lang="en-US" sz="1100" dirty="0">
                <a:solidFill>
                  <a:prstClr val="white"/>
                </a:solidFill>
              </a:rPr>
              <a:t>    and tag them for stoppage in 1 days.</a:t>
            </a:r>
          </a:p>
          <a:p>
            <a:pPr defTabSz="457200"/>
            <a:r>
              <a:rPr lang="en-US" sz="1100" dirty="0">
                <a:solidFill>
                  <a:prstClr val="white"/>
                </a:solidFill>
              </a:rPr>
              <a:t>  filters:</a:t>
            </a:r>
          </a:p>
          <a:p>
            <a:pPr defTabSz="457200"/>
            <a:r>
              <a:rPr lang="en-US" sz="1100" dirty="0">
                <a:solidFill>
                  <a:prstClr val="white"/>
                </a:solidFill>
              </a:rPr>
              <a:t>    - </a:t>
            </a:r>
            <a:r>
              <a:rPr lang="en-US" sz="900" dirty="0">
                <a:solidFill>
                  <a:prstClr val="white"/>
                </a:solidFill>
              </a:rPr>
              <a:t>"</a:t>
            </a:r>
            <a:r>
              <a:rPr lang="en-US" sz="900" dirty="0" err="1">
                <a:solidFill>
                  <a:prstClr val="white"/>
                </a:solidFill>
              </a:rPr>
              <a:t>tag:aws:autoscaling:groupName</a:t>
            </a:r>
            <a:r>
              <a:rPr lang="en-US" sz="900" dirty="0">
                <a:solidFill>
                  <a:prstClr val="white"/>
                </a:solidFill>
              </a:rPr>
              <a:t>": absent</a:t>
            </a:r>
          </a:p>
          <a:p>
            <a:pPr defTabSz="457200"/>
            <a:r>
              <a:rPr lang="en-US" sz="1100" dirty="0">
                <a:solidFill>
                  <a:prstClr val="white"/>
                </a:solidFill>
              </a:rPr>
              <a:t>    - "tag:c7n_tag_compliance": absent</a:t>
            </a:r>
          </a:p>
          <a:p>
            <a:pPr defTabSz="457200"/>
            <a:r>
              <a:rPr lang="en-US" sz="1100" dirty="0">
                <a:solidFill>
                  <a:prstClr val="white"/>
                </a:solidFill>
              </a:rPr>
              <a:t>    - or: </a:t>
            </a:r>
          </a:p>
          <a:p>
            <a:pPr defTabSz="457200"/>
            <a:r>
              <a:rPr lang="en-US" sz="1100" dirty="0">
                <a:solidFill>
                  <a:prstClr val="white"/>
                </a:solidFill>
              </a:rPr>
              <a:t>        - "</a:t>
            </a:r>
            <a:r>
              <a:rPr lang="en-US" sz="1100" dirty="0" err="1">
                <a:solidFill>
                  <a:prstClr val="white"/>
                </a:solidFill>
              </a:rPr>
              <a:t>tag:Resource</a:t>
            </a:r>
            <a:r>
              <a:rPr lang="en-US" sz="1100" dirty="0">
                <a:solidFill>
                  <a:prstClr val="white"/>
                </a:solidFill>
              </a:rPr>
              <a:t> Contact": absent</a:t>
            </a:r>
          </a:p>
          <a:p>
            <a:pPr defTabSz="457200"/>
            <a:r>
              <a:rPr lang="en-US" sz="1100" dirty="0">
                <a:solidFill>
                  <a:prstClr val="white"/>
                </a:solidFill>
              </a:rPr>
              <a:t>        - "</a:t>
            </a:r>
            <a:r>
              <a:rPr lang="en-US" sz="1100" dirty="0" err="1">
                <a:solidFill>
                  <a:prstClr val="white"/>
                </a:solidFill>
              </a:rPr>
              <a:t>tag:Billing</a:t>
            </a:r>
            <a:r>
              <a:rPr lang="en-US" sz="1100" dirty="0">
                <a:solidFill>
                  <a:prstClr val="white"/>
                </a:solidFill>
              </a:rPr>
              <a:t> Cost Center": absent</a:t>
            </a:r>
          </a:p>
          <a:p>
            <a:pPr defTabSz="457200"/>
            <a:r>
              <a:rPr lang="en-US" sz="1100" dirty="0">
                <a:solidFill>
                  <a:prstClr val="white"/>
                </a:solidFill>
              </a:rPr>
              <a:t>        - "</a:t>
            </a:r>
            <a:r>
              <a:rPr lang="en-US" sz="1100" dirty="0" err="1">
                <a:solidFill>
                  <a:prstClr val="white"/>
                </a:solidFill>
              </a:rPr>
              <a:t>tag:Environment</a:t>
            </a:r>
            <a:r>
              <a:rPr lang="en-US" sz="1100" dirty="0">
                <a:solidFill>
                  <a:prstClr val="white"/>
                </a:solidFill>
              </a:rPr>
              <a:t>": absent</a:t>
            </a:r>
          </a:p>
          <a:p>
            <a:pPr defTabSz="457200"/>
            <a:r>
              <a:rPr lang="en-US" sz="1100" dirty="0">
                <a:solidFill>
                  <a:prstClr val="white"/>
                </a:solidFill>
              </a:rPr>
              <a:t>        - "</a:t>
            </a:r>
            <a:r>
              <a:rPr lang="en-US" sz="1100" dirty="0" err="1">
                <a:solidFill>
                  <a:prstClr val="white"/>
                </a:solidFill>
              </a:rPr>
              <a:t>tag:Resource</a:t>
            </a:r>
            <a:r>
              <a:rPr lang="en-US" sz="1100" dirty="0">
                <a:solidFill>
                  <a:prstClr val="white"/>
                </a:solidFill>
              </a:rPr>
              <a:t> Purpose": absent</a:t>
            </a:r>
          </a:p>
          <a:p>
            <a:pPr defTabSz="457200"/>
            <a:r>
              <a:rPr lang="en-US" sz="1100" dirty="0">
                <a:solidFill>
                  <a:prstClr val="white"/>
                </a:solidFill>
              </a:rPr>
              <a:t>        - "</a:t>
            </a:r>
            <a:r>
              <a:rPr lang="en-US" sz="1100" dirty="0" err="1">
                <a:solidFill>
                  <a:prstClr val="white"/>
                </a:solidFill>
              </a:rPr>
              <a:t>tag:Business</a:t>
            </a:r>
            <a:r>
              <a:rPr lang="en-US" sz="1100" dirty="0">
                <a:solidFill>
                  <a:prstClr val="white"/>
                </a:solidFill>
              </a:rPr>
              <a:t> Unit": absent  </a:t>
            </a:r>
          </a:p>
          <a:p>
            <a:pPr defTabSz="457200"/>
            <a:r>
              <a:rPr lang="en-US" sz="1100" dirty="0">
                <a:solidFill>
                  <a:prstClr val="white"/>
                </a:solidFill>
              </a:rPr>
              <a:t>  actions:</a:t>
            </a:r>
          </a:p>
          <a:p>
            <a:pPr defTabSz="457200"/>
            <a:r>
              <a:rPr lang="en-US" sz="1100" dirty="0">
                <a:solidFill>
                  <a:prstClr val="white"/>
                </a:solidFill>
              </a:rPr>
              <a:t>    - type: mark-for-op</a:t>
            </a:r>
          </a:p>
          <a:p>
            <a:pPr defTabSz="457200"/>
            <a:r>
              <a:rPr lang="en-US" sz="1100" dirty="0">
                <a:solidFill>
                  <a:prstClr val="white"/>
                </a:solidFill>
              </a:rPr>
              <a:t>      tag: c7n_tag_compliance</a:t>
            </a:r>
          </a:p>
          <a:p>
            <a:pPr defTabSz="457200"/>
            <a:r>
              <a:rPr lang="en-US" sz="1100" dirty="0">
                <a:solidFill>
                  <a:prstClr val="white"/>
                </a:solidFill>
              </a:rPr>
              <a:t>      op: stop</a:t>
            </a:r>
          </a:p>
          <a:p>
            <a:pPr defTabSz="457200"/>
            <a:r>
              <a:rPr lang="en-US" sz="1100" dirty="0">
                <a:solidFill>
                  <a:prstClr val="white"/>
                </a:solidFill>
              </a:rPr>
              <a:t>      days: 1</a:t>
            </a:r>
          </a:p>
          <a:p>
            <a:pPr defTabSz="457200"/>
            <a:r>
              <a:rPr lang="en-US" sz="1100" dirty="0">
                <a:solidFill>
                  <a:prstClr val="white"/>
                </a:solidFill>
              </a:rPr>
              <a:t>    - </a:t>
            </a:r>
            <a:r>
              <a:rPr lang="en-US" sz="1100" dirty="0" smtClean="0">
                <a:solidFill>
                  <a:prstClr val="white"/>
                </a:solidFill>
              </a:rPr>
              <a:t>notify….</a:t>
            </a:r>
            <a:endParaRPr lang="en-US" sz="1100" dirty="0">
              <a:solidFill>
                <a:prstClr val="white"/>
              </a:solidFill>
            </a:endParaRPr>
          </a:p>
          <a:p>
            <a:pPr defTabSz="457200"/>
            <a:endParaRPr lang="en-US" sz="800" dirty="0" smtClean="0">
              <a:solidFill>
                <a:prstClr val="white"/>
              </a:solidFill>
            </a:endParaRPr>
          </a:p>
          <a:p>
            <a:pPr defTabSz="457200"/>
            <a:endParaRPr lang="en-US" sz="800" dirty="0">
              <a:solidFill>
                <a:prstClr val="white"/>
              </a:solidFill>
            </a:endParaRPr>
          </a:p>
          <a:p>
            <a:pPr defTabSz="457200"/>
            <a:endParaRPr lang="en-US" sz="800" dirty="0" smtClean="0">
              <a:solidFill>
                <a:prstClr val="white"/>
              </a:solidFill>
            </a:endParaRPr>
          </a:p>
          <a:p>
            <a:pPr defTabSz="457200"/>
            <a:endParaRPr lang="en-US" sz="800" dirty="0">
              <a:solidFill>
                <a:prstClr val="white"/>
              </a:solidFill>
            </a:endParaRPr>
          </a:p>
          <a:p>
            <a:pPr defTabSz="457200"/>
            <a:endParaRPr lang="en-US" sz="800" dirty="0" smtClean="0">
              <a:solidFill>
                <a:prstClr val="white"/>
              </a:solidFill>
            </a:endParaRPr>
          </a:p>
          <a:p>
            <a:pPr defTabSz="457200"/>
            <a:endParaRPr lang="en-US" sz="800" dirty="0">
              <a:solidFill>
                <a:prstClr val="white"/>
              </a:solidFill>
            </a:endParaRPr>
          </a:p>
          <a:p>
            <a:pPr defTabSz="457200"/>
            <a:endParaRPr lang="en-US" sz="800" dirty="0" smtClean="0">
              <a:solidFill>
                <a:prstClr val="white"/>
              </a:solidFill>
            </a:endParaRPr>
          </a:p>
          <a:p>
            <a:pPr defTabSz="457200"/>
            <a:endParaRPr lang="en-US" sz="800">
              <a:solidFill>
                <a:prstClr val="white"/>
              </a:solidFill>
            </a:endParaRPr>
          </a:p>
          <a:p>
            <a:pPr defTabSz="457200"/>
            <a:endParaRPr lang="en-US" sz="800" dirty="0">
              <a:solidFill>
                <a:prstClr val="white"/>
              </a:solidFill>
            </a:endParaRPr>
          </a:p>
          <a:p>
            <a:pPr defTabSz="457200"/>
            <a:endParaRPr lang="en-US" sz="800" dirty="0">
              <a:solidFill>
                <a:prstClr val="white"/>
              </a:solidFill>
            </a:endParaRPr>
          </a:p>
        </p:txBody>
      </p:sp>
      <p:sp>
        <p:nvSpPr>
          <p:cNvPr id="13" name="TextBox 12"/>
          <p:cNvSpPr txBox="1"/>
          <p:nvPr/>
        </p:nvSpPr>
        <p:spPr>
          <a:xfrm>
            <a:off x="3382905" y="910590"/>
            <a:ext cx="2500539" cy="5847755"/>
          </a:xfrm>
          <a:prstGeom prst="rect">
            <a:avLst/>
          </a:prstGeom>
          <a:solidFill>
            <a:srgbClr val="374050">
              <a:alpha val="70000"/>
            </a:srgbClr>
          </a:solidFill>
        </p:spPr>
        <p:txBody>
          <a:bodyPr wrap="square" rtlCol="0">
            <a:spAutoFit/>
          </a:bodyPr>
          <a:lstStyle/>
          <a:p>
            <a:pPr defTabSz="457200"/>
            <a:r>
              <a:rPr lang="en-US" sz="1100" dirty="0">
                <a:solidFill>
                  <a:prstClr val="white"/>
                </a:solidFill>
              </a:rPr>
              <a:t>- name: </a:t>
            </a:r>
            <a:r>
              <a:rPr lang="en-US" sz="1100" dirty="0" smtClean="0">
                <a:solidFill>
                  <a:prstClr val="white"/>
                </a:solidFill>
              </a:rPr>
              <a:t>ec2-tag-compliance-stop</a:t>
            </a:r>
            <a:endParaRPr lang="en-US" sz="1100" dirty="0">
              <a:solidFill>
                <a:prstClr val="white"/>
              </a:solidFill>
            </a:endParaRPr>
          </a:p>
          <a:p>
            <a:pPr defTabSz="457200"/>
            <a:r>
              <a:rPr lang="en-US" sz="1100" dirty="0">
                <a:solidFill>
                  <a:prstClr val="white"/>
                </a:solidFill>
              </a:rPr>
              <a:t>  resource: ec2</a:t>
            </a:r>
          </a:p>
          <a:p>
            <a:pPr defTabSz="457200"/>
            <a:r>
              <a:rPr lang="en-US" sz="1100" dirty="0">
                <a:solidFill>
                  <a:prstClr val="white"/>
                </a:solidFill>
              </a:rPr>
              <a:t>  mode:</a:t>
            </a:r>
          </a:p>
          <a:p>
            <a:pPr defTabSz="457200"/>
            <a:r>
              <a:rPr lang="en-US" sz="1100" dirty="0">
                <a:solidFill>
                  <a:prstClr val="white"/>
                </a:solidFill>
              </a:rPr>
              <a:t>      type: periodic</a:t>
            </a:r>
          </a:p>
          <a:p>
            <a:pPr defTabSz="457200"/>
            <a:r>
              <a:rPr lang="en-US" sz="1100" dirty="0">
                <a:solidFill>
                  <a:prstClr val="white"/>
                </a:solidFill>
              </a:rPr>
              <a:t>      schedule: "rate(1 hour)"</a:t>
            </a:r>
          </a:p>
          <a:p>
            <a:pPr defTabSz="457200"/>
            <a:r>
              <a:rPr lang="en-US" sz="1100" dirty="0">
                <a:solidFill>
                  <a:prstClr val="white"/>
                </a:solidFill>
              </a:rPr>
              <a:t>  description: |</a:t>
            </a:r>
          </a:p>
          <a:p>
            <a:pPr defTabSz="457200"/>
            <a:r>
              <a:rPr lang="en-US" sz="1100" dirty="0">
                <a:solidFill>
                  <a:prstClr val="white"/>
                </a:solidFill>
              </a:rPr>
              <a:t>    Stop all non-</a:t>
            </a:r>
            <a:r>
              <a:rPr lang="en-US" sz="1100" dirty="0" err="1">
                <a:solidFill>
                  <a:prstClr val="white"/>
                </a:solidFill>
              </a:rPr>
              <a:t>autoscaling</a:t>
            </a:r>
            <a:r>
              <a:rPr lang="en-US" sz="1100" dirty="0">
                <a:solidFill>
                  <a:prstClr val="white"/>
                </a:solidFill>
              </a:rPr>
              <a:t> group</a:t>
            </a:r>
          </a:p>
          <a:p>
            <a:pPr defTabSz="457200"/>
            <a:r>
              <a:rPr lang="en-US" sz="1100" dirty="0">
                <a:solidFill>
                  <a:prstClr val="white"/>
                </a:solidFill>
              </a:rPr>
              <a:t>    instances previously marked for</a:t>
            </a:r>
          </a:p>
          <a:p>
            <a:pPr defTabSz="457200"/>
            <a:r>
              <a:rPr lang="en-US" sz="1100" dirty="0">
                <a:solidFill>
                  <a:prstClr val="white"/>
                </a:solidFill>
              </a:rPr>
              <a:t>    stoppage by today's date, and</a:t>
            </a:r>
          </a:p>
          <a:p>
            <a:pPr defTabSz="457200"/>
            <a:r>
              <a:rPr lang="en-US" sz="1100" dirty="0">
                <a:solidFill>
                  <a:prstClr val="white"/>
                </a:solidFill>
              </a:rPr>
              <a:t>    schedule termination in 2 days.</a:t>
            </a:r>
          </a:p>
          <a:p>
            <a:pPr defTabSz="457200"/>
            <a:r>
              <a:rPr lang="en-US" sz="1100" dirty="0">
                <a:solidFill>
                  <a:prstClr val="white"/>
                </a:solidFill>
              </a:rPr>
              <a:t>  filters:</a:t>
            </a:r>
          </a:p>
          <a:p>
            <a:pPr defTabSz="457200"/>
            <a:r>
              <a:rPr lang="en-US" sz="1100" dirty="0">
                <a:solidFill>
                  <a:prstClr val="white"/>
                </a:solidFill>
              </a:rPr>
              <a:t>    </a:t>
            </a:r>
            <a:r>
              <a:rPr lang="en-US" sz="900" dirty="0">
                <a:solidFill>
                  <a:prstClr val="white"/>
                </a:solidFill>
              </a:rPr>
              <a:t>- "</a:t>
            </a:r>
            <a:r>
              <a:rPr lang="en-US" sz="900" dirty="0" err="1">
                <a:solidFill>
                  <a:prstClr val="white"/>
                </a:solidFill>
              </a:rPr>
              <a:t>tag:aws:autoscaling:groupName</a:t>
            </a:r>
            <a:r>
              <a:rPr lang="en-US" sz="900" dirty="0">
                <a:solidFill>
                  <a:prstClr val="white"/>
                </a:solidFill>
              </a:rPr>
              <a:t>": absent</a:t>
            </a:r>
          </a:p>
          <a:p>
            <a:pPr defTabSz="457200"/>
            <a:r>
              <a:rPr lang="en-US" sz="1100" dirty="0">
                <a:solidFill>
                  <a:prstClr val="white"/>
                </a:solidFill>
              </a:rPr>
              <a:t>    - or:</a:t>
            </a:r>
          </a:p>
          <a:p>
            <a:pPr defTabSz="457200"/>
            <a:r>
              <a:rPr lang="en-US" sz="1100" dirty="0">
                <a:solidFill>
                  <a:prstClr val="white"/>
                </a:solidFill>
              </a:rPr>
              <a:t>        - "</a:t>
            </a:r>
            <a:r>
              <a:rPr lang="en-US" sz="1100" dirty="0" err="1">
                <a:solidFill>
                  <a:prstClr val="white"/>
                </a:solidFill>
              </a:rPr>
              <a:t>tag:Resource</a:t>
            </a:r>
            <a:r>
              <a:rPr lang="en-US" sz="1100" dirty="0">
                <a:solidFill>
                  <a:prstClr val="white"/>
                </a:solidFill>
              </a:rPr>
              <a:t> Contact": absent</a:t>
            </a:r>
          </a:p>
          <a:p>
            <a:pPr defTabSz="457200"/>
            <a:r>
              <a:rPr lang="en-US" sz="1100" dirty="0">
                <a:solidFill>
                  <a:prstClr val="white"/>
                </a:solidFill>
              </a:rPr>
              <a:t>        - "</a:t>
            </a:r>
            <a:r>
              <a:rPr lang="en-US" sz="1100" dirty="0" err="1">
                <a:solidFill>
                  <a:prstClr val="white"/>
                </a:solidFill>
              </a:rPr>
              <a:t>tag:Billing</a:t>
            </a:r>
            <a:r>
              <a:rPr lang="en-US" sz="1100" dirty="0">
                <a:solidFill>
                  <a:prstClr val="white"/>
                </a:solidFill>
              </a:rPr>
              <a:t> Cost Center": absent</a:t>
            </a:r>
          </a:p>
          <a:p>
            <a:pPr defTabSz="457200"/>
            <a:r>
              <a:rPr lang="en-US" sz="1100" dirty="0">
                <a:solidFill>
                  <a:prstClr val="white"/>
                </a:solidFill>
              </a:rPr>
              <a:t>        - "</a:t>
            </a:r>
            <a:r>
              <a:rPr lang="en-US" sz="1100" dirty="0" err="1">
                <a:solidFill>
                  <a:prstClr val="white"/>
                </a:solidFill>
              </a:rPr>
              <a:t>tag:Environment</a:t>
            </a:r>
            <a:r>
              <a:rPr lang="en-US" sz="1100" dirty="0">
                <a:solidFill>
                  <a:prstClr val="white"/>
                </a:solidFill>
              </a:rPr>
              <a:t>": absent</a:t>
            </a:r>
          </a:p>
          <a:p>
            <a:pPr defTabSz="457200"/>
            <a:r>
              <a:rPr lang="en-US" sz="1100" dirty="0">
                <a:solidFill>
                  <a:prstClr val="white"/>
                </a:solidFill>
              </a:rPr>
              <a:t>        - "</a:t>
            </a:r>
            <a:r>
              <a:rPr lang="en-US" sz="1100" dirty="0" err="1">
                <a:solidFill>
                  <a:prstClr val="white"/>
                </a:solidFill>
              </a:rPr>
              <a:t>tag:Resource</a:t>
            </a:r>
            <a:r>
              <a:rPr lang="en-US" sz="1100" dirty="0">
                <a:solidFill>
                  <a:prstClr val="white"/>
                </a:solidFill>
              </a:rPr>
              <a:t> Purpose": absent</a:t>
            </a:r>
          </a:p>
          <a:p>
            <a:pPr defTabSz="457200"/>
            <a:r>
              <a:rPr lang="en-US" sz="1100" dirty="0">
                <a:solidFill>
                  <a:prstClr val="white"/>
                </a:solidFill>
              </a:rPr>
              <a:t>        - "</a:t>
            </a:r>
            <a:r>
              <a:rPr lang="en-US" sz="1100" dirty="0" err="1">
                <a:solidFill>
                  <a:prstClr val="white"/>
                </a:solidFill>
              </a:rPr>
              <a:t>tag:Business</a:t>
            </a:r>
            <a:r>
              <a:rPr lang="en-US" sz="1100" dirty="0">
                <a:solidFill>
                  <a:prstClr val="white"/>
                </a:solidFill>
              </a:rPr>
              <a:t> Unit": absent </a:t>
            </a:r>
          </a:p>
          <a:p>
            <a:pPr defTabSz="457200"/>
            <a:r>
              <a:rPr lang="en-US" sz="1100" dirty="0">
                <a:solidFill>
                  <a:prstClr val="white"/>
                </a:solidFill>
              </a:rPr>
              <a:t>    - type: marked-for-op</a:t>
            </a:r>
          </a:p>
          <a:p>
            <a:pPr defTabSz="457200"/>
            <a:r>
              <a:rPr lang="en-US" sz="1100" dirty="0">
                <a:solidFill>
                  <a:prstClr val="white"/>
                </a:solidFill>
              </a:rPr>
              <a:t>      tag: c7n_tag_compliance</a:t>
            </a:r>
          </a:p>
          <a:p>
            <a:pPr defTabSz="457200"/>
            <a:r>
              <a:rPr lang="en-US" sz="1100" dirty="0">
                <a:solidFill>
                  <a:prstClr val="white"/>
                </a:solidFill>
              </a:rPr>
              <a:t>      op: stop</a:t>
            </a:r>
          </a:p>
          <a:p>
            <a:pPr defTabSz="457200"/>
            <a:r>
              <a:rPr lang="en-US" sz="1100" dirty="0">
                <a:solidFill>
                  <a:prstClr val="white"/>
                </a:solidFill>
              </a:rPr>
              <a:t>    - type: instance-age</a:t>
            </a:r>
          </a:p>
          <a:p>
            <a:pPr defTabSz="457200"/>
            <a:r>
              <a:rPr lang="en-US" sz="1100" dirty="0">
                <a:solidFill>
                  <a:prstClr val="white"/>
                </a:solidFill>
              </a:rPr>
              <a:t>      op: greater-than</a:t>
            </a:r>
          </a:p>
          <a:p>
            <a:pPr defTabSz="457200"/>
            <a:r>
              <a:rPr lang="en-US" sz="1100" dirty="0">
                <a:solidFill>
                  <a:prstClr val="white"/>
                </a:solidFill>
              </a:rPr>
              <a:t>      hours: 24</a:t>
            </a:r>
          </a:p>
          <a:p>
            <a:pPr defTabSz="457200"/>
            <a:r>
              <a:rPr lang="en-US" sz="1100" dirty="0">
                <a:solidFill>
                  <a:prstClr val="white"/>
                </a:solidFill>
              </a:rPr>
              <a:t>    - not:</a:t>
            </a:r>
          </a:p>
          <a:p>
            <a:pPr defTabSz="457200"/>
            <a:r>
              <a:rPr lang="en-US" sz="1100" dirty="0">
                <a:solidFill>
                  <a:prstClr val="white"/>
                </a:solidFill>
              </a:rPr>
              <a:t>        - "</a:t>
            </a:r>
            <a:r>
              <a:rPr lang="en-US" sz="1100" dirty="0" err="1">
                <a:solidFill>
                  <a:prstClr val="white"/>
                </a:solidFill>
              </a:rPr>
              <a:t>State.Name</a:t>
            </a:r>
            <a:r>
              <a:rPr lang="en-US" sz="1100" dirty="0">
                <a:solidFill>
                  <a:prstClr val="white"/>
                </a:solidFill>
              </a:rPr>
              <a:t>": terminated</a:t>
            </a:r>
          </a:p>
          <a:p>
            <a:pPr defTabSz="457200"/>
            <a:r>
              <a:rPr lang="en-US" sz="1100" dirty="0">
                <a:solidFill>
                  <a:prstClr val="white"/>
                </a:solidFill>
              </a:rPr>
              <a:t>  actions:</a:t>
            </a:r>
          </a:p>
          <a:p>
            <a:pPr defTabSz="457200"/>
            <a:r>
              <a:rPr lang="en-US" sz="1100" dirty="0">
                <a:solidFill>
                  <a:prstClr val="white"/>
                </a:solidFill>
              </a:rPr>
              <a:t>    - stop</a:t>
            </a:r>
          </a:p>
          <a:p>
            <a:pPr defTabSz="457200"/>
            <a:r>
              <a:rPr lang="en-US" sz="1100" dirty="0">
                <a:solidFill>
                  <a:prstClr val="white"/>
                </a:solidFill>
              </a:rPr>
              <a:t>    - type: mark-for-op</a:t>
            </a:r>
          </a:p>
          <a:p>
            <a:pPr defTabSz="457200"/>
            <a:r>
              <a:rPr lang="en-US" sz="1100" dirty="0">
                <a:solidFill>
                  <a:prstClr val="white"/>
                </a:solidFill>
              </a:rPr>
              <a:t>      tag: c7n_tag_compliance</a:t>
            </a:r>
          </a:p>
          <a:p>
            <a:pPr defTabSz="457200"/>
            <a:r>
              <a:rPr lang="en-US" sz="1100" dirty="0">
                <a:solidFill>
                  <a:prstClr val="white"/>
                </a:solidFill>
              </a:rPr>
              <a:t>      op: terminate</a:t>
            </a:r>
          </a:p>
          <a:p>
            <a:pPr defTabSz="457200"/>
            <a:r>
              <a:rPr lang="en-US" sz="1100" dirty="0">
                <a:solidFill>
                  <a:prstClr val="white"/>
                </a:solidFill>
              </a:rPr>
              <a:t>      days: 2</a:t>
            </a:r>
          </a:p>
          <a:p>
            <a:pPr defTabSz="457200"/>
            <a:r>
              <a:rPr lang="en-US" sz="1100" dirty="0">
                <a:solidFill>
                  <a:prstClr val="white"/>
                </a:solidFill>
              </a:rPr>
              <a:t>    - </a:t>
            </a:r>
            <a:r>
              <a:rPr lang="en-US" sz="1100" dirty="0" smtClean="0">
                <a:solidFill>
                  <a:prstClr val="white"/>
                </a:solidFill>
              </a:rPr>
              <a:t>notify</a:t>
            </a:r>
            <a:r>
              <a:rPr lang="en-US" sz="1100" dirty="0" smtClean="0">
                <a:solidFill>
                  <a:prstClr val="white"/>
                </a:solidFill>
              </a:rPr>
              <a:t>….</a:t>
            </a:r>
          </a:p>
          <a:p>
            <a:pPr defTabSz="457200"/>
            <a:endParaRPr lang="en-US" sz="1100" dirty="0">
              <a:solidFill>
                <a:prstClr val="white"/>
              </a:solidFill>
            </a:endParaRPr>
          </a:p>
        </p:txBody>
      </p:sp>
      <p:sp>
        <p:nvSpPr>
          <p:cNvPr id="14" name="TextBox 13"/>
          <p:cNvSpPr txBox="1"/>
          <p:nvPr/>
        </p:nvSpPr>
        <p:spPr>
          <a:xfrm>
            <a:off x="6307112" y="992082"/>
            <a:ext cx="2500539" cy="5647700"/>
          </a:xfrm>
          <a:prstGeom prst="rect">
            <a:avLst/>
          </a:prstGeom>
          <a:solidFill>
            <a:srgbClr val="374050">
              <a:alpha val="70000"/>
            </a:srgbClr>
          </a:solidFill>
        </p:spPr>
        <p:txBody>
          <a:bodyPr wrap="square" rtlCol="0">
            <a:spAutoFit/>
          </a:bodyPr>
          <a:lstStyle/>
          <a:p>
            <a:pPr defTabSz="457200"/>
            <a:r>
              <a:rPr lang="en-US" sz="1100" dirty="0">
                <a:solidFill>
                  <a:prstClr val="white"/>
                </a:solidFill>
              </a:rPr>
              <a:t>- name: </a:t>
            </a:r>
            <a:r>
              <a:rPr lang="en-US" sz="1100" dirty="0" smtClean="0">
                <a:solidFill>
                  <a:prstClr val="white"/>
                </a:solidFill>
              </a:rPr>
              <a:t>ec2-tag-compliance-nag-stop</a:t>
            </a:r>
            <a:endParaRPr lang="en-US" sz="1100" dirty="0">
              <a:solidFill>
                <a:prstClr val="white"/>
              </a:solidFill>
            </a:endParaRPr>
          </a:p>
          <a:p>
            <a:pPr defTabSz="457200"/>
            <a:r>
              <a:rPr lang="en-US" sz="1100" dirty="0">
                <a:solidFill>
                  <a:prstClr val="white"/>
                </a:solidFill>
              </a:rPr>
              <a:t>  resource: ec2</a:t>
            </a:r>
          </a:p>
          <a:p>
            <a:pPr defTabSz="457200"/>
            <a:r>
              <a:rPr lang="en-US" sz="1100" dirty="0">
                <a:solidFill>
                  <a:prstClr val="white"/>
                </a:solidFill>
              </a:rPr>
              <a:t>  mode:</a:t>
            </a:r>
          </a:p>
          <a:p>
            <a:pPr defTabSz="457200"/>
            <a:r>
              <a:rPr lang="en-US" sz="1100" dirty="0">
                <a:solidFill>
                  <a:prstClr val="white"/>
                </a:solidFill>
              </a:rPr>
              <a:t>      type: periodic</a:t>
            </a:r>
          </a:p>
          <a:p>
            <a:pPr defTabSz="457200"/>
            <a:r>
              <a:rPr lang="en-US" sz="1100" dirty="0">
                <a:solidFill>
                  <a:prstClr val="white"/>
                </a:solidFill>
              </a:rPr>
              <a:t>      schedule: "rate(1 hour)"</a:t>
            </a:r>
          </a:p>
          <a:p>
            <a:pPr defTabSz="457200"/>
            <a:r>
              <a:rPr lang="en-US" sz="1100" dirty="0">
                <a:solidFill>
                  <a:prstClr val="white"/>
                </a:solidFill>
              </a:rPr>
              <a:t>  description: |</a:t>
            </a:r>
          </a:p>
          <a:p>
            <a:pPr defTabSz="457200"/>
            <a:r>
              <a:rPr lang="en-US" sz="1100" dirty="0">
                <a:solidFill>
                  <a:prstClr val="white"/>
                </a:solidFill>
              </a:rPr>
              <a:t>    Stop all instances marked for</a:t>
            </a:r>
          </a:p>
          <a:p>
            <a:pPr defTabSz="457200"/>
            <a:r>
              <a:rPr lang="en-US" sz="1100" dirty="0">
                <a:solidFill>
                  <a:prstClr val="white"/>
                </a:solidFill>
              </a:rPr>
              <a:t>    termination every hour starting 1 day</a:t>
            </a:r>
          </a:p>
          <a:p>
            <a:pPr defTabSz="457200"/>
            <a:r>
              <a:rPr lang="en-US" sz="1100" dirty="0">
                <a:solidFill>
                  <a:prstClr val="white"/>
                </a:solidFill>
              </a:rPr>
              <a:t>    before their termination.</a:t>
            </a:r>
          </a:p>
          <a:p>
            <a:pPr defTabSz="457200"/>
            <a:r>
              <a:rPr lang="en-US" sz="1100" dirty="0">
                <a:solidFill>
                  <a:prstClr val="white"/>
                </a:solidFill>
              </a:rPr>
              <a:t>  filters:</a:t>
            </a:r>
          </a:p>
          <a:p>
            <a:pPr defTabSz="457200"/>
            <a:r>
              <a:rPr lang="en-US" sz="900" dirty="0">
                <a:solidFill>
                  <a:prstClr val="white"/>
                </a:solidFill>
              </a:rPr>
              <a:t>    - "</a:t>
            </a:r>
            <a:r>
              <a:rPr lang="en-US" sz="900" dirty="0" err="1">
                <a:solidFill>
                  <a:prstClr val="white"/>
                </a:solidFill>
              </a:rPr>
              <a:t>tag:aws:autoscaling:groupName</a:t>
            </a:r>
            <a:r>
              <a:rPr lang="en-US" sz="900" dirty="0">
                <a:solidFill>
                  <a:prstClr val="white"/>
                </a:solidFill>
              </a:rPr>
              <a:t>": absent</a:t>
            </a:r>
          </a:p>
          <a:p>
            <a:pPr defTabSz="457200"/>
            <a:r>
              <a:rPr lang="en-US" sz="1100" dirty="0">
                <a:solidFill>
                  <a:prstClr val="white"/>
                </a:solidFill>
              </a:rPr>
              <a:t>    - or:</a:t>
            </a:r>
          </a:p>
          <a:p>
            <a:pPr defTabSz="457200"/>
            <a:r>
              <a:rPr lang="en-US" sz="1100" dirty="0">
                <a:solidFill>
                  <a:prstClr val="white"/>
                </a:solidFill>
              </a:rPr>
              <a:t>        - "</a:t>
            </a:r>
            <a:r>
              <a:rPr lang="en-US" sz="1100" dirty="0" err="1">
                <a:solidFill>
                  <a:prstClr val="white"/>
                </a:solidFill>
              </a:rPr>
              <a:t>tag:Resource</a:t>
            </a:r>
            <a:r>
              <a:rPr lang="en-US" sz="1100" dirty="0">
                <a:solidFill>
                  <a:prstClr val="white"/>
                </a:solidFill>
              </a:rPr>
              <a:t> Contact": absent</a:t>
            </a:r>
          </a:p>
          <a:p>
            <a:pPr defTabSz="457200"/>
            <a:r>
              <a:rPr lang="en-US" sz="1100" dirty="0">
                <a:solidFill>
                  <a:prstClr val="white"/>
                </a:solidFill>
              </a:rPr>
              <a:t>        - "</a:t>
            </a:r>
            <a:r>
              <a:rPr lang="en-US" sz="1100" dirty="0" err="1">
                <a:solidFill>
                  <a:prstClr val="white"/>
                </a:solidFill>
              </a:rPr>
              <a:t>tag:Billing</a:t>
            </a:r>
            <a:r>
              <a:rPr lang="en-US" sz="1100" dirty="0">
                <a:solidFill>
                  <a:prstClr val="white"/>
                </a:solidFill>
              </a:rPr>
              <a:t> Cost Center": absent</a:t>
            </a:r>
          </a:p>
          <a:p>
            <a:pPr defTabSz="457200"/>
            <a:r>
              <a:rPr lang="en-US" sz="1100" dirty="0">
                <a:solidFill>
                  <a:prstClr val="white"/>
                </a:solidFill>
              </a:rPr>
              <a:t>        - "</a:t>
            </a:r>
            <a:r>
              <a:rPr lang="en-US" sz="1100" dirty="0" err="1">
                <a:solidFill>
                  <a:prstClr val="white"/>
                </a:solidFill>
              </a:rPr>
              <a:t>tag:Environment</a:t>
            </a:r>
            <a:r>
              <a:rPr lang="en-US" sz="1100" dirty="0">
                <a:solidFill>
                  <a:prstClr val="white"/>
                </a:solidFill>
              </a:rPr>
              <a:t>": absent</a:t>
            </a:r>
          </a:p>
          <a:p>
            <a:pPr defTabSz="457200"/>
            <a:r>
              <a:rPr lang="en-US" sz="1100" dirty="0">
                <a:solidFill>
                  <a:prstClr val="white"/>
                </a:solidFill>
              </a:rPr>
              <a:t>        - "</a:t>
            </a:r>
            <a:r>
              <a:rPr lang="en-US" sz="1100" dirty="0" err="1">
                <a:solidFill>
                  <a:prstClr val="white"/>
                </a:solidFill>
              </a:rPr>
              <a:t>tag:Resource</a:t>
            </a:r>
            <a:r>
              <a:rPr lang="en-US" sz="1100" dirty="0">
                <a:solidFill>
                  <a:prstClr val="white"/>
                </a:solidFill>
              </a:rPr>
              <a:t> Purpose": absent</a:t>
            </a:r>
          </a:p>
          <a:p>
            <a:pPr defTabSz="457200"/>
            <a:r>
              <a:rPr lang="en-US" sz="1100" dirty="0">
                <a:solidFill>
                  <a:prstClr val="white"/>
                </a:solidFill>
              </a:rPr>
              <a:t>        - "</a:t>
            </a:r>
            <a:r>
              <a:rPr lang="en-US" sz="1100" dirty="0" err="1">
                <a:solidFill>
                  <a:prstClr val="white"/>
                </a:solidFill>
              </a:rPr>
              <a:t>tag:Business</a:t>
            </a:r>
            <a:r>
              <a:rPr lang="en-US" sz="1100" dirty="0">
                <a:solidFill>
                  <a:prstClr val="white"/>
                </a:solidFill>
              </a:rPr>
              <a:t> Unit": absent </a:t>
            </a:r>
          </a:p>
          <a:p>
            <a:pPr defTabSz="457200"/>
            <a:r>
              <a:rPr lang="en-US" sz="1100" dirty="0">
                <a:solidFill>
                  <a:prstClr val="white"/>
                </a:solidFill>
              </a:rPr>
              <a:t>    - type: marked-for-op</a:t>
            </a:r>
          </a:p>
          <a:p>
            <a:pPr defTabSz="457200"/>
            <a:r>
              <a:rPr lang="en-US" sz="1100" dirty="0">
                <a:solidFill>
                  <a:prstClr val="white"/>
                </a:solidFill>
              </a:rPr>
              <a:t>      tag: c7n_tag_compliance</a:t>
            </a:r>
          </a:p>
          <a:p>
            <a:pPr defTabSz="457200"/>
            <a:r>
              <a:rPr lang="en-US" sz="1100" dirty="0">
                <a:solidFill>
                  <a:prstClr val="white"/>
                </a:solidFill>
              </a:rPr>
              <a:t>      op: terminate</a:t>
            </a:r>
          </a:p>
          <a:p>
            <a:pPr defTabSz="457200"/>
            <a:r>
              <a:rPr lang="en-US" sz="1100" dirty="0">
                <a:solidFill>
                  <a:prstClr val="white"/>
                </a:solidFill>
              </a:rPr>
              <a:t>      skew: 1</a:t>
            </a:r>
          </a:p>
          <a:p>
            <a:pPr defTabSz="457200"/>
            <a:r>
              <a:rPr lang="en-US" sz="1100" dirty="0">
                <a:solidFill>
                  <a:prstClr val="white"/>
                </a:solidFill>
              </a:rPr>
              <a:t>    - type: instance-age</a:t>
            </a:r>
          </a:p>
          <a:p>
            <a:pPr defTabSz="457200"/>
            <a:r>
              <a:rPr lang="en-US" sz="1100" dirty="0">
                <a:solidFill>
                  <a:prstClr val="white"/>
                </a:solidFill>
              </a:rPr>
              <a:t>      op: greater-than</a:t>
            </a:r>
          </a:p>
          <a:p>
            <a:pPr defTabSz="457200"/>
            <a:r>
              <a:rPr lang="en-US" sz="1100" dirty="0">
                <a:solidFill>
                  <a:prstClr val="white"/>
                </a:solidFill>
              </a:rPr>
              <a:t>      hours: 48</a:t>
            </a:r>
          </a:p>
          <a:p>
            <a:pPr defTabSz="457200"/>
            <a:r>
              <a:rPr lang="en-US" sz="1100" dirty="0">
                <a:solidFill>
                  <a:prstClr val="white"/>
                </a:solidFill>
              </a:rPr>
              <a:t>    - not:</a:t>
            </a:r>
          </a:p>
          <a:p>
            <a:pPr defTabSz="457200"/>
            <a:r>
              <a:rPr lang="en-US" sz="1100" dirty="0">
                <a:solidFill>
                  <a:prstClr val="white"/>
                </a:solidFill>
              </a:rPr>
              <a:t>        - "</a:t>
            </a:r>
            <a:r>
              <a:rPr lang="en-US" sz="1100" dirty="0" err="1">
                <a:solidFill>
                  <a:prstClr val="white"/>
                </a:solidFill>
              </a:rPr>
              <a:t>State.Name</a:t>
            </a:r>
            <a:r>
              <a:rPr lang="en-US" sz="1100" dirty="0">
                <a:solidFill>
                  <a:prstClr val="white"/>
                </a:solidFill>
              </a:rPr>
              <a:t>": terminated</a:t>
            </a:r>
          </a:p>
          <a:p>
            <a:pPr defTabSz="457200"/>
            <a:r>
              <a:rPr lang="en-US" sz="1100" dirty="0">
                <a:solidFill>
                  <a:prstClr val="white"/>
                </a:solidFill>
              </a:rPr>
              <a:t>  actions:</a:t>
            </a:r>
          </a:p>
          <a:p>
            <a:pPr defTabSz="457200"/>
            <a:r>
              <a:rPr lang="en-US" sz="1100" dirty="0">
                <a:solidFill>
                  <a:prstClr val="white"/>
                </a:solidFill>
              </a:rPr>
              <a:t>    - stop</a:t>
            </a:r>
          </a:p>
          <a:p>
            <a:pPr defTabSz="457200"/>
            <a:r>
              <a:rPr lang="en-US" sz="1100" dirty="0">
                <a:solidFill>
                  <a:prstClr val="white"/>
                </a:solidFill>
              </a:rPr>
              <a:t>    - </a:t>
            </a:r>
            <a:r>
              <a:rPr lang="en-US" sz="1100" dirty="0" smtClean="0">
                <a:solidFill>
                  <a:prstClr val="white"/>
                </a:solidFill>
              </a:rPr>
              <a:t>notify</a:t>
            </a:r>
            <a:r>
              <a:rPr lang="en-US" sz="1100" dirty="0" smtClean="0">
                <a:solidFill>
                  <a:prstClr val="white"/>
                </a:solidFill>
              </a:rPr>
              <a:t>….</a:t>
            </a:r>
          </a:p>
          <a:p>
            <a:pPr defTabSz="457200"/>
            <a:endParaRPr lang="en-US" sz="1100" dirty="0">
              <a:solidFill>
                <a:prstClr val="white"/>
              </a:solidFill>
            </a:endParaRPr>
          </a:p>
          <a:p>
            <a:pPr defTabSz="457200"/>
            <a:endParaRPr lang="en-US" sz="1100" dirty="0" smtClean="0">
              <a:solidFill>
                <a:prstClr val="white"/>
              </a:solidFill>
            </a:endParaRPr>
          </a:p>
          <a:p>
            <a:pPr defTabSz="457200"/>
            <a:endParaRPr lang="en-US" sz="1100" dirty="0">
              <a:solidFill>
                <a:prstClr val="white"/>
              </a:solidFill>
            </a:endParaRPr>
          </a:p>
          <a:p>
            <a:pPr defTabSz="457200"/>
            <a:endParaRPr lang="en-US" sz="1100" dirty="0">
              <a:solidFill>
                <a:prstClr val="white"/>
              </a:solidFill>
            </a:endParaRPr>
          </a:p>
        </p:txBody>
      </p:sp>
      <p:sp>
        <p:nvSpPr>
          <p:cNvPr id="15" name="TextBox 14"/>
          <p:cNvSpPr txBox="1"/>
          <p:nvPr/>
        </p:nvSpPr>
        <p:spPr>
          <a:xfrm>
            <a:off x="9184318" y="1006179"/>
            <a:ext cx="2500539" cy="5478423"/>
          </a:xfrm>
          <a:prstGeom prst="rect">
            <a:avLst/>
          </a:prstGeom>
          <a:solidFill>
            <a:srgbClr val="374050">
              <a:alpha val="70000"/>
            </a:srgbClr>
          </a:solidFill>
        </p:spPr>
        <p:txBody>
          <a:bodyPr wrap="square" rtlCol="0">
            <a:spAutoFit/>
          </a:bodyPr>
          <a:lstStyle/>
          <a:p>
            <a:pPr defTabSz="457200"/>
            <a:r>
              <a:rPr lang="en-US" sz="1100" dirty="0">
                <a:solidFill>
                  <a:prstClr val="white"/>
                </a:solidFill>
              </a:rPr>
              <a:t>- name: </a:t>
            </a:r>
            <a:r>
              <a:rPr lang="en-US" sz="1000" dirty="0" smtClean="0">
                <a:solidFill>
                  <a:prstClr val="white"/>
                </a:solidFill>
              </a:rPr>
              <a:t>ec2-tag-compliance-terminate</a:t>
            </a:r>
            <a:endParaRPr lang="en-US" sz="1000" dirty="0">
              <a:solidFill>
                <a:prstClr val="white"/>
              </a:solidFill>
            </a:endParaRPr>
          </a:p>
          <a:p>
            <a:pPr defTabSz="457200"/>
            <a:r>
              <a:rPr lang="en-US" sz="1100" dirty="0">
                <a:solidFill>
                  <a:prstClr val="white"/>
                </a:solidFill>
              </a:rPr>
              <a:t>  resource: ec2</a:t>
            </a:r>
          </a:p>
          <a:p>
            <a:pPr defTabSz="457200"/>
            <a:r>
              <a:rPr lang="en-US" sz="1100" dirty="0">
                <a:solidFill>
                  <a:prstClr val="white"/>
                </a:solidFill>
              </a:rPr>
              <a:t>  mode:</a:t>
            </a:r>
          </a:p>
          <a:p>
            <a:pPr defTabSz="457200"/>
            <a:r>
              <a:rPr lang="en-US" sz="1100" dirty="0">
                <a:solidFill>
                  <a:prstClr val="white"/>
                </a:solidFill>
              </a:rPr>
              <a:t>      type: periodic</a:t>
            </a:r>
          </a:p>
          <a:p>
            <a:pPr defTabSz="457200"/>
            <a:r>
              <a:rPr lang="en-US" sz="1100" dirty="0">
                <a:solidFill>
                  <a:prstClr val="white"/>
                </a:solidFill>
              </a:rPr>
              <a:t>      schedule: "rate(1 hour)"</a:t>
            </a:r>
          </a:p>
          <a:p>
            <a:pPr defTabSz="457200"/>
            <a:r>
              <a:rPr lang="en-US" sz="1100" dirty="0">
                <a:solidFill>
                  <a:prstClr val="white"/>
                </a:solidFill>
              </a:rPr>
              <a:t>  description: |</a:t>
            </a:r>
          </a:p>
          <a:p>
            <a:pPr defTabSz="457200"/>
            <a:r>
              <a:rPr lang="en-US" sz="1100" dirty="0">
                <a:solidFill>
                  <a:prstClr val="white"/>
                </a:solidFill>
              </a:rPr>
              <a:t>    Terminate all stopped instances</a:t>
            </a:r>
          </a:p>
          <a:p>
            <a:pPr defTabSz="457200"/>
            <a:r>
              <a:rPr lang="en-US" sz="1100" dirty="0">
                <a:solidFill>
                  <a:prstClr val="white"/>
                </a:solidFill>
              </a:rPr>
              <a:t>    marked for termination today</a:t>
            </a:r>
          </a:p>
          <a:p>
            <a:pPr defTabSz="457200"/>
            <a:r>
              <a:rPr lang="en-US" sz="1100" dirty="0">
                <a:solidFill>
                  <a:prstClr val="white"/>
                </a:solidFill>
              </a:rPr>
              <a:t>  filters:</a:t>
            </a:r>
          </a:p>
          <a:p>
            <a:pPr defTabSz="457200"/>
            <a:r>
              <a:rPr lang="en-US" sz="900" dirty="0">
                <a:solidFill>
                  <a:prstClr val="white"/>
                </a:solidFill>
              </a:rPr>
              <a:t>     - "</a:t>
            </a:r>
            <a:r>
              <a:rPr lang="en-US" sz="900" dirty="0" err="1">
                <a:solidFill>
                  <a:prstClr val="white"/>
                </a:solidFill>
              </a:rPr>
              <a:t>tag:aws:autoscaling:groupName</a:t>
            </a:r>
            <a:r>
              <a:rPr lang="en-US" sz="900" dirty="0">
                <a:solidFill>
                  <a:prstClr val="white"/>
                </a:solidFill>
              </a:rPr>
              <a:t>": absent</a:t>
            </a:r>
          </a:p>
          <a:p>
            <a:pPr defTabSz="457200"/>
            <a:r>
              <a:rPr lang="en-US" sz="1100" dirty="0">
                <a:solidFill>
                  <a:prstClr val="white"/>
                </a:solidFill>
              </a:rPr>
              <a:t>    - or:</a:t>
            </a:r>
          </a:p>
          <a:p>
            <a:pPr defTabSz="457200"/>
            <a:r>
              <a:rPr lang="en-US" sz="1100" dirty="0">
                <a:solidFill>
                  <a:prstClr val="white"/>
                </a:solidFill>
              </a:rPr>
              <a:t>        - "</a:t>
            </a:r>
            <a:r>
              <a:rPr lang="en-US" sz="1100" dirty="0" err="1">
                <a:solidFill>
                  <a:prstClr val="white"/>
                </a:solidFill>
              </a:rPr>
              <a:t>tag:Resource</a:t>
            </a:r>
            <a:r>
              <a:rPr lang="en-US" sz="1100" dirty="0">
                <a:solidFill>
                  <a:prstClr val="white"/>
                </a:solidFill>
              </a:rPr>
              <a:t> Contact": absent</a:t>
            </a:r>
          </a:p>
          <a:p>
            <a:pPr defTabSz="457200"/>
            <a:r>
              <a:rPr lang="en-US" sz="1100" dirty="0">
                <a:solidFill>
                  <a:prstClr val="white"/>
                </a:solidFill>
              </a:rPr>
              <a:t>        - "</a:t>
            </a:r>
            <a:r>
              <a:rPr lang="en-US" sz="1100" dirty="0" err="1">
                <a:solidFill>
                  <a:prstClr val="white"/>
                </a:solidFill>
              </a:rPr>
              <a:t>tag:Billing</a:t>
            </a:r>
            <a:r>
              <a:rPr lang="en-US" sz="1100" dirty="0">
                <a:solidFill>
                  <a:prstClr val="white"/>
                </a:solidFill>
              </a:rPr>
              <a:t> Cost Center": absent</a:t>
            </a:r>
          </a:p>
          <a:p>
            <a:pPr defTabSz="457200"/>
            <a:r>
              <a:rPr lang="en-US" sz="1100" dirty="0">
                <a:solidFill>
                  <a:prstClr val="white"/>
                </a:solidFill>
              </a:rPr>
              <a:t>        - "</a:t>
            </a:r>
            <a:r>
              <a:rPr lang="en-US" sz="1100" dirty="0" err="1">
                <a:solidFill>
                  <a:prstClr val="white"/>
                </a:solidFill>
              </a:rPr>
              <a:t>tag:Environment</a:t>
            </a:r>
            <a:r>
              <a:rPr lang="en-US" sz="1100" dirty="0">
                <a:solidFill>
                  <a:prstClr val="white"/>
                </a:solidFill>
              </a:rPr>
              <a:t>": absent</a:t>
            </a:r>
          </a:p>
          <a:p>
            <a:pPr defTabSz="457200"/>
            <a:r>
              <a:rPr lang="en-US" sz="1100" dirty="0">
                <a:solidFill>
                  <a:prstClr val="white"/>
                </a:solidFill>
              </a:rPr>
              <a:t>        - "</a:t>
            </a:r>
            <a:r>
              <a:rPr lang="en-US" sz="1100" dirty="0" err="1">
                <a:solidFill>
                  <a:prstClr val="white"/>
                </a:solidFill>
              </a:rPr>
              <a:t>tag:Resource</a:t>
            </a:r>
            <a:r>
              <a:rPr lang="en-US" sz="1100" dirty="0">
                <a:solidFill>
                  <a:prstClr val="white"/>
                </a:solidFill>
              </a:rPr>
              <a:t> Purpose": absent</a:t>
            </a:r>
          </a:p>
          <a:p>
            <a:pPr defTabSz="457200"/>
            <a:r>
              <a:rPr lang="en-US" sz="1100" dirty="0">
                <a:solidFill>
                  <a:prstClr val="white"/>
                </a:solidFill>
              </a:rPr>
              <a:t>        - "</a:t>
            </a:r>
            <a:r>
              <a:rPr lang="en-US" sz="1100" dirty="0" err="1">
                <a:solidFill>
                  <a:prstClr val="white"/>
                </a:solidFill>
              </a:rPr>
              <a:t>tag:Business</a:t>
            </a:r>
            <a:r>
              <a:rPr lang="en-US" sz="1100" dirty="0">
                <a:solidFill>
                  <a:prstClr val="white"/>
                </a:solidFill>
              </a:rPr>
              <a:t> Unit": absent</a:t>
            </a:r>
          </a:p>
          <a:p>
            <a:pPr defTabSz="457200"/>
            <a:r>
              <a:rPr lang="en-US" sz="1100" dirty="0">
                <a:solidFill>
                  <a:prstClr val="white"/>
                </a:solidFill>
              </a:rPr>
              <a:t>    - type: marked-for-op</a:t>
            </a:r>
          </a:p>
          <a:p>
            <a:pPr defTabSz="457200"/>
            <a:r>
              <a:rPr lang="en-US" sz="1100" dirty="0">
                <a:solidFill>
                  <a:prstClr val="white"/>
                </a:solidFill>
              </a:rPr>
              <a:t>      tag: c7n_tag_compliance</a:t>
            </a:r>
          </a:p>
          <a:p>
            <a:pPr defTabSz="457200"/>
            <a:r>
              <a:rPr lang="en-US" sz="1100" dirty="0">
                <a:solidFill>
                  <a:prstClr val="white"/>
                </a:solidFill>
              </a:rPr>
              <a:t>      op: terminate</a:t>
            </a:r>
          </a:p>
          <a:p>
            <a:pPr defTabSz="457200"/>
            <a:r>
              <a:rPr lang="en-US" sz="1100" dirty="0">
                <a:solidFill>
                  <a:prstClr val="white"/>
                </a:solidFill>
              </a:rPr>
              <a:t>    - type: instance-age</a:t>
            </a:r>
          </a:p>
          <a:p>
            <a:pPr defTabSz="457200"/>
            <a:r>
              <a:rPr lang="en-US" sz="1100" dirty="0">
                <a:solidFill>
                  <a:prstClr val="white"/>
                </a:solidFill>
              </a:rPr>
              <a:t>      op: greater-than</a:t>
            </a:r>
          </a:p>
          <a:p>
            <a:pPr defTabSz="457200"/>
            <a:r>
              <a:rPr lang="en-US" sz="1100" dirty="0">
                <a:solidFill>
                  <a:prstClr val="white"/>
                </a:solidFill>
              </a:rPr>
              <a:t>      hours: 72</a:t>
            </a:r>
          </a:p>
          <a:p>
            <a:pPr defTabSz="457200"/>
            <a:r>
              <a:rPr lang="en-US" sz="1100" dirty="0">
                <a:solidFill>
                  <a:prstClr val="white"/>
                </a:solidFill>
              </a:rPr>
              <a:t>    - not:</a:t>
            </a:r>
          </a:p>
          <a:p>
            <a:pPr defTabSz="457200"/>
            <a:r>
              <a:rPr lang="en-US" sz="1100" dirty="0">
                <a:solidFill>
                  <a:prstClr val="white"/>
                </a:solidFill>
              </a:rPr>
              <a:t>        - "</a:t>
            </a:r>
            <a:r>
              <a:rPr lang="en-US" sz="1100" dirty="0" err="1">
                <a:solidFill>
                  <a:prstClr val="white"/>
                </a:solidFill>
              </a:rPr>
              <a:t>State.Name</a:t>
            </a:r>
            <a:r>
              <a:rPr lang="en-US" sz="1100" dirty="0">
                <a:solidFill>
                  <a:prstClr val="white"/>
                </a:solidFill>
              </a:rPr>
              <a:t>": terminated</a:t>
            </a:r>
          </a:p>
          <a:p>
            <a:pPr defTabSz="457200"/>
            <a:r>
              <a:rPr lang="en-US" sz="1100" dirty="0">
                <a:solidFill>
                  <a:prstClr val="white"/>
                </a:solidFill>
              </a:rPr>
              <a:t>  actions:</a:t>
            </a:r>
          </a:p>
          <a:p>
            <a:pPr defTabSz="457200"/>
            <a:r>
              <a:rPr lang="en-US" sz="1100" dirty="0">
                <a:solidFill>
                  <a:prstClr val="white"/>
                </a:solidFill>
              </a:rPr>
              <a:t>    - type: terminate</a:t>
            </a:r>
          </a:p>
          <a:p>
            <a:pPr defTabSz="457200"/>
            <a:r>
              <a:rPr lang="en-US" sz="1100" dirty="0">
                <a:solidFill>
                  <a:prstClr val="white"/>
                </a:solidFill>
              </a:rPr>
              <a:t>      force: true</a:t>
            </a:r>
          </a:p>
          <a:p>
            <a:pPr defTabSz="457200"/>
            <a:r>
              <a:rPr lang="en-US" sz="1100" dirty="0">
                <a:solidFill>
                  <a:prstClr val="white"/>
                </a:solidFill>
              </a:rPr>
              <a:t>    - </a:t>
            </a:r>
            <a:r>
              <a:rPr lang="en-US" sz="1100" dirty="0" smtClean="0">
                <a:solidFill>
                  <a:prstClr val="white"/>
                </a:solidFill>
              </a:rPr>
              <a:t>notify</a:t>
            </a:r>
            <a:r>
              <a:rPr lang="en-US" sz="1100" dirty="0" smtClean="0">
                <a:solidFill>
                  <a:prstClr val="white"/>
                </a:solidFill>
              </a:rPr>
              <a:t>….</a:t>
            </a:r>
          </a:p>
          <a:p>
            <a:pPr defTabSz="457200"/>
            <a:endParaRPr lang="en-US" sz="1100" dirty="0" smtClean="0">
              <a:solidFill>
                <a:prstClr val="white"/>
              </a:solidFill>
            </a:endParaRPr>
          </a:p>
          <a:p>
            <a:pPr defTabSz="457200"/>
            <a:endParaRPr lang="en-US" sz="1100" dirty="0">
              <a:solidFill>
                <a:prstClr val="white"/>
              </a:solidFill>
            </a:endParaRPr>
          </a:p>
          <a:p>
            <a:pPr defTabSz="457200"/>
            <a:endParaRPr lang="en-US" sz="1100" dirty="0">
              <a:solidFill>
                <a:prstClr val="white"/>
              </a:solidFill>
            </a:endParaRPr>
          </a:p>
          <a:p>
            <a:pPr defTabSz="457200"/>
            <a:endParaRPr lang="en-US" sz="1100" dirty="0">
              <a:solidFill>
                <a:prstClr val="white"/>
              </a:solidFill>
            </a:endParaRPr>
          </a:p>
        </p:txBody>
      </p:sp>
    </p:spTree>
    <p:extLst>
      <p:ext uri="{BB962C8B-B14F-4D97-AF65-F5344CB8AC3E}">
        <p14:creationId xmlns:p14="http://schemas.microsoft.com/office/powerpoint/2010/main" val="3584873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1000"/>
                                  </p:stCondLst>
                                  <p:childTnLst>
                                    <p:set>
                                      <p:cBhvr>
                                        <p:cTn id="6" dur="1" fill="hold">
                                          <p:stCondLst>
                                            <p:cond delay="0"/>
                                          </p:stCondLst>
                                        </p:cTn>
                                        <p:tgtEl>
                                          <p:spTgt spid="12"/>
                                        </p:tgtEl>
                                        <p:attrNameLst>
                                          <p:attrName>style.visibility</p:attrName>
                                        </p:attrNameLst>
                                      </p:cBhvr>
                                      <p:to>
                                        <p:strVal val="visible"/>
                                      </p:to>
                                    </p:set>
                                    <p:anim calcmode="lin" valueType="num">
                                      <p:cBhvr>
                                        <p:cTn id="7" dur="1500" fill="hold"/>
                                        <p:tgtEl>
                                          <p:spTgt spid="12"/>
                                        </p:tgtEl>
                                        <p:attrNameLst>
                                          <p:attrName>ppt_w</p:attrName>
                                        </p:attrNameLst>
                                      </p:cBhvr>
                                      <p:tavLst>
                                        <p:tav tm="0">
                                          <p:val>
                                            <p:fltVal val="0"/>
                                          </p:val>
                                        </p:tav>
                                        <p:tav tm="100000">
                                          <p:val>
                                            <p:strVal val="#ppt_w"/>
                                          </p:val>
                                        </p:tav>
                                      </p:tavLst>
                                    </p:anim>
                                    <p:anim calcmode="lin" valueType="num">
                                      <p:cBhvr>
                                        <p:cTn id="8" dur="1500" fill="hold"/>
                                        <p:tgtEl>
                                          <p:spTgt spid="12"/>
                                        </p:tgtEl>
                                        <p:attrNameLst>
                                          <p:attrName>ppt_h</p:attrName>
                                        </p:attrNameLst>
                                      </p:cBhvr>
                                      <p:tavLst>
                                        <p:tav tm="0">
                                          <p:val>
                                            <p:fltVal val="0"/>
                                          </p:val>
                                        </p:tav>
                                        <p:tav tm="100000">
                                          <p:val>
                                            <p:strVal val="#ppt_h"/>
                                          </p:val>
                                        </p:tav>
                                      </p:tavLst>
                                    </p:anim>
                                    <p:animEffect transition="in" filter="fade">
                                      <p:cBhvr>
                                        <p:cTn id="9"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80000"/>
            <a:lum/>
          </a:blip>
          <a:srcRect/>
          <a:stretch>
            <a:fillRect l="-13000" r="-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1678" y="277610"/>
            <a:ext cx="10178322" cy="1492132"/>
          </a:xfrm>
        </p:spPr>
        <p:txBody>
          <a:bodyPr/>
          <a:lstStyle/>
          <a:p>
            <a:r>
              <a:rPr lang="en-US" dirty="0">
                <a:solidFill>
                  <a:schemeClr val="bg1"/>
                </a:solidFill>
              </a:rPr>
              <a:t>Compliance - </a:t>
            </a:r>
            <a:r>
              <a:rPr lang="en-US" dirty="0" smtClean="0">
                <a:solidFill>
                  <a:schemeClr val="bg1"/>
                </a:solidFill>
              </a:rPr>
              <a:t>Standards</a:t>
            </a:r>
            <a:endParaRPr lang="en-US" dirty="0">
              <a:solidFill>
                <a:schemeClr val="bg1"/>
              </a:solidFill>
            </a:endParaRPr>
          </a:p>
        </p:txBody>
      </p:sp>
      <p:sp>
        <p:nvSpPr>
          <p:cNvPr id="6" name="TextBox 5"/>
          <p:cNvSpPr txBox="1"/>
          <p:nvPr/>
        </p:nvSpPr>
        <p:spPr>
          <a:xfrm>
            <a:off x="556985" y="1261872"/>
            <a:ext cx="4234090" cy="4770537"/>
          </a:xfrm>
          <a:prstGeom prst="rect">
            <a:avLst/>
          </a:prstGeom>
          <a:solidFill>
            <a:srgbClr val="374050">
              <a:alpha val="70000"/>
            </a:srgbClr>
          </a:solidFill>
        </p:spPr>
        <p:txBody>
          <a:bodyPr wrap="square" rtlCol="0">
            <a:spAutoFit/>
          </a:bodyPr>
          <a:lstStyle/>
          <a:p>
            <a:pPr defTabSz="457200"/>
            <a:r>
              <a:rPr lang="en-US" sz="1600" dirty="0">
                <a:solidFill>
                  <a:prstClr val="white"/>
                </a:solidFill>
              </a:rPr>
              <a:t>- name: </a:t>
            </a:r>
            <a:r>
              <a:rPr lang="en-US" sz="1600" dirty="0" err="1" smtClean="0">
                <a:solidFill>
                  <a:prstClr val="white"/>
                </a:solidFill>
              </a:rPr>
              <a:t>rds</a:t>
            </a:r>
            <a:r>
              <a:rPr lang="en-US" sz="1600" dirty="0" smtClean="0">
                <a:solidFill>
                  <a:prstClr val="white"/>
                </a:solidFill>
              </a:rPr>
              <a:t>-</a:t>
            </a:r>
            <a:r>
              <a:rPr lang="en-US" sz="1600" dirty="0" err="1" smtClean="0">
                <a:solidFill>
                  <a:prstClr val="white"/>
                </a:solidFill>
              </a:rPr>
              <a:t>prd</a:t>
            </a:r>
            <a:r>
              <a:rPr lang="en-US" sz="1600" dirty="0" smtClean="0">
                <a:solidFill>
                  <a:prstClr val="white"/>
                </a:solidFill>
              </a:rPr>
              <a:t>-multi-</a:t>
            </a:r>
            <a:r>
              <a:rPr lang="en-US" sz="1600" dirty="0" err="1" smtClean="0">
                <a:solidFill>
                  <a:prstClr val="white"/>
                </a:solidFill>
              </a:rPr>
              <a:t>az</a:t>
            </a:r>
            <a:r>
              <a:rPr lang="en-US" sz="1600" dirty="0" smtClean="0">
                <a:solidFill>
                  <a:prstClr val="white"/>
                </a:solidFill>
              </a:rPr>
              <a:t>-remediate</a:t>
            </a:r>
            <a:endParaRPr lang="en-US" sz="1600" dirty="0">
              <a:solidFill>
                <a:prstClr val="white"/>
              </a:solidFill>
            </a:endParaRPr>
          </a:p>
          <a:p>
            <a:pPr defTabSz="457200"/>
            <a:r>
              <a:rPr lang="en-US" sz="1600" dirty="0">
                <a:solidFill>
                  <a:prstClr val="white"/>
                </a:solidFill>
              </a:rPr>
              <a:t>  resource: </a:t>
            </a:r>
            <a:r>
              <a:rPr lang="en-US" sz="1600" dirty="0" err="1">
                <a:solidFill>
                  <a:prstClr val="white"/>
                </a:solidFill>
              </a:rPr>
              <a:t>rds</a:t>
            </a:r>
            <a:endParaRPr lang="en-US" sz="1600" dirty="0">
              <a:solidFill>
                <a:prstClr val="white"/>
              </a:solidFill>
            </a:endParaRPr>
          </a:p>
          <a:p>
            <a:pPr defTabSz="457200"/>
            <a:r>
              <a:rPr lang="en-US" sz="1600" dirty="0">
                <a:solidFill>
                  <a:prstClr val="white"/>
                </a:solidFill>
              </a:rPr>
              <a:t>  description: |</a:t>
            </a:r>
          </a:p>
          <a:p>
            <a:pPr defTabSz="457200"/>
            <a:r>
              <a:rPr lang="en-US" sz="1600" dirty="0">
                <a:solidFill>
                  <a:prstClr val="white"/>
                </a:solidFill>
              </a:rPr>
              <a:t>    </a:t>
            </a:r>
            <a:r>
              <a:rPr lang="en-US" sz="1100" dirty="0">
                <a:solidFill>
                  <a:prstClr val="white"/>
                </a:solidFill>
              </a:rPr>
              <a:t>Notify on all Prod RDS Instances that are Not Multi AZ setup.</a:t>
            </a:r>
          </a:p>
          <a:p>
            <a:pPr defTabSz="457200"/>
            <a:r>
              <a:rPr lang="en-US" sz="1600" dirty="0">
                <a:solidFill>
                  <a:prstClr val="white"/>
                </a:solidFill>
              </a:rPr>
              <a:t>  mode:</a:t>
            </a:r>
          </a:p>
          <a:p>
            <a:pPr defTabSz="457200"/>
            <a:r>
              <a:rPr lang="en-US" sz="1600" dirty="0">
                <a:solidFill>
                  <a:prstClr val="white"/>
                </a:solidFill>
              </a:rPr>
              <a:t>     type: </a:t>
            </a:r>
            <a:r>
              <a:rPr lang="en-US" sz="1600" dirty="0" err="1">
                <a:solidFill>
                  <a:prstClr val="white"/>
                </a:solidFill>
              </a:rPr>
              <a:t>cloudtrail</a:t>
            </a:r>
            <a:endParaRPr lang="en-US" sz="1600" dirty="0">
              <a:solidFill>
                <a:prstClr val="white"/>
              </a:solidFill>
            </a:endParaRPr>
          </a:p>
          <a:p>
            <a:pPr defTabSz="457200"/>
            <a:r>
              <a:rPr lang="en-US" sz="1600" dirty="0">
                <a:solidFill>
                  <a:prstClr val="white"/>
                </a:solidFill>
              </a:rPr>
              <a:t>     events:</a:t>
            </a:r>
          </a:p>
          <a:p>
            <a:pPr defTabSz="457200"/>
            <a:r>
              <a:rPr lang="en-US" sz="1600" dirty="0">
                <a:solidFill>
                  <a:prstClr val="white"/>
                </a:solidFill>
              </a:rPr>
              <a:t>        - source: rds.amazonaws.com</a:t>
            </a:r>
          </a:p>
          <a:p>
            <a:pPr defTabSz="457200"/>
            <a:r>
              <a:rPr lang="en-US" sz="1600" dirty="0">
                <a:solidFill>
                  <a:prstClr val="white"/>
                </a:solidFill>
              </a:rPr>
              <a:t>          event: </a:t>
            </a:r>
            <a:r>
              <a:rPr lang="en-US" sz="1600" dirty="0" err="1">
                <a:solidFill>
                  <a:prstClr val="white"/>
                </a:solidFill>
              </a:rPr>
              <a:t>CreateDBInstance</a:t>
            </a:r>
            <a:endParaRPr lang="en-US" sz="1600" dirty="0">
              <a:solidFill>
                <a:prstClr val="white"/>
              </a:solidFill>
            </a:endParaRPr>
          </a:p>
          <a:p>
            <a:pPr defTabSz="457200"/>
            <a:r>
              <a:rPr lang="en-US" sz="1600" dirty="0">
                <a:solidFill>
                  <a:prstClr val="white"/>
                </a:solidFill>
              </a:rPr>
              <a:t>          ids: </a:t>
            </a:r>
            <a:r>
              <a:rPr lang="en-US" sz="1400" dirty="0">
                <a:solidFill>
                  <a:prstClr val="white"/>
                </a:solidFill>
              </a:rPr>
              <a:t>"</a:t>
            </a:r>
            <a:r>
              <a:rPr lang="en-US" sz="1400" dirty="0" err="1">
                <a:solidFill>
                  <a:prstClr val="white"/>
                </a:solidFill>
              </a:rPr>
              <a:t>requestParameters.dBInstanceIdentifier</a:t>
            </a:r>
            <a:r>
              <a:rPr lang="en-US" sz="1400" dirty="0">
                <a:solidFill>
                  <a:prstClr val="white"/>
                </a:solidFill>
              </a:rPr>
              <a:t>"</a:t>
            </a:r>
          </a:p>
          <a:p>
            <a:pPr defTabSz="457200"/>
            <a:r>
              <a:rPr lang="en-US" sz="1600" dirty="0">
                <a:solidFill>
                  <a:prstClr val="white"/>
                </a:solidFill>
              </a:rPr>
              <a:t>  filters:</a:t>
            </a:r>
          </a:p>
          <a:p>
            <a:pPr defTabSz="457200"/>
            <a:r>
              <a:rPr lang="en-US" sz="1600" dirty="0">
                <a:solidFill>
                  <a:prstClr val="white"/>
                </a:solidFill>
              </a:rPr>
              <a:t>    - type: value</a:t>
            </a:r>
          </a:p>
          <a:p>
            <a:pPr defTabSz="457200"/>
            <a:r>
              <a:rPr lang="en-US" sz="1600" dirty="0">
                <a:solidFill>
                  <a:prstClr val="white"/>
                </a:solidFill>
              </a:rPr>
              <a:t>      key: '</a:t>
            </a:r>
            <a:r>
              <a:rPr lang="en-US" sz="1600" dirty="0" err="1">
                <a:solidFill>
                  <a:prstClr val="white"/>
                </a:solidFill>
              </a:rPr>
              <a:t>tag:Environment</a:t>
            </a:r>
            <a:r>
              <a:rPr lang="en-US" sz="1600" dirty="0">
                <a:solidFill>
                  <a:prstClr val="white"/>
                </a:solidFill>
              </a:rPr>
              <a:t>'</a:t>
            </a:r>
          </a:p>
          <a:p>
            <a:pPr defTabSz="457200"/>
            <a:r>
              <a:rPr lang="en-US" sz="1600" dirty="0">
                <a:solidFill>
                  <a:prstClr val="white"/>
                </a:solidFill>
              </a:rPr>
              <a:t>      value: '^</a:t>
            </a:r>
            <a:r>
              <a:rPr lang="en-US" sz="1600" dirty="0" err="1">
                <a:solidFill>
                  <a:prstClr val="white"/>
                </a:solidFill>
              </a:rPr>
              <a:t>pro?d</a:t>
            </a:r>
            <a:r>
              <a:rPr lang="en-US" sz="1600" dirty="0">
                <a:solidFill>
                  <a:prstClr val="white"/>
                </a:solidFill>
              </a:rPr>
              <a:t>'</a:t>
            </a:r>
          </a:p>
          <a:p>
            <a:pPr defTabSz="457200"/>
            <a:r>
              <a:rPr lang="en-US" sz="1600" dirty="0">
                <a:solidFill>
                  <a:prstClr val="white"/>
                </a:solidFill>
              </a:rPr>
              <a:t>      op: regex</a:t>
            </a:r>
          </a:p>
          <a:p>
            <a:pPr defTabSz="457200"/>
            <a:r>
              <a:rPr lang="en-US" sz="1600" dirty="0">
                <a:solidFill>
                  <a:prstClr val="white"/>
                </a:solidFill>
              </a:rPr>
              <a:t>    - </a:t>
            </a:r>
            <a:r>
              <a:rPr lang="en-US" sz="1600" dirty="0" err="1">
                <a:solidFill>
                  <a:prstClr val="white"/>
                </a:solidFill>
              </a:rPr>
              <a:t>MultiAZ</a:t>
            </a:r>
            <a:r>
              <a:rPr lang="en-US" sz="1600" dirty="0">
                <a:solidFill>
                  <a:prstClr val="white"/>
                </a:solidFill>
              </a:rPr>
              <a:t>: false</a:t>
            </a:r>
          </a:p>
          <a:p>
            <a:pPr defTabSz="457200"/>
            <a:r>
              <a:rPr lang="en-US" sz="1600" dirty="0">
                <a:solidFill>
                  <a:prstClr val="white"/>
                </a:solidFill>
              </a:rPr>
              <a:t>  actions:</a:t>
            </a:r>
          </a:p>
          <a:p>
            <a:pPr defTabSz="457200"/>
            <a:r>
              <a:rPr lang="en-US" sz="1600" dirty="0">
                <a:solidFill>
                  <a:prstClr val="white"/>
                </a:solidFill>
              </a:rPr>
              <a:t>   - </a:t>
            </a:r>
            <a:r>
              <a:rPr lang="en-US" sz="1600" dirty="0" smtClean="0">
                <a:solidFill>
                  <a:prstClr val="white"/>
                </a:solidFill>
              </a:rPr>
              <a:t>notify…..</a:t>
            </a:r>
            <a:endParaRPr lang="en-US" sz="1600" dirty="0">
              <a:solidFill>
                <a:prstClr val="white"/>
              </a:solidFill>
            </a:endParaRPr>
          </a:p>
          <a:p>
            <a:pPr defTabSz="457200"/>
            <a:endParaRPr lang="en-US" sz="800" dirty="0">
              <a:solidFill>
                <a:prstClr val="white"/>
              </a:solidFill>
            </a:endParaRPr>
          </a:p>
          <a:p>
            <a:pPr defTabSz="457200"/>
            <a:endParaRPr lang="en-US" sz="800" dirty="0">
              <a:solidFill>
                <a:prstClr val="white"/>
              </a:solidFill>
            </a:endParaRPr>
          </a:p>
        </p:txBody>
      </p:sp>
      <p:sp>
        <p:nvSpPr>
          <p:cNvPr id="7" name="TextBox 6"/>
          <p:cNvSpPr txBox="1"/>
          <p:nvPr/>
        </p:nvSpPr>
        <p:spPr>
          <a:xfrm>
            <a:off x="5356520" y="1256919"/>
            <a:ext cx="2801642" cy="3847207"/>
          </a:xfrm>
          <a:prstGeom prst="rect">
            <a:avLst/>
          </a:prstGeom>
          <a:solidFill>
            <a:srgbClr val="384050">
              <a:alpha val="70000"/>
            </a:srgbClr>
          </a:solidFill>
        </p:spPr>
        <p:txBody>
          <a:bodyPr wrap="square" rtlCol="0">
            <a:spAutoFit/>
          </a:bodyPr>
          <a:lstStyle/>
          <a:p>
            <a:pPr defTabSz="457200"/>
            <a:r>
              <a:rPr lang="en-US" sz="1600" dirty="0">
                <a:solidFill>
                  <a:prstClr val="white"/>
                </a:solidFill>
              </a:rPr>
              <a:t>- name: </a:t>
            </a:r>
            <a:r>
              <a:rPr lang="en-US" sz="1600" dirty="0" smtClean="0">
                <a:solidFill>
                  <a:prstClr val="white"/>
                </a:solidFill>
              </a:rPr>
              <a:t>ec2-auto-tag-user</a:t>
            </a:r>
            <a:endParaRPr lang="en-US" sz="1600" dirty="0">
              <a:solidFill>
                <a:prstClr val="white"/>
              </a:solidFill>
            </a:endParaRPr>
          </a:p>
          <a:p>
            <a:pPr defTabSz="457200"/>
            <a:r>
              <a:rPr lang="en-US" sz="1600" dirty="0">
                <a:solidFill>
                  <a:prstClr val="white"/>
                </a:solidFill>
              </a:rPr>
              <a:t>  resource: ec2</a:t>
            </a:r>
          </a:p>
          <a:p>
            <a:pPr defTabSz="457200"/>
            <a:r>
              <a:rPr lang="en-US" sz="1600" dirty="0">
                <a:solidFill>
                  <a:prstClr val="white"/>
                </a:solidFill>
              </a:rPr>
              <a:t>  description: |</a:t>
            </a:r>
          </a:p>
          <a:p>
            <a:pPr defTabSz="457200"/>
            <a:r>
              <a:rPr lang="en-US" sz="1100" dirty="0">
                <a:solidFill>
                  <a:prstClr val="white"/>
                </a:solidFill>
              </a:rPr>
              <a:t>     Tag any new instance with the </a:t>
            </a:r>
          </a:p>
          <a:p>
            <a:pPr defTabSz="457200"/>
            <a:r>
              <a:rPr lang="en-US" sz="1100" dirty="0">
                <a:solidFill>
                  <a:prstClr val="white"/>
                </a:solidFill>
              </a:rPr>
              <a:t>     Creators ID and Principle ID.</a:t>
            </a:r>
          </a:p>
          <a:p>
            <a:pPr defTabSz="457200"/>
            <a:r>
              <a:rPr lang="en-US" sz="1600" dirty="0">
                <a:solidFill>
                  <a:prstClr val="white"/>
                </a:solidFill>
              </a:rPr>
              <a:t>  mode:</a:t>
            </a:r>
          </a:p>
          <a:p>
            <a:pPr defTabSz="457200"/>
            <a:r>
              <a:rPr lang="en-US" sz="1600" dirty="0">
                <a:solidFill>
                  <a:prstClr val="white"/>
                </a:solidFill>
              </a:rPr>
              <a:t>    type: </a:t>
            </a:r>
            <a:r>
              <a:rPr lang="en-US" sz="1600" dirty="0" err="1">
                <a:solidFill>
                  <a:prstClr val="white"/>
                </a:solidFill>
              </a:rPr>
              <a:t>cloudtrail</a:t>
            </a:r>
            <a:endParaRPr lang="en-US" sz="1600" dirty="0">
              <a:solidFill>
                <a:prstClr val="white"/>
              </a:solidFill>
            </a:endParaRPr>
          </a:p>
          <a:p>
            <a:pPr defTabSz="457200"/>
            <a:r>
              <a:rPr lang="en-US" sz="1600" dirty="0">
                <a:solidFill>
                  <a:prstClr val="white"/>
                </a:solidFill>
              </a:rPr>
              <a:t>    events:</a:t>
            </a:r>
          </a:p>
          <a:p>
            <a:pPr defTabSz="457200"/>
            <a:r>
              <a:rPr lang="en-US" sz="1600" dirty="0">
                <a:solidFill>
                  <a:prstClr val="white"/>
                </a:solidFill>
              </a:rPr>
              <a:t>      - </a:t>
            </a:r>
            <a:r>
              <a:rPr lang="en-US" sz="1600" dirty="0" err="1">
                <a:solidFill>
                  <a:prstClr val="white"/>
                </a:solidFill>
              </a:rPr>
              <a:t>RunInstances</a:t>
            </a:r>
            <a:endParaRPr lang="en-US" sz="1600" dirty="0">
              <a:solidFill>
                <a:prstClr val="white"/>
              </a:solidFill>
            </a:endParaRPr>
          </a:p>
          <a:p>
            <a:pPr defTabSz="457200"/>
            <a:r>
              <a:rPr lang="en-US" sz="1600" dirty="0">
                <a:solidFill>
                  <a:prstClr val="white"/>
                </a:solidFill>
              </a:rPr>
              <a:t>  filters:</a:t>
            </a:r>
          </a:p>
          <a:p>
            <a:pPr defTabSz="457200"/>
            <a:r>
              <a:rPr lang="en-US" sz="1600" dirty="0">
                <a:solidFill>
                  <a:prstClr val="white"/>
                </a:solidFill>
              </a:rPr>
              <a:t>    - </a:t>
            </a:r>
            <a:r>
              <a:rPr lang="en-US" sz="1600" dirty="0" err="1">
                <a:solidFill>
                  <a:prstClr val="white"/>
                </a:solidFill>
              </a:rPr>
              <a:t>tag:CreatorName</a:t>
            </a:r>
            <a:r>
              <a:rPr lang="en-US" sz="1600" dirty="0">
                <a:solidFill>
                  <a:prstClr val="white"/>
                </a:solidFill>
              </a:rPr>
              <a:t>: absent</a:t>
            </a:r>
          </a:p>
          <a:p>
            <a:pPr defTabSz="457200"/>
            <a:r>
              <a:rPr lang="en-US" sz="1600" dirty="0">
                <a:solidFill>
                  <a:prstClr val="white"/>
                </a:solidFill>
              </a:rPr>
              <a:t>  actions:</a:t>
            </a:r>
          </a:p>
          <a:p>
            <a:pPr defTabSz="457200"/>
            <a:r>
              <a:rPr lang="en-US" sz="1600" dirty="0">
                <a:solidFill>
                  <a:prstClr val="white"/>
                </a:solidFill>
              </a:rPr>
              <a:t>    - type: auto-tag-user</a:t>
            </a:r>
          </a:p>
          <a:p>
            <a:pPr defTabSz="457200"/>
            <a:r>
              <a:rPr lang="en-US" sz="1600" dirty="0">
                <a:solidFill>
                  <a:prstClr val="white"/>
                </a:solidFill>
              </a:rPr>
              <a:t>      tag: </a:t>
            </a:r>
            <a:r>
              <a:rPr lang="en-US" sz="1600" dirty="0" err="1">
                <a:solidFill>
                  <a:prstClr val="white"/>
                </a:solidFill>
              </a:rPr>
              <a:t>CreatorName</a:t>
            </a:r>
            <a:endParaRPr lang="en-US" sz="1600" dirty="0">
              <a:solidFill>
                <a:prstClr val="white"/>
              </a:solidFill>
            </a:endParaRPr>
          </a:p>
          <a:p>
            <a:pPr defTabSz="457200"/>
            <a:r>
              <a:rPr lang="en-US" sz="1600" dirty="0">
                <a:solidFill>
                  <a:prstClr val="white"/>
                </a:solidFill>
              </a:rPr>
              <a:t>      </a:t>
            </a:r>
            <a:r>
              <a:rPr lang="en-US" sz="1600" dirty="0" err="1">
                <a:solidFill>
                  <a:prstClr val="white"/>
                </a:solidFill>
              </a:rPr>
              <a:t>principal_id_tag</a:t>
            </a:r>
            <a:r>
              <a:rPr lang="en-US" sz="1600" dirty="0">
                <a:solidFill>
                  <a:prstClr val="white"/>
                </a:solidFill>
              </a:rPr>
              <a:t>: </a:t>
            </a:r>
            <a:r>
              <a:rPr lang="en-US" sz="1600" dirty="0" err="1">
                <a:solidFill>
                  <a:prstClr val="white"/>
                </a:solidFill>
              </a:rPr>
              <a:t>CreatorId</a:t>
            </a:r>
            <a:endParaRPr lang="en-US" sz="1600" dirty="0">
              <a:solidFill>
                <a:prstClr val="white"/>
              </a:solidFill>
            </a:endParaRPr>
          </a:p>
          <a:p>
            <a:pPr defTabSz="457200"/>
            <a:endParaRPr lang="en-US" sz="1400" dirty="0">
              <a:solidFill>
                <a:prstClr val="white"/>
              </a:solidFill>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9743" y="4241073"/>
            <a:ext cx="3187780" cy="2550224"/>
          </a:xfrm>
          <a:prstGeom prst="rect">
            <a:avLst/>
          </a:prstGeom>
          <a:noFill/>
          <a:ln>
            <a:noFill/>
          </a:ln>
          <a:effectLst>
            <a:glow rad="76200">
              <a:schemeClr val="bg1"/>
            </a:glow>
          </a:effectLst>
        </p:spPr>
      </p:pic>
      <p:sp>
        <p:nvSpPr>
          <p:cNvPr id="11" name="TextBox 10"/>
          <p:cNvSpPr txBox="1"/>
          <p:nvPr/>
        </p:nvSpPr>
        <p:spPr>
          <a:xfrm>
            <a:off x="8723608" y="1256919"/>
            <a:ext cx="2801642" cy="5493812"/>
          </a:xfrm>
          <a:prstGeom prst="rect">
            <a:avLst/>
          </a:prstGeom>
          <a:solidFill>
            <a:srgbClr val="384050">
              <a:alpha val="85000"/>
            </a:srgbClr>
          </a:solidFill>
        </p:spPr>
        <p:txBody>
          <a:bodyPr wrap="square" rtlCol="0">
            <a:spAutoFit/>
          </a:bodyPr>
          <a:lstStyle/>
          <a:p>
            <a:pPr defTabSz="457200"/>
            <a:r>
              <a:rPr lang="en-US" sz="1050" dirty="0">
                <a:solidFill>
                  <a:prstClr val="white"/>
                </a:solidFill>
              </a:rPr>
              <a:t>- name: </a:t>
            </a:r>
            <a:r>
              <a:rPr lang="en-US" sz="1050" dirty="0" smtClean="0">
                <a:solidFill>
                  <a:prstClr val="white"/>
                </a:solidFill>
              </a:rPr>
              <a:t>password-policy-check</a:t>
            </a:r>
            <a:endParaRPr lang="en-US" sz="1050" dirty="0">
              <a:solidFill>
                <a:prstClr val="white"/>
              </a:solidFill>
            </a:endParaRPr>
          </a:p>
          <a:p>
            <a:pPr defTabSz="457200"/>
            <a:r>
              <a:rPr lang="en-US" sz="900" dirty="0">
                <a:solidFill>
                  <a:prstClr val="white"/>
                </a:solidFill>
              </a:rPr>
              <a:t>  resource: account</a:t>
            </a:r>
          </a:p>
          <a:p>
            <a:pPr defTabSz="457200"/>
            <a:r>
              <a:rPr lang="en-US" sz="900" dirty="0">
                <a:solidFill>
                  <a:prstClr val="white"/>
                </a:solidFill>
              </a:rPr>
              <a:t>  description: |</a:t>
            </a:r>
          </a:p>
          <a:p>
            <a:pPr defTabSz="457200"/>
            <a:r>
              <a:rPr lang="en-US" sz="900" dirty="0">
                <a:solidFill>
                  <a:prstClr val="white"/>
                </a:solidFill>
              </a:rPr>
              <a:t>    Verifies password policy on account </a:t>
            </a:r>
          </a:p>
          <a:p>
            <a:pPr defTabSz="457200"/>
            <a:r>
              <a:rPr lang="en-US" sz="900" dirty="0">
                <a:solidFill>
                  <a:prstClr val="white"/>
                </a:solidFill>
              </a:rPr>
              <a:t>    meets our requirements and notifies if not</a:t>
            </a:r>
          </a:p>
          <a:p>
            <a:pPr defTabSz="457200"/>
            <a:r>
              <a:rPr lang="en-US" sz="900" dirty="0">
                <a:solidFill>
                  <a:prstClr val="white"/>
                </a:solidFill>
              </a:rPr>
              <a:t>  region: us-east-1</a:t>
            </a:r>
          </a:p>
          <a:p>
            <a:pPr defTabSz="457200"/>
            <a:r>
              <a:rPr lang="en-US" sz="900" dirty="0">
                <a:solidFill>
                  <a:prstClr val="white"/>
                </a:solidFill>
              </a:rPr>
              <a:t>  filters:</a:t>
            </a:r>
          </a:p>
          <a:p>
            <a:pPr defTabSz="457200"/>
            <a:r>
              <a:rPr lang="en-US" sz="900" dirty="0">
                <a:solidFill>
                  <a:prstClr val="white"/>
                </a:solidFill>
              </a:rPr>
              <a:t>      - type: password-policy</a:t>
            </a:r>
          </a:p>
          <a:p>
            <a:pPr defTabSz="457200"/>
            <a:r>
              <a:rPr lang="en-US" sz="900" dirty="0">
                <a:solidFill>
                  <a:prstClr val="white"/>
                </a:solidFill>
              </a:rPr>
              <a:t>        key: </a:t>
            </a:r>
            <a:r>
              <a:rPr lang="en-US" sz="900" dirty="0" err="1">
                <a:solidFill>
                  <a:prstClr val="white"/>
                </a:solidFill>
              </a:rPr>
              <a:t>MinimumPasswordLength</a:t>
            </a:r>
            <a:endParaRPr lang="en-US" sz="900" dirty="0">
              <a:solidFill>
                <a:prstClr val="white"/>
              </a:solidFill>
            </a:endParaRPr>
          </a:p>
          <a:p>
            <a:pPr defTabSz="457200"/>
            <a:r>
              <a:rPr lang="en-US" sz="900" dirty="0">
                <a:solidFill>
                  <a:prstClr val="white"/>
                </a:solidFill>
              </a:rPr>
              <a:t>        value: 14</a:t>
            </a:r>
          </a:p>
          <a:p>
            <a:pPr defTabSz="457200"/>
            <a:r>
              <a:rPr lang="en-US" sz="900" dirty="0">
                <a:solidFill>
                  <a:prstClr val="white"/>
                </a:solidFill>
              </a:rPr>
              <a:t>        op: less-than</a:t>
            </a:r>
          </a:p>
          <a:p>
            <a:pPr defTabSz="457200"/>
            <a:r>
              <a:rPr lang="en-US" sz="900" dirty="0">
                <a:solidFill>
                  <a:prstClr val="white"/>
                </a:solidFill>
              </a:rPr>
              <a:t>      - type: password-policy</a:t>
            </a:r>
          </a:p>
          <a:p>
            <a:pPr defTabSz="457200"/>
            <a:r>
              <a:rPr lang="en-US" sz="900" dirty="0">
                <a:solidFill>
                  <a:prstClr val="white"/>
                </a:solidFill>
              </a:rPr>
              <a:t>        key: </a:t>
            </a:r>
            <a:r>
              <a:rPr lang="en-US" sz="900" dirty="0" err="1">
                <a:solidFill>
                  <a:prstClr val="white"/>
                </a:solidFill>
              </a:rPr>
              <a:t>RequireSymbols</a:t>
            </a:r>
            <a:endParaRPr lang="en-US" sz="900" dirty="0">
              <a:solidFill>
                <a:prstClr val="white"/>
              </a:solidFill>
            </a:endParaRPr>
          </a:p>
          <a:p>
            <a:pPr defTabSz="457200"/>
            <a:r>
              <a:rPr lang="en-US" sz="900" dirty="0">
                <a:solidFill>
                  <a:prstClr val="white"/>
                </a:solidFill>
              </a:rPr>
              <a:t>        value: false</a:t>
            </a:r>
          </a:p>
          <a:p>
            <a:pPr defTabSz="457200"/>
            <a:r>
              <a:rPr lang="en-US" sz="900" dirty="0">
                <a:solidFill>
                  <a:prstClr val="white"/>
                </a:solidFill>
              </a:rPr>
              <a:t>      - type: password-policy</a:t>
            </a:r>
          </a:p>
          <a:p>
            <a:pPr defTabSz="457200"/>
            <a:r>
              <a:rPr lang="en-US" sz="900" dirty="0">
                <a:solidFill>
                  <a:prstClr val="white"/>
                </a:solidFill>
              </a:rPr>
              <a:t>        key: </a:t>
            </a:r>
            <a:r>
              <a:rPr lang="en-US" sz="900" dirty="0" err="1">
                <a:solidFill>
                  <a:prstClr val="white"/>
                </a:solidFill>
              </a:rPr>
              <a:t>RequireNumbers</a:t>
            </a:r>
            <a:endParaRPr lang="en-US" sz="900" dirty="0">
              <a:solidFill>
                <a:prstClr val="white"/>
              </a:solidFill>
            </a:endParaRPr>
          </a:p>
          <a:p>
            <a:pPr defTabSz="457200"/>
            <a:r>
              <a:rPr lang="en-US" sz="900" dirty="0">
                <a:solidFill>
                  <a:prstClr val="white"/>
                </a:solidFill>
              </a:rPr>
              <a:t>        value: false</a:t>
            </a:r>
          </a:p>
          <a:p>
            <a:pPr defTabSz="457200"/>
            <a:r>
              <a:rPr lang="en-US" sz="900" dirty="0">
                <a:solidFill>
                  <a:prstClr val="white"/>
                </a:solidFill>
              </a:rPr>
              <a:t>      - type: password-policy</a:t>
            </a:r>
          </a:p>
          <a:p>
            <a:pPr defTabSz="457200"/>
            <a:r>
              <a:rPr lang="en-US" sz="900" dirty="0">
                <a:solidFill>
                  <a:prstClr val="white"/>
                </a:solidFill>
              </a:rPr>
              <a:t>        key: </a:t>
            </a:r>
            <a:r>
              <a:rPr lang="en-US" sz="900" dirty="0" err="1">
                <a:solidFill>
                  <a:prstClr val="white"/>
                </a:solidFill>
              </a:rPr>
              <a:t>RequireUppercaseCharacters</a:t>
            </a:r>
            <a:endParaRPr lang="en-US" sz="900" dirty="0">
              <a:solidFill>
                <a:prstClr val="white"/>
              </a:solidFill>
            </a:endParaRPr>
          </a:p>
          <a:p>
            <a:pPr defTabSz="457200"/>
            <a:r>
              <a:rPr lang="en-US" sz="900" dirty="0">
                <a:solidFill>
                  <a:prstClr val="white"/>
                </a:solidFill>
              </a:rPr>
              <a:t>        value: false</a:t>
            </a:r>
          </a:p>
          <a:p>
            <a:pPr defTabSz="457200"/>
            <a:r>
              <a:rPr lang="en-US" sz="900" dirty="0">
                <a:solidFill>
                  <a:prstClr val="white"/>
                </a:solidFill>
              </a:rPr>
              <a:t>      - type: password-policy</a:t>
            </a:r>
          </a:p>
          <a:p>
            <a:pPr defTabSz="457200"/>
            <a:r>
              <a:rPr lang="en-US" sz="900" dirty="0">
                <a:solidFill>
                  <a:prstClr val="white"/>
                </a:solidFill>
              </a:rPr>
              <a:t>        key: </a:t>
            </a:r>
            <a:r>
              <a:rPr lang="en-US" sz="900" dirty="0" err="1">
                <a:solidFill>
                  <a:prstClr val="white"/>
                </a:solidFill>
              </a:rPr>
              <a:t>RequireLowercaseCharacters</a:t>
            </a:r>
            <a:endParaRPr lang="en-US" sz="900" dirty="0">
              <a:solidFill>
                <a:prstClr val="white"/>
              </a:solidFill>
            </a:endParaRPr>
          </a:p>
          <a:p>
            <a:pPr defTabSz="457200"/>
            <a:r>
              <a:rPr lang="en-US" sz="900" dirty="0">
                <a:solidFill>
                  <a:prstClr val="white"/>
                </a:solidFill>
              </a:rPr>
              <a:t>        value: false</a:t>
            </a:r>
          </a:p>
          <a:p>
            <a:pPr defTabSz="457200"/>
            <a:r>
              <a:rPr lang="en-US" sz="900" dirty="0">
                <a:solidFill>
                  <a:prstClr val="white"/>
                </a:solidFill>
              </a:rPr>
              <a:t>      - type: password-policy</a:t>
            </a:r>
          </a:p>
          <a:p>
            <a:pPr defTabSz="457200"/>
            <a:r>
              <a:rPr lang="en-US" sz="900" dirty="0">
                <a:solidFill>
                  <a:prstClr val="white"/>
                </a:solidFill>
              </a:rPr>
              <a:t>        key: </a:t>
            </a:r>
            <a:r>
              <a:rPr lang="en-US" sz="900" dirty="0" err="1">
                <a:solidFill>
                  <a:prstClr val="white"/>
                </a:solidFill>
              </a:rPr>
              <a:t>PasswordReusePrevention</a:t>
            </a:r>
            <a:endParaRPr lang="en-US" sz="900" dirty="0">
              <a:solidFill>
                <a:prstClr val="white"/>
              </a:solidFill>
            </a:endParaRPr>
          </a:p>
          <a:p>
            <a:pPr defTabSz="457200"/>
            <a:r>
              <a:rPr lang="en-US" sz="900" dirty="0">
                <a:solidFill>
                  <a:prstClr val="white"/>
                </a:solidFill>
              </a:rPr>
              <a:t>        value: 2</a:t>
            </a:r>
          </a:p>
          <a:p>
            <a:pPr defTabSz="457200"/>
            <a:r>
              <a:rPr lang="en-US" sz="900" dirty="0">
                <a:solidFill>
                  <a:prstClr val="white"/>
                </a:solidFill>
              </a:rPr>
              <a:t>        op: less-than</a:t>
            </a:r>
          </a:p>
          <a:p>
            <a:pPr defTabSz="457200"/>
            <a:r>
              <a:rPr lang="en-US" sz="900" dirty="0">
                <a:solidFill>
                  <a:prstClr val="white"/>
                </a:solidFill>
              </a:rPr>
              <a:t>      - type: password-policy</a:t>
            </a:r>
          </a:p>
          <a:p>
            <a:pPr defTabSz="457200"/>
            <a:r>
              <a:rPr lang="en-US" sz="900" dirty="0">
                <a:solidFill>
                  <a:prstClr val="white"/>
                </a:solidFill>
              </a:rPr>
              <a:t>        key: </a:t>
            </a:r>
            <a:r>
              <a:rPr lang="en-US" sz="900" dirty="0" err="1">
                <a:solidFill>
                  <a:prstClr val="white"/>
                </a:solidFill>
              </a:rPr>
              <a:t>MaxPasswordAge</a:t>
            </a:r>
            <a:endParaRPr lang="en-US" sz="900" dirty="0">
              <a:solidFill>
                <a:prstClr val="white"/>
              </a:solidFill>
            </a:endParaRPr>
          </a:p>
          <a:p>
            <a:pPr defTabSz="457200"/>
            <a:r>
              <a:rPr lang="en-US" sz="900" dirty="0">
                <a:solidFill>
                  <a:prstClr val="white"/>
                </a:solidFill>
              </a:rPr>
              <a:t>        value: 90</a:t>
            </a:r>
          </a:p>
          <a:p>
            <a:pPr defTabSz="457200"/>
            <a:r>
              <a:rPr lang="en-US" sz="900" dirty="0">
                <a:solidFill>
                  <a:prstClr val="white"/>
                </a:solidFill>
              </a:rPr>
              <a:t>        op: less-than</a:t>
            </a:r>
          </a:p>
          <a:p>
            <a:pPr defTabSz="457200"/>
            <a:r>
              <a:rPr lang="en-US" sz="900" dirty="0">
                <a:solidFill>
                  <a:prstClr val="white"/>
                </a:solidFill>
              </a:rPr>
              <a:t>      - type: password-policy</a:t>
            </a:r>
          </a:p>
          <a:p>
            <a:pPr defTabSz="457200"/>
            <a:r>
              <a:rPr lang="en-US" sz="900" dirty="0">
                <a:solidFill>
                  <a:prstClr val="white"/>
                </a:solidFill>
              </a:rPr>
              <a:t>        key: </a:t>
            </a:r>
            <a:r>
              <a:rPr lang="en-US" sz="900" dirty="0" err="1">
                <a:solidFill>
                  <a:prstClr val="white"/>
                </a:solidFill>
              </a:rPr>
              <a:t>ExpirePasswords</a:t>
            </a:r>
            <a:endParaRPr lang="en-US" sz="900" dirty="0">
              <a:solidFill>
                <a:prstClr val="white"/>
              </a:solidFill>
            </a:endParaRPr>
          </a:p>
          <a:p>
            <a:pPr defTabSz="457200"/>
            <a:r>
              <a:rPr lang="en-US" sz="900" dirty="0">
                <a:solidFill>
                  <a:prstClr val="white"/>
                </a:solidFill>
              </a:rPr>
              <a:t>        value: false</a:t>
            </a:r>
          </a:p>
          <a:p>
            <a:pPr defTabSz="457200"/>
            <a:r>
              <a:rPr lang="en-US" sz="900" dirty="0">
                <a:solidFill>
                  <a:prstClr val="white"/>
                </a:solidFill>
              </a:rPr>
              <a:t>      - type: password-policy</a:t>
            </a:r>
          </a:p>
          <a:p>
            <a:pPr defTabSz="457200"/>
            <a:r>
              <a:rPr lang="en-US" sz="900" dirty="0">
                <a:solidFill>
                  <a:prstClr val="white"/>
                </a:solidFill>
              </a:rPr>
              <a:t>        key: </a:t>
            </a:r>
            <a:r>
              <a:rPr lang="en-US" sz="900" dirty="0" err="1">
                <a:solidFill>
                  <a:prstClr val="white"/>
                </a:solidFill>
              </a:rPr>
              <a:t>HardExpiry</a:t>
            </a:r>
            <a:endParaRPr lang="en-US" sz="900" dirty="0">
              <a:solidFill>
                <a:prstClr val="white"/>
              </a:solidFill>
            </a:endParaRPr>
          </a:p>
          <a:p>
            <a:pPr defTabSz="457200"/>
            <a:r>
              <a:rPr lang="en-US" sz="900" dirty="0">
                <a:solidFill>
                  <a:prstClr val="white"/>
                </a:solidFill>
              </a:rPr>
              <a:t>        value: false</a:t>
            </a:r>
          </a:p>
          <a:p>
            <a:pPr defTabSz="457200"/>
            <a:r>
              <a:rPr lang="en-US" sz="900" dirty="0">
                <a:solidFill>
                  <a:prstClr val="white"/>
                </a:solidFill>
              </a:rPr>
              <a:t>  actions:</a:t>
            </a:r>
          </a:p>
          <a:p>
            <a:pPr defTabSz="457200"/>
            <a:r>
              <a:rPr lang="en-US" sz="900" dirty="0">
                <a:solidFill>
                  <a:prstClr val="white"/>
                </a:solidFill>
              </a:rPr>
              <a:t>    - </a:t>
            </a:r>
            <a:r>
              <a:rPr lang="en-US" sz="900" dirty="0" smtClean="0">
                <a:solidFill>
                  <a:prstClr val="white"/>
                </a:solidFill>
              </a:rPr>
              <a:t>notify….</a:t>
            </a:r>
            <a:endParaRPr lang="en-US" sz="900" dirty="0">
              <a:solidFill>
                <a:prstClr val="white"/>
              </a:solidFill>
            </a:endParaRPr>
          </a:p>
        </p:txBody>
      </p:sp>
    </p:spTree>
    <p:extLst>
      <p:ext uri="{BB962C8B-B14F-4D97-AF65-F5344CB8AC3E}">
        <p14:creationId xmlns:p14="http://schemas.microsoft.com/office/powerpoint/2010/main" val="186563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1000"/>
                                  </p:stCondLst>
                                  <p:childTnLst>
                                    <p:set>
                                      <p:cBhvr>
                                        <p:cTn id="6" dur="1" fill="hold">
                                          <p:stCondLst>
                                            <p:cond delay="0"/>
                                          </p:stCondLst>
                                        </p:cTn>
                                        <p:tgtEl>
                                          <p:spTgt spid="8"/>
                                        </p:tgtEl>
                                        <p:attrNameLst>
                                          <p:attrName>style.visibility</p:attrName>
                                        </p:attrNameLst>
                                      </p:cBhvr>
                                      <p:to>
                                        <p:strVal val="visible"/>
                                      </p:to>
                                    </p:set>
                                    <p:anim calcmode="lin" valueType="num">
                                      <p:cBhvr>
                                        <p:cTn id="7" dur="1500" fill="hold"/>
                                        <p:tgtEl>
                                          <p:spTgt spid="8"/>
                                        </p:tgtEl>
                                        <p:attrNameLst>
                                          <p:attrName>ppt_w</p:attrName>
                                        </p:attrNameLst>
                                      </p:cBhvr>
                                      <p:tavLst>
                                        <p:tav tm="0">
                                          <p:val>
                                            <p:fltVal val="0"/>
                                          </p:val>
                                        </p:tav>
                                        <p:tav tm="100000">
                                          <p:val>
                                            <p:strVal val="#ppt_w"/>
                                          </p:val>
                                        </p:tav>
                                      </p:tavLst>
                                    </p:anim>
                                    <p:anim calcmode="lin" valueType="num">
                                      <p:cBhvr>
                                        <p:cTn id="8" dur="1500" fill="hold"/>
                                        <p:tgtEl>
                                          <p:spTgt spid="8"/>
                                        </p:tgtEl>
                                        <p:attrNameLst>
                                          <p:attrName>ppt_h</p:attrName>
                                        </p:attrNameLst>
                                      </p:cBhvr>
                                      <p:tavLst>
                                        <p:tav tm="0">
                                          <p:val>
                                            <p:fltVal val="0"/>
                                          </p:val>
                                        </p:tav>
                                        <p:tav tm="100000">
                                          <p:val>
                                            <p:strVal val="#ppt_h"/>
                                          </p:val>
                                        </p:tav>
                                      </p:tavLst>
                                    </p:anim>
                                    <p:animEffect transition="in" filter="fade">
                                      <p:cBhvr>
                                        <p:cTn id="9"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80000"/>
            <a:lum/>
          </a:blip>
          <a:srcRect/>
          <a:stretch>
            <a:fillRect l="-13000" r="-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1678" y="277610"/>
            <a:ext cx="10178322" cy="1492132"/>
          </a:xfrm>
        </p:spPr>
        <p:txBody>
          <a:bodyPr/>
          <a:lstStyle/>
          <a:p>
            <a:pPr algn="ctr"/>
            <a:r>
              <a:rPr lang="en-US" dirty="0" smtClean="0">
                <a:solidFill>
                  <a:schemeClr val="bg1"/>
                </a:solidFill>
              </a:rPr>
              <a:t>Cloud Custodian Questions</a:t>
            </a:r>
            <a:endParaRPr lang="en-US" dirty="0">
              <a:solidFill>
                <a:schemeClr val="bg1"/>
              </a:solidFill>
            </a:endParaRP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b="26723"/>
          <a:stretch/>
        </p:blipFill>
        <p:spPr>
          <a:xfrm>
            <a:off x="3514725" y="1562100"/>
            <a:ext cx="5086350" cy="3343275"/>
          </a:xfrm>
          <a:prstGeom prst="rect">
            <a:avLst/>
          </a:prstGeom>
          <a:effectLst>
            <a:softEdge rad="50800"/>
          </a:effectLst>
        </p:spPr>
      </p:pic>
    </p:spTree>
    <p:extLst>
      <p:ext uri="{BB962C8B-B14F-4D97-AF65-F5344CB8AC3E}">
        <p14:creationId xmlns:p14="http://schemas.microsoft.com/office/powerpoint/2010/main" val="1087081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277610"/>
            <a:ext cx="10178322" cy="1492132"/>
          </a:xfrm>
        </p:spPr>
        <p:txBody>
          <a:bodyPr/>
          <a:lstStyle/>
          <a:p>
            <a:r>
              <a:rPr lang="en-US" dirty="0" smtClean="0">
                <a:solidFill>
                  <a:schemeClr val="bg1"/>
                </a:solidFill>
              </a:rPr>
              <a:t>What is cloud custodian?</a:t>
            </a:r>
            <a:endParaRPr lang="en-US" dirty="0">
              <a:solidFill>
                <a:schemeClr val="bg1"/>
              </a:solidFill>
            </a:endParaRPr>
          </a:p>
        </p:txBody>
      </p:sp>
      <p:sp>
        <p:nvSpPr>
          <p:cNvPr id="3" name="Content Placeholder 2"/>
          <p:cNvSpPr>
            <a:spLocks noGrp="1"/>
          </p:cNvSpPr>
          <p:nvPr>
            <p:ph idx="1"/>
          </p:nvPr>
        </p:nvSpPr>
        <p:spPr>
          <a:xfrm>
            <a:off x="1051653" y="1574804"/>
            <a:ext cx="10178322" cy="3593591"/>
          </a:xfrm>
        </p:spPr>
        <p:txBody>
          <a:bodyPr>
            <a:normAutofit/>
          </a:bodyPr>
          <a:lstStyle/>
          <a:p>
            <a:r>
              <a:rPr lang="en-US" sz="2800" dirty="0">
                <a:solidFill>
                  <a:schemeClr val="bg1"/>
                </a:solidFill>
              </a:rPr>
              <a:t>Cloud Custodian is a tool that unifies the dozens of tools and scripts most organizations use for managing their AWS accounts into one open source tool. It’s a stateless rules engine for policy definition and enforcement, with metrics and </a:t>
            </a:r>
            <a:r>
              <a:rPr lang="en-US" sz="2800" dirty="0" smtClean="0">
                <a:solidFill>
                  <a:schemeClr val="bg1"/>
                </a:solidFill>
              </a:rPr>
              <a:t>reporting </a:t>
            </a:r>
            <a:r>
              <a:rPr lang="en-US" sz="2800" dirty="0">
                <a:solidFill>
                  <a:schemeClr val="bg1"/>
                </a:solidFill>
              </a:rPr>
              <a:t>for </a:t>
            </a:r>
            <a:r>
              <a:rPr lang="en-US" sz="2800" dirty="0" smtClean="0">
                <a:solidFill>
                  <a:schemeClr val="bg1"/>
                </a:solidFill>
              </a:rPr>
              <a:t>AWS.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650" y="4868682"/>
            <a:ext cx="3810000" cy="1371600"/>
          </a:xfrm>
          <a:prstGeom prst="rect">
            <a:avLst/>
          </a:prstGeom>
        </p:spPr>
      </p:pic>
    </p:spTree>
    <p:extLst>
      <p:ext uri="{BB962C8B-B14F-4D97-AF65-F5344CB8AC3E}">
        <p14:creationId xmlns:p14="http://schemas.microsoft.com/office/powerpoint/2010/main" val="349763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287135"/>
            <a:ext cx="10178322" cy="1492132"/>
          </a:xfrm>
        </p:spPr>
        <p:txBody>
          <a:bodyPr/>
          <a:lstStyle/>
          <a:p>
            <a:r>
              <a:rPr lang="en-US" dirty="0" smtClean="0">
                <a:solidFill>
                  <a:schemeClr val="bg1"/>
                </a:solidFill>
              </a:rPr>
              <a:t>What is cloud custodian?</a:t>
            </a:r>
            <a:endParaRPr lang="en-US" dirty="0">
              <a:solidFill>
                <a:schemeClr val="bg1"/>
              </a:solidFill>
            </a:endParaRPr>
          </a:p>
        </p:txBody>
      </p:sp>
      <p:sp>
        <p:nvSpPr>
          <p:cNvPr id="5" name="Content Placeholder 4"/>
          <p:cNvSpPr>
            <a:spLocks noGrp="1"/>
          </p:cNvSpPr>
          <p:nvPr>
            <p:ph idx="1"/>
          </p:nvPr>
        </p:nvSpPr>
        <p:spPr>
          <a:xfrm>
            <a:off x="922165" y="1421028"/>
            <a:ext cx="10178322" cy="3593591"/>
          </a:xfrm>
        </p:spPr>
        <p:txBody>
          <a:bodyPr>
            <a:normAutofit lnSpcReduction="10000"/>
          </a:bodyPr>
          <a:lstStyle/>
          <a:p>
            <a:r>
              <a:rPr lang="en-US" dirty="0">
                <a:solidFill>
                  <a:schemeClr val="bg1"/>
                </a:solidFill>
              </a:rPr>
              <a:t>We want developers to be able to use the cloud and get the full </a:t>
            </a:r>
            <a:r>
              <a:rPr lang="en-US" dirty="0" smtClean="0">
                <a:solidFill>
                  <a:schemeClr val="bg1"/>
                </a:solidFill>
              </a:rPr>
              <a:t>native experience </a:t>
            </a:r>
            <a:r>
              <a:rPr lang="en-US" dirty="0">
                <a:solidFill>
                  <a:schemeClr val="bg1"/>
                </a:solidFill>
              </a:rPr>
              <a:t>but sometimes developers </a:t>
            </a:r>
            <a:r>
              <a:rPr lang="en-US" dirty="0" smtClean="0">
                <a:solidFill>
                  <a:schemeClr val="bg1"/>
                </a:solidFill>
              </a:rPr>
              <a:t>make mistakes and create S3 </a:t>
            </a:r>
            <a:r>
              <a:rPr lang="en-US" dirty="0">
                <a:solidFill>
                  <a:schemeClr val="bg1"/>
                </a:solidFill>
              </a:rPr>
              <a:t>buckets </a:t>
            </a:r>
            <a:r>
              <a:rPr lang="en-US" dirty="0" smtClean="0">
                <a:solidFill>
                  <a:schemeClr val="bg1"/>
                </a:solidFill>
              </a:rPr>
              <a:t>or databases that </a:t>
            </a:r>
            <a:r>
              <a:rPr lang="en-US" dirty="0">
                <a:solidFill>
                  <a:schemeClr val="bg1"/>
                </a:solidFill>
              </a:rPr>
              <a:t>are publicly accessible </a:t>
            </a:r>
            <a:r>
              <a:rPr lang="en-US" dirty="0" smtClean="0">
                <a:solidFill>
                  <a:schemeClr val="bg1"/>
                </a:solidFill>
              </a:rPr>
              <a:t>to </a:t>
            </a:r>
            <a:r>
              <a:rPr lang="en-US" dirty="0">
                <a:solidFill>
                  <a:schemeClr val="bg1"/>
                </a:solidFill>
              </a:rPr>
              <a:t>the </a:t>
            </a:r>
            <a:r>
              <a:rPr lang="en-US" dirty="0" smtClean="0">
                <a:solidFill>
                  <a:schemeClr val="bg1"/>
                </a:solidFill>
              </a:rPr>
              <a:t>internet etc.  </a:t>
            </a:r>
            <a:endParaRPr lang="en-US" dirty="0">
              <a:solidFill>
                <a:schemeClr val="bg1"/>
              </a:solidFill>
            </a:endParaRPr>
          </a:p>
          <a:p>
            <a:r>
              <a:rPr lang="en-US" dirty="0" smtClean="0">
                <a:solidFill>
                  <a:schemeClr val="bg1"/>
                </a:solidFill>
              </a:rPr>
              <a:t>Cloud Custodian provides an easy method to </a:t>
            </a:r>
            <a:r>
              <a:rPr lang="en-US" dirty="0">
                <a:solidFill>
                  <a:schemeClr val="bg1"/>
                </a:solidFill>
              </a:rPr>
              <a:t>put guardrails in place </a:t>
            </a:r>
            <a:r>
              <a:rPr lang="en-US" dirty="0" smtClean="0">
                <a:solidFill>
                  <a:schemeClr val="bg1"/>
                </a:solidFill>
              </a:rPr>
              <a:t>through real-time and reactive automation instead of the old </a:t>
            </a:r>
            <a:r>
              <a:rPr lang="en-US" dirty="0">
                <a:solidFill>
                  <a:schemeClr val="bg1"/>
                </a:solidFill>
              </a:rPr>
              <a:t>way of manual process </a:t>
            </a:r>
            <a:r>
              <a:rPr lang="en-US" dirty="0" smtClean="0">
                <a:solidFill>
                  <a:schemeClr val="bg1"/>
                </a:solidFill>
              </a:rPr>
              <a:t>and checklists.  </a:t>
            </a:r>
          </a:p>
          <a:p>
            <a:r>
              <a:rPr lang="en-US" dirty="0" smtClean="0">
                <a:solidFill>
                  <a:schemeClr val="bg1"/>
                </a:solidFill>
              </a:rPr>
              <a:t>It helps keep developers in a safe space while being productive without the manual side of management which can lock down their ability for innovation.</a:t>
            </a:r>
          </a:p>
          <a:p>
            <a:r>
              <a:rPr lang="en-US" dirty="0" smtClean="0">
                <a:solidFill>
                  <a:schemeClr val="bg1"/>
                </a:solidFill>
              </a:rPr>
              <a:t>Using </a:t>
            </a:r>
            <a:r>
              <a:rPr lang="en-US" dirty="0">
                <a:solidFill>
                  <a:schemeClr val="bg1"/>
                </a:solidFill>
              </a:rPr>
              <a:t>repeatable actions and filters </a:t>
            </a:r>
            <a:r>
              <a:rPr lang="en-US" dirty="0" smtClean="0">
                <a:solidFill>
                  <a:schemeClr val="bg1"/>
                </a:solidFill>
              </a:rPr>
              <a:t>effectively provides millions </a:t>
            </a:r>
            <a:r>
              <a:rPr lang="en-US" dirty="0">
                <a:solidFill>
                  <a:schemeClr val="bg1"/>
                </a:solidFill>
              </a:rPr>
              <a:t>of Lego bricks to build </a:t>
            </a:r>
            <a:r>
              <a:rPr lang="en-US" dirty="0" smtClean="0">
                <a:solidFill>
                  <a:schemeClr val="bg1"/>
                </a:solidFill>
              </a:rPr>
              <a:t>ad-hoc </a:t>
            </a:r>
            <a:r>
              <a:rPr lang="en-US" dirty="0">
                <a:solidFill>
                  <a:schemeClr val="bg1"/>
                </a:solidFill>
              </a:rPr>
              <a:t>policies from.  There isn't a specific number of things Cloud Custodian can do, it's really up to the imagination.</a:t>
            </a:r>
          </a:p>
        </p:txBody>
      </p:sp>
    </p:spTree>
    <p:extLst>
      <p:ext uri="{BB962C8B-B14F-4D97-AF65-F5344CB8AC3E}">
        <p14:creationId xmlns:p14="http://schemas.microsoft.com/office/powerpoint/2010/main" val="1648500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287135"/>
            <a:ext cx="10178322" cy="1492132"/>
          </a:xfrm>
        </p:spPr>
        <p:txBody>
          <a:bodyPr/>
          <a:lstStyle/>
          <a:p>
            <a:r>
              <a:rPr lang="en-US" dirty="0" smtClean="0">
                <a:solidFill>
                  <a:schemeClr val="bg1"/>
                </a:solidFill>
              </a:rPr>
              <a:t>What is cloud custodian?</a:t>
            </a:r>
            <a:endParaRPr lang="en-US" dirty="0">
              <a:solidFill>
                <a:schemeClr val="bg1"/>
              </a:solidFill>
            </a:endParaRPr>
          </a:p>
        </p:txBody>
      </p:sp>
      <p:sp>
        <p:nvSpPr>
          <p:cNvPr id="3" name="Content Placeholder 2"/>
          <p:cNvSpPr>
            <a:spLocks noGrp="1"/>
          </p:cNvSpPr>
          <p:nvPr>
            <p:ph idx="1"/>
          </p:nvPr>
        </p:nvSpPr>
        <p:spPr>
          <a:xfrm>
            <a:off x="390525" y="3600450"/>
            <a:ext cx="11401425" cy="2571750"/>
          </a:xfrm>
          <a:gradFill>
            <a:gsLst>
              <a:gs pos="0">
                <a:srgbClr val="384250"/>
              </a:gs>
              <a:gs pos="100000">
                <a:srgbClr val="384250">
                  <a:alpha val="69000"/>
                </a:srgbClr>
              </a:gs>
            </a:gsLst>
            <a:lin ang="5400000" scaled="1"/>
          </a:gradFill>
        </p:spPr>
        <p:txBody>
          <a:bodyPr>
            <a:normAutofit fontScale="85000" lnSpcReduction="20000"/>
          </a:bodyPr>
          <a:lstStyle/>
          <a:p>
            <a:pPr>
              <a:buFontTx/>
              <a:buChar char="-"/>
            </a:pPr>
            <a:r>
              <a:rPr lang="en-US" sz="2800" b="1" dirty="0" smtClean="0">
                <a:solidFill>
                  <a:schemeClr val="bg1"/>
                </a:solidFill>
              </a:rPr>
              <a:t>name: </a:t>
            </a:r>
            <a:r>
              <a:rPr lang="en-US" sz="1800" dirty="0" smtClean="0">
                <a:solidFill>
                  <a:schemeClr val="bg1"/>
                </a:solidFill>
              </a:rPr>
              <a:t>(Required) N</a:t>
            </a:r>
            <a:r>
              <a:rPr lang="en-US" sz="1700" dirty="0" smtClean="0">
                <a:solidFill>
                  <a:schemeClr val="bg1"/>
                </a:solidFill>
              </a:rPr>
              <a:t>ame for the policy</a:t>
            </a:r>
          </a:p>
          <a:p>
            <a:pPr>
              <a:buFontTx/>
              <a:buChar char="-"/>
            </a:pPr>
            <a:r>
              <a:rPr lang="en-US" sz="2800" b="1" dirty="0">
                <a:solidFill>
                  <a:schemeClr val="bg1"/>
                </a:solidFill>
              </a:rPr>
              <a:t>r</a:t>
            </a:r>
            <a:r>
              <a:rPr lang="en-US" sz="2800" b="1" dirty="0" smtClean="0">
                <a:solidFill>
                  <a:schemeClr val="bg1"/>
                </a:solidFill>
              </a:rPr>
              <a:t>esource: </a:t>
            </a:r>
            <a:r>
              <a:rPr lang="en-US" sz="1800" dirty="0" smtClean="0">
                <a:solidFill>
                  <a:schemeClr val="bg1"/>
                </a:solidFill>
              </a:rPr>
              <a:t>(Required) </a:t>
            </a:r>
            <a:r>
              <a:rPr lang="en-US" sz="1700" dirty="0" smtClean="0">
                <a:solidFill>
                  <a:schemeClr val="bg1"/>
                </a:solidFill>
              </a:rPr>
              <a:t>Which resource type to check (ec2, </a:t>
            </a:r>
            <a:r>
              <a:rPr lang="en-US" sz="1700" dirty="0" err="1" smtClean="0">
                <a:solidFill>
                  <a:schemeClr val="bg1"/>
                </a:solidFill>
              </a:rPr>
              <a:t>rds</a:t>
            </a:r>
            <a:r>
              <a:rPr lang="en-US" sz="1700" dirty="0" smtClean="0">
                <a:solidFill>
                  <a:schemeClr val="bg1"/>
                </a:solidFill>
              </a:rPr>
              <a:t>, </a:t>
            </a:r>
            <a:r>
              <a:rPr lang="en-US" sz="1700" dirty="0" err="1" smtClean="0">
                <a:solidFill>
                  <a:schemeClr val="bg1"/>
                </a:solidFill>
              </a:rPr>
              <a:t>ebs</a:t>
            </a:r>
            <a:r>
              <a:rPr lang="en-US" sz="1700" dirty="0" smtClean="0">
                <a:solidFill>
                  <a:schemeClr val="bg1"/>
                </a:solidFill>
              </a:rPr>
              <a:t>, </a:t>
            </a:r>
            <a:r>
              <a:rPr lang="en-US" sz="1700" dirty="0" err="1" smtClean="0">
                <a:solidFill>
                  <a:schemeClr val="bg1"/>
                </a:solidFill>
              </a:rPr>
              <a:t>etc</a:t>
            </a:r>
            <a:r>
              <a:rPr lang="en-US" sz="1700" dirty="0" smtClean="0">
                <a:solidFill>
                  <a:schemeClr val="bg1"/>
                </a:solidFill>
              </a:rPr>
              <a:t> 100+)</a:t>
            </a:r>
          </a:p>
          <a:p>
            <a:pPr>
              <a:buFontTx/>
              <a:buChar char="-"/>
            </a:pPr>
            <a:r>
              <a:rPr lang="en-US" sz="2800" b="1" dirty="0">
                <a:solidFill>
                  <a:schemeClr val="bg1"/>
                </a:solidFill>
              </a:rPr>
              <a:t>d</a:t>
            </a:r>
            <a:r>
              <a:rPr lang="en-US" sz="2800" b="1" dirty="0" smtClean="0">
                <a:solidFill>
                  <a:schemeClr val="bg1"/>
                </a:solidFill>
              </a:rPr>
              <a:t>escription: </a:t>
            </a:r>
            <a:r>
              <a:rPr lang="en-US" sz="1700" dirty="0" smtClean="0">
                <a:solidFill>
                  <a:schemeClr val="bg1"/>
                </a:solidFill>
              </a:rPr>
              <a:t>Brief statement of what the policy does</a:t>
            </a:r>
          </a:p>
          <a:p>
            <a:pPr>
              <a:buFontTx/>
              <a:buChar char="-"/>
            </a:pPr>
            <a:r>
              <a:rPr lang="en-US" sz="2800" b="1" dirty="0">
                <a:solidFill>
                  <a:schemeClr val="bg1"/>
                </a:solidFill>
              </a:rPr>
              <a:t>m</a:t>
            </a:r>
            <a:r>
              <a:rPr lang="en-US" sz="2800" b="1" dirty="0" smtClean="0">
                <a:solidFill>
                  <a:schemeClr val="bg1"/>
                </a:solidFill>
              </a:rPr>
              <a:t>ode: </a:t>
            </a:r>
            <a:r>
              <a:rPr lang="en-US" sz="1700" dirty="0" smtClean="0">
                <a:solidFill>
                  <a:schemeClr val="bg1"/>
                </a:solidFill>
              </a:rPr>
              <a:t>How the policy will be executed </a:t>
            </a:r>
            <a:r>
              <a:rPr lang="en-US" sz="1400" dirty="0" smtClean="0">
                <a:solidFill>
                  <a:schemeClr val="bg1"/>
                </a:solidFill>
              </a:rPr>
              <a:t>(event(API Triggered), periodic(</a:t>
            </a:r>
            <a:r>
              <a:rPr lang="en-US" sz="1400" dirty="0" err="1" smtClean="0">
                <a:solidFill>
                  <a:schemeClr val="bg1"/>
                </a:solidFill>
              </a:rPr>
              <a:t>Cron</a:t>
            </a:r>
            <a:r>
              <a:rPr lang="en-US" sz="1400" dirty="0" smtClean="0">
                <a:solidFill>
                  <a:schemeClr val="bg1"/>
                </a:solidFill>
              </a:rPr>
              <a:t> Scheduled), </a:t>
            </a:r>
            <a:r>
              <a:rPr lang="en-US" sz="1400" dirty="0" err="1" smtClean="0">
                <a:solidFill>
                  <a:schemeClr val="bg1"/>
                </a:solidFill>
              </a:rPr>
              <a:t>config</a:t>
            </a:r>
            <a:r>
              <a:rPr lang="en-US" sz="1400" dirty="0" smtClean="0">
                <a:solidFill>
                  <a:schemeClr val="bg1"/>
                </a:solidFill>
              </a:rPr>
              <a:t>(</a:t>
            </a:r>
            <a:r>
              <a:rPr lang="en-US" sz="1400" dirty="0" err="1" smtClean="0">
                <a:solidFill>
                  <a:schemeClr val="bg1"/>
                </a:solidFill>
              </a:rPr>
              <a:t>Config</a:t>
            </a:r>
            <a:r>
              <a:rPr lang="en-US" sz="1400" dirty="0" smtClean="0">
                <a:solidFill>
                  <a:schemeClr val="bg1"/>
                </a:solidFill>
              </a:rPr>
              <a:t> Change Triggered), no mode for manual runs)</a:t>
            </a:r>
          </a:p>
          <a:p>
            <a:pPr>
              <a:buFontTx/>
              <a:buChar char="-"/>
            </a:pPr>
            <a:r>
              <a:rPr lang="en-US" sz="2800" b="1" dirty="0">
                <a:solidFill>
                  <a:schemeClr val="bg1"/>
                </a:solidFill>
              </a:rPr>
              <a:t>f</a:t>
            </a:r>
            <a:r>
              <a:rPr lang="en-US" sz="2800" b="1" dirty="0" smtClean="0">
                <a:solidFill>
                  <a:schemeClr val="bg1"/>
                </a:solidFill>
              </a:rPr>
              <a:t>ilters: </a:t>
            </a:r>
            <a:r>
              <a:rPr lang="en-US" sz="1800" dirty="0" smtClean="0">
                <a:solidFill>
                  <a:schemeClr val="bg1"/>
                </a:solidFill>
              </a:rPr>
              <a:t>Narrow down resource matches with 1 or more of these</a:t>
            </a:r>
          </a:p>
          <a:p>
            <a:pPr>
              <a:buFontTx/>
              <a:buChar char="-"/>
            </a:pPr>
            <a:r>
              <a:rPr lang="en-US" sz="2800" b="1" dirty="0">
                <a:solidFill>
                  <a:schemeClr val="bg1"/>
                </a:solidFill>
              </a:rPr>
              <a:t>a</a:t>
            </a:r>
            <a:r>
              <a:rPr lang="en-US" sz="2800" b="1" dirty="0" smtClean="0">
                <a:solidFill>
                  <a:schemeClr val="bg1"/>
                </a:solidFill>
              </a:rPr>
              <a:t>ctions: </a:t>
            </a:r>
            <a:r>
              <a:rPr lang="en-US" sz="1800" dirty="0" smtClean="0">
                <a:solidFill>
                  <a:schemeClr val="bg1"/>
                </a:solidFill>
              </a:rPr>
              <a:t>What to do with the resulting resource set found. (notify, stop, start, terminate, tag, resize, </a:t>
            </a:r>
            <a:r>
              <a:rPr lang="en-US" sz="1800" dirty="0" err="1" smtClean="0">
                <a:solidFill>
                  <a:schemeClr val="bg1"/>
                </a:solidFill>
              </a:rPr>
              <a:t>etc</a:t>
            </a:r>
            <a:r>
              <a:rPr lang="en-US" sz="1800" dirty="0" smtClean="0">
                <a:solidFill>
                  <a:schemeClr val="bg1"/>
                </a:solidFill>
              </a:rPr>
              <a:t>)</a:t>
            </a:r>
            <a:endParaRPr lang="en-US" sz="2800" b="1" dirty="0" smtClean="0">
              <a:solidFill>
                <a:schemeClr val="bg1"/>
              </a:solidFill>
            </a:endParaRPr>
          </a:p>
        </p:txBody>
      </p:sp>
      <p:sp>
        <p:nvSpPr>
          <p:cNvPr id="4" name="TextBox 3"/>
          <p:cNvSpPr txBox="1"/>
          <p:nvPr/>
        </p:nvSpPr>
        <p:spPr>
          <a:xfrm>
            <a:off x="304800" y="1495425"/>
            <a:ext cx="11487150" cy="1754326"/>
          </a:xfrm>
          <a:prstGeom prst="rect">
            <a:avLst/>
          </a:prstGeom>
          <a:noFill/>
        </p:spPr>
        <p:txBody>
          <a:bodyPr wrap="square" rtlCol="0">
            <a:spAutoFit/>
          </a:bodyPr>
          <a:lstStyle/>
          <a:p>
            <a:pPr defTabSz="457200"/>
            <a:r>
              <a:rPr lang="en-US" dirty="0">
                <a:solidFill>
                  <a:prstClr val="white"/>
                </a:solidFill>
              </a:rPr>
              <a:t>Cloud Custodian is fed basic instructions on what to do using a user defined </a:t>
            </a:r>
            <a:r>
              <a:rPr lang="en-US" dirty="0" err="1">
                <a:solidFill>
                  <a:prstClr val="white"/>
                </a:solidFill>
              </a:rPr>
              <a:t>yaml</a:t>
            </a:r>
            <a:r>
              <a:rPr lang="en-US" dirty="0">
                <a:solidFill>
                  <a:prstClr val="white"/>
                </a:solidFill>
              </a:rPr>
              <a:t> file(s) which contain 1 or more policies the user wants executed against their AWS resources.  Policies are generally pretty simple to define as Cloud Custodian does all the heavy lifting and code processing on the backend. </a:t>
            </a:r>
          </a:p>
          <a:p>
            <a:pPr defTabSz="457200"/>
            <a:endParaRPr lang="en-US" dirty="0">
              <a:solidFill>
                <a:prstClr val="white"/>
              </a:solidFill>
            </a:endParaRPr>
          </a:p>
          <a:p>
            <a:pPr defTabSz="457200"/>
            <a:r>
              <a:rPr lang="en-US" dirty="0">
                <a:solidFill>
                  <a:prstClr val="white"/>
                </a:solidFill>
              </a:rPr>
              <a:t>Here is the basic structure of a policy:</a:t>
            </a:r>
          </a:p>
          <a:p>
            <a:pPr defTabSz="457200"/>
            <a:endParaRPr lang="en-US" dirty="0">
              <a:solidFill>
                <a:prstClr val="black"/>
              </a:solidFill>
            </a:endParaRPr>
          </a:p>
        </p:txBody>
      </p:sp>
    </p:spTree>
    <p:extLst>
      <p:ext uri="{BB962C8B-B14F-4D97-AF65-F5344CB8AC3E}">
        <p14:creationId xmlns:p14="http://schemas.microsoft.com/office/powerpoint/2010/main" val="36938414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1348" t="-2083" r="-131" b="2083"/>
          <a:stretch/>
        </p:blipFill>
        <p:spPr>
          <a:xfrm>
            <a:off x="8986365" y="670180"/>
            <a:ext cx="3205635" cy="6187820"/>
          </a:xfrm>
          <a:prstGeom prst="rect">
            <a:avLst/>
          </a:prstGeom>
          <a:effectLst>
            <a:reflection stA="45000" endPos="0" dist="50800" dir="5400000" sy="-100000" algn="bl" rotWithShape="0"/>
            <a:softEdge rad="0"/>
          </a:effectLst>
        </p:spPr>
      </p:pic>
      <p:sp>
        <p:nvSpPr>
          <p:cNvPr id="2" name="Title 1"/>
          <p:cNvSpPr>
            <a:spLocks noGrp="1"/>
          </p:cNvSpPr>
          <p:nvPr>
            <p:ph type="title"/>
          </p:nvPr>
        </p:nvSpPr>
        <p:spPr>
          <a:xfrm>
            <a:off x="1251678" y="277610"/>
            <a:ext cx="10178322" cy="1492132"/>
          </a:xfrm>
        </p:spPr>
        <p:txBody>
          <a:bodyPr/>
          <a:lstStyle/>
          <a:p>
            <a:r>
              <a:rPr lang="en-US" dirty="0" smtClean="0">
                <a:solidFill>
                  <a:schemeClr val="bg1"/>
                </a:solidFill>
              </a:rPr>
              <a:t>What DOES it do?</a:t>
            </a:r>
            <a:endParaRPr lang="en-US" dirty="0">
              <a:solidFill>
                <a:schemeClr val="bg1"/>
              </a:solidFill>
            </a:endParaRPr>
          </a:p>
        </p:txBody>
      </p:sp>
      <p:sp>
        <p:nvSpPr>
          <p:cNvPr id="3" name="Content Placeholder 2"/>
          <p:cNvSpPr>
            <a:spLocks noGrp="1"/>
          </p:cNvSpPr>
          <p:nvPr>
            <p:ph idx="1"/>
          </p:nvPr>
        </p:nvSpPr>
        <p:spPr>
          <a:xfrm>
            <a:off x="1185003" y="1276351"/>
            <a:ext cx="10178322" cy="3593591"/>
          </a:xfrm>
        </p:spPr>
        <p:txBody>
          <a:bodyPr>
            <a:normAutofit fontScale="92500" lnSpcReduction="10000"/>
          </a:bodyPr>
          <a:lstStyle/>
          <a:p>
            <a:pPr marL="0" indent="0">
              <a:buNone/>
            </a:pPr>
            <a:r>
              <a:rPr lang="en-US" sz="4000" u="sng" dirty="0" smtClean="0">
                <a:solidFill>
                  <a:schemeClr val="bg1"/>
                </a:solidFill>
              </a:rPr>
              <a:t>Cost Savings:</a:t>
            </a:r>
          </a:p>
          <a:p>
            <a:pPr lvl="2"/>
            <a:r>
              <a:rPr lang="en-US" sz="3600" dirty="0" smtClean="0">
                <a:solidFill>
                  <a:schemeClr val="bg1"/>
                </a:solidFill>
              </a:rPr>
              <a:t>Resource Off Hours</a:t>
            </a:r>
          </a:p>
          <a:p>
            <a:pPr lvl="3"/>
            <a:r>
              <a:rPr lang="en-US" sz="1900" dirty="0" smtClean="0">
                <a:solidFill>
                  <a:schemeClr val="bg1"/>
                </a:solidFill>
              </a:rPr>
              <a:t>Easy way to cut expenses by turning on/off resources on a automated schedule.</a:t>
            </a:r>
          </a:p>
          <a:p>
            <a:pPr lvl="2"/>
            <a:r>
              <a:rPr lang="en-US" sz="3600" dirty="0" smtClean="0">
                <a:solidFill>
                  <a:schemeClr val="bg1"/>
                </a:solidFill>
              </a:rPr>
              <a:t>Resource Resizing</a:t>
            </a:r>
          </a:p>
          <a:p>
            <a:pPr lvl="3"/>
            <a:r>
              <a:rPr lang="en-US" sz="1900" dirty="0" smtClean="0">
                <a:solidFill>
                  <a:schemeClr val="bg1"/>
                </a:solidFill>
              </a:rPr>
              <a:t>Ability to automatically resize resources based on metrics over time.</a:t>
            </a:r>
          </a:p>
          <a:p>
            <a:pPr lvl="2"/>
            <a:r>
              <a:rPr lang="en-US" sz="3600" dirty="0" smtClean="0">
                <a:solidFill>
                  <a:schemeClr val="bg1"/>
                </a:solidFill>
              </a:rPr>
              <a:t>Garbage Collection</a:t>
            </a:r>
          </a:p>
          <a:p>
            <a:pPr lvl="3"/>
            <a:r>
              <a:rPr lang="en-US" sz="1900" dirty="0" smtClean="0">
                <a:solidFill>
                  <a:schemeClr val="bg1"/>
                </a:solidFill>
              </a:rPr>
              <a:t>Automatic notifications and removal of stale and unused resources.</a:t>
            </a:r>
          </a:p>
        </p:txBody>
      </p:sp>
    </p:spTree>
    <p:extLst>
      <p:ext uri="{BB962C8B-B14F-4D97-AF65-F5344CB8AC3E}">
        <p14:creationId xmlns:p14="http://schemas.microsoft.com/office/powerpoint/2010/main" val="105676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75478" y="277610"/>
            <a:ext cx="10178322" cy="1492132"/>
          </a:xfrm>
        </p:spPr>
        <p:txBody>
          <a:bodyPr/>
          <a:lstStyle/>
          <a:p>
            <a:r>
              <a:rPr lang="en-US" dirty="0" smtClean="0">
                <a:solidFill>
                  <a:schemeClr val="bg1"/>
                </a:solidFill>
              </a:rPr>
              <a:t>What DOES it do?</a:t>
            </a:r>
            <a:endParaRPr lang="en-US" dirty="0">
              <a:solidFill>
                <a:schemeClr val="bg1"/>
              </a:solidFill>
            </a:endParaRPr>
          </a:p>
        </p:txBody>
      </p:sp>
      <p:sp>
        <p:nvSpPr>
          <p:cNvPr id="3" name="Content Placeholder 2"/>
          <p:cNvSpPr>
            <a:spLocks noGrp="1"/>
          </p:cNvSpPr>
          <p:nvPr>
            <p:ph idx="1"/>
          </p:nvPr>
        </p:nvSpPr>
        <p:spPr>
          <a:xfrm>
            <a:off x="922206" y="1123951"/>
            <a:ext cx="10454547" cy="4124324"/>
          </a:xfrm>
        </p:spPr>
        <p:txBody>
          <a:bodyPr>
            <a:normAutofit fontScale="70000" lnSpcReduction="20000"/>
          </a:bodyPr>
          <a:lstStyle/>
          <a:p>
            <a:pPr marL="0" indent="0">
              <a:buNone/>
            </a:pPr>
            <a:r>
              <a:rPr lang="en-US" sz="4000" u="sng" dirty="0" smtClean="0">
                <a:solidFill>
                  <a:schemeClr val="bg1"/>
                </a:solidFill>
              </a:rPr>
              <a:t>Compliance:</a:t>
            </a:r>
          </a:p>
          <a:p>
            <a:pPr lvl="2"/>
            <a:r>
              <a:rPr lang="en-US" sz="3600" dirty="0" smtClean="0">
                <a:solidFill>
                  <a:schemeClr val="bg1"/>
                </a:solidFill>
              </a:rPr>
              <a:t>Encryption</a:t>
            </a:r>
          </a:p>
          <a:p>
            <a:pPr lvl="3"/>
            <a:r>
              <a:rPr lang="en-US" sz="1800" dirty="0" smtClean="0">
                <a:solidFill>
                  <a:schemeClr val="bg1"/>
                </a:solidFill>
              </a:rPr>
              <a:t>Verify and enforce encryption across numerous resources.</a:t>
            </a:r>
            <a:endParaRPr lang="en-US" sz="1900" dirty="0" smtClean="0">
              <a:solidFill>
                <a:schemeClr val="bg1"/>
              </a:solidFill>
            </a:endParaRPr>
          </a:p>
          <a:p>
            <a:pPr lvl="2"/>
            <a:r>
              <a:rPr lang="en-US" sz="3600" dirty="0" smtClean="0">
                <a:solidFill>
                  <a:schemeClr val="bg1"/>
                </a:solidFill>
              </a:rPr>
              <a:t>Backups</a:t>
            </a:r>
          </a:p>
          <a:p>
            <a:pPr lvl="3"/>
            <a:r>
              <a:rPr lang="en-US" sz="1800" dirty="0" smtClean="0">
                <a:solidFill>
                  <a:schemeClr val="bg1"/>
                </a:solidFill>
              </a:rPr>
              <a:t>Performs automated snapshots of servers and databases.</a:t>
            </a:r>
            <a:endParaRPr lang="en-US" sz="2100" dirty="0" smtClean="0">
              <a:solidFill>
                <a:schemeClr val="bg1"/>
              </a:solidFill>
            </a:endParaRPr>
          </a:p>
          <a:p>
            <a:pPr lvl="2"/>
            <a:r>
              <a:rPr lang="en-US" sz="3600" dirty="0" smtClean="0">
                <a:solidFill>
                  <a:schemeClr val="bg1"/>
                </a:solidFill>
              </a:rPr>
              <a:t>Tag Enforcement</a:t>
            </a:r>
          </a:p>
          <a:p>
            <a:pPr lvl="3"/>
            <a:r>
              <a:rPr lang="en-US" sz="1800" dirty="0" smtClean="0">
                <a:solidFill>
                  <a:schemeClr val="bg1"/>
                </a:solidFill>
              </a:rPr>
              <a:t>Proper tags are necessary for resource support and tracking.</a:t>
            </a:r>
            <a:endParaRPr lang="en-US" sz="2300" dirty="0" smtClean="0">
              <a:solidFill>
                <a:schemeClr val="bg1"/>
              </a:solidFill>
            </a:endParaRPr>
          </a:p>
          <a:p>
            <a:pPr lvl="2"/>
            <a:r>
              <a:rPr lang="en-US" sz="3600" dirty="0" smtClean="0">
                <a:solidFill>
                  <a:schemeClr val="bg1"/>
                </a:solidFill>
              </a:rPr>
              <a:t>Security</a:t>
            </a:r>
          </a:p>
          <a:p>
            <a:pPr lvl="3"/>
            <a:r>
              <a:rPr lang="en-US" sz="1800" dirty="0" smtClean="0">
                <a:solidFill>
                  <a:schemeClr val="bg1"/>
                </a:solidFill>
              </a:rPr>
              <a:t>Puts up automated safeguards to detect, remediate, and notify customers of non-compliant actions</a:t>
            </a:r>
            <a:endParaRPr lang="en-US" sz="2600" dirty="0" smtClean="0">
              <a:solidFill>
                <a:schemeClr val="bg1"/>
              </a:solidFill>
            </a:endParaRPr>
          </a:p>
          <a:p>
            <a:pPr lvl="2"/>
            <a:r>
              <a:rPr lang="en-US" sz="3600" dirty="0" smtClean="0">
                <a:solidFill>
                  <a:schemeClr val="bg1"/>
                </a:solidFill>
              </a:rPr>
              <a:t>Standards</a:t>
            </a:r>
          </a:p>
          <a:p>
            <a:pPr lvl="3"/>
            <a:r>
              <a:rPr lang="en-US" sz="1800" dirty="0" smtClean="0">
                <a:solidFill>
                  <a:schemeClr val="bg1"/>
                </a:solidFill>
              </a:rPr>
              <a:t>Ensure certain standards are used with consistency across all managed AWS accounts.</a:t>
            </a:r>
            <a:endParaRPr lang="en-US" sz="2300" dirty="0" smtClean="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9743" y="4241073"/>
            <a:ext cx="3187780" cy="2550224"/>
          </a:xfrm>
          <a:prstGeom prst="rect">
            <a:avLst/>
          </a:prstGeom>
          <a:effectLst>
            <a:glow rad="76200">
              <a:schemeClr val="bg1"/>
            </a:glow>
          </a:effectLst>
        </p:spPr>
      </p:pic>
    </p:spTree>
    <p:extLst>
      <p:ext uri="{BB962C8B-B14F-4D97-AF65-F5344CB8AC3E}">
        <p14:creationId xmlns:p14="http://schemas.microsoft.com/office/powerpoint/2010/main" val="232429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1000"/>
                                  </p:stCondLst>
                                  <p:childTnLst>
                                    <p:set>
                                      <p:cBhvr>
                                        <p:cTn id="6" dur="1" fill="hold">
                                          <p:stCondLst>
                                            <p:cond delay="0"/>
                                          </p:stCondLst>
                                        </p:cTn>
                                        <p:tgtEl>
                                          <p:spTgt spid="6"/>
                                        </p:tgtEl>
                                        <p:attrNameLst>
                                          <p:attrName>style.visibility</p:attrName>
                                        </p:attrNameLst>
                                      </p:cBhvr>
                                      <p:to>
                                        <p:strVal val="visible"/>
                                      </p:to>
                                    </p:set>
                                    <p:anim calcmode="lin" valueType="num">
                                      <p:cBhvr>
                                        <p:cTn id="7" dur="1500" fill="hold"/>
                                        <p:tgtEl>
                                          <p:spTgt spid="6"/>
                                        </p:tgtEl>
                                        <p:attrNameLst>
                                          <p:attrName>ppt_w</p:attrName>
                                        </p:attrNameLst>
                                      </p:cBhvr>
                                      <p:tavLst>
                                        <p:tav tm="0">
                                          <p:val>
                                            <p:fltVal val="0"/>
                                          </p:val>
                                        </p:tav>
                                        <p:tav tm="100000">
                                          <p:val>
                                            <p:strVal val="#ppt_w"/>
                                          </p:val>
                                        </p:tav>
                                      </p:tavLst>
                                    </p:anim>
                                    <p:anim calcmode="lin" valueType="num">
                                      <p:cBhvr>
                                        <p:cTn id="8" dur="1500" fill="hold"/>
                                        <p:tgtEl>
                                          <p:spTgt spid="6"/>
                                        </p:tgtEl>
                                        <p:attrNameLst>
                                          <p:attrName>ppt_h</p:attrName>
                                        </p:attrNameLst>
                                      </p:cBhvr>
                                      <p:tavLst>
                                        <p:tav tm="0">
                                          <p:val>
                                            <p:fltVal val="0"/>
                                          </p:val>
                                        </p:tav>
                                        <p:tav tm="100000">
                                          <p:val>
                                            <p:strVal val="#ppt_h"/>
                                          </p:val>
                                        </p:tav>
                                      </p:tavLst>
                                    </p:anim>
                                    <p:animEffect transition="in" filter="fade">
                                      <p:cBhvr>
                                        <p:cTn id="9"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b="23889"/>
          <a:stretch/>
        </p:blipFill>
        <p:spPr>
          <a:xfrm>
            <a:off x="9813851" y="3324226"/>
            <a:ext cx="2378149" cy="3533774"/>
          </a:xfrm>
          <a:prstGeom prst="rect">
            <a:avLst/>
          </a:prstGeom>
        </p:spPr>
      </p:pic>
      <p:sp>
        <p:nvSpPr>
          <p:cNvPr id="2" name="Title 1"/>
          <p:cNvSpPr>
            <a:spLocks noGrp="1"/>
          </p:cNvSpPr>
          <p:nvPr>
            <p:ph type="title"/>
          </p:nvPr>
        </p:nvSpPr>
        <p:spPr>
          <a:xfrm>
            <a:off x="1251678" y="296660"/>
            <a:ext cx="10178322" cy="1492132"/>
          </a:xfrm>
        </p:spPr>
        <p:txBody>
          <a:bodyPr/>
          <a:lstStyle/>
          <a:p>
            <a:r>
              <a:rPr lang="en-US" dirty="0" smtClean="0">
                <a:solidFill>
                  <a:schemeClr val="bg1"/>
                </a:solidFill>
              </a:rPr>
              <a:t>What does it do?</a:t>
            </a:r>
            <a:endParaRPr lang="en-US" dirty="0">
              <a:solidFill>
                <a:schemeClr val="bg1"/>
              </a:solidFill>
            </a:endParaRPr>
          </a:p>
        </p:txBody>
      </p:sp>
      <p:sp>
        <p:nvSpPr>
          <p:cNvPr id="3" name="Content Placeholder 2"/>
          <p:cNvSpPr>
            <a:spLocks noGrp="1"/>
          </p:cNvSpPr>
          <p:nvPr>
            <p:ph idx="1"/>
          </p:nvPr>
        </p:nvSpPr>
        <p:spPr>
          <a:xfrm>
            <a:off x="832579" y="1171576"/>
            <a:ext cx="9768746" cy="4829174"/>
          </a:xfrm>
        </p:spPr>
        <p:txBody>
          <a:bodyPr>
            <a:normAutofit fontScale="85000" lnSpcReduction="20000"/>
          </a:bodyPr>
          <a:lstStyle/>
          <a:p>
            <a:pPr marL="0" indent="0">
              <a:buNone/>
            </a:pPr>
            <a:r>
              <a:rPr lang="en-US" sz="4000" u="sng" dirty="0" smtClean="0">
                <a:solidFill>
                  <a:schemeClr val="bg1"/>
                </a:solidFill>
              </a:rPr>
              <a:t>Speed of Delivery:</a:t>
            </a:r>
          </a:p>
          <a:p>
            <a:pPr lvl="2"/>
            <a:r>
              <a:rPr lang="en-US" sz="3600" dirty="0" smtClean="0">
                <a:solidFill>
                  <a:schemeClr val="bg1"/>
                </a:solidFill>
              </a:rPr>
              <a:t>New AWS Accounts</a:t>
            </a:r>
          </a:p>
          <a:p>
            <a:pPr lvl="3"/>
            <a:r>
              <a:rPr lang="en-US" sz="2400" dirty="0" smtClean="0">
                <a:solidFill>
                  <a:schemeClr val="bg1"/>
                </a:solidFill>
              </a:rPr>
              <a:t>Verifies </a:t>
            </a:r>
            <a:r>
              <a:rPr lang="en-US" sz="2400" dirty="0" err="1">
                <a:solidFill>
                  <a:schemeClr val="bg1"/>
                </a:solidFill>
              </a:rPr>
              <a:t>CloudTrail</a:t>
            </a:r>
            <a:r>
              <a:rPr lang="en-US" sz="2400" dirty="0">
                <a:solidFill>
                  <a:schemeClr val="bg1"/>
                </a:solidFill>
              </a:rPr>
              <a:t> Logging is enabled and configured properly</a:t>
            </a:r>
          </a:p>
          <a:p>
            <a:pPr lvl="3"/>
            <a:r>
              <a:rPr lang="en-US" sz="2400" dirty="0">
                <a:solidFill>
                  <a:schemeClr val="bg1"/>
                </a:solidFill>
              </a:rPr>
              <a:t>Verifies Network Logging is </a:t>
            </a:r>
            <a:r>
              <a:rPr lang="en-US" sz="2400" dirty="0" smtClean="0">
                <a:solidFill>
                  <a:schemeClr val="bg1"/>
                </a:solidFill>
              </a:rPr>
              <a:t>enabled </a:t>
            </a:r>
            <a:r>
              <a:rPr lang="en-US" sz="2400" dirty="0">
                <a:solidFill>
                  <a:schemeClr val="bg1"/>
                </a:solidFill>
              </a:rPr>
              <a:t>and configured properly</a:t>
            </a:r>
          </a:p>
          <a:p>
            <a:pPr lvl="3"/>
            <a:r>
              <a:rPr lang="en-US" sz="2400" dirty="0">
                <a:solidFill>
                  <a:schemeClr val="bg1"/>
                </a:solidFill>
              </a:rPr>
              <a:t>Verifies Root user’s access keys have been deleted</a:t>
            </a:r>
          </a:p>
          <a:p>
            <a:pPr lvl="3"/>
            <a:r>
              <a:rPr lang="en-US" sz="2400" dirty="0">
                <a:solidFill>
                  <a:schemeClr val="bg1"/>
                </a:solidFill>
              </a:rPr>
              <a:t>Verifies MFA Token has been applied to Root user</a:t>
            </a:r>
          </a:p>
          <a:p>
            <a:pPr lvl="3"/>
            <a:r>
              <a:rPr lang="en-US" sz="2400" dirty="0">
                <a:solidFill>
                  <a:schemeClr val="bg1"/>
                </a:solidFill>
              </a:rPr>
              <a:t>Verifies proper IAM password policy is enforced for </a:t>
            </a:r>
            <a:r>
              <a:rPr lang="en-US" sz="2400" dirty="0" smtClean="0">
                <a:solidFill>
                  <a:schemeClr val="bg1"/>
                </a:solidFill>
              </a:rPr>
              <a:t>users</a:t>
            </a:r>
            <a:endParaRPr lang="en-US" sz="3600" dirty="0" smtClean="0">
              <a:solidFill>
                <a:schemeClr val="bg1"/>
              </a:solidFill>
            </a:endParaRPr>
          </a:p>
          <a:p>
            <a:pPr lvl="2"/>
            <a:r>
              <a:rPr lang="en-US" sz="3600" dirty="0" smtClean="0">
                <a:solidFill>
                  <a:schemeClr val="bg1"/>
                </a:solidFill>
              </a:rPr>
              <a:t>Detects and automates service limit increases</a:t>
            </a:r>
            <a:endParaRPr lang="en-US" dirty="0"/>
          </a:p>
          <a:p>
            <a:pPr lvl="3"/>
            <a:r>
              <a:rPr lang="en-US" sz="2400" dirty="0" smtClean="0">
                <a:solidFill>
                  <a:schemeClr val="bg1"/>
                </a:solidFill>
              </a:rPr>
              <a:t>Automatically opens AWS support case for service limit increases when necessary*</a:t>
            </a:r>
          </a:p>
          <a:p>
            <a:pPr marL="1828800" lvl="4" indent="0">
              <a:buNone/>
            </a:pPr>
            <a:r>
              <a:rPr lang="en-US" sz="1800" dirty="0" smtClean="0">
                <a:solidFill>
                  <a:schemeClr val="accent5"/>
                </a:solidFill>
              </a:rPr>
              <a:t>*Only works on accounts with Business Support Plans or above as this feature relies </a:t>
            </a:r>
          </a:p>
          <a:p>
            <a:pPr marL="1828800" lvl="4" indent="0">
              <a:buNone/>
            </a:pPr>
            <a:r>
              <a:rPr lang="en-US" sz="1800" dirty="0" smtClean="0">
                <a:solidFill>
                  <a:schemeClr val="accent5"/>
                </a:solidFill>
              </a:rPr>
              <a:t>on advanced Trusted Advisor stats only available on certain paid support plans.</a:t>
            </a:r>
          </a:p>
        </p:txBody>
      </p:sp>
    </p:spTree>
    <p:extLst>
      <p:ext uri="{BB962C8B-B14F-4D97-AF65-F5344CB8AC3E}">
        <p14:creationId xmlns:p14="http://schemas.microsoft.com/office/powerpoint/2010/main" val="112436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296660"/>
            <a:ext cx="11344275" cy="1492132"/>
          </a:xfrm>
        </p:spPr>
        <p:txBody>
          <a:bodyPr/>
          <a:lstStyle/>
          <a:p>
            <a:pPr algn="ctr"/>
            <a:r>
              <a:rPr lang="en-US" dirty="0" smtClean="0">
                <a:solidFill>
                  <a:schemeClr val="bg1"/>
                </a:solidFill>
              </a:rPr>
              <a:t>Cloud Custodian Policy Examples</a:t>
            </a:r>
            <a:endParaRPr lang="en-US" dirty="0">
              <a:solidFill>
                <a:schemeClr val="bg1"/>
              </a:solidFill>
            </a:endParaRP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r="76065" b="33772"/>
          <a:stretch/>
        </p:blipFill>
        <p:spPr>
          <a:xfrm>
            <a:off x="4058443" y="652201"/>
            <a:ext cx="4084638" cy="4624406"/>
          </a:xfrm>
        </p:spPr>
      </p:pic>
    </p:spTree>
    <p:extLst>
      <p:ext uri="{BB962C8B-B14F-4D97-AF65-F5344CB8AC3E}">
        <p14:creationId xmlns:p14="http://schemas.microsoft.com/office/powerpoint/2010/main" val="12513482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1348" t="-2083" r="-131" b="2083"/>
          <a:stretch/>
        </p:blipFill>
        <p:spPr>
          <a:xfrm>
            <a:off x="8986365" y="670180"/>
            <a:ext cx="3205635" cy="6187820"/>
          </a:xfrm>
          <a:prstGeom prst="rect">
            <a:avLst/>
          </a:prstGeom>
          <a:effectLst>
            <a:reflection stA="45000" endPos="0" dist="50800" dir="5400000" sy="-100000" algn="bl" rotWithShape="0"/>
            <a:softEdge rad="0"/>
          </a:effectLst>
        </p:spPr>
      </p:pic>
      <p:sp>
        <p:nvSpPr>
          <p:cNvPr id="2" name="Title 1"/>
          <p:cNvSpPr>
            <a:spLocks noGrp="1"/>
          </p:cNvSpPr>
          <p:nvPr>
            <p:ph type="title"/>
          </p:nvPr>
        </p:nvSpPr>
        <p:spPr>
          <a:xfrm>
            <a:off x="714374" y="287135"/>
            <a:ext cx="10715625" cy="1492132"/>
          </a:xfrm>
        </p:spPr>
        <p:txBody>
          <a:bodyPr/>
          <a:lstStyle/>
          <a:p>
            <a:r>
              <a:rPr lang="en-US" dirty="0" smtClean="0">
                <a:solidFill>
                  <a:schemeClr val="bg1"/>
                </a:solidFill>
              </a:rPr>
              <a:t>Cost savings - Resource Off Hours</a:t>
            </a:r>
            <a:endParaRPr lang="en-US" dirty="0">
              <a:solidFill>
                <a:schemeClr val="bg1"/>
              </a:solidFill>
            </a:endParaRPr>
          </a:p>
        </p:txBody>
      </p:sp>
      <p:sp>
        <p:nvSpPr>
          <p:cNvPr id="6" name="TextBox 5"/>
          <p:cNvSpPr txBox="1"/>
          <p:nvPr/>
        </p:nvSpPr>
        <p:spPr>
          <a:xfrm>
            <a:off x="1112519" y="1408901"/>
            <a:ext cx="4441372" cy="4710378"/>
          </a:xfrm>
          <a:prstGeom prst="rect">
            <a:avLst/>
          </a:prstGeom>
          <a:solidFill>
            <a:srgbClr val="374050">
              <a:alpha val="70000"/>
            </a:srgbClr>
          </a:solidFill>
        </p:spPr>
        <p:txBody>
          <a:bodyPr wrap="square" rtlCol="0">
            <a:spAutoFit/>
          </a:bodyPr>
          <a:lstStyle/>
          <a:p>
            <a:pPr defTabSz="457200"/>
            <a:r>
              <a:rPr lang="en-US" dirty="0">
                <a:solidFill>
                  <a:prstClr val="white"/>
                </a:solidFill>
              </a:rPr>
              <a:t>- name: </a:t>
            </a:r>
            <a:r>
              <a:rPr lang="en-US" dirty="0" smtClean="0">
                <a:solidFill>
                  <a:prstClr val="white"/>
                </a:solidFill>
              </a:rPr>
              <a:t>ec2-offhours-stop</a:t>
            </a:r>
            <a:endParaRPr lang="en-US" dirty="0">
              <a:solidFill>
                <a:prstClr val="white"/>
              </a:solidFill>
            </a:endParaRPr>
          </a:p>
          <a:p>
            <a:pPr defTabSz="457200"/>
            <a:r>
              <a:rPr lang="en-US" dirty="0">
                <a:solidFill>
                  <a:prstClr val="white"/>
                </a:solidFill>
              </a:rPr>
              <a:t>  resource: ec2</a:t>
            </a:r>
          </a:p>
          <a:p>
            <a:pPr defTabSz="457200"/>
            <a:r>
              <a:rPr lang="en-US" dirty="0">
                <a:solidFill>
                  <a:prstClr val="white"/>
                </a:solidFill>
              </a:rPr>
              <a:t>  description: |</a:t>
            </a:r>
          </a:p>
          <a:p>
            <a:pPr defTabSz="457200"/>
            <a:r>
              <a:rPr lang="en-US" dirty="0">
                <a:solidFill>
                  <a:prstClr val="white"/>
                </a:solidFill>
              </a:rPr>
              <a:t>      </a:t>
            </a:r>
            <a:r>
              <a:rPr lang="en-US" sz="1100" dirty="0">
                <a:solidFill>
                  <a:prstClr val="white"/>
                </a:solidFill>
              </a:rPr>
              <a:t>Stops any EC2 instance which has a c7n_maid_offhours </a:t>
            </a:r>
          </a:p>
          <a:p>
            <a:pPr defTabSz="457200"/>
            <a:r>
              <a:rPr lang="en-US" sz="1100" dirty="0">
                <a:solidFill>
                  <a:prstClr val="white"/>
                </a:solidFill>
              </a:rPr>
              <a:t>          tag set if the day and time specified in the tag match the</a:t>
            </a:r>
          </a:p>
          <a:p>
            <a:pPr defTabSz="457200"/>
            <a:r>
              <a:rPr lang="en-US" sz="1100" dirty="0">
                <a:solidFill>
                  <a:prstClr val="white"/>
                </a:solidFill>
              </a:rPr>
              <a:t>          current day and time. Ex off=(M-F,19);on=(M-F,7);</a:t>
            </a:r>
            <a:r>
              <a:rPr lang="en-US" sz="1100" dirty="0" err="1">
                <a:solidFill>
                  <a:prstClr val="white"/>
                </a:solidFill>
              </a:rPr>
              <a:t>tz</a:t>
            </a:r>
            <a:r>
              <a:rPr lang="en-US" sz="1100" dirty="0">
                <a:solidFill>
                  <a:prstClr val="white"/>
                </a:solidFill>
              </a:rPr>
              <a:t>=</a:t>
            </a:r>
            <a:r>
              <a:rPr lang="en-US" sz="1100" dirty="0" err="1">
                <a:solidFill>
                  <a:prstClr val="white"/>
                </a:solidFill>
              </a:rPr>
              <a:t>ct</a:t>
            </a:r>
            <a:endParaRPr lang="en-US" sz="1100" dirty="0">
              <a:solidFill>
                <a:prstClr val="white"/>
              </a:solidFill>
            </a:endParaRPr>
          </a:p>
          <a:p>
            <a:pPr defTabSz="457200"/>
            <a:r>
              <a:rPr lang="en-US" dirty="0">
                <a:solidFill>
                  <a:prstClr val="white"/>
                </a:solidFill>
              </a:rPr>
              <a:t>  mode:</a:t>
            </a:r>
          </a:p>
          <a:p>
            <a:pPr defTabSz="457200"/>
            <a:r>
              <a:rPr lang="en-US" dirty="0">
                <a:solidFill>
                  <a:prstClr val="white"/>
                </a:solidFill>
              </a:rPr>
              <a:t>    type: periodic</a:t>
            </a:r>
          </a:p>
          <a:p>
            <a:pPr defTabSz="457200"/>
            <a:r>
              <a:rPr lang="en-US" dirty="0">
                <a:solidFill>
                  <a:prstClr val="white"/>
                </a:solidFill>
              </a:rPr>
              <a:t>    schedule: "rate(5 minutes)"</a:t>
            </a:r>
          </a:p>
          <a:p>
            <a:pPr defTabSz="457200"/>
            <a:r>
              <a:rPr lang="en-US" dirty="0">
                <a:solidFill>
                  <a:prstClr val="white"/>
                </a:solidFill>
              </a:rPr>
              <a:t>  filters:</a:t>
            </a:r>
          </a:p>
          <a:p>
            <a:pPr defTabSz="457200"/>
            <a:r>
              <a:rPr lang="en-US" dirty="0">
                <a:solidFill>
                  <a:prstClr val="white"/>
                </a:solidFill>
              </a:rPr>
              <a:t>   - type: </a:t>
            </a:r>
            <a:r>
              <a:rPr lang="en-US" dirty="0" err="1">
                <a:solidFill>
                  <a:prstClr val="white"/>
                </a:solidFill>
              </a:rPr>
              <a:t>offhour</a:t>
            </a:r>
            <a:endParaRPr lang="en-US" dirty="0">
              <a:solidFill>
                <a:prstClr val="white"/>
              </a:solidFill>
            </a:endParaRPr>
          </a:p>
          <a:p>
            <a:pPr defTabSz="457200"/>
            <a:r>
              <a:rPr lang="en-US" dirty="0">
                <a:solidFill>
                  <a:prstClr val="white"/>
                </a:solidFill>
              </a:rPr>
              <a:t>     tag: c7n_maid_offhours</a:t>
            </a:r>
          </a:p>
          <a:p>
            <a:pPr defTabSz="457200"/>
            <a:r>
              <a:rPr lang="en-US" dirty="0">
                <a:solidFill>
                  <a:prstClr val="white"/>
                </a:solidFill>
              </a:rPr>
              <a:t>     </a:t>
            </a:r>
            <a:r>
              <a:rPr lang="en-US" dirty="0" err="1">
                <a:solidFill>
                  <a:prstClr val="white"/>
                </a:solidFill>
              </a:rPr>
              <a:t>default_tz</a:t>
            </a:r>
            <a:r>
              <a:rPr lang="en-US" dirty="0">
                <a:solidFill>
                  <a:prstClr val="white"/>
                </a:solidFill>
              </a:rPr>
              <a:t>: </a:t>
            </a:r>
            <a:r>
              <a:rPr lang="en-US" dirty="0" err="1">
                <a:solidFill>
                  <a:prstClr val="white"/>
                </a:solidFill>
              </a:rPr>
              <a:t>ct</a:t>
            </a:r>
            <a:endParaRPr lang="en-US" dirty="0">
              <a:solidFill>
                <a:prstClr val="white"/>
              </a:solidFill>
            </a:endParaRPr>
          </a:p>
          <a:p>
            <a:pPr defTabSz="457200"/>
            <a:r>
              <a:rPr lang="en-US" dirty="0">
                <a:solidFill>
                  <a:prstClr val="white"/>
                </a:solidFill>
              </a:rPr>
              <a:t>     </a:t>
            </a:r>
            <a:r>
              <a:rPr lang="en-US" dirty="0" err="1">
                <a:solidFill>
                  <a:prstClr val="white"/>
                </a:solidFill>
              </a:rPr>
              <a:t>offhour</a:t>
            </a:r>
            <a:r>
              <a:rPr lang="en-US" dirty="0">
                <a:solidFill>
                  <a:prstClr val="white"/>
                </a:solidFill>
              </a:rPr>
              <a:t>: 19</a:t>
            </a:r>
          </a:p>
          <a:p>
            <a:pPr defTabSz="457200"/>
            <a:r>
              <a:rPr lang="en-US" dirty="0">
                <a:solidFill>
                  <a:prstClr val="white"/>
                </a:solidFill>
              </a:rPr>
              <a:t>  actions:</a:t>
            </a:r>
          </a:p>
          <a:p>
            <a:pPr defTabSz="457200"/>
            <a:r>
              <a:rPr lang="en-US" dirty="0">
                <a:solidFill>
                  <a:prstClr val="white"/>
                </a:solidFill>
              </a:rPr>
              <a:t>   - stop</a:t>
            </a:r>
          </a:p>
          <a:p>
            <a:pPr defTabSz="457200"/>
            <a:endParaRPr lang="en-US" dirty="0">
              <a:solidFill>
                <a:prstClr val="white"/>
              </a:solidFill>
            </a:endParaRPr>
          </a:p>
        </p:txBody>
      </p:sp>
      <p:sp>
        <p:nvSpPr>
          <p:cNvPr id="7" name="TextBox 6"/>
          <p:cNvSpPr txBox="1"/>
          <p:nvPr/>
        </p:nvSpPr>
        <p:spPr>
          <a:xfrm>
            <a:off x="5860835" y="1408901"/>
            <a:ext cx="4856934" cy="4585871"/>
          </a:xfrm>
          <a:prstGeom prst="rect">
            <a:avLst/>
          </a:prstGeom>
          <a:solidFill>
            <a:srgbClr val="384050">
              <a:alpha val="70000"/>
            </a:srgbClr>
          </a:solidFill>
        </p:spPr>
        <p:txBody>
          <a:bodyPr wrap="square" rtlCol="0">
            <a:spAutoFit/>
          </a:bodyPr>
          <a:lstStyle/>
          <a:p>
            <a:pPr defTabSz="457200"/>
            <a:r>
              <a:rPr lang="en-US" dirty="0">
                <a:solidFill>
                  <a:prstClr val="white"/>
                </a:solidFill>
              </a:rPr>
              <a:t>- name: </a:t>
            </a:r>
            <a:r>
              <a:rPr lang="en-US" dirty="0" smtClean="0">
                <a:solidFill>
                  <a:prstClr val="white"/>
                </a:solidFill>
              </a:rPr>
              <a:t>ec2-offhours-start</a:t>
            </a:r>
            <a:endParaRPr lang="en-US" dirty="0">
              <a:solidFill>
                <a:prstClr val="white"/>
              </a:solidFill>
            </a:endParaRPr>
          </a:p>
          <a:p>
            <a:pPr defTabSz="457200"/>
            <a:r>
              <a:rPr lang="en-US" dirty="0">
                <a:solidFill>
                  <a:prstClr val="white"/>
                </a:solidFill>
              </a:rPr>
              <a:t>  resource: ec2</a:t>
            </a:r>
          </a:p>
          <a:p>
            <a:pPr defTabSz="457200"/>
            <a:r>
              <a:rPr lang="en-US" dirty="0">
                <a:solidFill>
                  <a:prstClr val="white"/>
                </a:solidFill>
              </a:rPr>
              <a:t>  description: |</a:t>
            </a:r>
          </a:p>
          <a:p>
            <a:pPr defTabSz="457200"/>
            <a:r>
              <a:rPr lang="en-US" dirty="0">
                <a:solidFill>
                  <a:prstClr val="white"/>
                </a:solidFill>
              </a:rPr>
              <a:t>      </a:t>
            </a:r>
            <a:r>
              <a:rPr lang="en-US" sz="1100" dirty="0">
                <a:solidFill>
                  <a:prstClr val="white"/>
                </a:solidFill>
              </a:rPr>
              <a:t>Starts any EC2 instance which has a c7n_maid_offhours tag set</a:t>
            </a:r>
          </a:p>
          <a:p>
            <a:pPr defTabSz="457200"/>
            <a:r>
              <a:rPr lang="en-US" sz="1100" dirty="0">
                <a:solidFill>
                  <a:prstClr val="white"/>
                </a:solidFill>
              </a:rPr>
              <a:t>          if the day and time specified in the tag match the current day and time. </a:t>
            </a:r>
          </a:p>
          <a:p>
            <a:pPr defTabSz="457200"/>
            <a:r>
              <a:rPr lang="en-US" sz="1100" dirty="0">
                <a:solidFill>
                  <a:prstClr val="white"/>
                </a:solidFill>
              </a:rPr>
              <a:t>          Ex off=(M-F,19);on=(M-F,7);</a:t>
            </a:r>
            <a:r>
              <a:rPr lang="en-US" sz="1100" dirty="0" err="1">
                <a:solidFill>
                  <a:prstClr val="white"/>
                </a:solidFill>
              </a:rPr>
              <a:t>tz</a:t>
            </a:r>
            <a:r>
              <a:rPr lang="en-US" sz="1100" dirty="0">
                <a:solidFill>
                  <a:prstClr val="white"/>
                </a:solidFill>
              </a:rPr>
              <a:t>=</a:t>
            </a:r>
            <a:r>
              <a:rPr lang="en-US" sz="1100" dirty="0" err="1">
                <a:solidFill>
                  <a:prstClr val="white"/>
                </a:solidFill>
              </a:rPr>
              <a:t>ct</a:t>
            </a:r>
            <a:endParaRPr lang="en-US" sz="1100" dirty="0">
              <a:solidFill>
                <a:prstClr val="white"/>
              </a:solidFill>
            </a:endParaRPr>
          </a:p>
          <a:p>
            <a:pPr defTabSz="457200"/>
            <a:r>
              <a:rPr lang="en-US" dirty="0">
                <a:solidFill>
                  <a:prstClr val="white"/>
                </a:solidFill>
              </a:rPr>
              <a:t>  mode:</a:t>
            </a:r>
          </a:p>
          <a:p>
            <a:pPr defTabSz="457200"/>
            <a:r>
              <a:rPr lang="en-US" dirty="0">
                <a:solidFill>
                  <a:prstClr val="white"/>
                </a:solidFill>
              </a:rPr>
              <a:t>    type: periodic</a:t>
            </a:r>
          </a:p>
          <a:p>
            <a:pPr defTabSz="457200"/>
            <a:r>
              <a:rPr lang="en-US" dirty="0">
                <a:solidFill>
                  <a:prstClr val="white"/>
                </a:solidFill>
              </a:rPr>
              <a:t>    schedule: "rate(5 minutes)"</a:t>
            </a:r>
          </a:p>
          <a:p>
            <a:pPr defTabSz="457200"/>
            <a:r>
              <a:rPr lang="en-US" dirty="0">
                <a:solidFill>
                  <a:prstClr val="white"/>
                </a:solidFill>
              </a:rPr>
              <a:t>filters:</a:t>
            </a:r>
          </a:p>
          <a:p>
            <a:pPr defTabSz="457200"/>
            <a:r>
              <a:rPr lang="en-US" dirty="0">
                <a:solidFill>
                  <a:prstClr val="white"/>
                </a:solidFill>
              </a:rPr>
              <a:t>   - type: </a:t>
            </a:r>
            <a:r>
              <a:rPr lang="en-US" dirty="0" err="1">
                <a:solidFill>
                  <a:prstClr val="white"/>
                </a:solidFill>
              </a:rPr>
              <a:t>onhour</a:t>
            </a:r>
            <a:endParaRPr lang="en-US" dirty="0">
              <a:solidFill>
                <a:prstClr val="white"/>
              </a:solidFill>
            </a:endParaRPr>
          </a:p>
          <a:p>
            <a:pPr defTabSz="457200"/>
            <a:r>
              <a:rPr lang="en-US" dirty="0">
                <a:solidFill>
                  <a:prstClr val="white"/>
                </a:solidFill>
              </a:rPr>
              <a:t>     tag: c7n_maid_offhours</a:t>
            </a:r>
          </a:p>
          <a:p>
            <a:pPr defTabSz="457200"/>
            <a:r>
              <a:rPr lang="en-US" dirty="0">
                <a:solidFill>
                  <a:prstClr val="white"/>
                </a:solidFill>
              </a:rPr>
              <a:t>     </a:t>
            </a:r>
            <a:r>
              <a:rPr lang="en-US" dirty="0" err="1">
                <a:solidFill>
                  <a:prstClr val="white"/>
                </a:solidFill>
              </a:rPr>
              <a:t>default_tz</a:t>
            </a:r>
            <a:r>
              <a:rPr lang="en-US" dirty="0">
                <a:solidFill>
                  <a:prstClr val="white"/>
                </a:solidFill>
              </a:rPr>
              <a:t>: </a:t>
            </a:r>
            <a:r>
              <a:rPr lang="en-US" dirty="0" err="1">
                <a:solidFill>
                  <a:prstClr val="white"/>
                </a:solidFill>
              </a:rPr>
              <a:t>ct</a:t>
            </a:r>
            <a:endParaRPr lang="en-US" dirty="0">
              <a:solidFill>
                <a:prstClr val="white"/>
              </a:solidFill>
            </a:endParaRPr>
          </a:p>
          <a:p>
            <a:pPr defTabSz="457200"/>
            <a:r>
              <a:rPr lang="en-US" dirty="0">
                <a:solidFill>
                  <a:prstClr val="white"/>
                </a:solidFill>
              </a:rPr>
              <a:t>     </a:t>
            </a:r>
            <a:r>
              <a:rPr lang="en-US" dirty="0" err="1">
                <a:solidFill>
                  <a:prstClr val="white"/>
                </a:solidFill>
              </a:rPr>
              <a:t>onhour</a:t>
            </a:r>
            <a:r>
              <a:rPr lang="en-US" dirty="0">
                <a:solidFill>
                  <a:prstClr val="white"/>
                </a:solidFill>
              </a:rPr>
              <a:t>: 7</a:t>
            </a:r>
          </a:p>
          <a:p>
            <a:pPr defTabSz="457200"/>
            <a:r>
              <a:rPr lang="en-US" dirty="0">
                <a:solidFill>
                  <a:prstClr val="white"/>
                </a:solidFill>
              </a:rPr>
              <a:t>  actions:</a:t>
            </a:r>
          </a:p>
          <a:p>
            <a:pPr defTabSz="457200"/>
            <a:r>
              <a:rPr lang="en-US" dirty="0">
                <a:solidFill>
                  <a:prstClr val="white"/>
                </a:solidFill>
              </a:rPr>
              <a:t>   - start</a:t>
            </a:r>
          </a:p>
          <a:p>
            <a:pPr defTabSz="457200"/>
            <a:endParaRPr lang="en-US" dirty="0">
              <a:solidFill>
                <a:prstClr val="black"/>
              </a:solidFill>
            </a:endParaRPr>
          </a:p>
        </p:txBody>
      </p:sp>
    </p:spTree>
    <p:extLst>
      <p:ext uri="{BB962C8B-B14F-4D97-AF65-F5344CB8AC3E}">
        <p14:creationId xmlns:p14="http://schemas.microsoft.com/office/powerpoint/2010/main" val="75595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2901</Words>
  <Application>Microsoft Office PowerPoint</Application>
  <PresentationFormat>Widescreen</PresentationFormat>
  <Paragraphs>505</Paragraphs>
  <Slides>16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Gill Sans MT</vt:lpstr>
      <vt:lpstr>Impact</vt:lpstr>
      <vt:lpstr>Badge</vt:lpstr>
      <vt:lpstr>Presented By: Jamison Roberts</vt:lpstr>
      <vt:lpstr>What is cloud custodian?</vt:lpstr>
      <vt:lpstr>What is cloud custodian?</vt:lpstr>
      <vt:lpstr>What is cloud custodian?</vt:lpstr>
      <vt:lpstr>What DOES it do?</vt:lpstr>
      <vt:lpstr>What DOES it do?</vt:lpstr>
      <vt:lpstr>What does it do?</vt:lpstr>
      <vt:lpstr>Cloud Custodian Policy Examples</vt:lpstr>
      <vt:lpstr>Cost savings - Resource Off Hours</vt:lpstr>
      <vt:lpstr>Cost savings - Resizing Resources</vt:lpstr>
      <vt:lpstr>Cost savings - Garbage collection</vt:lpstr>
      <vt:lpstr>Compliance - Encryption</vt:lpstr>
      <vt:lpstr>Compliance - Backups</vt:lpstr>
      <vt:lpstr>Compliance – Tag Enforcement</vt:lpstr>
      <vt:lpstr>Compliance - Standards</vt:lpstr>
      <vt:lpstr>Cloud Custodian Questions</vt:lpstr>
    </vt:vector>
  </TitlesOfParts>
  <Company>Member Company of the AEGON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Jamison Roberts</dc:title>
  <dc:creator>Roberts, Jamison T.</dc:creator>
  <cp:lastModifiedBy>Roberts, Jamison T.</cp:lastModifiedBy>
  <cp:revision>8</cp:revision>
  <dcterms:created xsi:type="dcterms:W3CDTF">2017-10-10T16:16:42Z</dcterms:created>
  <dcterms:modified xsi:type="dcterms:W3CDTF">2017-10-10T17:54:12Z</dcterms:modified>
</cp:coreProperties>
</file>