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99" r:id="rId7"/>
    <p:sldId id="288" r:id="rId8"/>
    <p:sldId id="289" r:id="rId9"/>
    <p:sldId id="290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646" autoAdjust="0"/>
  </p:normalViewPr>
  <p:slideViewPr>
    <p:cSldViewPr snapToGrid="0">
      <p:cViewPr varScale="1">
        <p:scale>
          <a:sx n="84" d="100"/>
          <a:sy n="84" d="100"/>
        </p:scale>
        <p:origin x="351" y="4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Elliott" userId="d3e7d7c620cc245f" providerId="LiveId" clId="{60CCB503-1407-4BA6-9409-623FE92CF0C6}"/>
    <pc:docChg chg="modSld">
      <pc:chgData name="Joel Elliott" userId="d3e7d7c620cc245f" providerId="LiveId" clId="{60CCB503-1407-4BA6-9409-623FE92CF0C6}" dt="2025-04-29T18:08:08.274" v="38" actId="20577"/>
      <pc:docMkLst>
        <pc:docMk/>
      </pc:docMkLst>
      <pc:sldChg chg="modSp mod">
        <pc:chgData name="Joel Elliott" userId="d3e7d7c620cc245f" providerId="LiveId" clId="{60CCB503-1407-4BA6-9409-623FE92CF0C6}" dt="2025-04-29T17:41:48.384" v="29" actId="20577"/>
        <pc:sldMkLst>
          <pc:docMk/>
          <pc:sldMk cId="2529338794" sldId="289"/>
        </pc:sldMkLst>
        <pc:spChg chg="mod">
          <ac:chgData name="Joel Elliott" userId="d3e7d7c620cc245f" providerId="LiveId" clId="{60CCB503-1407-4BA6-9409-623FE92CF0C6}" dt="2025-04-29T17:41:48.384" v="29" actId="20577"/>
          <ac:spMkLst>
            <pc:docMk/>
            <pc:sldMk cId="2529338794" sldId="289"/>
            <ac:spMk id="6" creationId="{D643ED01-402D-ACAF-73FF-04351821F027}"/>
          </ac:spMkLst>
        </pc:spChg>
      </pc:sldChg>
      <pc:sldChg chg="modSp mod">
        <pc:chgData name="Joel Elliott" userId="d3e7d7c620cc245f" providerId="LiveId" clId="{60CCB503-1407-4BA6-9409-623FE92CF0C6}" dt="2025-04-29T16:54:33.466" v="16" actId="20577"/>
        <pc:sldMkLst>
          <pc:docMk/>
          <pc:sldMk cId="1265939620" sldId="290"/>
        </pc:sldMkLst>
        <pc:spChg chg="mod">
          <ac:chgData name="Joel Elliott" userId="d3e7d7c620cc245f" providerId="LiveId" clId="{60CCB503-1407-4BA6-9409-623FE92CF0C6}" dt="2025-04-29T16:54:33.466" v="16" actId="20577"/>
          <ac:spMkLst>
            <pc:docMk/>
            <pc:sldMk cId="1265939620" sldId="290"/>
            <ac:spMk id="3" creationId="{D1455C0B-19FB-954B-532A-0A68CAC4E0E4}"/>
          </ac:spMkLst>
        </pc:spChg>
      </pc:sldChg>
      <pc:sldChg chg="modSp mod">
        <pc:chgData name="Joel Elliott" userId="d3e7d7c620cc245f" providerId="LiveId" clId="{60CCB503-1407-4BA6-9409-623FE92CF0C6}" dt="2025-04-29T18:08:08.274" v="38" actId="20577"/>
        <pc:sldMkLst>
          <pc:docMk/>
          <pc:sldMk cId="2703132225" sldId="305"/>
        </pc:sldMkLst>
        <pc:spChg chg="mod">
          <ac:chgData name="Joel Elliott" userId="d3e7d7c620cc245f" providerId="LiveId" clId="{60CCB503-1407-4BA6-9409-623FE92CF0C6}" dt="2025-04-29T18:08:08.274" v="38" actId="20577"/>
          <ac:spMkLst>
            <pc:docMk/>
            <pc:sldMk cId="2703132225" sldId="305"/>
            <ac:spMk id="3" creationId="{3E81D42E-9007-3EEC-9E64-3B1396CC5D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49D60-D6AE-E86F-1101-55D3088D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5001B-5695-4210-C516-CA78FCA81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AC2A7-27D5-A446-D609-A438CBF06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9824-C2FA-D3A6-72AC-6497BF8D8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e.Elliott@ttu.edu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3271393"/>
            <a:ext cx="7096933" cy="791649"/>
          </a:xfrm>
        </p:spPr>
        <p:txBody>
          <a:bodyPr/>
          <a:lstStyle/>
          <a:p>
            <a:r>
              <a:rPr lang="en-US" sz="3200" dirty="0"/>
              <a:t>Forecasting Precious Metal Pricings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8D039-EDE2-ED3C-2314-145267AE25AF}"/>
              </a:ext>
            </a:extLst>
          </p:cNvPr>
          <p:cNvSpPr txBox="1"/>
          <p:nvPr/>
        </p:nvSpPr>
        <p:spPr>
          <a:xfrm flipH="1">
            <a:off x="2481942" y="5086637"/>
            <a:ext cx="4299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By: Joel Elliott</a:t>
            </a:r>
          </a:p>
          <a:p>
            <a:r>
              <a:rPr lang="en-US" sz="1600" dirty="0"/>
              <a:t>Texas Tech University</a:t>
            </a:r>
          </a:p>
          <a:p>
            <a:r>
              <a:rPr lang="en-US" sz="1600" dirty="0"/>
              <a:t>April 29, 2025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46A5D-80E8-CB6A-3E1F-42CE1597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3DCC86-CB25-F7E3-CAAA-C2994671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1179524"/>
          </a:xfrm>
        </p:spPr>
        <p:txBody>
          <a:bodyPr/>
          <a:lstStyle/>
          <a:p>
            <a:r>
              <a:rPr lang="en-US" dirty="0"/>
              <a:t>Platinum Forecasting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1571A-1281-F3CF-4348-050D61166BAE}"/>
              </a:ext>
            </a:extLst>
          </p:cNvPr>
          <p:cNvSpPr txBox="1"/>
          <p:nvPr/>
        </p:nvSpPr>
        <p:spPr>
          <a:xfrm>
            <a:off x="6373091" y="1641764"/>
            <a:ext cx="511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Left is the 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Left is the ARMA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Right is the ARMA optimized model</a:t>
            </a: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0C1D1B56-FE41-8395-2FB2-ED45C615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546"/>
            <a:ext cx="5818910" cy="2860965"/>
          </a:xfrm>
          <a:prstGeom prst="rect">
            <a:avLst/>
          </a:prstGeom>
        </p:spPr>
      </p:pic>
      <p:pic>
        <p:nvPicPr>
          <p:cNvPr id="5" name="Picture 4" descr="A graph of a price&#10;&#10;AI-generated content may be incorrect.">
            <a:extLst>
              <a:ext uri="{FF2B5EF4-FFF2-40B4-BE49-F238E27FC236}">
                <a16:creationId xmlns:a16="http://schemas.microsoft.com/office/drawing/2014/main" id="{4695768C-86EC-5B48-9571-E867C9FE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511"/>
            <a:ext cx="5881254" cy="2715489"/>
          </a:xfrm>
          <a:prstGeom prst="rect">
            <a:avLst/>
          </a:prstGeom>
        </p:spPr>
      </p:pic>
      <p:pic>
        <p:nvPicPr>
          <p:cNvPr id="10" name="Picture 9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D9438E62-F94C-2EAD-56E4-FC3A41A4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981"/>
            <a:ext cx="5992091" cy="37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CF01E-835C-7B69-3D07-C3BD6DDBB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D4C8EDE-CD25-6DA7-671A-B9863B51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1179524"/>
          </a:xfrm>
        </p:spPr>
        <p:txBody>
          <a:bodyPr/>
          <a:lstStyle/>
          <a:p>
            <a:r>
              <a:rPr lang="en-US" dirty="0"/>
              <a:t>Palladium Forecasting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DD602-EDFE-0B29-63BC-0E70B80DE939}"/>
              </a:ext>
            </a:extLst>
          </p:cNvPr>
          <p:cNvSpPr txBox="1"/>
          <p:nvPr/>
        </p:nvSpPr>
        <p:spPr>
          <a:xfrm>
            <a:off x="6373091" y="1641764"/>
            <a:ext cx="511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Left is the 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Left is the ARMA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Right is the ARMA optimized model</a:t>
            </a:r>
          </a:p>
        </p:txBody>
      </p:sp>
      <p:pic>
        <p:nvPicPr>
          <p:cNvPr id="3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F6E86CEB-ECA6-A202-A7D1-111C03A4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1546"/>
            <a:ext cx="5818910" cy="2860965"/>
          </a:xfrm>
          <a:prstGeom prst="rect">
            <a:avLst/>
          </a:prstGeom>
        </p:spPr>
      </p:pic>
      <p:pic>
        <p:nvPicPr>
          <p:cNvPr id="5" name="Picture 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C629B09E-DF6C-0930-0B43-628EBD69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511"/>
            <a:ext cx="5818910" cy="2715489"/>
          </a:xfrm>
          <a:prstGeom prst="rect">
            <a:avLst/>
          </a:prstGeom>
        </p:spPr>
      </p:pic>
      <p:pic>
        <p:nvPicPr>
          <p:cNvPr id="10" name="Picture 9" descr="A graph with blue lines&#10;&#10;AI-generated content may be incorrect.">
            <a:extLst>
              <a:ext uri="{FF2B5EF4-FFF2-40B4-BE49-F238E27FC236}">
                <a16:creationId xmlns:a16="http://schemas.microsoft.com/office/drawing/2014/main" id="{385B6802-FFCB-F0E6-F6BF-1EE3769F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10" y="2602429"/>
            <a:ext cx="6373089" cy="42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C918-4247-2F96-EAB9-4726D9CF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D42E-9007-3EEC-9E64-3B1396CC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4832"/>
            <a:ext cx="9779182" cy="37617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strong correlation of Gold and Silver confirm a linkage in their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ARMA model is the most effective for short term modeling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optimized AIC and BIC </a:t>
            </a:r>
            <a:r>
              <a:rPr lang="en-US"/>
              <a:t>correct the </a:t>
            </a:r>
            <a:r>
              <a:rPr lang="en-US" dirty="0"/>
              <a:t>basic ARMA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scalable to other fields such as crypto or other stocks</a:t>
            </a:r>
          </a:p>
        </p:txBody>
      </p:sp>
    </p:spTree>
    <p:extLst>
      <p:ext uri="{BB962C8B-B14F-4D97-AF65-F5344CB8AC3E}">
        <p14:creationId xmlns:p14="http://schemas.microsoft.com/office/powerpoint/2010/main" val="270313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193A-D90A-6E5C-A32B-2F6AF867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B384-895F-FF96-9D19-2BC925DEFE6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Possible look into other models like ARIMA or SARIMA to observe the trends better</a:t>
            </a:r>
          </a:p>
          <a:p>
            <a:r>
              <a:rPr lang="en-US" sz="2800" dirty="0"/>
              <a:t>Include other variables like inflation and rates</a:t>
            </a:r>
          </a:p>
          <a:p>
            <a:r>
              <a:rPr lang="en-US" sz="2800" dirty="0"/>
              <a:t>Test with a higher frequency using intraday modeling</a:t>
            </a:r>
          </a:p>
        </p:txBody>
      </p:sp>
    </p:spTree>
    <p:extLst>
      <p:ext uri="{BB962C8B-B14F-4D97-AF65-F5344CB8AC3E}">
        <p14:creationId xmlns:p14="http://schemas.microsoft.com/office/powerpoint/2010/main" val="194058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A12F-1F71-580F-C5AB-33FB6C021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7BEA5-DAAC-82CF-3CEC-EF963D1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joel.e.Elliott@ttu.edu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https://github.com/Jo3K33p</a:t>
            </a:r>
          </a:p>
        </p:txBody>
      </p:sp>
    </p:spTree>
    <p:extLst>
      <p:ext uri="{BB962C8B-B14F-4D97-AF65-F5344CB8AC3E}">
        <p14:creationId xmlns:p14="http://schemas.microsoft.com/office/powerpoint/2010/main" val="31645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and Correlate long term pricing trends of precious metals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multiple fits:</a:t>
            </a:r>
          </a:p>
          <a:p>
            <a:r>
              <a:rPr lang="en-US" sz="2400" dirty="0"/>
              <a:t>	1) Linear Regressive</a:t>
            </a:r>
          </a:p>
          <a:p>
            <a:r>
              <a:rPr lang="en-US" sz="2400" dirty="0"/>
              <a:t>	2) Auto Regressive (AR)</a:t>
            </a:r>
          </a:p>
          <a:p>
            <a:r>
              <a:rPr lang="en-US" sz="2400" dirty="0"/>
              <a:t>	3) Auto Regressive with Moving Average (ARMA)</a:t>
            </a:r>
          </a:p>
          <a:p>
            <a:r>
              <a:rPr lang="en-US" sz="2400" dirty="0"/>
              <a:t>	4) Optimized with AIC &amp; BIC (ARMA)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Forecast future prices while maintaining timescale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C851C-DF62-1045-0D26-AE1CE2F2F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FEDE-B7AF-0948-08B7-A5D230DD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AF4B-FE6F-5EF1-986B-83A44A54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07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 this project I used the yahoo finance python library (</a:t>
            </a:r>
            <a:r>
              <a:rPr lang="en-US" sz="2400" dirty="0" err="1"/>
              <a:t>yfinance</a:t>
            </a:r>
            <a:r>
              <a:rPr lang="en-US" sz="2400" dirty="0"/>
              <a:t>) to access the API to gather the prices for each metal.</a:t>
            </a:r>
          </a:p>
          <a:p>
            <a:r>
              <a:rPr lang="en-US" sz="2400" dirty="0"/>
              <a:t>Metals: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Gold (GC=F)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Silver (SI=F)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Platinum (PL=F)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Palladium (PA=F)</a:t>
            </a:r>
          </a:p>
          <a:p>
            <a:r>
              <a:rPr lang="en-US" sz="2400" dirty="0"/>
              <a:t>The time frame used: January 2010 – present</a:t>
            </a:r>
          </a:p>
          <a:p>
            <a:r>
              <a:rPr lang="en-US" sz="2400" dirty="0"/>
              <a:t>The frequency used was the daily close prices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13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EC39D7-E8DA-F2BB-3827-01CAB9919A2D}"/>
              </a:ext>
            </a:extLst>
          </p:cNvPr>
          <p:cNvSpPr txBox="1"/>
          <p:nvPr/>
        </p:nvSpPr>
        <p:spPr>
          <a:xfrm>
            <a:off x="1539145" y="289654"/>
            <a:ext cx="553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Correlation Analysis</a:t>
            </a:r>
          </a:p>
        </p:txBody>
      </p: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780176EE-4B36-CEF2-A5AB-26E03C4F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6" y="1205867"/>
            <a:ext cx="5818644" cy="5109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E84E71-D265-58A1-7133-1D24B4CC90DB}"/>
              </a:ext>
            </a:extLst>
          </p:cNvPr>
          <p:cNvSpPr txBox="1"/>
          <p:nvPr/>
        </p:nvSpPr>
        <p:spPr>
          <a:xfrm>
            <a:off x="6096000" y="2883574"/>
            <a:ext cx="5723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heatmap we can observe that: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Gold and Silver have the highest positive correlation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Silver and Platinum have a high positive correlation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Platinum and Palladium have a  negative correlation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dirty="0"/>
              <a:t>Pricing For relative Time Frame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86713758-7BBA-0DD8-D841-8105EB4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2" y="2299854"/>
            <a:ext cx="9247909" cy="432261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3ED01-402D-ACAF-73FF-04351821F027}"/>
              </a:ext>
            </a:extLst>
          </p:cNvPr>
          <p:cNvSpPr txBox="1"/>
          <p:nvPr/>
        </p:nvSpPr>
        <p:spPr>
          <a:xfrm>
            <a:off x="9810602" y="2299854"/>
            <a:ext cx="2332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Silver’s price looks so low because compared to the others it price it only in the 10-50 USD range.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7828840" cy="4109879"/>
          </a:xfrm>
        </p:spPr>
        <p:txBody>
          <a:bodyPr/>
          <a:lstStyle/>
          <a:p>
            <a:r>
              <a:rPr lang="en-US" dirty="0"/>
              <a:t>For this project I decided to use several models for forecasting the future prices as I listed earlier.</a:t>
            </a:r>
          </a:p>
          <a:p>
            <a:endParaRPr lang="en-US" dirty="0"/>
          </a:p>
          <a:p>
            <a:r>
              <a:rPr lang="en-US" dirty="0"/>
              <a:t>The next slide will contain the Linear Regression model</a:t>
            </a:r>
          </a:p>
          <a:p>
            <a:endParaRPr lang="en-US" dirty="0"/>
          </a:p>
          <a:p>
            <a:r>
              <a:rPr lang="en-US" dirty="0"/>
              <a:t>The slide next four slides will contain the AR model, ARMA model, and the ARMA model optimize with the AIC and BIC for each respective metal.</a:t>
            </a:r>
          </a:p>
          <a:p>
            <a:endParaRPr lang="en-US" dirty="0"/>
          </a:p>
          <a:p>
            <a:r>
              <a:rPr lang="en-US" dirty="0"/>
              <a:t>I used the </a:t>
            </a:r>
            <a:r>
              <a:rPr lang="en-US" dirty="0" err="1"/>
              <a:t>statsmodels</a:t>
            </a:r>
            <a:r>
              <a:rPr lang="en-US" dirty="0"/>
              <a:t> python library to calculate these.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06CD31-FCF2-2BFF-2D77-A475E03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Linear Regressive Model</a:t>
            </a:r>
          </a:p>
        </p:txBody>
      </p:sp>
      <p:pic>
        <p:nvPicPr>
          <p:cNvPr id="16" name="Content Placeholder 15" descr="A screenshot of a graph&#10;&#10;AI-generated content may be incorrect.">
            <a:extLst>
              <a:ext uri="{FF2B5EF4-FFF2-40B4-BE49-F238E27FC236}">
                <a16:creationId xmlns:a16="http://schemas.microsoft.com/office/drawing/2014/main" id="{F85C678F-37AA-C6D3-2A87-23366343756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74845" y="457199"/>
            <a:ext cx="4676028" cy="588818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4D186A-9092-C8D6-7A03-1E903208E2BA}"/>
              </a:ext>
            </a:extLst>
          </p:cNvPr>
          <p:cNvSpPr txBox="1"/>
          <p:nvPr/>
        </p:nvSpPr>
        <p:spPr>
          <a:xfrm>
            <a:off x="5653397" y="2970415"/>
            <a:ext cx="573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seen in the graphs the linear regression model gives unrealistic values compared to the next three models</a:t>
            </a:r>
          </a:p>
        </p:txBody>
      </p:sp>
    </p:spTree>
    <p:extLst>
      <p:ext uri="{BB962C8B-B14F-4D97-AF65-F5344CB8AC3E}">
        <p14:creationId xmlns:p14="http://schemas.microsoft.com/office/powerpoint/2010/main" val="14045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D9997A0-8126-FB9E-36CB-B062ABD7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1179524"/>
          </a:xfrm>
        </p:spPr>
        <p:txBody>
          <a:bodyPr/>
          <a:lstStyle/>
          <a:p>
            <a:r>
              <a:rPr lang="en-US" dirty="0"/>
              <a:t>Gold Forecasting</a:t>
            </a:r>
          </a:p>
        </p:txBody>
      </p:sp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886AB650-8C25-4B6D-93E3-08E357A6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3" y="1281547"/>
            <a:ext cx="5701145" cy="2715490"/>
          </a:xfrm>
          <a:prstGeom prst="rect">
            <a:avLst/>
          </a:prstGeom>
        </p:spPr>
      </p:pic>
      <p:pic>
        <p:nvPicPr>
          <p:cNvPr id="8" name="Picture 7" descr="A graph of a price&#10;&#10;AI-generated content may be incorrect.">
            <a:extLst>
              <a:ext uri="{FF2B5EF4-FFF2-40B4-BE49-F238E27FC236}">
                <a16:creationId xmlns:a16="http://schemas.microsoft.com/office/drawing/2014/main" id="{6E7D932B-104B-FE7A-64B6-C490892C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511"/>
            <a:ext cx="5825836" cy="2715490"/>
          </a:xfrm>
          <a:prstGeom prst="rect">
            <a:avLst/>
          </a:prstGeom>
        </p:spPr>
      </p:pic>
      <p:pic>
        <p:nvPicPr>
          <p:cNvPr id="12" name="Picture 11" descr="A graph with blue lines&#10;&#10;AI-generated content may be incorrect.">
            <a:extLst>
              <a:ext uri="{FF2B5EF4-FFF2-40B4-BE49-F238E27FC236}">
                <a16:creationId xmlns:a16="http://schemas.microsoft.com/office/drawing/2014/main" id="{986C032C-1E0F-4436-F675-C277F7B51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54" y="3228109"/>
            <a:ext cx="6310746" cy="3629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278DDD-DA7B-978D-4AC4-0ABECE26C50A}"/>
              </a:ext>
            </a:extLst>
          </p:cNvPr>
          <p:cNvSpPr txBox="1"/>
          <p:nvPr/>
        </p:nvSpPr>
        <p:spPr>
          <a:xfrm>
            <a:off x="6373091" y="1641764"/>
            <a:ext cx="511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Left is the 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Left is the ARMA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Right is the ARMA optimized model</a:t>
            </a:r>
          </a:p>
        </p:txBody>
      </p:sp>
    </p:spTree>
    <p:extLst>
      <p:ext uri="{BB962C8B-B14F-4D97-AF65-F5344CB8AC3E}">
        <p14:creationId xmlns:p14="http://schemas.microsoft.com/office/powerpoint/2010/main" val="120708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88F7-2D04-F0B3-B572-32933671E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5D831D7-BD40-B724-388F-35B48EC3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1179524"/>
          </a:xfrm>
        </p:spPr>
        <p:txBody>
          <a:bodyPr/>
          <a:lstStyle/>
          <a:p>
            <a:r>
              <a:rPr lang="en-US" dirty="0"/>
              <a:t>Silver Forecasting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313FA-F13D-AF8B-AFA3-4EFBF8879B6D}"/>
              </a:ext>
            </a:extLst>
          </p:cNvPr>
          <p:cNvSpPr txBox="1"/>
          <p:nvPr/>
        </p:nvSpPr>
        <p:spPr>
          <a:xfrm>
            <a:off x="6373091" y="1641764"/>
            <a:ext cx="511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Left is the 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Left is the ARMA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Right is the ARMA optimized model</a:t>
            </a:r>
          </a:p>
        </p:txBody>
      </p:sp>
      <p:pic>
        <p:nvPicPr>
          <p:cNvPr id="3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756B0466-52F0-6AA7-3350-BDD860A9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281545"/>
            <a:ext cx="5708073" cy="2860965"/>
          </a:xfrm>
          <a:prstGeom prst="rect">
            <a:avLst/>
          </a:prstGeom>
        </p:spPr>
      </p:pic>
      <p:pic>
        <p:nvPicPr>
          <p:cNvPr id="5" name="Picture 4" descr="A graph of a price&#10;&#10;AI-generated content may be incorrect.">
            <a:extLst>
              <a:ext uri="{FF2B5EF4-FFF2-40B4-BE49-F238E27FC236}">
                <a16:creationId xmlns:a16="http://schemas.microsoft.com/office/drawing/2014/main" id="{5F6E80A0-C000-94EE-7D3F-471D3DD6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2511"/>
            <a:ext cx="5881254" cy="2715490"/>
          </a:xfrm>
          <a:prstGeom prst="rect">
            <a:avLst/>
          </a:prstGeom>
        </p:spPr>
      </p:pic>
      <p:pic>
        <p:nvPicPr>
          <p:cNvPr id="10" name="Picture 9" descr="A graph showing the silver price per month&#10;&#10;AI-generated content may be incorrect.">
            <a:extLst>
              <a:ext uri="{FF2B5EF4-FFF2-40B4-BE49-F238E27FC236}">
                <a16:creationId xmlns:a16="http://schemas.microsoft.com/office/drawing/2014/main" id="{655BDB0A-18B7-0043-316F-EEB2F87F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018" y="3054927"/>
            <a:ext cx="6130637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89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{183707A9-6078-41C6-A21F-0BC1672ADEF3}tf45331398_win32</Template>
  <TotalTime>134</TotalTime>
  <Words>479</Words>
  <Application>Microsoft Office PowerPoint</Application>
  <PresentationFormat>Widescreen</PresentationFormat>
  <Paragraphs>72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Forecasting Precious Metal Pricings</vt:lpstr>
      <vt:lpstr>Objectives</vt:lpstr>
      <vt:lpstr>Data Source</vt:lpstr>
      <vt:lpstr>PowerPoint Presentation</vt:lpstr>
      <vt:lpstr>Pricing For relative Time Frame</vt:lpstr>
      <vt:lpstr>Forecasting Models</vt:lpstr>
      <vt:lpstr>Linear Regressive Model</vt:lpstr>
      <vt:lpstr>Gold Forecasting</vt:lpstr>
      <vt:lpstr>Silver Forecasting</vt:lpstr>
      <vt:lpstr>Platinum Forecasting</vt:lpstr>
      <vt:lpstr>Palladium Forecasting</vt:lpstr>
      <vt:lpstr>Conclusions</vt:lpstr>
      <vt:lpstr>Future Work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Elliott, Joel E</dc:creator>
  <cp:lastModifiedBy>Elliott, Joel E</cp:lastModifiedBy>
  <cp:revision>1</cp:revision>
  <dcterms:created xsi:type="dcterms:W3CDTF">2025-04-29T15:53:14Z</dcterms:created>
  <dcterms:modified xsi:type="dcterms:W3CDTF">2025-04-29T18:08:11Z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