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Roboto Slab"/>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arlie Rop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5-12-14T20:38:41.941">
    <p:pos x="6000" y="0"/>
    <p:text>Im just going to talk to you real quick about some future enhancements that we have thought about adding.
We would like to implement the ability to select a Minor or Pathway. This would give students a much better idea on how their credits are going to be applied to things other than their selected major.
We would also like to increase the marketability of Foxify. Basically we would like to add functions that make entering data easier for certain prospective students. For instance if you completed and Associates degree at Dutchess Foxify would allow you to choose the degree you got and it would auto fill the class fields for you.
An Admin Dashboard would allow us to gather statistics on how Foxify is used. We would be able to see things like what majors are selected most often, how many prospective students visit the page, the schools that these students are coming from and what technology is used most often to use Foxify. Information like this would allow us to better tailor Foxify to prospective students. And hopefully increase the amount of transfer applicants.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ed75ccf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5ed75ccf_0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f87c8c918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87c8c91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f2ec4b2ca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2ec4b2c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f87c8c91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87c8c91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f87c8c91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87c8c9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94b42b6a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94b42b6a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5f391192_0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db5743a4e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b5743a4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db5743a4e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b5743a4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35f391192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db5743a4e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b5743a4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db5743a4e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b5743a4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db5743a4e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b5743a4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db5743a4e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b5743a4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db5743a4e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b5743a4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db5743a4e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b5743a4e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db5743a4e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b5743a4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db5743a4e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b5743a4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5694cd56_04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f2ec4b2ca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2ec4b2c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5f391192_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To create an application that makes it easy for students looking to transfer from Dutchess Community College to Marist to see how the classes they already completed or plan to complete will transfer over to Marist. In doing so, the application will also relieve Admissions staff of doing this task, allowing them to focus on other Admissions 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f2ec4b2c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2ec4b2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f2ec4b2c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2ec4b2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f2ec4b2c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ec4b2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f2ec4b2c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2ec4b2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5f391192_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1169100" y="53339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33400" y="3337825"/>
            <a:ext cx="5325600" cy="2986800"/>
          </a:xfrm>
          <a:prstGeom prst="rect">
            <a:avLst/>
          </a:prstGeom>
          <a:ln cap="flat" cmpd="sng" w="114300">
            <a:solidFill>
              <a:srgbClr val="FF0000"/>
            </a:solidFill>
            <a:prstDash val="solid"/>
            <a:round/>
            <a:headEnd len="sm" w="sm" type="none"/>
            <a:tailEnd len="sm" w="sm" type="none"/>
          </a:ln>
        </p:spPr>
        <p:txBody>
          <a:bodyPr anchorCtr="0" anchor="b" bIns="91425" lIns="91425" spcFirstLastPara="1" rIns="91425" wrap="square" tIns="91425">
            <a:noAutofit/>
          </a:bodyPr>
          <a:lstStyle>
            <a:lvl1pPr lvl="0">
              <a:spcBef>
                <a:spcPts val="0"/>
              </a:spcBef>
              <a:spcAft>
                <a:spcPts val="0"/>
              </a:spcAft>
              <a:buClr>
                <a:srgbClr val="111111"/>
              </a:buClr>
              <a:buSzPts val="6000"/>
              <a:buNone/>
              <a:defRPr sz="6000">
                <a:solidFill>
                  <a:srgbClr val="111111"/>
                </a:solidFill>
              </a:defRPr>
            </a:lvl1pPr>
            <a:lvl2pPr lvl="1" algn="ctr">
              <a:spcBef>
                <a:spcPts val="0"/>
              </a:spcBef>
              <a:spcAft>
                <a:spcPts val="0"/>
              </a:spcAft>
              <a:buClr>
                <a:srgbClr val="111111"/>
              </a:buClr>
              <a:buSzPts val="6000"/>
              <a:buNone/>
              <a:defRPr sz="6000">
                <a:solidFill>
                  <a:srgbClr val="111111"/>
                </a:solidFill>
              </a:defRPr>
            </a:lvl2pPr>
            <a:lvl3pPr lvl="2" algn="ctr">
              <a:spcBef>
                <a:spcPts val="0"/>
              </a:spcBef>
              <a:spcAft>
                <a:spcPts val="0"/>
              </a:spcAft>
              <a:buClr>
                <a:srgbClr val="111111"/>
              </a:buClr>
              <a:buSzPts val="6000"/>
              <a:buNone/>
              <a:defRPr sz="6000">
                <a:solidFill>
                  <a:srgbClr val="111111"/>
                </a:solidFill>
              </a:defRPr>
            </a:lvl3pPr>
            <a:lvl4pPr lvl="3" algn="ctr">
              <a:spcBef>
                <a:spcPts val="0"/>
              </a:spcBef>
              <a:spcAft>
                <a:spcPts val="0"/>
              </a:spcAft>
              <a:buClr>
                <a:srgbClr val="111111"/>
              </a:buClr>
              <a:buSzPts val="6000"/>
              <a:buNone/>
              <a:defRPr sz="6000">
                <a:solidFill>
                  <a:srgbClr val="111111"/>
                </a:solidFill>
              </a:defRPr>
            </a:lvl4pPr>
            <a:lvl5pPr lvl="4" algn="ctr">
              <a:spcBef>
                <a:spcPts val="0"/>
              </a:spcBef>
              <a:spcAft>
                <a:spcPts val="0"/>
              </a:spcAft>
              <a:buClr>
                <a:srgbClr val="111111"/>
              </a:buClr>
              <a:buSzPts val="6000"/>
              <a:buNone/>
              <a:defRPr sz="6000">
                <a:solidFill>
                  <a:srgbClr val="111111"/>
                </a:solidFill>
              </a:defRPr>
            </a:lvl5pPr>
            <a:lvl6pPr lvl="5" algn="ctr">
              <a:spcBef>
                <a:spcPts val="0"/>
              </a:spcBef>
              <a:spcAft>
                <a:spcPts val="0"/>
              </a:spcAft>
              <a:buClr>
                <a:srgbClr val="111111"/>
              </a:buClr>
              <a:buSzPts val="6000"/>
              <a:buNone/>
              <a:defRPr sz="6000">
                <a:solidFill>
                  <a:srgbClr val="111111"/>
                </a:solidFill>
              </a:defRPr>
            </a:lvl6pPr>
            <a:lvl7pPr lvl="6" algn="ctr">
              <a:spcBef>
                <a:spcPts val="0"/>
              </a:spcBef>
              <a:spcAft>
                <a:spcPts val="0"/>
              </a:spcAft>
              <a:buClr>
                <a:srgbClr val="111111"/>
              </a:buClr>
              <a:buSzPts val="6000"/>
              <a:buNone/>
              <a:defRPr sz="6000">
                <a:solidFill>
                  <a:srgbClr val="111111"/>
                </a:solidFill>
              </a:defRPr>
            </a:lvl7pPr>
            <a:lvl8pPr lvl="7" algn="ctr">
              <a:spcBef>
                <a:spcPts val="0"/>
              </a:spcBef>
              <a:spcAft>
                <a:spcPts val="0"/>
              </a:spcAft>
              <a:buClr>
                <a:srgbClr val="111111"/>
              </a:buClr>
              <a:buSzPts val="6000"/>
              <a:buNone/>
              <a:defRPr sz="6000">
                <a:solidFill>
                  <a:srgbClr val="111111"/>
                </a:solidFill>
              </a:defRPr>
            </a:lvl8pPr>
            <a:lvl9pPr lvl="8" algn="ctr">
              <a:spcBef>
                <a:spcPts val="0"/>
              </a:spcBef>
              <a:spcAft>
                <a:spcPts val="0"/>
              </a:spcAft>
              <a:buClr>
                <a:srgbClr val="111111"/>
              </a:buClr>
              <a:buSzPts val="6000"/>
              <a:buNone/>
              <a:defRPr sz="6000">
                <a:solidFill>
                  <a:srgbClr val="11111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 name="Shape 11"/>
        <p:cNvGrpSpPr/>
        <p:nvPr/>
      </p:nvGrpSpPr>
      <p:grpSpPr>
        <a:xfrm>
          <a:off x="0" y="0"/>
          <a:ext cx="0" cy="0"/>
          <a:chOff x="0" y="0"/>
          <a:chExt cx="0" cy="0"/>
        </a:xfrm>
      </p:grpSpPr>
      <p:sp>
        <p:nvSpPr>
          <p:cNvPr id="12" name="Google Shape;12;p3"/>
          <p:cNvSpPr/>
          <p:nvPr/>
        </p:nvSpPr>
        <p:spPr>
          <a:xfrm>
            <a:off x="1169100" y="53339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ctrTitle"/>
          </p:nvPr>
        </p:nvSpPr>
        <p:spPr>
          <a:xfrm>
            <a:off x="533400" y="3939900"/>
            <a:ext cx="5270100" cy="1546500"/>
          </a:xfrm>
          <a:prstGeom prst="rect">
            <a:avLst/>
          </a:prstGeom>
          <a:ln cap="flat" cmpd="sng" w="114300">
            <a:solidFill>
              <a:srgbClr val="000000"/>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 name="Google Shape;14;p3"/>
          <p:cNvSpPr txBox="1"/>
          <p:nvPr>
            <p:ph idx="1" type="subTitle"/>
          </p:nvPr>
        </p:nvSpPr>
        <p:spPr>
          <a:xfrm>
            <a:off x="533400" y="5684600"/>
            <a:ext cx="7783500" cy="639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11111"/>
              </a:buClr>
              <a:buSzPts val="2600"/>
              <a:buNone/>
              <a:defRPr i="1" sz="2600"/>
            </a:lvl1pPr>
            <a:lvl2pPr lvl="1" rtl="0">
              <a:spcBef>
                <a:spcPts val="0"/>
              </a:spcBef>
              <a:spcAft>
                <a:spcPts val="0"/>
              </a:spcAft>
              <a:buClr>
                <a:srgbClr val="111111"/>
              </a:buClr>
              <a:buSzPts val="2600"/>
              <a:buNone/>
              <a:defRPr i="1" sz="2600"/>
            </a:lvl2pPr>
            <a:lvl3pPr lvl="2" rtl="0">
              <a:spcBef>
                <a:spcPts val="0"/>
              </a:spcBef>
              <a:spcAft>
                <a:spcPts val="0"/>
              </a:spcAft>
              <a:buClr>
                <a:srgbClr val="111111"/>
              </a:buClr>
              <a:buSzPts val="2600"/>
              <a:buNone/>
              <a:defRPr i="1" sz="2600"/>
            </a:lvl3pPr>
            <a:lvl4pPr lvl="3" rtl="0">
              <a:spcBef>
                <a:spcPts val="0"/>
              </a:spcBef>
              <a:spcAft>
                <a:spcPts val="0"/>
              </a:spcAft>
              <a:buClr>
                <a:srgbClr val="111111"/>
              </a:buClr>
              <a:buSzPts val="2600"/>
              <a:buNone/>
              <a:defRPr i="1" sz="2600"/>
            </a:lvl4pPr>
            <a:lvl5pPr lvl="4" rtl="0">
              <a:spcBef>
                <a:spcPts val="0"/>
              </a:spcBef>
              <a:spcAft>
                <a:spcPts val="0"/>
              </a:spcAft>
              <a:buClr>
                <a:srgbClr val="111111"/>
              </a:buClr>
              <a:buSzPts val="2600"/>
              <a:buNone/>
              <a:defRPr i="1" sz="2600"/>
            </a:lvl5pPr>
            <a:lvl6pPr lvl="5" rtl="0">
              <a:spcBef>
                <a:spcPts val="0"/>
              </a:spcBef>
              <a:spcAft>
                <a:spcPts val="0"/>
              </a:spcAft>
              <a:buClr>
                <a:srgbClr val="111111"/>
              </a:buClr>
              <a:buSzPts val="2600"/>
              <a:buNone/>
              <a:defRPr i="1" sz="2600"/>
            </a:lvl6pPr>
            <a:lvl7pPr lvl="6" rtl="0">
              <a:spcBef>
                <a:spcPts val="0"/>
              </a:spcBef>
              <a:spcAft>
                <a:spcPts val="0"/>
              </a:spcAft>
              <a:buClr>
                <a:srgbClr val="111111"/>
              </a:buClr>
              <a:buSzPts val="2600"/>
              <a:buNone/>
              <a:defRPr i="1" sz="2600"/>
            </a:lvl7pPr>
            <a:lvl8pPr lvl="7" rtl="0">
              <a:spcBef>
                <a:spcPts val="0"/>
              </a:spcBef>
              <a:spcAft>
                <a:spcPts val="0"/>
              </a:spcAft>
              <a:buClr>
                <a:srgbClr val="111111"/>
              </a:buClr>
              <a:buSzPts val="2600"/>
              <a:buNone/>
              <a:defRPr i="1" sz="2600"/>
            </a:lvl8pPr>
            <a:lvl9pPr lvl="8" rtl="0">
              <a:spcBef>
                <a:spcPts val="0"/>
              </a:spcBef>
              <a:spcAft>
                <a:spcPts val="0"/>
              </a:spcAft>
              <a:buClr>
                <a:srgbClr val="111111"/>
              </a:buClr>
              <a:buSzPts val="2600"/>
              <a:buNone/>
              <a:defRPr i="1" sz="2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p:nvPr/>
        </p:nvSpPr>
        <p:spPr>
          <a:xfrm>
            <a:off x="1169100" y="96180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idx="1" type="body"/>
          </p:nvPr>
        </p:nvSpPr>
        <p:spPr>
          <a:xfrm>
            <a:off x="2402275" y="1641175"/>
            <a:ext cx="5573700" cy="4035600"/>
          </a:xfrm>
          <a:prstGeom prst="rect">
            <a:avLst/>
          </a:prstGeom>
        </p:spPr>
        <p:txBody>
          <a:bodyPr anchorCtr="0" anchor="t" bIns="91425" lIns="91425" spcFirstLastPara="1" rIns="91425" wrap="square" tIns="91425">
            <a:noAutofit/>
          </a:bodyPr>
          <a:lstStyle>
            <a:lvl1pPr indent="-469900" lvl="0" marL="457200" rtl="0">
              <a:spcBef>
                <a:spcPts val="600"/>
              </a:spcBef>
              <a:spcAft>
                <a:spcPts val="0"/>
              </a:spcAft>
              <a:buSzPts val="3800"/>
              <a:buFont typeface="Georgia"/>
              <a:buChar char="□"/>
              <a:defRPr i="1" sz="3800">
                <a:latin typeface="Georgia"/>
                <a:ea typeface="Georgia"/>
                <a:cs typeface="Georgia"/>
                <a:sym typeface="Georgia"/>
              </a:defRPr>
            </a:lvl1pPr>
            <a:lvl2pPr indent="-469900" lvl="1" marL="914400" rtl="0">
              <a:spcBef>
                <a:spcPts val="0"/>
              </a:spcBef>
              <a:spcAft>
                <a:spcPts val="0"/>
              </a:spcAft>
              <a:buSzPts val="3800"/>
              <a:buFont typeface="Georgia"/>
              <a:buChar char="■"/>
              <a:defRPr i="1" sz="3800">
                <a:latin typeface="Georgia"/>
                <a:ea typeface="Georgia"/>
                <a:cs typeface="Georgia"/>
                <a:sym typeface="Georgia"/>
              </a:defRPr>
            </a:lvl2pPr>
            <a:lvl3pPr indent="-469900" lvl="2" marL="1371600" rtl="0">
              <a:spcBef>
                <a:spcPts val="0"/>
              </a:spcBef>
              <a:spcAft>
                <a:spcPts val="0"/>
              </a:spcAft>
              <a:buSzPts val="3800"/>
              <a:buFont typeface="Georgia"/>
              <a:buChar char="▣"/>
              <a:defRPr i="1" sz="3800">
                <a:latin typeface="Georgia"/>
                <a:ea typeface="Georgia"/>
                <a:cs typeface="Georgia"/>
                <a:sym typeface="Georgia"/>
              </a:defRPr>
            </a:lvl3pPr>
            <a:lvl4pPr indent="-469900" lvl="3" marL="1828800" rtl="0">
              <a:spcBef>
                <a:spcPts val="0"/>
              </a:spcBef>
              <a:spcAft>
                <a:spcPts val="0"/>
              </a:spcAft>
              <a:buSzPts val="3800"/>
              <a:buFont typeface="Georgia"/>
              <a:buChar char="●"/>
              <a:defRPr i="1" sz="3800">
                <a:latin typeface="Georgia"/>
                <a:ea typeface="Georgia"/>
                <a:cs typeface="Georgia"/>
                <a:sym typeface="Georgia"/>
              </a:defRPr>
            </a:lvl4pPr>
            <a:lvl5pPr indent="-469900" lvl="4" marL="2286000" rtl="0">
              <a:spcBef>
                <a:spcPts val="0"/>
              </a:spcBef>
              <a:spcAft>
                <a:spcPts val="0"/>
              </a:spcAft>
              <a:buSzPts val="3800"/>
              <a:buFont typeface="Georgia"/>
              <a:buChar char="○"/>
              <a:defRPr i="1" sz="3800">
                <a:latin typeface="Georgia"/>
                <a:ea typeface="Georgia"/>
                <a:cs typeface="Georgia"/>
                <a:sym typeface="Georgia"/>
              </a:defRPr>
            </a:lvl5pPr>
            <a:lvl6pPr indent="-469900" lvl="5" marL="2743200" rtl="0">
              <a:spcBef>
                <a:spcPts val="0"/>
              </a:spcBef>
              <a:spcAft>
                <a:spcPts val="0"/>
              </a:spcAft>
              <a:buSzPts val="3800"/>
              <a:buFont typeface="Georgia"/>
              <a:buChar char="■"/>
              <a:defRPr i="1" sz="3800">
                <a:latin typeface="Georgia"/>
                <a:ea typeface="Georgia"/>
                <a:cs typeface="Georgia"/>
                <a:sym typeface="Georgia"/>
              </a:defRPr>
            </a:lvl6pPr>
            <a:lvl7pPr indent="-469900" lvl="6" marL="3200400" rtl="0">
              <a:spcBef>
                <a:spcPts val="0"/>
              </a:spcBef>
              <a:spcAft>
                <a:spcPts val="0"/>
              </a:spcAft>
              <a:buSzPts val="3800"/>
              <a:buFont typeface="Georgia"/>
              <a:buChar char="●"/>
              <a:defRPr i="1" sz="3800">
                <a:latin typeface="Georgia"/>
                <a:ea typeface="Georgia"/>
                <a:cs typeface="Georgia"/>
                <a:sym typeface="Georgia"/>
              </a:defRPr>
            </a:lvl7pPr>
            <a:lvl8pPr indent="-469900" lvl="7" marL="3657600" rtl="0">
              <a:spcBef>
                <a:spcPts val="0"/>
              </a:spcBef>
              <a:spcAft>
                <a:spcPts val="0"/>
              </a:spcAft>
              <a:buSzPts val="3800"/>
              <a:buFont typeface="Georgia"/>
              <a:buChar char="○"/>
              <a:defRPr i="1" sz="3800">
                <a:latin typeface="Georgia"/>
                <a:ea typeface="Georgia"/>
                <a:cs typeface="Georgia"/>
                <a:sym typeface="Georgia"/>
              </a:defRPr>
            </a:lvl8pPr>
            <a:lvl9pPr indent="-469900" lvl="8" marL="4114800">
              <a:spcBef>
                <a:spcPts val="0"/>
              </a:spcBef>
              <a:spcAft>
                <a:spcPts val="0"/>
              </a:spcAft>
              <a:buSzPts val="3800"/>
              <a:buFont typeface="Georgia"/>
              <a:buChar char="■"/>
              <a:defRPr i="1" sz="3800">
                <a:latin typeface="Georgia"/>
                <a:ea typeface="Georgia"/>
                <a:cs typeface="Georgia"/>
                <a:sym typeface="Georgia"/>
              </a:defRPr>
            </a:lvl9pPr>
          </a:lstStyle>
          <a:p/>
        </p:txBody>
      </p:sp>
      <p:sp>
        <p:nvSpPr>
          <p:cNvPr id="18" name="Google Shape;18;p4"/>
          <p:cNvSpPr txBox="1"/>
          <p:nvPr/>
        </p:nvSpPr>
        <p:spPr>
          <a:xfrm>
            <a:off x="208375" y="579332"/>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0">
                <a:solidFill>
                  <a:srgbClr val="FF0000"/>
                </a:solidFill>
              </a:rPr>
              <a:t>“</a:t>
            </a:r>
            <a:endParaRPr b="1" sz="10000">
              <a:solidFill>
                <a:srgbClr val="FF0000"/>
              </a:solidFill>
            </a:endParaRPr>
          </a:p>
        </p:txBody>
      </p:sp>
      <p:sp>
        <p:nvSpPr>
          <p:cNvPr id="19" name="Google Shape;19;p4"/>
          <p:cNvSpPr/>
          <p:nvPr/>
        </p:nvSpPr>
        <p:spPr>
          <a:xfrm>
            <a:off x="539122" y="539122"/>
            <a:ext cx="1295700" cy="1295700"/>
          </a:xfrm>
          <a:prstGeom prst="rect">
            <a:avLst/>
          </a:prstGeom>
          <a:noFill/>
          <a:ln cap="flat" cmpd="sng" w="762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 name="Shape 20"/>
        <p:cNvGrpSpPr/>
        <p:nvPr/>
      </p:nvGrpSpPr>
      <p:grpSpPr>
        <a:xfrm>
          <a:off x="0" y="0"/>
          <a:ext cx="0" cy="0"/>
          <a:chOff x="0" y="0"/>
          <a:chExt cx="0" cy="0"/>
        </a:xfrm>
      </p:grpSpPr>
      <p:sp>
        <p:nvSpPr>
          <p:cNvPr id="21" name="Google Shape;21;p5"/>
          <p:cNvSpPr/>
          <p:nvPr/>
        </p:nvSpPr>
        <p:spPr>
          <a:xfrm>
            <a:off x="1169100" y="96180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533400" y="533400"/>
            <a:ext cx="2106600" cy="1309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3" name="Google Shape;23;p5"/>
          <p:cNvSpPr txBox="1"/>
          <p:nvPr>
            <p:ph idx="1" type="body"/>
          </p:nvPr>
        </p:nvSpPr>
        <p:spPr>
          <a:xfrm>
            <a:off x="3203050" y="1205250"/>
            <a:ext cx="5185200" cy="48996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p:nvPr/>
        </p:nvSpPr>
        <p:spPr>
          <a:xfrm>
            <a:off x="1169100" y="96180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533400" y="533400"/>
            <a:ext cx="2106600" cy="1309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7" name="Google Shape;27;p6"/>
          <p:cNvSpPr txBox="1"/>
          <p:nvPr>
            <p:ph idx="1" type="body"/>
          </p:nvPr>
        </p:nvSpPr>
        <p:spPr>
          <a:xfrm>
            <a:off x="3012775" y="1403325"/>
            <a:ext cx="2597400" cy="47094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8" name="Google Shape;28;p6"/>
          <p:cNvSpPr txBox="1"/>
          <p:nvPr>
            <p:ph idx="2" type="body"/>
          </p:nvPr>
        </p:nvSpPr>
        <p:spPr>
          <a:xfrm>
            <a:off x="5766772" y="1403325"/>
            <a:ext cx="2597400" cy="47094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9" name="Shape 29"/>
        <p:cNvGrpSpPr/>
        <p:nvPr/>
      </p:nvGrpSpPr>
      <p:grpSpPr>
        <a:xfrm>
          <a:off x="0" y="0"/>
          <a:ext cx="0" cy="0"/>
          <a:chOff x="0" y="0"/>
          <a:chExt cx="0" cy="0"/>
        </a:xfrm>
      </p:grpSpPr>
      <p:sp>
        <p:nvSpPr>
          <p:cNvPr id="30" name="Google Shape;30;p7"/>
          <p:cNvSpPr/>
          <p:nvPr/>
        </p:nvSpPr>
        <p:spPr>
          <a:xfrm>
            <a:off x="1169100" y="96180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533400" y="533400"/>
            <a:ext cx="2106600" cy="13092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2" name="Google Shape;32;p7"/>
          <p:cNvSpPr txBox="1"/>
          <p:nvPr>
            <p:ph idx="1" type="body"/>
          </p:nvPr>
        </p:nvSpPr>
        <p:spPr>
          <a:xfrm>
            <a:off x="1442950" y="2069300"/>
            <a:ext cx="2233500" cy="4019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2" type="body"/>
          </p:nvPr>
        </p:nvSpPr>
        <p:spPr>
          <a:xfrm>
            <a:off x="3790875" y="2069300"/>
            <a:ext cx="2233500" cy="4019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4" name="Google Shape;34;p7"/>
          <p:cNvSpPr txBox="1"/>
          <p:nvPr>
            <p:ph idx="3" type="body"/>
          </p:nvPr>
        </p:nvSpPr>
        <p:spPr>
          <a:xfrm>
            <a:off x="6138800" y="2069300"/>
            <a:ext cx="2233500" cy="4019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8"/>
          <p:cNvSpPr/>
          <p:nvPr/>
        </p:nvSpPr>
        <p:spPr>
          <a:xfrm>
            <a:off x="1169100" y="96180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533400" y="533400"/>
            <a:ext cx="2106600" cy="1309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9"/>
          <p:cNvSpPr/>
          <p:nvPr/>
        </p:nvSpPr>
        <p:spPr>
          <a:xfrm>
            <a:off x="1169100" y="533390"/>
            <a:ext cx="74415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idx="1" type="body"/>
          </p:nvPr>
        </p:nvSpPr>
        <p:spPr>
          <a:xfrm>
            <a:off x="533400" y="5631900"/>
            <a:ext cx="2106600" cy="692700"/>
          </a:xfrm>
          <a:prstGeom prst="rect">
            <a:avLst/>
          </a:prstGeom>
          <a:ln cap="flat" cmpd="sng" w="76200">
            <a:solidFill>
              <a:srgbClr val="FF0000"/>
            </a:solidFill>
            <a:prstDash val="solid"/>
            <a:miter lim="8000"/>
            <a:headEnd len="sm" w="sm" type="none"/>
            <a:tailEnd len="sm" w="sm" type="none"/>
          </a:ln>
        </p:spPr>
        <p:txBody>
          <a:bodyPr anchorCtr="0" anchor="b" bIns="91425" lIns="91425" spcFirstLastPara="1" rIns="91425" wrap="square" tIns="91425">
            <a:noAutofit/>
          </a:bodyPr>
          <a:lstStyle>
            <a:lvl1pPr indent="-228600" lvl="0" marL="457200">
              <a:spcBef>
                <a:spcPts val="360"/>
              </a:spcBef>
              <a:spcAft>
                <a:spcPts val="0"/>
              </a:spcAft>
              <a:buSzPts val="1800"/>
              <a:buNone/>
              <a:defRPr sz="18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10"/>
          <p:cNvSpPr/>
          <p:nvPr/>
        </p:nvSpPr>
        <p:spPr>
          <a:xfrm>
            <a:off x="759900" y="747600"/>
            <a:ext cx="7624200" cy="536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3400" y="533400"/>
            <a:ext cx="2106600" cy="1309200"/>
          </a:xfrm>
          <a:prstGeom prst="rect">
            <a:avLst/>
          </a:prstGeom>
          <a:noFill/>
          <a:ln cap="flat" cmpd="sng" w="76200">
            <a:solidFill>
              <a:srgbClr val="FF0000"/>
            </a:solidFill>
            <a:prstDash val="solid"/>
            <a:miter lim="8000"/>
            <a:headEnd len="sm" w="sm" type="none"/>
            <a:tailEnd len="sm" w="sm" type="none"/>
          </a:ln>
        </p:spPr>
        <p:txBody>
          <a:bodyPr anchorCtr="0" anchor="t" bIns="91425" lIns="91425" spcFirstLastPara="1" rIns="91425" wrap="square" tIns="91425">
            <a:noAutofit/>
          </a:bodyPr>
          <a:lstStyle>
            <a:lvl1pPr lvl="0">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1pPr>
            <a:lvl2pPr lvl="1">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2pPr>
            <a:lvl3pPr lvl="2">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3pPr>
            <a:lvl4pPr lvl="3">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4pPr>
            <a:lvl5pPr lvl="4">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5pPr>
            <a:lvl6pPr lvl="5">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6pPr>
            <a:lvl7pPr lvl="6">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7pPr>
            <a:lvl8pPr lvl="7">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8pPr>
            <a:lvl9pPr lvl="8">
              <a:spcBef>
                <a:spcPts val="0"/>
              </a:spcBef>
              <a:spcAft>
                <a:spcPts val="0"/>
              </a:spcAft>
              <a:buClr>
                <a:srgbClr val="999999"/>
              </a:buClr>
              <a:buSzPts val="2400"/>
              <a:buFont typeface="Roboto Slab"/>
              <a:buNone/>
              <a:defRPr sz="2400">
                <a:solidFill>
                  <a:srgbClr val="999999"/>
                </a:solidFill>
                <a:latin typeface="Roboto Slab"/>
                <a:ea typeface="Roboto Slab"/>
                <a:cs typeface="Roboto Slab"/>
                <a:sym typeface="Roboto Slab"/>
              </a:defRPr>
            </a:lvl9pPr>
          </a:lstStyle>
          <a:p/>
        </p:txBody>
      </p:sp>
      <p:sp>
        <p:nvSpPr>
          <p:cNvPr id="7" name="Google Shape;7;p1"/>
          <p:cNvSpPr txBox="1"/>
          <p:nvPr>
            <p:ph idx="1" type="body"/>
          </p:nvPr>
        </p:nvSpPr>
        <p:spPr>
          <a:xfrm>
            <a:off x="3203050" y="1205250"/>
            <a:ext cx="5185200" cy="4899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999999"/>
              </a:buClr>
              <a:buSzPts val="3000"/>
              <a:buFont typeface="Georgia"/>
              <a:buChar char="□"/>
              <a:defRPr sz="3000">
                <a:solidFill>
                  <a:srgbClr val="111111"/>
                </a:solidFill>
                <a:latin typeface="Georgia"/>
                <a:ea typeface="Georgia"/>
                <a:cs typeface="Georgia"/>
                <a:sym typeface="Georgia"/>
              </a:defRPr>
            </a:lvl1pPr>
            <a:lvl2pPr indent="-381000" lvl="1" marL="9144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2pPr>
            <a:lvl3pPr indent="-381000" lvl="2" marL="13716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3pPr>
            <a:lvl4pPr indent="-342900" lvl="3" marL="1828800">
              <a:spcBef>
                <a:spcPts val="0"/>
              </a:spcBef>
              <a:spcAft>
                <a:spcPts val="0"/>
              </a:spcAft>
              <a:buClr>
                <a:srgbClr val="999999"/>
              </a:buClr>
              <a:buSzPts val="1800"/>
              <a:buFont typeface="Georgia"/>
              <a:buChar char="●"/>
              <a:defRPr sz="1800">
                <a:solidFill>
                  <a:srgbClr val="111111"/>
                </a:solidFill>
                <a:latin typeface="Georgia"/>
                <a:ea typeface="Georgia"/>
                <a:cs typeface="Georgia"/>
                <a:sym typeface="Georgia"/>
              </a:defRPr>
            </a:lvl4pPr>
            <a:lvl5pPr indent="-342900" lvl="4" marL="2286000">
              <a:spcBef>
                <a:spcPts val="0"/>
              </a:spcBef>
              <a:spcAft>
                <a:spcPts val="0"/>
              </a:spcAft>
              <a:buClr>
                <a:srgbClr val="999999"/>
              </a:buClr>
              <a:buSzPts val="1800"/>
              <a:buFont typeface="Georgia"/>
              <a:buChar char="○"/>
              <a:defRPr sz="1800">
                <a:solidFill>
                  <a:srgbClr val="111111"/>
                </a:solidFill>
                <a:latin typeface="Georgia"/>
                <a:ea typeface="Georgia"/>
                <a:cs typeface="Georgia"/>
                <a:sym typeface="Georgia"/>
              </a:defRPr>
            </a:lvl5pPr>
            <a:lvl6pPr indent="-342900" lvl="5" marL="2743200">
              <a:spcBef>
                <a:spcPts val="0"/>
              </a:spcBef>
              <a:spcAft>
                <a:spcPts val="0"/>
              </a:spcAft>
              <a:buClr>
                <a:srgbClr val="999999"/>
              </a:buClr>
              <a:buSzPts val="1800"/>
              <a:buFont typeface="Georgia"/>
              <a:buChar char="■"/>
              <a:defRPr sz="1800">
                <a:solidFill>
                  <a:srgbClr val="111111"/>
                </a:solidFill>
                <a:latin typeface="Georgia"/>
                <a:ea typeface="Georgia"/>
                <a:cs typeface="Georgia"/>
                <a:sym typeface="Georgia"/>
              </a:defRPr>
            </a:lvl6pPr>
            <a:lvl7pPr indent="-342900" lvl="6" marL="3200400">
              <a:spcBef>
                <a:spcPts val="0"/>
              </a:spcBef>
              <a:spcAft>
                <a:spcPts val="0"/>
              </a:spcAft>
              <a:buClr>
                <a:srgbClr val="999999"/>
              </a:buClr>
              <a:buSzPts val="1800"/>
              <a:buFont typeface="Georgia"/>
              <a:buChar char="●"/>
              <a:defRPr sz="1800">
                <a:solidFill>
                  <a:srgbClr val="111111"/>
                </a:solidFill>
                <a:latin typeface="Georgia"/>
                <a:ea typeface="Georgia"/>
                <a:cs typeface="Georgia"/>
                <a:sym typeface="Georgia"/>
              </a:defRPr>
            </a:lvl7pPr>
            <a:lvl8pPr indent="-342900" lvl="7" marL="3657600">
              <a:spcBef>
                <a:spcPts val="0"/>
              </a:spcBef>
              <a:spcAft>
                <a:spcPts val="0"/>
              </a:spcAft>
              <a:buClr>
                <a:srgbClr val="999999"/>
              </a:buClr>
              <a:buSzPts val="1800"/>
              <a:buFont typeface="Georgia"/>
              <a:buChar char="○"/>
              <a:defRPr sz="1800">
                <a:solidFill>
                  <a:srgbClr val="111111"/>
                </a:solidFill>
                <a:latin typeface="Georgia"/>
                <a:ea typeface="Georgia"/>
                <a:cs typeface="Georgia"/>
                <a:sym typeface="Georgia"/>
              </a:defRPr>
            </a:lvl8pPr>
            <a:lvl9pPr indent="-342900" lvl="8" marL="4114800">
              <a:spcBef>
                <a:spcPts val="0"/>
              </a:spcBef>
              <a:spcAft>
                <a:spcPts val="0"/>
              </a:spcAft>
              <a:buClr>
                <a:srgbClr val="999999"/>
              </a:buClr>
              <a:buSzPts val="1800"/>
              <a:buFont typeface="Georgia"/>
              <a:buChar char="■"/>
              <a:defRPr sz="1800">
                <a:solidFill>
                  <a:srgbClr val="11111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10.10.7.161:888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1"/>
          <p:cNvSpPr txBox="1"/>
          <p:nvPr>
            <p:ph type="ctrTitle"/>
          </p:nvPr>
        </p:nvSpPr>
        <p:spPr>
          <a:xfrm>
            <a:off x="533400" y="3337825"/>
            <a:ext cx="5325600" cy="298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Foxify</a:t>
            </a:r>
            <a:endParaRPr sz="9600"/>
          </a:p>
          <a:p>
            <a:pPr indent="0" lvl="0" marL="0" rtl="0" algn="l">
              <a:spcBef>
                <a:spcPts val="0"/>
              </a:spcBef>
              <a:spcAft>
                <a:spcPts val="0"/>
              </a:spcAft>
              <a:buNone/>
            </a:pPr>
            <a:r>
              <a:rPr lang="en" sz="3000"/>
              <a:t>Team HERBY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p:nvPr/>
        </p:nvSpPr>
        <p:spPr>
          <a:xfrm>
            <a:off x="5959225" y="1537852"/>
            <a:ext cx="2529000" cy="44748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111" name="Google Shape;111;p20"/>
          <p:cNvSpPr txBox="1"/>
          <p:nvPr>
            <p:ph idx="4294967295" type="title"/>
          </p:nvPr>
        </p:nvSpPr>
        <p:spPr>
          <a:xfrm>
            <a:off x="3052800" y="305875"/>
            <a:ext cx="30384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Mobile</a:t>
            </a:r>
            <a:endParaRPr/>
          </a:p>
        </p:txBody>
      </p:sp>
      <p:sp>
        <p:nvSpPr>
          <p:cNvPr id="112" name="Google Shape;112;p20"/>
          <p:cNvSpPr/>
          <p:nvPr/>
        </p:nvSpPr>
        <p:spPr>
          <a:xfrm>
            <a:off x="5836950" y="1069176"/>
            <a:ext cx="2766776" cy="5551776"/>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546180" y="1291604"/>
            <a:ext cx="2483749" cy="522687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715000" y="2040575"/>
            <a:ext cx="2131800" cy="3761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pic>
        <p:nvPicPr>
          <p:cNvPr descr="12369978_1059788110708816_1780713636_o.jpg" id="115" name="Google Shape;115;p20"/>
          <p:cNvPicPr preferRelativeResize="0"/>
          <p:nvPr/>
        </p:nvPicPr>
        <p:blipFill>
          <a:blip r:embed="rId3">
            <a:alphaModFix/>
          </a:blip>
          <a:stretch>
            <a:fillRect/>
          </a:stretch>
        </p:blipFill>
        <p:spPr>
          <a:xfrm>
            <a:off x="715000" y="2040575"/>
            <a:ext cx="2131800" cy="3791738"/>
          </a:xfrm>
          <a:prstGeom prst="rect">
            <a:avLst/>
          </a:prstGeom>
          <a:noFill/>
          <a:ln>
            <a:noFill/>
          </a:ln>
        </p:spPr>
      </p:pic>
      <p:pic>
        <p:nvPicPr>
          <p:cNvPr descr="Screenshot_2015-12-14-16-12-38.png" id="116" name="Google Shape;116;p20"/>
          <p:cNvPicPr preferRelativeResize="0"/>
          <p:nvPr/>
        </p:nvPicPr>
        <p:blipFill>
          <a:blip r:embed="rId4">
            <a:alphaModFix/>
          </a:blip>
          <a:stretch>
            <a:fillRect/>
          </a:stretch>
        </p:blipFill>
        <p:spPr>
          <a:xfrm>
            <a:off x="5978050" y="1529450"/>
            <a:ext cx="2483752" cy="44747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p:nvPr/>
        </p:nvSpPr>
        <p:spPr>
          <a:xfrm>
            <a:off x="635564" y="1706548"/>
            <a:ext cx="3100200" cy="41409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122" name="Google Shape;122;p21"/>
          <p:cNvSpPr txBox="1"/>
          <p:nvPr>
            <p:ph idx="4294967295" type="title"/>
          </p:nvPr>
        </p:nvSpPr>
        <p:spPr>
          <a:xfrm>
            <a:off x="3052800" y="298225"/>
            <a:ext cx="30384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Tablet &amp; Desktop</a:t>
            </a:r>
            <a:endParaRPr/>
          </a:p>
        </p:txBody>
      </p:sp>
      <p:sp>
        <p:nvSpPr>
          <p:cNvPr id="123" name="Google Shape;123;p21"/>
          <p:cNvSpPr/>
          <p:nvPr/>
        </p:nvSpPr>
        <p:spPr>
          <a:xfrm>
            <a:off x="398750" y="1242250"/>
            <a:ext cx="3572443" cy="5052337"/>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4567862" y="2790352"/>
            <a:ext cx="4159500" cy="26517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125" name="Google Shape;125;p21"/>
          <p:cNvSpPr/>
          <p:nvPr/>
        </p:nvSpPr>
        <p:spPr>
          <a:xfrm>
            <a:off x="4386004" y="2604700"/>
            <a:ext cx="4527853" cy="352498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jpg" id="126" name="Google Shape;126;p21"/>
          <p:cNvPicPr preferRelativeResize="0"/>
          <p:nvPr/>
        </p:nvPicPr>
        <p:blipFill>
          <a:blip r:embed="rId3">
            <a:alphaModFix/>
          </a:blip>
          <a:stretch>
            <a:fillRect/>
          </a:stretch>
        </p:blipFill>
        <p:spPr>
          <a:xfrm>
            <a:off x="635575" y="1706550"/>
            <a:ext cx="3100201" cy="4087900"/>
          </a:xfrm>
          <a:prstGeom prst="rect">
            <a:avLst/>
          </a:prstGeom>
          <a:noFill/>
          <a:ln>
            <a:noFill/>
          </a:ln>
        </p:spPr>
      </p:pic>
      <p:pic>
        <p:nvPicPr>
          <p:cNvPr descr="add courses 2.JPG" id="127" name="Google Shape;127;p21"/>
          <p:cNvPicPr preferRelativeResize="0"/>
          <p:nvPr/>
        </p:nvPicPr>
        <p:blipFill>
          <a:blip r:embed="rId4">
            <a:alphaModFix/>
          </a:blip>
          <a:stretch>
            <a:fillRect/>
          </a:stretch>
        </p:blipFill>
        <p:spPr>
          <a:xfrm>
            <a:off x="4567850" y="2790350"/>
            <a:ext cx="4159501" cy="2623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533400" y="533400"/>
            <a:ext cx="2106600" cy="13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Key Features</a:t>
            </a:r>
            <a:endParaRPr/>
          </a:p>
        </p:txBody>
      </p:sp>
      <p:sp>
        <p:nvSpPr>
          <p:cNvPr id="133" name="Google Shape;133;p22"/>
          <p:cNvSpPr txBox="1"/>
          <p:nvPr>
            <p:ph idx="1" type="body"/>
          </p:nvPr>
        </p:nvSpPr>
        <p:spPr>
          <a:xfrm>
            <a:off x="63197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FFFFFF"/>
                </a:solidFill>
                <a:highlight>
                  <a:srgbClr val="FF0000"/>
                </a:highlight>
              </a:rPr>
              <a:t>Save Session</a:t>
            </a:r>
            <a:endParaRPr sz="2000">
              <a:solidFill>
                <a:srgbClr val="FFFFFF"/>
              </a:solidFill>
              <a:highlight>
                <a:srgbClr val="FF0000"/>
              </a:highlight>
            </a:endParaRPr>
          </a:p>
          <a:p>
            <a:pPr indent="0" lvl="0" marL="0" rtl="0" algn="l">
              <a:spcBef>
                <a:spcPts val="600"/>
              </a:spcBef>
              <a:spcAft>
                <a:spcPts val="0"/>
              </a:spcAft>
              <a:buClr>
                <a:schemeClr val="dk1"/>
              </a:buClr>
              <a:buSzPts val="1100"/>
              <a:buFont typeface="Arial"/>
              <a:buNone/>
            </a:pPr>
            <a:r>
              <a:rPr lang="en"/>
              <a:t>Students using Foxify have the ability to save the classes they have inputted and restore them to continue using the application at a later date. </a:t>
            </a:r>
            <a:endParaRPr/>
          </a:p>
          <a:p>
            <a:pPr indent="0" lvl="0" marL="0" rtl="0" algn="l">
              <a:spcBef>
                <a:spcPts val="600"/>
              </a:spcBef>
              <a:spcAft>
                <a:spcPts val="0"/>
              </a:spcAft>
              <a:buNone/>
            </a:pPr>
            <a:r>
              <a:t/>
            </a:r>
            <a:endParaRPr/>
          </a:p>
        </p:txBody>
      </p:sp>
      <p:sp>
        <p:nvSpPr>
          <p:cNvPr id="134" name="Google Shape;134;p22"/>
          <p:cNvSpPr txBox="1"/>
          <p:nvPr>
            <p:ph idx="2" type="body"/>
          </p:nvPr>
        </p:nvSpPr>
        <p:spPr>
          <a:xfrm>
            <a:off x="1504875"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Scalability</a:t>
            </a:r>
            <a:endParaRPr b="1"/>
          </a:p>
          <a:p>
            <a:pPr indent="0" lvl="0" marL="0" rtl="0" algn="l">
              <a:spcBef>
                <a:spcPts val="600"/>
              </a:spcBef>
              <a:spcAft>
                <a:spcPts val="0"/>
              </a:spcAft>
              <a:buNone/>
            </a:pPr>
            <a:r>
              <a:rPr lang="en" sz="2000"/>
              <a:t>Foxify can scale to fix any device while maintaining the original look and feel of the desktop layout.</a:t>
            </a:r>
            <a:endParaRPr/>
          </a:p>
        </p:txBody>
      </p:sp>
      <p:sp>
        <p:nvSpPr>
          <p:cNvPr id="135" name="Google Shape;135;p22"/>
          <p:cNvSpPr txBox="1"/>
          <p:nvPr>
            <p:ph idx="3" type="body"/>
          </p:nvPr>
        </p:nvSpPr>
        <p:spPr>
          <a:xfrm>
            <a:off x="38679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Final Report</a:t>
            </a:r>
            <a:endParaRPr b="1"/>
          </a:p>
          <a:p>
            <a:pPr indent="0" lvl="0" marL="0" rtl="0" algn="l">
              <a:spcBef>
                <a:spcPts val="600"/>
              </a:spcBef>
              <a:spcAft>
                <a:spcPts val="0"/>
              </a:spcAft>
              <a:buNone/>
            </a:pPr>
            <a:r>
              <a:rPr lang="en"/>
              <a:t>Students will receive a comprehensive report detailing exactly which classes transfer and how close they are to completing a degree at Marist.</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ctrTitle"/>
          </p:nvPr>
        </p:nvSpPr>
        <p:spPr>
          <a:xfrm>
            <a:off x="533400" y="4875175"/>
            <a:ext cx="62199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111111"/>
                </a:solidFill>
              </a:rPr>
              <a:t> 4. </a:t>
            </a:r>
            <a:r>
              <a:rPr lang="en">
                <a:uFill>
                  <a:noFill/>
                </a:uFill>
                <a:hlinkClick r:id="rId3"/>
              </a:rPr>
              <a:t>Demo</a:t>
            </a:r>
            <a:endParaRPr/>
          </a:p>
        </p:txBody>
      </p:sp>
      <p:sp>
        <p:nvSpPr>
          <p:cNvPr id="141" name="Google Shape;141;p23"/>
          <p:cNvSpPr txBox="1"/>
          <p:nvPr>
            <p:ph idx="1" type="subTitle"/>
          </p:nvPr>
        </p:nvSpPr>
        <p:spPr>
          <a:xfrm>
            <a:off x="533400" y="5837000"/>
            <a:ext cx="60570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Foxify 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ctrTitle"/>
          </p:nvPr>
        </p:nvSpPr>
        <p:spPr>
          <a:xfrm>
            <a:off x="533400" y="4875175"/>
            <a:ext cx="62199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111111"/>
                </a:solidFill>
              </a:rPr>
              <a:t> 5. </a:t>
            </a:r>
            <a:r>
              <a:rPr lang="en"/>
              <a:t>Future Enhancements</a:t>
            </a:r>
            <a:endParaRPr/>
          </a:p>
        </p:txBody>
      </p:sp>
      <p:sp>
        <p:nvSpPr>
          <p:cNvPr id="147" name="Google Shape;147;p24"/>
          <p:cNvSpPr txBox="1"/>
          <p:nvPr>
            <p:ph idx="1" type="subTitle"/>
          </p:nvPr>
        </p:nvSpPr>
        <p:spPr>
          <a:xfrm>
            <a:off x="533400" y="5837000"/>
            <a:ext cx="64761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future of Foxify look like?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533400" y="533400"/>
            <a:ext cx="3029400" cy="13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Enhancements</a:t>
            </a:r>
            <a:endParaRPr/>
          </a:p>
        </p:txBody>
      </p:sp>
      <p:sp>
        <p:nvSpPr>
          <p:cNvPr id="153" name="Google Shape;153;p25"/>
          <p:cNvSpPr txBox="1"/>
          <p:nvPr>
            <p:ph idx="1" type="body"/>
          </p:nvPr>
        </p:nvSpPr>
        <p:spPr>
          <a:xfrm>
            <a:off x="63197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FFFFFF"/>
                </a:solidFill>
                <a:highlight>
                  <a:srgbClr val="FF0000"/>
                </a:highlight>
              </a:rPr>
              <a:t>Admin Dashboard</a:t>
            </a:r>
            <a:endParaRPr sz="2000">
              <a:solidFill>
                <a:srgbClr val="FFFFFF"/>
              </a:solidFill>
              <a:highlight>
                <a:srgbClr val="FF0000"/>
              </a:highlight>
            </a:endParaRPr>
          </a:p>
          <a:p>
            <a:pPr indent="0" lvl="0" marL="0" rtl="0" algn="l">
              <a:spcBef>
                <a:spcPts val="600"/>
              </a:spcBef>
              <a:spcAft>
                <a:spcPts val="0"/>
              </a:spcAft>
              <a:buClr>
                <a:schemeClr val="dk1"/>
              </a:buClr>
              <a:buSzPts val="1100"/>
              <a:buFont typeface="Arial"/>
              <a:buNone/>
            </a:pPr>
            <a:r>
              <a:rPr lang="en"/>
              <a:t>This gives the Admins easy access to statistics about the usage and interests of prospective students.</a:t>
            </a:r>
            <a:endParaRPr/>
          </a:p>
          <a:p>
            <a:pPr indent="0" lvl="0" marL="0" rtl="0" algn="l">
              <a:spcBef>
                <a:spcPts val="600"/>
              </a:spcBef>
              <a:spcAft>
                <a:spcPts val="0"/>
              </a:spcAft>
              <a:buNone/>
            </a:pPr>
            <a:r>
              <a:t/>
            </a:r>
            <a:endParaRPr/>
          </a:p>
        </p:txBody>
      </p:sp>
      <p:sp>
        <p:nvSpPr>
          <p:cNvPr id="154" name="Google Shape;154;p25"/>
          <p:cNvSpPr txBox="1"/>
          <p:nvPr>
            <p:ph idx="2" type="body"/>
          </p:nvPr>
        </p:nvSpPr>
        <p:spPr>
          <a:xfrm>
            <a:off x="1504875"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Minor/Pathway</a:t>
            </a:r>
            <a:endParaRPr b="1"/>
          </a:p>
          <a:p>
            <a:pPr indent="0" lvl="0" marL="0" rtl="0" algn="l">
              <a:spcBef>
                <a:spcPts val="600"/>
              </a:spcBef>
              <a:spcAft>
                <a:spcPts val="0"/>
              </a:spcAft>
              <a:buNone/>
            </a:pPr>
            <a:r>
              <a:rPr lang="en" sz="2000"/>
              <a:t>In the future we would like to add the ability to do Minor and Pathway look-ups.</a:t>
            </a:r>
            <a:endParaRPr/>
          </a:p>
        </p:txBody>
      </p:sp>
      <p:sp>
        <p:nvSpPr>
          <p:cNvPr id="155" name="Google Shape;155;p25"/>
          <p:cNvSpPr txBox="1"/>
          <p:nvPr>
            <p:ph idx="3" type="body"/>
          </p:nvPr>
        </p:nvSpPr>
        <p:spPr>
          <a:xfrm>
            <a:off x="38679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Marketing</a:t>
            </a:r>
            <a:endParaRPr b="1"/>
          </a:p>
          <a:p>
            <a:pPr indent="0" lvl="0" marL="0" rtl="0" algn="l">
              <a:spcBef>
                <a:spcPts val="600"/>
              </a:spcBef>
              <a:spcAft>
                <a:spcPts val="0"/>
              </a:spcAft>
              <a:buNone/>
            </a:pPr>
            <a:r>
              <a:rPr lang="en"/>
              <a:t>Direct marketing to more prospective students. Auto- filling many of the items in the form to make look-ups easier.</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idx="4294967295" type="ctrTitle"/>
          </p:nvPr>
        </p:nvSpPr>
        <p:spPr>
          <a:xfrm>
            <a:off x="2431925" y="968125"/>
            <a:ext cx="5617800" cy="7830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4000"/>
              <a:t>Thank You!</a:t>
            </a:r>
            <a:endParaRPr sz="4000"/>
          </a:p>
        </p:txBody>
      </p:sp>
      <p:sp>
        <p:nvSpPr>
          <p:cNvPr id="161" name="Google Shape;161;p26"/>
          <p:cNvSpPr txBox="1"/>
          <p:nvPr>
            <p:ph idx="4294967295" type="subTitle"/>
          </p:nvPr>
        </p:nvSpPr>
        <p:spPr>
          <a:xfrm>
            <a:off x="2431925" y="1614300"/>
            <a:ext cx="5617800" cy="1046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sz="4000">
                <a:solidFill>
                  <a:srgbClr val="FFFFFF"/>
                </a:solidFill>
                <a:highlight>
                  <a:srgbClr val="FF0000"/>
                </a:highlight>
              </a:rPr>
              <a:t>Any questions?</a:t>
            </a:r>
            <a:endParaRPr sz="4000">
              <a:solidFill>
                <a:srgbClr val="FFFFFF"/>
              </a:solidFill>
              <a:highlight>
                <a:srgbClr val="FF0000"/>
              </a:highlight>
            </a:endParaRPr>
          </a:p>
        </p:txBody>
      </p:sp>
      <p:sp>
        <p:nvSpPr>
          <p:cNvPr id="162" name="Google Shape;162;p26"/>
          <p:cNvSpPr/>
          <p:nvPr/>
        </p:nvSpPr>
        <p:spPr>
          <a:xfrm>
            <a:off x="539122" y="5034921"/>
            <a:ext cx="1295700" cy="1295700"/>
          </a:xfrm>
          <a:prstGeom prst="rect">
            <a:avLst/>
          </a:prstGeom>
          <a:noFill/>
          <a:ln cap="flat" cmpd="sng" w="762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111111"/>
                </a:solidFill>
                <a:latin typeface="Georgia"/>
                <a:ea typeface="Georgia"/>
                <a:cs typeface="Georgia"/>
                <a:sym typeface="Georgia"/>
              </a:rPr>
              <a:t>?</a:t>
            </a:r>
            <a:endParaRPr b="1" sz="6000">
              <a:solidFill>
                <a:srgbClr val="11111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Homepage</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Homepage.JPG" id="168" name="Google Shape;168;p27"/>
          <p:cNvPicPr preferRelativeResize="0"/>
          <p:nvPr/>
        </p:nvPicPr>
        <p:blipFill>
          <a:blip r:embed="rId3">
            <a:alphaModFix/>
          </a:blip>
          <a:stretch>
            <a:fillRect/>
          </a:stretch>
        </p:blipFill>
        <p:spPr>
          <a:xfrm>
            <a:off x="1149100" y="1346525"/>
            <a:ext cx="7762625" cy="5007074"/>
          </a:xfrm>
          <a:prstGeom prst="rect">
            <a:avLst/>
          </a:prstGeom>
          <a:noFill/>
          <a:ln cap="flat" cmpd="sng" w="9525">
            <a:solidFill>
              <a:srgbClr val="11111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Enter Name</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Enter Info Page.JPG" id="174" name="Google Shape;174;p28"/>
          <p:cNvPicPr preferRelativeResize="0"/>
          <p:nvPr/>
        </p:nvPicPr>
        <p:blipFill>
          <a:blip r:embed="rId3">
            <a:alphaModFix/>
          </a:blip>
          <a:stretch>
            <a:fillRect/>
          </a:stretch>
        </p:blipFill>
        <p:spPr>
          <a:xfrm>
            <a:off x="1140425" y="1369150"/>
            <a:ext cx="7774975" cy="50001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Add Courses</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add courses 2.JPG" id="180" name="Google Shape;180;p29"/>
          <p:cNvPicPr preferRelativeResize="0"/>
          <p:nvPr/>
        </p:nvPicPr>
        <p:blipFill>
          <a:blip r:embed="rId3">
            <a:alphaModFix/>
          </a:blip>
          <a:stretch>
            <a:fillRect/>
          </a:stretch>
        </p:blipFill>
        <p:spPr>
          <a:xfrm>
            <a:off x="1131175" y="1355025"/>
            <a:ext cx="7860425" cy="49575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2"/>
          <p:cNvSpPr txBox="1"/>
          <p:nvPr>
            <p:ph type="ctrTitle"/>
          </p:nvPr>
        </p:nvSpPr>
        <p:spPr>
          <a:xfrm>
            <a:off x="829900" y="1507300"/>
            <a:ext cx="5783700" cy="73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111111"/>
                </a:solidFill>
              </a:rPr>
              <a:t> 1. </a:t>
            </a:r>
            <a:r>
              <a:rPr lang="en" sz="3600"/>
              <a:t>Our Goal</a:t>
            </a:r>
            <a:endParaRPr sz="3600"/>
          </a:p>
        </p:txBody>
      </p:sp>
      <p:sp>
        <p:nvSpPr>
          <p:cNvPr id="53" name="Google Shape;53;p12"/>
          <p:cNvSpPr txBox="1"/>
          <p:nvPr>
            <p:ph type="ctrTitle"/>
          </p:nvPr>
        </p:nvSpPr>
        <p:spPr>
          <a:xfrm>
            <a:off x="829900" y="2528280"/>
            <a:ext cx="5783700" cy="73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111111"/>
                </a:solidFill>
              </a:rPr>
              <a:t> 2. </a:t>
            </a:r>
            <a:r>
              <a:rPr lang="en" sz="3600"/>
              <a:t>Return on Investment</a:t>
            </a:r>
            <a:endParaRPr sz="3600"/>
          </a:p>
        </p:txBody>
      </p:sp>
      <p:sp>
        <p:nvSpPr>
          <p:cNvPr id="54" name="Google Shape;54;p12"/>
          <p:cNvSpPr txBox="1"/>
          <p:nvPr>
            <p:ph type="ctrTitle"/>
          </p:nvPr>
        </p:nvSpPr>
        <p:spPr>
          <a:xfrm>
            <a:off x="829900" y="3512796"/>
            <a:ext cx="5783700" cy="73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111111"/>
                </a:solidFill>
              </a:rPr>
              <a:t> 3. </a:t>
            </a:r>
            <a:r>
              <a:rPr lang="en" sz="3600"/>
              <a:t>Design</a:t>
            </a:r>
            <a:endParaRPr sz="3600"/>
          </a:p>
        </p:txBody>
      </p:sp>
      <p:sp>
        <p:nvSpPr>
          <p:cNvPr id="55" name="Google Shape;55;p12"/>
          <p:cNvSpPr txBox="1"/>
          <p:nvPr>
            <p:ph type="ctrTitle"/>
          </p:nvPr>
        </p:nvSpPr>
        <p:spPr>
          <a:xfrm>
            <a:off x="829900" y="4497312"/>
            <a:ext cx="5783700" cy="73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111111"/>
                </a:solidFill>
              </a:rPr>
              <a:t> 4. </a:t>
            </a:r>
            <a:r>
              <a:rPr lang="en" sz="3600"/>
              <a:t>Demo</a:t>
            </a:r>
            <a:endParaRPr sz="3600"/>
          </a:p>
        </p:txBody>
      </p:sp>
      <p:sp>
        <p:nvSpPr>
          <p:cNvPr id="56" name="Google Shape;56;p12"/>
          <p:cNvSpPr txBox="1"/>
          <p:nvPr>
            <p:ph type="ctrTitle"/>
          </p:nvPr>
        </p:nvSpPr>
        <p:spPr>
          <a:xfrm>
            <a:off x="533400" y="349300"/>
            <a:ext cx="2633700" cy="87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111111"/>
                </a:solidFill>
              </a:rPr>
              <a:t> </a:t>
            </a:r>
            <a:r>
              <a:rPr b="1" lang="en" sz="4800">
                <a:solidFill>
                  <a:srgbClr val="000000"/>
                </a:solidFill>
              </a:rPr>
              <a:t>Outline</a:t>
            </a:r>
            <a:endParaRPr b="1" sz="4800">
              <a:solidFill>
                <a:srgbClr val="000000"/>
              </a:solidFill>
            </a:endParaRPr>
          </a:p>
        </p:txBody>
      </p:sp>
      <p:sp>
        <p:nvSpPr>
          <p:cNvPr id="57" name="Google Shape;57;p12"/>
          <p:cNvSpPr txBox="1"/>
          <p:nvPr>
            <p:ph type="ctrTitle"/>
          </p:nvPr>
        </p:nvSpPr>
        <p:spPr>
          <a:xfrm>
            <a:off x="829900" y="5445364"/>
            <a:ext cx="5783700" cy="73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111111"/>
                </a:solidFill>
              </a:rPr>
              <a:t> 5. </a:t>
            </a:r>
            <a:r>
              <a:rPr lang="en" sz="3600"/>
              <a:t>Future Enhancements</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Save Session</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save session.JPG" id="186" name="Google Shape;186;p30"/>
          <p:cNvPicPr preferRelativeResize="0"/>
          <p:nvPr/>
        </p:nvPicPr>
        <p:blipFill>
          <a:blip r:embed="rId3">
            <a:alphaModFix/>
          </a:blip>
          <a:stretch>
            <a:fillRect/>
          </a:stretch>
        </p:blipFill>
        <p:spPr>
          <a:xfrm>
            <a:off x="1134850" y="1349125"/>
            <a:ext cx="7628150" cy="48110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Restore Session</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restore page.JPG" id="192" name="Google Shape;192;p31"/>
          <p:cNvPicPr preferRelativeResize="0"/>
          <p:nvPr/>
        </p:nvPicPr>
        <p:blipFill>
          <a:blip r:embed="rId3">
            <a:alphaModFix/>
          </a:blip>
          <a:stretch>
            <a:fillRect/>
          </a:stretch>
        </p:blipFill>
        <p:spPr>
          <a:xfrm>
            <a:off x="1101025" y="1313300"/>
            <a:ext cx="7738174" cy="4984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Restored Data</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restored data.JPG" id="198" name="Google Shape;198;p32"/>
          <p:cNvPicPr preferRelativeResize="0"/>
          <p:nvPr/>
        </p:nvPicPr>
        <p:blipFill>
          <a:blip r:embed="rId3">
            <a:alphaModFix/>
          </a:blip>
          <a:stretch>
            <a:fillRect/>
          </a:stretch>
        </p:blipFill>
        <p:spPr>
          <a:xfrm>
            <a:off x="1118950" y="1309600"/>
            <a:ext cx="7872649" cy="5055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Initial Report</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initial report.JPG" id="204" name="Google Shape;204;p33"/>
          <p:cNvPicPr preferRelativeResize="0"/>
          <p:nvPr/>
        </p:nvPicPr>
        <p:blipFill>
          <a:blip r:embed="rId3">
            <a:alphaModFix/>
          </a:blip>
          <a:stretch>
            <a:fillRect/>
          </a:stretch>
        </p:blipFill>
        <p:spPr>
          <a:xfrm>
            <a:off x="1112450" y="1368500"/>
            <a:ext cx="7567025" cy="520125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504825" y="503250"/>
            <a:ext cx="6079200" cy="18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highlight>
                  <a:srgbClr val="FF0000"/>
                </a:highlight>
              </a:rPr>
              <a:t>Major Report</a:t>
            </a:r>
            <a:endParaRPr sz="4000">
              <a:solidFill>
                <a:srgbClr val="FFFFFF"/>
              </a:solidFill>
              <a:highlight>
                <a:srgbClr val="FF0000"/>
              </a:highlight>
            </a:endParaRPr>
          </a:p>
          <a:p>
            <a:pPr indent="0" lvl="0" marL="0" rtl="0" algn="l">
              <a:spcBef>
                <a:spcPts val="0"/>
              </a:spcBef>
              <a:spcAft>
                <a:spcPts val="0"/>
              </a:spcAft>
              <a:buNone/>
            </a:pPr>
            <a:r>
              <a:t/>
            </a:r>
            <a:endParaRPr i="1">
              <a:solidFill>
                <a:srgbClr val="FFFFFF"/>
              </a:solidFill>
              <a:highlight>
                <a:srgbClr val="FF0000"/>
              </a:highlight>
            </a:endParaRPr>
          </a:p>
        </p:txBody>
      </p:sp>
      <p:pic>
        <p:nvPicPr>
          <p:cNvPr descr="Major report.JPG" id="210" name="Google Shape;210;p34"/>
          <p:cNvPicPr preferRelativeResize="0"/>
          <p:nvPr/>
        </p:nvPicPr>
        <p:blipFill>
          <a:blip r:embed="rId3">
            <a:alphaModFix/>
          </a:blip>
          <a:stretch>
            <a:fillRect/>
          </a:stretch>
        </p:blipFill>
        <p:spPr>
          <a:xfrm>
            <a:off x="1138525" y="1372625"/>
            <a:ext cx="7492050" cy="5186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ctrTitle"/>
          </p:nvPr>
        </p:nvSpPr>
        <p:spPr>
          <a:xfrm>
            <a:off x="533400" y="4875175"/>
            <a:ext cx="62199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111111"/>
                </a:solidFill>
              </a:rPr>
              <a:t> 5. </a:t>
            </a:r>
            <a:r>
              <a:rPr lang="en"/>
              <a:t>Future Enhancements</a:t>
            </a:r>
            <a:endParaRPr/>
          </a:p>
        </p:txBody>
      </p:sp>
      <p:sp>
        <p:nvSpPr>
          <p:cNvPr id="216" name="Google Shape;216;p35"/>
          <p:cNvSpPr txBox="1"/>
          <p:nvPr>
            <p:ph idx="1" type="subTitle"/>
          </p:nvPr>
        </p:nvSpPr>
        <p:spPr>
          <a:xfrm>
            <a:off x="533400" y="5837000"/>
            <a:ext cx="64761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future of Foxify look like?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533400" y="533400"/>
            <a:ext cx="3029400" cy="13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Enhancements</a:t>
            </a:r>
            <a:endParaRPr/>
          </a:p>
        </p:txBody>
      </p:sp>
      <p:sp>
        <p:nvSpPr>
          <p:cNvPr id="222" name="Google Shape;222;p36"/>
          <p:cNvSpPr txBox="1"/>
          <p:nvPr>
            <p:ph idx="1" type="body"/>
          </p:nvPr>
        </p:nvSpPr>
        <p:spPr>
          <a:xfrm>
            <a:off x="63197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FFFFFF"/>
                </a:solidFill>
                <a:highlight>
                  <a:srgbClr val="FF0000"/>
                </a:highlight>
              </a:rPr>
              <a:t>Admin Dashboard</a:t>
            </a:r>
            <a:endParaRPr sz="2000">
              <a:solidFill>
                <a:srgbClr val="FFFFFF"/>
              </a:solidFill>
              <a:highlight>
                <a:srgbClr val="FF0000"/>
              </a:highlight>
            </a:endParaRPr>
          </a:p>
          <a:p>
            <a:pPr indent="0" lvl="0" marL="0" rtl="0" algn="l">
              <a:spcBef>
                <a:spcPts val="600"/>
              </a:spcBef>
              <a:spcAft>
                <a:spcPts val="0"/>
              </a:spcAft>
              <a:buClr>
                <a:schemeClr val="dk1"/>
              </a:buClr>
              <a:buSzPts val="1100"/>
              <a:buFont typeface="Arial"/>
              <a:buNone/>
            </a:pPr>
            <a:r>
              <a:rPr lang="en"/>
              <a:t>This gives the Admins easy access to statistics about the usage and interests of prospective students.</a:t>
            </a:r>
            <a:endParaRPr/>
          </a:p>
          <a:p>
            <a:pPr indent="0" lvl="0" marL="0" rtl="0" algn="l">
              <a:spcBef>
                <a:spcPts val="600"/>
              </a:spcBef>
              <a:spcAft>
                <a:spcPts val="0"/>
              </a:spcAft>
              <a:buNone/>
            </a:pPr>
            <a:r>
              <a:t/>
            </a:r>
            <a:endParaRPr/>
          </a:p>
        </p:txBody>
      </p:sp>
      <p:sp>
        <p:nvSpPr>
          <p:cNvPr id="223" name="Google Shape;223;p36"/>
          <p:cNvSpPr txBox="1"/>
          <p:nvPr>
            <p:ph idx="2" type="body"/>
          </p:nvPr>
        </p:nvSpPr>
        <p:spPr>
          <a:xfrm>
            <a:off x="1504875"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Minor/Pathway</a:t>
            </a:r>
            <a:endParaRPr b="1"/>
          </a:p>
          <a:p>
            <a:pPr indent="0" lvl="0" marL="0" rtl="0" algn="l">
              <a:spcBef>
                <a:spcPts val="600"/>
              </a:spcBef>
              <a:spcAft>
                <a:spcPts val="0"/>
              </a:spcAft>
              <a:buNone/>
            </a:pPr>
            <a:r>
              <a:rPr lang="en" sz="2000"/>
              <a:t>In the future we would like to add the ability to do Minor and Pathway look-ups.</a:t>
            </a:r>
            <a:endParaRPr/>
          </a:p>
        </p:txBody>
      </p:sp>
      <p:sp>
        <p:nvSpPr>
          <p:cNvPr id="224" name="Google Shape;224;p36"/>
          <p:cNvSpPr txBox="1"/>
          <p:nvPr>
            <p:ph idx="3" type="body"/>
          </p:nvPr>
        </p:nvSpPr>
        <p:spPr>
          <a:xfrm>
            <a:off x="38679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Marketing</a:t>
            </a:r>
            <a:endParaRPr b="1"/>
          </a:p>
          <a:p>
            <a:pPr indent="0" lvl="0" marL="0" rtl="0" algn="l">
              <a:spcBef>
                <a:spcPts val="600"/>
              </a:spcBef>
              <a:spcAft>
                <a:spcPts val="0"/>
              </a:spcAft>
              <a:buNone/>
            </a:pPr>
            <a:r>
              <a:rPr lang="en"/>
              <a:t>Direct marketing to more prospective students. Auto- filling many of the items in the form to make look-ups easier.</a:t>
            </a:r>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idx="4294967295" type="ctrTitle"/>
          </p:nvPr>
        </p:nvSpPr>
        <p:spPr>
          <a:xfrm>
            <a:off x="2431925" y="968125"/>
            <a:ext cx="5617800" cy="7830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4000"/>
              <a:t>Thank You!</a:t>
            </a:r>
            <a:endParaRPr sz="4000"/>
          </a:p>
        </p:txBody>
      </p:sp>
      <p:sp>
        <p:nvSpPr>
          <p:cNvPr id="230" name="Google Shape;230;p37"/>
          <p:cNvSpPr txBox="1"/>
          <p:nvPr>
            <p:ph idx="4294967295" type="subTitle"/>
          </p:nvPr>
        </p:nvSpPr>
        <p:spPr>
          <a:xfrm>
            <a:off x="2431925" y="1614300"/>
            <a:ext cx="5617800" cy="1046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sz="4000">
                <a:solidFill>
                  <a:srgbClr val="FFFFFF"/>
                </a:solidFill>
                <a:highlight>
                  <a:srgbClr val="FF0000"/>
                </a:highlight>
              </a:rPr>
              <a:t>Any questions?</a:t>
            </a:r>
            <a:endParaRPr sz="4000">
              <a:solidFill>
                <a:srgbClr val="FFFFFF"/>
              </a:solidFill>
              <a:highlight>
                <a:srgbClr val="FF0000"/>
              </a:highlight>
            </a:endParaRPr>
          </a:p>
        </p:txBody>
      </p:sp>
      <p:sp>
        <p:nvSpPr>
          <p:cNvPr id="231" name="Google Shape;231;p37"/>
          <p:cNvSpPr/>
          <p:nvPr/>
        </p:nvSpPr>
        <p:spPr>
          <a:xfrm>
            <a:off x="539122" y="5034921"/>
            <a:ext cx="1295700" cy="1295700"/>
          </a:xfrm>
          <a:prstGeom prst="rect">
            <a:avLst/>
          </a:prstGeom>
          <a:noFill/>
          <a:ln cap="flat" cmpd="sng" w="762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111111"/>
                </a:solidFill>
                <a:latin typeface="Georgia"/>
                <a:ea typeface="Georgia"/>
                <a:cs typeface="Georgia"/>
                <a:sym typeface="Georgia"/>
              </a:rPr>
              <a:t>?</a:t>
            </a:r>
            <a:endParaRPr b="1" sz="6000">
              <a:solidFill>
                <a:srgbClr val="111111"/>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35" name="Shape 235"/>
        <p:cNvGrpSpPr/>
        <p:nvPr/>
      </p:nvGrpSpPr>
      <p:grpSpPr>
        <a:xfrm>
          <a:off x="0" y="0"/>
          <a:ext cx="0" cy="0"/>
          <a:chOff x="0" y="0"/>
          <a:chExt cx="0" cy="0"/>
        </a:xfrm>
      </p:grpSpPr>
      <p:sp>
        <p:nvSpPr>
          <p:cNvPr id="236" name="Google Shape;236;p38"/>
          <p:cNvSpPr txBox="1"/>
          <p:nvPr/>
        </p:nvSpPr>
        <p:spPr>
          <a:xfrm>
            <a:off x="6248575" y="1222050"/>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900">
                <a:solidFill>
                  <a:srgbClr val="1D1D1B"/>
                </a:solidFill>
                <a:latin typeface="Georgia"/>
                <a:ea typeface="Georgia"/>
                <a:cs typeface="Georgia"/>
                <a:sym typeface="Georgia"/>
              </a:rPr>
              <a:t>SlidesCarnival icons are editable shapes</a:t>
            </a:r>
            <a:r>
              <a:rPr lang="en" sz="900">
                <a:solidFill>
                  <a:srgbClr val="1D1D1B"/>
                </a:solidFill>
                <a:latin typeface="Georgia"/>
                <a:ea typeface="Georgia"/>
                <a:cs typeface="Georgia"/>
                <a:sym typeface="Georgia"/>
              </a:rPr>
              <a:t>. </a:t>
            </a:r>
            <a:endParaRPr sz="900">
              <a:solidFill>
                <a:srgbClr val="1D1D1B"/>
              </a:solidFill>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t/>
            </a:r>
            <a:endParaRPr sz="900">
              <a:solidFill>
                <a:srgbClr val="1D1D1B"/>
              </a:solidFill>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rPr lang="en" sz="900">
                <a:solidFill>
                  <a:srgbClr val="1D1D1B"/>
                </a:solidFill>
                <a:latin typeface="Georgia"/>
                <a:ea typeface="Georgia"/>
                <a:cs typeface="Georgia"/>
                <a:sym typeface="Georgia"/>
              </a:rPr>
              <a:t>This means that you can:</a:t>
            </a:r>
            <a:endParaRPr sz="900">
              <a:solidFill>
                <a:srgbClr val="1D1D1B"/>
              </a:solidFill>
              <a:latin typeface="Georgia"/>
              <a:ea typeface="Georgia"/>
              <a:cs typeface="Georgia"/>
              <a:sym typeface="Georgia"/>
            </a:endParaRPr>
          </a:p>
          <a:p>
            <a:pPr indent="-285750" lvl="0" marL="457200" rtl="0" algn="l">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Resize them without losing quality.</a:t>
            </a:r>
            <a:endParaRPr sz="900">
              <a:solidFill>
                <a:srgbClr val="1D1D1B"/>
              </a:solidFill>
              <a:latin typeface="Georgia"/>
              <a:ea typeface="Georgia"/>
              <a:cs typeface="Georgia"/>
              <a:sym typeface="Georgia"/>
            </a:endParaRPr>
          </a:p>
          <a:p>
            <a:pPr indent="-285750" lvl="0" marL="457200" rtl="0" algn="l">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Change line color, width and style.</a:t>
            </a:r>
            <a:endParaRPr sz="900">
              <a:solidFill>
                <a:srgbClr val="1D1D1B"/>
              </a:solidFill>
              <a:latin typeface="Georgia"/>
              <a:ea typeface="Georgia"/>
              <a:cs typeface="Georgia"/>
              <a:sym typeface="Georgia"/>
            </a:endParaRPr>
          </a:p>
          <a:p>
            <a:pPr indent="0" lvl="0" marL="0" rtl="0" algn="l">
              <a:spcBef>
                <a:spcPts val="0"/>
              </a:spcBef>
              <a:spcAft>
                <a:spcPts val="0"/>
              </a:spcAft>
              <a:buNone/>
            </a:pPr>
            <a:r>
              <a:t/>
            </a:r>
            <a:endParaRPr sz="900">
              <a:solidFill>
                <a:srgbClr val="1D1D1B"/>
              </a:solidFill>
              <a:latin typeface="Georgia"/>
              <a:ea typeface="Georgia"/>
              <a:cs typeface="Georgia"/>
              <a:sym typeface="Georgia"/>
            </a:endParaRPr>
          </a:p>
          <a:p>
            <a:pPr indent="0" lvl="0" marL="0" rtl="0" algn="l">
              <a:spcBef>
                <a:spcPts val="0"/>
              </a:spcBef>
              <a:spcAft>
                <a:spcPts val="0"/>
              </a:spcAft>
              <a:buNone/>
            </a:pPr>
            <a:r>
              <a:rPr lang="en" sz="900">
                <a:solidFill>
                  <a:srgbClr val="1D1D1B"/>
                </a:solidFill>
                <a:latin typeface="Georgia"/>
                <a:ea typeface="Georgia"/>
                <a:cs typeface="Georgia"/>
                <a:sym typeface="Georgia"/>
              </a:rPr>
              <a:t>Isn’t that nice? :)</a:t>
            </a:r>
            <a:endParaRPr sz="900">
              <a:solidFill>
                <a:srgbClr val="1D1D1B"/>
              </a:solidFill>
              <a:latin typeface="Georgia"/>
              <a:ea typeface="Georgia"/>
              <a:cs typeface="Georgia"/>
              <a:sym typeface="Georgia"/>
            </a:endParaRPr>
          </a:p>
          <a:p>
            <a:pPr indent="0" lvl="0" marL="0" rtl="0" algn="l">
              <a:spcBef>
                <a:spcPts val="0"/>
              </a:spcBef>
              <a:spcAft>
                <a:spcPts val="0"/>
              </a:spcAft>
              <a:buNone/>
            </a:pPr>
            <a:r>
              <a:t/>
            </a:r>
            <a:endParaRPr sz="900">
              <a:solidFill>
                <a:srgbClr val="1D1D1B"/>
              </a:solidFill>
              <a:latin typeface="Georgia"/>
              <a:ea typeface="Georgia"/>
              <a:cs typeface="Georgia"/>
              <a:sym typeface="Georgia"/>
            </a:endParaRPr>
          </a:p>
          <a:p>
            <a:pPr indent="0" lvl="0" marL="0" rtl="0" algn="l">
              <a:spcBef>
                <a:spcPts val="0"/>
              </a:spcBef>
              <a:spcAft>
                <a:spcPts val="0"/>
              </a:spcAft>
              <a:buNone/>
            </a:pPr>
            <a:r>
              <a:rPr lang="en" sz="900">
                <a:solidFill>
                  <a:srgbClr val="1D1D1B"/>
                </a:solidFill>
                <a:latin typeface="Georgia"/>
                <a:ea typeface="Georgia"/>
                <a:cs typeface="Georgia"/>
                <a:sym typeface="Georgia"/>
              </a:rPr>
              <a:t>Examples:</a:t>
            </a:r>
            <a:endParaRPr sz="900">
              <a:solidFill>
                <a:srgbClr val="1D1D1B"/>
              </a:solidFill>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t/>
            </a:r>
            <a:endParaRPr sz="900">
              <a:solidFill>
                <a:srgbClr val="1D1D1B"/>
              </a:solidFill>
              <a:latin typeface="Georgia"/>
              <a:ea typeface="Georgia"/>
              <a:cs typeface="Georgia"/>
              <a:sym typeface="Georgia"/>
            </a:endParaRPr>
          </a:p>
          <a:p>
            <a:pPr indent="0" lvl="0" marL="0" rtl="0" algn="l">
              <a:spcBef>
                <a:spcPts val="0"/>
              </a:spcBef>
              <a:spcAft>
                <a:spcPts val="0"/>
              </a:spcAft>
              <a:buNone/>
            </a:pPr>
            <a:r>
              <a:t/>
            </a:r>
            <a:endParaRPr sz="900">
              <a:solidFill>
                <a:srgbClr val="1D1D1B"/>
              </a:solidFill>
              <a:latin typeface="Georgia"/>
              <a:ea typeface="Georgia"/>
              <a:cs typeface="Georgia"/>
              <a:sym typeface="Georgia"/>
            </a:endParaRPr>
          </a:p>
        </p:txBody>
      </p:sp>
      <p:grpSp>
        <p:nvGrpSpPr>
          <p:cNvPr id="237" name="Google Shape;237;p38"/>
          <p:cNvGrpSpPr/>
          <p:nvPr/>
        </p:nvGrpSpPr>
        <p:grpSpPr>
          <a:xfrm>
            <a:off x="348747" y="1242994"/>
            <a:ext cx="342903" cy="447293"/>
            <a:chOff x="590250" y="244200"/>
            <a:chExt cx="407975" cy="532175"/>
          </a:xfrm>
        </p:grpSpPr>
        <p:sp>
          <p:nvSpPr>
            <p:cNvPr id="238" name="Google Shape;238;p3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8"/>
          <p:cNvGrpSpPr/>
          <p:nvPr/>
        </p:nvGrpSpPr>
        <p:grpSpPr>
          <a:xfrm>
            <a:off x="901439" y="1309016"/>
            <a:ext cx="372594" cy="310144"/>
            <a:chOff x="1247825" y="322750"/>
            <a:chExt cx="443300" cy="369000"/>
          </a:xfrm>
        </p:grpSpPr>
        <p:sp>
          <p:nvSpPr>
            <p:cNvPr id="253" name="Google Shape;253;p38"/>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38"/>
          <p:cNvGrpSpPr/>
          <p:nvPr/>
        </p:nvGrpSpPr>
        <p:grpSpPr>
          <a:xfrm>
            <a:off x="1474618" y="1307482"/>
            <a:ext cx="356204" cy="313212"/>
            <a:chOff x="1929775" y="320925"/>
            <a:chExt cx="423800" cy="372650"/>
          </a:xfrm>
        </p:grpSpPr>
        <p:sp>
          <p:nvSpPr>
            <p:cNvPr id="259" name="Google Shape;259;p38"/>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8"/>
          <p:cNvSpPr/>
          <p:nvPr/>
        </p:nvSpPr>
        <p:spPr>
          <a:xfrm>
            <a:off x="2071920" y="1296229"/>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2656888" y="1297258"/>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38"/>
          <p:cNvGrpSpPr/>
          <p:nvPr/>
        </p:nvGrpSpPr>
        <p:grpSpPr>
          <a:xfrm>
            <a:off x="3744262" y="1272160"/>
            <a:ext cx="336767" cy="383835"/>
            <a:chOff x="4630125" y="278900"/>
            <a:chExt cx="400675" cy="456675"/>
          </a:xfrm>
        </p:grpSpPr>
        <p:sp>
          <p:nvSpPr>
            <p:cNvPr id="267" name="Google Shape;267;p38"/>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38"/>
          <p:cNvSpPr/>
          <p:nvPr/>
        </p:nvSpPr>
        <p:spPr>
          <a:xfrm>
            <a:off x="4284851" y="1295725"/>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8"/>
          <p:cNvGrpSpPr/>
          <p:nvPr/>
        </p:nvGrpSpPr>
        <p:grpSpPr>
          <a:xfrm>
            <a:off x="353874" y="1818716"/>
            <a:ext cx="342882" cy="418128"/>
            <a:chOff x="596350" y="929175"/>
            <a:chExt cx="407950" cy="497475"/>
          </a:xfrm>
        </p:grpSpPr>
        <p:sp>
          <p:nvSpPr>
            <p:cNvPr id="273" name="Google Shape;273;p3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38"/>
          <p:cNvGrpSpPr/>
          <p:nvPr/>
        </p:nvGrpSpPr>
        <p:grpSpPr>
          <a:xfrm>
            <a:off x="1478190" y="1879631"/>
            <a:ext cx="349060" cy="298882"/>
            <a:chOff x="1934025" y="1001650"/>
            <a:chExt cx="415300" cy="355600"/>
          </a:xfrm>
        </p:grpSpPr>
        <p:sp>
          <p:nvSpPr>
            <p:cNvPr id="281" name="Google Shape;281;p3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8"/>
          <p:cNvSpPr/>
          <p:nvPr/>
        </p:nvSpPr>
        <p:spPr>
          <a:xfrm>
            <a:off x="2042249" y="1854573"/>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2607759" y="1871972"/>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3177871" y="1874536"/>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3754139" y="1877604"/>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38"/>
          <p:cNvGrpSpPr/>
          <p:nvPr/>
        </p:nvGrpSpPr>
        <p:grpSpPr>
          <a:xfrm>
            <a:off x="4302585" y="1857106"/>
            <a:ext cx="350068" cy="350573"/>
            <a:chOff x="5294400" y="974850"/>
            <a:chExt cx="416500" cy="417100"/>
          </a:xfrm>
        </p:grpSpPr>
        <p:sp>
          <p:nvSpPr>
            <p:cNvPr id="290" name="Google Shape;290;p38"/>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38"/>
          <p:cNvGrpSpPr/>
          <p:nvPr/>
        </p:nvGrpSpPr>
        <p:grpSpPr>
          <a:xfrm>
            <a:off x="4825607" y="1817707"/>
            <a:ext cx="433992" cy="422729"/>
            <a:chOff x="5916675" y="927975"/>
            <a:chExt cx="516350" cy="502950"/>
          </a:xfrm>
        </p:grpSpPr>
        <p:sp>
          <p:nvSpPr>
            <p:cNvPr id="293" name="Google Shape;293;p3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8"/>
          <p:cNvGrpSpPr/>
          <p:nvPr/>
        </p:nvGrpSpPr>
        <p:grpSpPr>
          <a:xfrm>
            <a:off x="327251" y="2467120"/>
            <a:ext cx="391001" cy="264085"/>
            <a:chOff x="564675" y="1700625"/>
            <a:chExt cx="465200" cy="314200"/>
          </a:xfrm>
        </p:grpSpPr>
        <p:sp>
          <p:nvSpPr>
            <p:cNvPr id="296" name="Google Shape;296;p38"/>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8"/>
          <p:cNvGrpSpPr/>
          <p:nvPr/>
        </p:nvGrpSpPr>
        <p:grpSpPr>
          <a:xfrm>
            <a:off x="892235" y="2402632"/>
            <a:ext cx="391001" cy="382827"/>
            <a:chOff x="1236875" y="1623900"/>
            <a:chExt cx="465200" cy="455475"/>
          </a:xfrm>
        </p:grpSpPr>
        <p:sp>
          <p:nvSpPr>
            <p:cNvPr id="300" name="Google Shape;300;p38"/>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38"/>
          <p:cNvGrpSpPr/>
          <p:nvPr/>
        </p:nvGrpSpPr>
        <p:grpSpPr>
          <a:xfrm>
            <a:off x="1469490" y="2410827"/>
            <a:ext cx="366458" cy="366437"/>
            <a:chOff x="1923675" y="1633650"/>
            <a:chExt cx="436000" cy="435975"/>
          </a:xfrm>
        </p:grpSpPr>
        <p:sp>
          <p:nvSpPr>
            <p:cNvPr id="308" name="Google Shape;308;p3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38"/>
          <p:cNvGrpSpPr/>
          <p:nvPr/>
        </p:nvGrpSpPr>
        <p:grpSpPr>
          <a:xfrm>
            <a:off x="2032941" y="2409293"/>
            <a:ext cx="369505" cy="369505"/>
            <a:chOff x="2594050" y="1631825"/>
            <a:chExt cx="439625" cy="439625"/>
          </a:xfrm>
        </p:grpSpPr>
        <p:sp>
          <p:nvSpPr>
            <p:cNvPr id="315" name="Google Shape;315;p3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8"/>
          <p:cNvSpPr/>
          <p:nvPr/>
        </p:nvSpPr>
        <p:spPr>
          <a:xfrm>
            <a:off x="2614399" y="24257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8"/>
          <p:cNvGrpSpPr/>
          <p:nvPr/>
        </p:nvGrpSpPr>
        <p:grpSpPr>
          <a:xfrm>
            <a:off x="3197706" y="2381662"/>
            <a:ext cx="299911" cy="424768"/>
            <a:chOff x="3979850" y="1598950"/>
            <a:chExt cx="356825" cy="505375"/>
          </a:xfrm>
        </p:grpSpPr>
        <p:sp>
          <p:nvSpPr>
            <p:cNvPr id="321" name="Google Shape;321;p38"/>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38"/>
          <p:cNvGrpSpPr/>
          <p:nvPr/>
        </p:nvGrpSpPr>
        <p:grpSpPr>
          <a:xfrm>
            <a:off x="3715096" y="2472751"/>
            <a:ext cx="395098" cy="242589"/>
            <a:chOff x="4595425" y="1707325"/>
            <a:chExt cx="470075" cy="288625"/>
          </a:xfrm>
        </p:grpSpPr>
        <p:sp>
          <p:nvSpPr>
            <p:cNvPr id="324" name="Google Shape;324;p38"/>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8"/>
          <p:cNvGrpSpPr/>
          <p:nvPr/>
        </p:nvGrpSpPr>
        <p:grpSpPr>
          <a:xfrm>
            <a:off x="4299013" y="2413391"/>
            <a:ext cx="357234" cy="361310"/>
            <a:chOff x="5290150" y="1636700"/>
            <a:chExt cx="425025" cy="429875"/>
          </a:xfrm>
        </p:grpSpPr>
        <p:sp>
          <p:nvSpPr>
            <p:cNvPr id="330" name="Google Shape;330;p38"/>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38"/>
          <p:cNvGrpSpPr/>
          <p:nvPr/>
        </p:nvGrpSpPr>
        <p:grpSpPr>
          <a:xfrm>
            <a:off x="4862967" y="2402632"/>
            <a:ext cx="359272" cy="376691"/>
            <a:chOff x="5961125" y="1623900"/>
            <a:chExt cx="427450" cy="448175"/>
          </a:xfrm>
        </p:grpSpPr>
        <p:sp>
          <p:nvSpPr>
            <p:cNvPr id="333" name="Google Shape;333;p38"/>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38"/>
          <p:cNvGrpSpPr/>
          <p:nvPr/>
        </p:nvGrpSpPr>
        <p:grpSpPr>
          <a:xfrm>
            <a:off x="5415659" y="2412361"/>
            <a:ext cx="383835" cy="363369"/>
            <a:chOff x="6618700" y="1635475"/>
            <a:chExt cx="456675" cy="432325"/>
          </a:xfrm>
        </p:grpSpPr>
        <p:sp>
          <p:nvSpPr>
            <p:cNvPr id="341" name="Google Shape;341;p38"/>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38"/>
          <p:cNvGrpSpPr/>
          <p:nvPr/>
        </p:nvGrpSpPr>
        <p:grpSpPr>
          <a:xfrm>
            <a:off x="370747" y="2995773"/>
            <a:ext cx="304009" cy="326513"/>
            <a:chOff x="616425" y="2329600"/>
            <a:chExt cx="361700" cy="388475"/>
          </a:xfrm>
        </p:grpSpPr>
        <p:sp>
          <p:nvSpPr>
            <p:cNvPr id="347" name="Google Shape;347;p38"/>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38"/>
          <p:cNvGrpSpPr/>
          <p:nvPr/>
        </p:nvGrpSpPr>
        <p:grpSpPr>
          <a:xfrm>
            <a:off x="927557" y="2998841"/>
            <a:ext cx="320378" cy="320378"/>
            <a:chOff x="1278900" y="2333250"/>
            <a:chExt cx="381175" cy="381175"/>
          </a:xfrm>
        </p:grpSpPr>
        <p:sp>
          <p:nvSpPr>
            <p:cNvPr id="356" name="Google Shape;356;p38"/>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38"/>
          <p:cNvGrpSpPr/>
          <p:nvPr/>
        </p:nvGrpSpPr>
        <p:grpSpPr>
          <a:xfrm>
            <a:off x="1492520" y="2998841"/>
            <a:ext cx="320399" cy="320378"/>
            <a:chOff x="1951075" y="2333250"/>
            <a:chExt cx="381200" cy="381175"/>
          </a:xfrm>
        </p:grpSpPr>
        <p:sp>
          <p:nvSpPr>
            <p:cNvPr id="361" name="Google Shape;361;p38"/>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38"/>
          <p:cNvGrpSpPr/>
          <p:nvPr/>
        </p:nvGrpSpPr>
        <p:grpSpPr>
          <a:xfrm>
            <a:off x="2057504" y="2998841"/>
            <a:ext cx="320378" cy="320378"/>
            <a:chOff x="2623275" y="2333250"/>
            <a:chExt cx="381175" cy="381175"/>
          </a:xfrm>
        </p:grpSpPr>
        <p:sp>
          <p:nvSpPr>
            <p:cNvPr id="366" name="Google Shape;366;p38"/>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38"/>
          <p:cNvGrpSpPr/>
          <p:nvPr/>
        </p:nvGrpSpPr>
        <p:grpSpPr>
          <a:xfrm>
            <a:off x="2697209" y="2943578"/>
            <a:ext cx="170937" cy="426827"/>
            <a:chOff x="3384375" y="2267500"/>
            <a:chExt cx="203375" cy="507825"/>
          </a:xfrm>
        </p:grpSpPr>
        <p:sp>
          <p:nvSpPr>
            <p:cNvPr id="371" name="Google Shape;371;p38"/>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8"/>
          <p:cNvGrpSpPr/>
          <p:nvPr/>
        </p:nvGrpSpPr>
        <p:grpSpPr>
          <a:xfrm>
            <a:off x="3842516" y="2997811"/>
            <a:ext cx="140237" cy="318339"/>
            <a:chOff x="4747025" y="2332025"/>
            <a:chExt cx="166850" cy="378750"/>
          </a:xfrm>
        </p:grpSpPr>
        <p:sp>
          <p:nvSpPr>
            <p:cNvPr id="374" name="Google Shape;374;p38"/>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8"/>
          <p:cNvGrpSpPr/>
          <p:nvPr/>
        </p:nvGrpSpPr>
        <p:grpSpPr>
          <a:xfrm>
            <a:off x="3274990" y="2945616"/>
            <a:ext cx="145343" cy="422729"/>
            <a:chOff x="4071800" y="2269925"/>
            <a:chExt cx="172925" cy="502950"/>
          </a:xfrm>
        </p:grpSpPr>
        <p:sp>
          <p:nvSpPr>
            <p:cNvPr id="377" name="Google Shape;377;p38"/>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8"/>
          <p:cNvSpPr/>
          <p:nvPr/>
        </p:nvSpPr>
        <p:spPr>
          <a:xfrm>
            <a:off x="4317611" y="2990216"/>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8"/>
          <p:cNvGrpSpPr/>
          <p:nvPr/>
        </p:nvGrpSpPr>
        <p:grpSpPr>
          <a:xfrm>
            <a:off x="4872696" y="2996277"/>
            <a:ext cx="345971" cy="325505"/>
            <a:chOff x="5972700" y="2330200"/>
            <a:chExt cx="411625" cy="387275"/>
          </a:xfrm>
        </p:grpSpPr>
        <p:sp>
          <p:nvSpPr>
            <p:cNvPr id="381" name="Google Shape;381;p3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38"/>
          <p:cNvGrpSpPr/>
          <p:nvPr/>
        </p:nvGrpSpPr>
        <p:grpSpPr>
          <a:xfrm>
            <a:off x="467993" y="3524406"/>
            <a:ext cx="109538" cy="399195"/>
            <a:chOff x="732125" y="2958550"/>
            <a:chExt cx="130325" cy="474950"/>
          </a:xfrm>
        </p:grpSpPr>
        <p:sp>
          <p:nvSpPr>
            <p:cNvPr id="384" name="Google Shape;384;p38"/>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38"/>
          <p:cNvSpPr/>
          <p:nvPr/>
        </p:nvSpPr>
        <p:spPr>
          <a:xfrm>
            <a:off x="1484913" y="3508635"/>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963405" y="3508635"/>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38"/>
          <p:cNvGrpSpPr/>
          <p:nvPr/>
        </p:nvGrpSpPr>
        <p:grpSpPr>
          <a:xfrm>
            <a:off x="2023737" y="3537202"/>
            <a:ext cx="387933" cy="367467"/>
            <a:chOff x="2583100" y="2973775"/>
            <a:chExt cx="461550" cy="437200"/>
          </a:xfrm>
        </p:grpSpPr>
        <p:sp>
          <p:nvSpPr>
            <p:cNvPr id="395" name="Google Shape;395;p3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38"/>
          <p:cNvSpPr/>
          <p:nvPr/>
        </p:nvSpPr>
        <p:spPr>
          <a:xfrm>
            <a:off x="3734681" y="3545997"/>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38"/>
          <p:cNvGrpSpPr/>
          <p:nvPr/>
        </p:nvGrpSpPr>
        <p:grpSpPr>
          <a:xfrm>
            <a:off x="4263186" y="3565359"/>
            <a:ext cx="435022" cy="323445"/>
            <a:chOff x="5247525" y="3007275"/>
            <a:chExt cx="517575" cy="384825"/>
          </a:xfrm>
        </p:grpSpPr>
        <p:sp>
          <p:nvSpPr>
            <p:cNvPr id="399" name="Google Shape;399;p3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38"/>
          <p:cNvGrpSpPr/>
          <p:nvPr/>
        </p:nvGrpSpPr>
        <p:grpSpPr>
          <a:xfrm>
            <a:off x="3174172" y="3546931"/>
            <a:ext cx="342882" cy="350068"/>
            <a:chOff x="3951850" y="2985350"/>
            <a:chExt cx="407950" cy="416500"/>
          </a:xfrm>
        </p:grpSpPr>
        <p:sp>
          <p:nvSpPr>
            <p:cNvPr id="402" name="Google Shape;402;p3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38"/>
          <p:cNvGrpSpPr/>
          <p:nvPr/>
        </p:nvGrpSpPr>
        <p:grpSpPr>
          <a:xfrm>
            <a:off x="330844" y="4136479"/>
            <a:ext cx="397136" cy="305017"/>
            <a:chOff x="568950" y="3686775"/>
            <a:chExt cx="472500" cy="362900"/>
          </a:xfrm>
        </p:grpSpPr>
        <p:sp>
          <p:nvSpPr>
            <p:cNvPr id="407" name="Google Shape;407;p38"/>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38"/>
          <p:cNvSpPr/>
          <p:nvPr/>
        </p:nvSpPr>
        <p:spPr>
          <a:xfrm>
            <a:off x="4907686" y="3529627"/>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8"/>
          <p:cNvGrpSpPr/>
          <p:nvPr/>
        </p:nvGrpSpPr>
        <p:grpSpPr>
          <a:xfrm>
            <a:off x="898896" y="4162072"/>
            <a:ext cx="377700" cy="253852"/>
            <a:chOff x="1244800" y="3717225"/>
            <a:chExt cx="449375" cy="302025"/>
          </a:xfrm>
        </p:grpSpPr>
        <p:sp>
          <p:nvSpPr>
            <p:cNvPr id="412" name="Google Shape;412;p38"/>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38"/>
          <p:cNvGrpSpPr/>
          <p:nvPr/>
        </p:nvGrpSpPr>
        <p:grpSpPr>
          <a:xfrm>
            <a:off x="1468986" y="4142614"/>
            <a:ext cx="367467" cy="287115"/>
            <a:chOff x="1923075" y="3694075"/>
            <a:chExt cx="437200" cy="341600"/>
          </a:xfrm>
        </p:grpSpPr>
        <p:sp>
          <p:nvSpPr>
            <p:cNvPr id="419" name="Google Shape;419;p38"/>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8"/>
          <p:cNvGrpSpPr/>
          <p:nvPr/>
        </p:nvGrpSpPr>
        <p:grpSpPr>
          <a:xfrm>
            <a:off x="2037542" y="4138013"/>
            <a:ext cx="360301" cy="295814"/>
            <a:chOff x="2599525" y="3688600"/>
            <a:chExt cx="428675" cy="351950"/>
          </a:xfrm>
        </p:grpSpPr>
        <p:sp>
          <p:nvSpPr>
            <p:cNvPr id="429" name="Google Shape;429;p3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8"/>
          <p:cNvGrpSpPr/>
          <p:nvPr/>
        </p:nvGrpSpPr>
        <p:grpSpPr>
          <a:xfrm>
            <a:off x="2619925" y="4117546"/>
            <a:ext cx="333700" cy="329077"/>
            <a:chOff x="3292425" y="3664250"/>
            <a:chExt cx="397025" cy="391525"/>
          </a:xfrm>
        </p:grpSpPr>
        <p:sp>
          <p:nvSpPr>
            <p:cNvPr id="433" name="Google Shape;433;p38"/>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8"/>
          <p:cNvGrpSpPr/>
          <p:nvPr/>
        </p:nvGrpSpPr>
        <p:grpSpPr>
          <a:xfrm>
            <a:off x="3157782" y="4160013"/>
            <a:ext cx="369526" cy="268183"/>
            <a:chOff x="3932350" y="3714775"/>
            <a:chExt cx="439650" cy="319075"/>
          </a:xfrm>
        </p:grpSpPr>
        <p:sp>
          <p:nvSpPr>
            <p:cNvPr id="437" name="Google Shape;437;p3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38"/>
          <p:cNvGrpSpPr/>
          <p:nvPr/>
        </p:nvGrpSpPr>
        <p:grpSpPr>
          <a:xfrm>
            <a:off x="3722766" y="4160013"/>
            <a:ext cx="369505" cy="268183"/>
            <a:chOff x="4604550" y="3714775"/>
            <a:chExt cx="439625" cy="319075"/>
          </a:xfrm>
        </p:grpSpPr>
        <p:sp>
          <p:nvSpPr>
            <p:cNvPr id="443" name="Google Shape;443;p38"/>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38"/>
          <p:cNvGrpSpPr/>
          <p:nvPr/>
        </p:nvGrpSpPr>
        <p:grpSpPr>
          <a:xfrm>
            <a:off x="4301051" y="4132381"/>
            <a:ext cx="353136" cy="313738"/>
            <a:chOff x="5292575" y="3681900"/>
            <a:chExt cx="420150" cy="373275"/>
          </a:xfrm>
        </p:grpSpPr>
        <p:sp>
          <p:nvSpPr>
            <p:cNvPr id="446" name="Google Shape;446;p38"/>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8"/>
          <p:cNvGrpSpPr/>
          <p:nvPr/>
        </p:nvGrpSpPr>
        <p:grpSpPr>
          <a:xfrm>
            <a:off x="4846073" y="4092458"/>
            <a:ext cx="393060" cy="393060"/>
            <a:chOff x="5941025" y="3634400"/>
            <a:chExt cx="467650" cy="467650"/>
          </a:xfrm>
        </p:grpSpPr>
        <p:sp>
          <p:nvSpPr>
            <p:cNvPr id="454" name="Google Shape;454;p3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38"/>
          <p:cNvGrpSpPr/>
          <p:nvPr/>
        </p:nvGrpSpPr>
        <p:grpSpPr>
          <a:xfrm>
            <a:off x="5436146" y="4117546"/>
            <a:ext cx="342882" cy="342903"/>
            <a:chOff x="6643075" y="3664250"/>
            <a:chExt cx="407950" cy="407975"/>
          </a:xfrm>
        </p:grpSpPr>
        <p:sp>
          <p:nvSpPr>
            <p:cNvPr id="461" name="Google Shape;461;p3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38"/>
          <p:cNvGrpSpPr/>
          <p:nvPr/>
        </p:nvGrpSpPr>
        <p:grpSpPr>
          <a:xfrm>
            <a:off x="336980" y="4668200"/>
            <a:ext cx="371564" cy="371543"/>
            <a:chOff x="576250" y="4319400"/>
            <a:chExt cx="442075" cy="442050"/>
          </a:xfrm>
        </p:grpSpPr>
        <p:sp>
          <p:nvSpPr>
            <p:cNvPr id="464" name="Google Shape;464;p3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38"/>
          <p:cNvSpPr/>
          <p:nvPr/>
        </p:nvSpPr>
        <p:spPr>
          <a:xfrm>
            <a:off x="886643" y="474049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3177366" y="4683678"/>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2612361" y="4705174"/>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3740838" y="4682144"/>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8"/>
          <p:cNvGrpSpPr/>
          <p:nvPr/>
        </p:nvGrpSpPr>
        <p:grpSpPr>
          <a:xfrm>
            <a:off x="4280585" y="4687132"/>
            <a:ext cx="394068" cy="325505"/>
            <a:chOff x="5268225" y="4341925"/>
            <a:chExt cx="468850" cy="387275"/>
          </a:xfrm>
        </p:grpSpPr>
        <p:sp>
          <p:nvSpPr>
            <p:cNvPr id="473" name="Google Shape;473;p38"/>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8"/>
          <p:cNvGrpSpPr/>
          <p:nvPr/>
        </p:nvGrpSpPr>
        <p:grpSpPr>
          <a:xfrm>
            <a:off x="4865531" y="4676899"/>
            <a:ext cx="354145" cy="354145"/>
            <a:chOff x="5964175" y="4329750"/>
            <a:chExt cx="421350" cy="421350"/>
          </a:xfrm>
        </p:grpSpPr>
        <p:sp>
          <p:nvSpPr>
            <p:cNvPr id="482" name="Google Shape;482;p38"/>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8"/>
          <p:cNvGrpSpPr/>
          <p:nvPr/>
        </p:nvGrpSpPr>
        <p:grpSpPr>
          <a:xfrm>
            <a:off x="901439" y="5241883"/>
            <a:ext cx="372594" cy="360301"/>
            <a:chOff x="1247825" y="5001950"/>
            <a:chExt cx="443300" cy="428675"/>
          </a:xfrm>
        </p:grpSpPr>
        <p:sp>
          <p:nvSpPr>
            <p:cNvPr id="485" name="Google Shape;485;p38"/>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8"/>
          <p:cNvGrpSpPr/>
          <p:nvPr/>
        </p:nvGrpSpPr>
        <p:grpSpPr>
          <a:xfrm>
            <a:off x="1499685" y="5223960"/>
            <a:ext cx="306068" cy="389992"/>
            <a:chOff x="1959600" y="4980625"/>
            <a:chExt cx="364150" cy="464000"/>
          </a:xfrm>
        </p:grpSpPr>
        <p:sp>
          <p:nvSpPr>
            <p:cNvPr id="492" name="Google Shape;492;p38"/>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8"/>
          <p:cNvGrpSpPr/>
          <p:nvPr/>
        </p:nvGrpSpPr>
        <p:grpSpPr>
          <a:xfrm>
            <a:off x="2042165" y="5238815"/>
            <a:ext cx="351077" cy="360806"/>
            <a:chOff x="2605025" y="4998300"/>
            <a:chExt cx="417700" cy="429275"/>
          </a:xfrm>
        </p:grpSpPr>
        <p:sp>
          <p:nvSpPr>
            <p:cNvPr id="500" name="Google Shape;500;p38"/>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8"/>
          <p:cNvGrpSpPr/>
          <p:nvPr/>
        </p:nvGrpSpPr>
        <p:grpSpPr>
          <a:xfrm>
            <a:off x="2572857" y="5241883"/>
            <a:ext cx="419662" cy="349543"/>
            <a:chOff x="3236425" y="5001950"/>
            <a:chExt cx="499300" cy="415875"/>
          </a:xfrm>
        </p:grpSpPr>
        <p:sp>
          <p:nvSpPr>
            <p:cNvPr id="504" name="Google Shape;504;p38"/>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38"/>
          <p:cNvGrpSpPr/>
          <p:nvPr/>
        </p:nvGrpSpPr>
        <p:grpSpPr>
          <a:xfrm>
            <a:off x="3187977" y="5223960"/>
            <a:ext cx="319369" cy="380263"/>
            <a:chOff x="3968275" y="4980625"/>
            <a:chExt cx="379975" cy="452425"/>
          </a:xfrm>
        </p:grpSpPr>
        <p:sp>
          <p:nvSpPr>
            <p:cNvPr id="511" name="Google Shape;511;p38"/>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38"/>
          <p:cNvGrpSpPr/>
          <p:nvPr/>
        </p:nvGrpSpPr>
        <p:grpSpPr>
          <a:xfrm>
            <a:off x="4843510" y="5308913"/>
            <a:ext cx="404323" cy="220085"/>
            <a:chOff x="5937975" y="5081700"/>
            <a:chExt cx="481050" cy="261850"/>
          </a:xfrm>
        </p:grpSpPr>
        <p:sp>
          <p:nvSpPr>
            <p:cNvPr id="515" name="Google Shape;515;p38"/>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cap="flat" cmpd="sng" w="952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38"/>
          <p:cNvGrpSpPr/>
          <p:nvPr/>
        </p:nvGrpSpPr>
        <p:grpSpPr>
          <a:xfrm>
            <a:off x="5461718" y="5266447"/>
            <a:ext cx="290183" cy="333678"/>
            <a:chOff x="6673500" y="5031175"/>
            <a:chExt cx="345250" cy="397000"/>
          </a:xfrm>
        </p:grpSpPr>
        <p:sp>
          <p:nvSpPr>
            <p:cNvPr id="519" name="Google Shape;519;p38"/>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38"/>
          <p:cNvGrpSpPr/>
          <p:nvPr/>
        </p:nvGrpSpPr>
        <p:grpSpPr>
          <a:xfrm>
            <a:off x="3153705" y="1291092"/>
            <a:ext cx="387933" cy="345971"/>
            <a:chOff x="3927500" y="301425"/>
            <a:chExt cx="461550" cy="411625"/>
          </a:xfrm>
        </p:grpSpPr>
        <p:sp>
          <p:nvSpPr>
            <p:cNvPr id="525" name="Google Shape;525;p38"/>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8"/>
          <p:cNvGrpSpPr/>
          <p:nvPr/>
        </p:nvGrpSpPr>
        <p:grpSpPr>
          <a:xfrm>
            <a:off x="5441252" y="1297753"/>
            <a:ext cx="332670" cy="332670"/>
            <a:chOff x="6649150" y="309350"/>
            <a:chExt cx="395800" cy="395800"/>
          </a:xfrm>
        </p:grpSpPr>
        <p:sp>
          <p:nvSpPr>
            <p:cNvPr id="553" name="Google Shape;553;p38"/>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8"/>
          <p:cNvGrpSpPr/>
          <p:nvPr/>
        </p:nvGrpSpPr>
        <p:grpSpPr>
          <a:xfrm>
            <a:off x="4873705" y="1305423"/>
            <a:ext cx="337797" cy="319873"/>
            <a:chOff x="5973900" y="318475"/>
            <a:chExt cx="401900" cy="380575"/>
          </a:xfrm>
        </p:grpSpPr>
        <p:sp>
          <p:nvSpPr>
            <p:cNvPr id="577" name="Google Shape;577;p3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38"/>
          <p:cNvGrpSpPr/>
          <p:nvPr/>
        </p:nvGrpSpPr>
        <p:grpSpPr>
          <a:xfrm>
            <a:off x="918858" y="1818716"/>
            <a:ext cx="342882" cy="418128"/>
            <a:chOff x="1268550" y="929175"/>
            <a:chExt cx="407950" cy="497475"/>
          </a:xfrm>
        </p:grpSpPr>
        <p:sp>
          <p:nvSpPr>
            <p:cNvPr id="592" name="Google Shape;592;p38"/>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38"/>
          <p:cNvGrpSpPr/>
          <p:nvPr/>
        </p:nvGrpSpPr>
        <p:grpSpPr>
          <a:xfrm>
            <a:off x="5404922" y="1834580"/>
            <a:ext cx="405331" cy="388962"/>
            <a:chOff x="6605925" y="948050"/>
            <a:chExt cx="482250" cy="462775"/>
          </a:xfrm>
        </p:grpSpPr>
        <p:sp>
          <p:nvSpPr>
            <p:cNvPr id="596" name="Google Shape;596;p38"/>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38"/>
          <p:cNvGrpSpPr/>
          <p:nvPr/>
        </p:nvGrpSpPr>
        <p:grpSpPr>
          <a:xfrm>
            <a:off x="5499604" y="2986549"/>
            <a:ext cx="215966" cy="342399"/>
            <a:chOff x="6718575" y="2318625"/>
            <a:chExt cx="256950" cy="407375"/>
          </a:xfrm>
        </p:grpSpPr>
        <p:sp>
          <p:nvSpPr>
            <p:cNvPr id="603" name="Google Shape;603;p3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8"/>
          <p:cNvGrpSpPr/>
          <p:nvPr/>
        </p:nvGrpSpPr>
        <p:grpSpPr>
          <a:xfrm>
            <a:off x="2600993" y="3613457"/>
            <a:ext cx="363369" cy="221115"/>
            <a:chOff x="3269900" y="3064500"/>
            <a:chExt cx="432325" cy="263075"/>
          </a:xfrm>
        </p:grpSpPr>
        <p:sp>
          <p:nvSpPr>
            <p:cNvPr id="612" name="Google Shape;612;p38"/>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8"/>
          <p:cNvGrpSpPr/>
          <p:nvPr/>
        </p:nvGrpSpPr>
        <p:grpSpPr>
          <a:xfrm>
            <a:off x="5475019" y="3545901"/>
            <a:ext cx="265115" cy="372594"/>
            <a:chOff x="6689325" y="2984125"/>
            <a:chExt cx="315425" cy="443300"/>
          </a:xfrm>
        </p:grpSpPr>
        <p:sp>
          <p:nvSpPr>
            <p:cNvPr id="616" name="Google Shape;616;p38"/>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38"/>
          <p:cNvGrpSpPr/>
          <p:nvPr/>
        </p:nvGrpSpPr>
        <p:grpSpPr>
          <a:xfrm>
            <a:off x="1523745" y="4640569"/>
            <a:ext cx="256416" cy="414535"/>
            <a:chOff x="1988225" y="4286525"/>
            <a:chExt cx="305075" cy="493200"/>
          </a:xfrm>
        </p:grpSpPr>
        <p:sp>
          <p:nvSpPr>
            <p:cNvPr id="622" name="Google Shape;622;p38"/>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38"/>
          <p:cNvGrpSpPr/>
          <p:nvPr/>
        </p:nvGrpSpPr>
        <p:grpSpPr>
          <a:xfrm>
            <a:off x="2067737" y="4669734"/>
            <a:ext cx="309640" cy="392030"/>
            <a:chOff x="2635450" y="4321225"/>
            <a:chExt cx="368400" cy="466425"/>
          </a:xfrm>
        </p:grpSpPr>
        <p:sp>
          <p:nvSpPr>
            <p:cNvPr id="630" name="Google Shape;630;p38"/>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8"/>
          <p:cNvGrpSpPr/>
          <p:nvPr/>
        </p:nvGrpSpPr>
        <p:grpSpPr>
          <a:xfrm>
            <a:off x="5436146" y="4660005"/>
            <a:ext cx="342882" cy="383835"/>
            <a:chOff x="6643075" y="4309650"/>
            <a:chExt cx="407950" cy="456675"/>
          </a:xfrm>
        </p:grpSpPr>
        <p:sp>
          <p:nvSpPr>
            <p:cNvPr id="637" name="Google Shape;637;p38"/>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38"/>
          <p:cNvGrpSpPr/>
          <p:nvPr/>
        </p:nvGrpSpPr>
        <p:grpSpPr>
          <a:xfrm>
            <a:off x="4251419" y="5201960"/>
            <a:ext cx="452420" cy="433992"/>
            <a:chOff x="5233525" y="4954450"/>
            <a:chExt cx="538275" cy="516350"/>
          </a:xfrm>
        </p:grpSpPr>
        <p:sp>
          <p:nvSpPr>
            <p:cNvPr id="647" name="Google Shape;647;p3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8"/>
          <p:cNvGrpSpPr/>
          <p:nvPr/>
        </p:nvGrpSpPr>
        <p:grpSpPr>
          <a:xfrm>
            <a:off x="3682338" y="5209629"/>
            <a:ext cx="460615" cy="418653"/>
            <a:chOff x="4556450" y="4963575"/>
            <a:chExt cx="548025" cy="498100"/>
          </a:xfrm>
        </p:grpSpPr>
        <p:sp>
          <p:nvSpPr>
            <p:cNvPr id="659" name="Google Shape;659;p38"/>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38"/>
          <p:cNvGrpSpPr/>
          <p:nvPr/>
        </p:nvGrpSpPr>
        <p:grpSpPr>
          <a:xfrm>
            <a:off x="299620" y="5300214"/>
            <a:ext cx="445255" cy="246182"/>
            <a:chOff x="531800" y="5071350"/>
            <a:chExt cx="529750" cy="292900"/>
          </a:xfrm>
        </p:grpSpPr>
        <p:sp>
          <p:nvSpPr>
            <p:cNvPr id="665" name="Google Shape;665;p38"/>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1D1D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38"/>
          <p:cNvGrpSpPr/>
          <p:nvPr/>
        </p:nvGrpSpPr>
        <p:grpSpPr>
          <a:xfrm>
            <a:off x="7243894" y="2713375"/>
            <a:ext cx="433992" cy="422729"/>
            <a:chOff x="5916675" y="927975"/>
            <a:chExt cx="516350" cy="502950"/>
          </a:xfrm>
        </p:grpSpPr>
        <p:sp>
          <p:nvSpPr>
            <p:cNvPr id="673" name="Google Shape;673;p3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8"/>
          <p:cNvGrpSpPr/>
          <p:nvPr/>
        </p:nvGrpSpPr>
        <p:grpSpPr>
          <a:xfrm>
            <a:off x="6359914" y="3419277"/>
            <a:ext cx="1079481" cy="1051467"/>
            <a:chOff x="5916675" y="927975"/>
            <a:chExt cx="516350" cy="502950"/>
          </a:xfrm>
        </p:grpSpPr>
        <p:sp>
          <p:nvSpPr>
            <p:cNvPr id="676" name="Google Shape;676;p3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1C23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1C23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8"/>
          <p:cNvGrpSpPr/>
          <p:nvPr/>
        </p:nvGrpSpPr>
        <p:grpSpPr>
          <a:xfrm>
            <a:off x="6360057" y="2713375"/>
            <a:ext cx="433992" cy="422729"/>
            <a:chOff x="5916675" y="927975"/>
            <a:chExt cx="516350" cy="502950"/>
          </a:xfrm>
        </p:grpSpPr>
        <p:sp>
          <p:nvSpPr>
            <p:cNvPr id="679" name="Google Shape;679;p38"/>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38"/>
          <p:cNvSpPr/>
          <p:nvPr/>
        </p:nvSpPr>
        <p:spPr>
          <a:xfrm>
            <a:off x="7436055" y="294975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6552218" y="294975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6837753" y="4007290"/>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33400" y="4875175"/>
            <a:ext cx="57084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111111"/>
                </a:solidFill>
              </a:rPr>
              <a:t> 1. </a:t>
            </a:r>
            <a:r>
              <a:rPr lang="en"/>
              <a:t>Our Goal</a:t>
            </a:r>
            <a:endParaRPr/>
          </a:p>
        </p:txBody>
      </p:sp>
      <p:sp>
        <p:nvSpPr>
          <p:cNvPr id="63" name="Google Shape;63;p13"/>
          <p:cNvSpPr txBox="1"/>
          <p:nvPr>
            <p:ph idx="1" type="subTitle"/>
          </p:nvPr>
        </p:nvSpPr>
        <p:spPr>
          <a:xfrm>
            <a:off x="533400" y="5837000"/>
            <a:ext cx="60570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we create Foxify?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1943425" y="1488775"/>
            <a:ext cx="6718200" cy="403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4000"/>
              <a:t>To create an application that makes it </a:t>
            </a:r>
            <a:r>
              <a:rPr lang="en" sz="4000">
                <a:solidFill>
                  <a:srgbClr val="F3F3F3"/>
                </a:solidFill>
                <a:highlight>
                  <a:srgbClr val="FF0000"/>
                </a:highlight>
              </a:rPr>
              <a:t>easy</a:t>
            </a:r>
            <a:r>
              <a:rPr lang="en" sz="4000"/>
              <a:t> for students to see how the classes they already completed or plan to complete will </a:t>
            </a:r>
            <a:r>
              <a:rPr lang="en" sz="4000">
                <a:solidFill>
                  <a:srgbClr val="FFFFFF"/>
                </a:solidFill>
                <a:highlight>
                  <a:srgbClr val="FF0000"/>
                </a:highlight>
              </a:rPr>
              <a:t>transfer over to Marist</a:t>
            </a:r>
            <a:r>
              <a:rPr lang="en" sz="4000"/>
              <a:t>.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ctrTitle"/>
          </p:nvPr>
        </p:nvSpPr>
        <p:spPr>
          <a:xfrm>
            <a:off x="533400" y="4875175"/>
            <a:ext cx="62199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111111"/>
                </a:solidFill>
              </a:rPr>
              <a:t> 2. </a:t>
            </a:r>
            <a:r>
              <a:rPr lang="en"/>
              <a:t>Return on Investment</a:t>
            </a:r>
            <a:endParaRPr/>
          </a:p>
        </p:txBody>
      </p:sp>
      <p:sp>
        <p:nvSpPr>
          <p:cNvPr id="74" name="Google Shape;74;p15"/>
          <p:cNvSpPr txBox="1"/>
          <p:nvPr>
            <p:ph idx="1" type="subTitle"/>
          </p:nvPr>
        </p:nvSpPr>
        <p:spPr>
          <a:xfrm>
            <a:off x="533400" y="5837000"/>
            <a:ext cx="60570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do for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4294967295" type="ctrTitle"/>
          </p:nvPr>
        </p:nvSpPr>
        <p:spPr>
          <a:xfrm>
            <a:off x="204275" y="1092600"/>
            <a:ext cx="8597700" cy="9006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4200">
                <a:solidFill>
                  <a:srgbClr val="FFFFFF"/>
                </a:solidFill>
                <a:highlight>
                  <a:srgbClr val="FF0000"/>
                </a:highlight>
              </a:rPr>
              <a:t>250 hours</a:t>
            </a:r>
            <a:r>
              <a:rPr lang="en" sz="4200">
                <a:solidFill>
                  <a:srgbClr val="000000"/>
                </a:solidFill>
              </a:rPr>
              <a:t> spent on </a:t>
            </a:r>
            <a:r>
              <a:rPr lang="en" sz="4200">
                <a:solidFill>
                  <a:srgbClr val="FFFFFF"/>
                </a:solidFill>
                <a:highlight>
                  <a:srgbClr val="FF0000"/>
                </a:highlight>
              </a:rPr>
              <a:t>500 look-ups</a:t>
            </a:r>
            <a:endParaRPr sz="4200">
              <a:solidFill>
                <a:srgbClr val="FFFFFF"/>
              </a:solidFill>
              <a:highlight>
                <a:srgbClr val="FF0000"/>
              </a:highlight>
            </a:endParaRPr>
          </a:p>
        </p:txBody>
      </p:sp>
      <p:sp>
        <p:nvSpPr>
          <p:cNvPr id="80" name="Google Shape;80;p16"/>
          <p:cNvSpPr txBox="1"/>
          <p:nvPr>
            <p:ph idx="4294967295" type="subTitle"/>
          </p:nvPr>
        </p:nvSpPr>
        <p:spPr>
          <a:xfrm>
            <a:off x="338421" y="1805546"/>
            <a:ext cx="8463600" cy="6177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i="1" lang="en" sz="2200"/>
              <a:t>That’s a lot of time.</a:t>
            </a:r>
            <a:endParaRPr i="1" sz="2200"/>
          </a:p>
        </p:txBody>
      </p:sp>
      <p:sp>
        <p:nvSpPr>
          <p:cNvPr id="81" name="Google Shape;81;p16"/>
          <p:cNvSpPr txBox="1"/>
          <p:nvPr>
            <p:ph idx="4294967295" type="ctrTitle"/>
          </p:nvPr>
        </p:nvSpPr>
        <p:spPr>
          <a:xfrm>
            <a:off x="304800" y="4597804"/>
            <a:ext cx="8497200" cy="9006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4800">
                <a:solidFill>
                  <a:srgbClr val="FFFFFF"/>
                </a:solidFill>
                <a:highlight>
                  <a:srgbClr val="FF0000"/>
                </a:highlight>
              </a:rPr>
              <a:t>1137.5 hours</a:t>
            </a:r>
            <a:endParaRPr sz="4800">
              <a:solidFill>
                <a:srgbClr val="FFFFFF"/>
              </a:solidFill>
              <a:highlight>
                <a:srgbClr val="FF0000"/>
              </a:highlight>
            </a:endParaRPr>
          </a:p>
        </p:txBody>
      </p:sp>
      <p:sp>
        <p:nvSpPr>
          <p:cNvPr id="82" name="Google Shape;82;p16"/>
          <p:cNvSpPr txBox="1"/>
          <p:nvPr>
            <p:ph idx="4294967295" type="subTitle"/>
          </p:nvPr>
        </p:nvSpPr>
        <p:spPr>
          <a:xfrm>
            <a:off x="338421" y="5310749"/>
            <a:ext cx="8463600" cy="6177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i="1" lang="en" sz="2200"/>
              <a:t>Wow!</a:t>
            </a:r>
            <a:endParaRPr i="1" sz="2200"/>
          </a:p>
        </p:txBody>
      </p:sp>
      <p:sp>
        <p:nvSpPr>
          <p:cNvPr id="83" name="Google Shape;83;p16"/>
          <p:cNvSpPr txBox="1"/>
          <p:nvPr>
            <p:ph idx="4294967295" type="ctrTitle"/>
          </p:nvPr>
        </p:nvSpPr>
        <p:spPr>
          <a:xfrm>
            <a:off x="304800" y="2845202"/>
            <a:ext cx="8497200" cy="9240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4800">
                <a:solidFill>
                  <a:srgbClr val="FFFFFF"/>
                </a:solidFill>
                <a:highlight>
                  <a:srgbClr val="FF0000"/>
                </a:highlight>
              </a:rPr>
              <a:t>2275 look-ups</a:t>
            </a:r>
            <a:endParaRPr sz="4800">
              <a:solidFill>
                <a:srgbClr val="FFFFFF"/>
              </a:solidFill>
              <a:highlight>
                <a:srgbClr val="FF0000"/>
              </a:highlight>
            </a:endParaRPr>
          </a:p>
        </p:txBody>
      </p:sp>
      <p:sp>
        <p:nvSpPr>
          <p:cNvPr id="84" name="Google Shape;84;p16"/>
          <p:cNvSpPr txBox="1"/>
          <p:nvPr>
            <p:ph idx="4294967295" type="subTitle"/>
          </p:nvPr>
        </p:nvSpPr>
        <p:spPr>
          <a:xfrm>
            <a:off x="338421" y="3558148"/>
            <a:ext cx="8463600" cy="6177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i="1" lang="en" sz="2200"/>
              <a:t>That’s a lot more look-ups.</a:t>
            </a:r>
            <a:endParaRPr i="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4294967295" type="ctrTitle"/>
          </p:nvPr>
        </p:nvSpPr>
        <p:spPr>
          <a:xfrm>
            <a:off x="418300" y="2177600"/>
            <a:ext cx="6966600" cy="1546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600">
                <a:solidFill>
                  <a:srgbClr val="FFFFFF"/>
                </a:solidFill>
                <a:highlight>
                  <a:srgbClr val="FF0000"/>
                </a:highlight>
              </a:rPr>
              <a:t>89.58%</a:t>
            </a:r>
            <a:endParaRPr sz="9600">
              <a:solidFill>
                <a:srgbClr val="FFFFFF"/>
              </a:solidFill>
              <a:highlight>
                <a:srgbClr val="FF0000"/>
              </a:highlight>
            </a:endParaRPr>
          </a:p>
        </p:txBody>
      </p:sp>
      <p:sp>
        <p:nvSpPr>
          <p:cNvPr id="90" name="Google Shape;90;p17"/>
          <p:cNvSpPr txBox="1"/>
          <p:nvPr>
            <p:ph idx="4294967295" type="subTitle"/>
          </p:nvPr>
        </p:nvSpPr>
        <p:spPr>
          <a:xfrm>
            <a:off x="418300" y="3694337"/>
            <a:ext cx="5831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a:t>Overall, a great investment.</a:t>
            </a:r>
            <a:endParaRPr i="1"/>
          </a:p>
        </p:txBody>
      </p:sp>
      <p:sp>
        <p:nvSpPr>
          <p:cNvPr id="91" name="Google Shape;91;p17"/>
          <p:cNvSpPr txBox="1"/>
          <p:nvPr/>
        </p:nvSpPr>
        <p:spPr>
          <a:xfrm>
            <a:off x="718075" y="984350"/>
            <a:ext cx="8336400" cy="12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Georgia"/>
                <a:ea typeface="Georgia"/>
                <a:cs typeface="Georgia"/>
                <a:sym typeface="Georgia"/>
              </a:rPr>
              <a:t>ROI(%) =(Gain-Investment)*100 / Investment</a:t>
            </a:r>
            <a:endParaRPr sz="2500">
              <a:latin typeface="Georgia"/>
              <a:ea typeface="Georgia"/>
              <a:cs typeface="Georgia"/>
              <a:sym typeface="Georgia"/>
            </a:endParaRPr>
          </a:p>
          <a:p>
            <a:pPr indent="0" lvl="0" marL="0" rtl="0" algn="l">
              <a:spcBef>
                <a:spcPts val="0"/>
              </a:spcBef>
              <a:spcAft>
                <a:spcPts val="0"/>
              </a:spcAft>
              <a:buNone/>
            </a:pPr>
            <a:r>
              <a:rPr lang="en" sz="2500">
                <a:latin typeface="Georgia"/>
                <a:ea typeface="Georgia"/>
                <a:cs typeface="Georgia"/>
                <a:sym typeface="Georgia"/>
              </a:rPr>
              <a:t>(1137.5 saved hours – 600 hours) x 100 / 600 = </a:t>
            </a:r>
            <a:endParaRPr sz="25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ctrTitle"/>
          </p:nvPr>
        </p:nvSpPr>
        <p:spPr>
          <a:xfrm>
            <a:off x="533400" y="4875175"/>
            <a:ext cx="62199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111111"/>
                </a:solidFill>
              </a:rPr>
              <a:t> 3. </a:t>
            </a:r>
            <a:r>
              <a:rPr lang="en"/>
              <a:t>Design</a:t>
            </a:r>
            <a:endParaRPr/>
          </a:p>
        </p:txBody>
      </p:sp>
      <p:sp>
        <p:nvSpPr>
          <p:cNvPr id="97" name="Google Shape;97;p18"/>
          <p:cNvSpPr txBox="1"/>
          <p:nvPr>
            <p:ph idx="1" type="subTitle"/>
          </p:nvPr>
        </p:nvSpPr>
        <p:spPr>
          <a:xfrm>
            <a:off x="533400" y="5837000"/>
            <a:ext cx="60570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Foxify look like?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33400" y="533400"/>
            <a:ext cx="2106600" cy="13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Key Features</a:t>
            </a:r>
            <a:endParaRPr/>
          </a:p>
        </p:txBody>
      </p:sp>
      <p:sp>
        <p:nvSpPr>
          <p:cNvPr id="103" name="Google Shape;103;p19"/>
          <p:cNvSpPr txBox="1"/>
          <p:nvPr>
            <p:ph idx="1" type="body"/>
          </p:nvPr>
        </p:nvSpPr>
        <p:spPr>
          <a:xfrm>
            <a:off x="63197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FFFFFF"/>
                </a:solidFill>
                <a:highlight>
                  <a:srgbClr val="FF0000"/>
                </a:highlight>
              </a:rPr>
              <a:t>Save Session</a:t>
            </a:r>
            <a:endParaRPr sz="2000">
              <a:solidFill>
                <a:srgbClr val="FFFFFF"/>
              </a:solidFill>
              <a:highlight>
                <a:srgbClr val="FF0000"/>
              </a:highlight>
            </a:endParaRPr>
          </a:p>
          <a:p>
            <a:pPr indent="0" lvl="0" marL="0" rtl="0" algn="l">
              <a:spcBef>
                <a:spcPts val="600"/>
              </a:spcBef>
              <a:spcAft>
                <a:spcPts val="0"/>
              </a:spcAft>
              <a:buClr>
                <a:schemeClr val="dk1"/>
              </a:buClr>
              <a:buSzPts val="1100"/>
              <a:buFont typeface="Arial"/>
              <a:buNone/>
            </a:pPr>
            <a:r>
              <a:rPr lang="en"/>
              <a:t>Students using Foxify have the ability to save the classes they have inputted and restore them to continue using the application at a later date. </a:t>
            </a:r>
            <a:endParaRPr/>
          </a:p>
          <a:p>
            <a:pPr indent="0" lvl="0" marL="0" rtl="0" algn="l">
              <a:spcBef>
                <a:spcPts val="600"/>
              </a:spcBef>
              <a:spcAft>
                <a:spcPts val="0"/>
              </a:spcAft>
              <a:buNone/>
            </a:pPr>
            <a:r>
              <a:t/>
            </a:r>
            <a:endParaRPr/>
          </a:p>
        </p:txBody>
      </p:sp>
      <p:sp>
        <p:nvSpPr>
          <p:cNvPr id="104" name="Google Shape;104;p19"/>
          <p:cNvSpPr txBox="1"/>
          <p:nvPr>
            <p:ph idx="2" type="body"/>
          </p:nvPr>
        </p:nvSpPr>
        <p:spPr>
          <a:xfrm>
            <a:off x="1504875"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Scalability</a:t>
            </a:r>
            <a:endParaRPr b="1"/>
          </a:p>
          <a:p>
            <a:pPr indent="0" lvl="0" marL="0" rtl="0" algn="l">
              <a:spcBef>
                <a:spcPts val="600"/>
              </a:spcBef>
              <a:spcAft>
                <a:spcPts val="0"/>
              </a:spcAft>
              <a:buNone/>
            </a:pPr>
            <a:r>
              <a:rPr lang="en" sz="2000"/>
              <a:t>Foxify can scale to fix any device while maintaining the original look and feel of the desktop layout.</a:t>
            </a:r>
            <a:endParaRPr/>
          </a:p>
        </p:txBody>
      </p:sp>
      <p:sp>
        <p:nvSpPr>
          <p:cNvPr id="105" name="Google Shape;105;p19"/>
          <p:cNvSpPr txBox="1"/>
          <p:nvPr>
            <p:ph idx="3" type="body"/>
          </p:nvPr>
        </p:nvSpPr>
        <p:spPr>
          <a:xfrm>
            <a:off x="3867950" y="2069300"/>
            <a:ext cx="2233500" cy="40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FFFFF"/>
                </a:solidFill>
                <a:highlight>
                  <a:srgbClr val="FF0000"/>
                </a:highlight>
              </a:rPr>
              <a:t>Final Report</a:t>
            </a:r>
            <a:endParaRPr b="1"/>
          </a:p>
          <a:p>
            <a:pPr indent="0" lvl="0" marL="0" rtl="0" algn="l">
              <a:spcBef>
                <a:spcPts val="600"/>
              </a:spcBef>
              <a:spcAft>
                <a:spcPts val="0"/>
              </a:spcAft>
              <a:buNone/>
            </a:pPr>
            <a:r>
              <a:rPr lang="en"/>
              <a:t>Students will receive a comprehensive report detailing exactly which classes transfer and how close they are to completing a degree at Marist.</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ysand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