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6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7FC"/>
    <a:srgbClr val="497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58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7BE5-1860-2CAA-9BD9-1B3CB2840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F6BB-B945-3D22-46EF-1B912FA8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53E35-F424-1F1C-26D0-0D8BD2F9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56B1-6CB0-418C-8D57-ECB673F518E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DF0D-F568-EAEB-6A4C-9CC4FE6C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0F0D-50CC-DAAA-986D-7CBC21A2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FC70-ADD9-4129-9353-71AB6F49D4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4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9A7A-7D0A-7274-C59A-34462D35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B0E1-8B9A-5460-D85A-5C293EC60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49804-94C0-51B9-D2A0-4FFC78C7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56B1-6CB0-418C-8D57-ECB673F518E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F468-DD93-BCB6-7D00-5C7C65C4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0676-FED9-DD66-9ED9-117D4139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FC70-ADD9-4129-9353-71AB6F49D4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44717-4FA9-F8C1-9E5E-1FA01210B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34B2C-4CE7-A608-7860-F6750941B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DB67-A04B-0397-DFF6-FAEB7A38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56B1-6CB0-418C-8D57-ECB673F518E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8628-D1C2-5F92-ACBD-AEA477CB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3AF4-78E2-55A2-4BB6-D8817158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FC70-ADD9-4129-9353-71AB6F49D4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8A89-7316-27A7-873F-0388DFBD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CE6F-85BC-879C-9C30-3EF8C945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A532C-F4F5-CC78-995A-0CF37F70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56B1-6CB0-418C-8D57-ECB673F518E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D0F9-F2B7-E388-5BF6-5453F5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331B-A1E4-4093-F9B2-C28FBC9A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FC70-ADD9-4129-9353-71AB6F49D4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0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6D84-9B0C-CEC8-2A21-F3802100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1A262-CE6F-45D6-1780-CC120108F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FED6-A3D2-CEB5-0B86-41DA7313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56B1-6CB0-418C-8D57-ECB673F518E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F913-F8F0-24F4-C7BD-1ED054DC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0D52-1207-4BCB-EC81-C6D5B5E2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FC70-ADD9-4129-9353-71AB6F49D4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6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D512-8C6C-671E-75F3-B6049FFF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25E2-6B82-555D-811A-CA7DE81B0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27A81-DACD-721B-9557-D98B6B995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C8555-26C8-4A04-9B9D-55822559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56B1-6CB0-418C-8D57-ECB673F518E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80D24-AAF0-3078-581F-EB9E1372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CB2AA-BDCA-21C4-2019-FEE19E79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FC70-ADD9-4129-9353-71AB6F49D4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6961-2D35-C0FA-8857-F1A137DD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80F94-C84F-7ACC-1F08-291D61A4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D43D4-A74B-673C-43E3-1B2D70DC7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136A8-BDB4-7E0D-3879-0983D57FA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82769-9C35-D8FC-CD19-A11B105B6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DE2EE-1501-A951-6145-66EBAD04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56B1-6CB0-418C-8D57-ECB673F518E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9331A-FFA7-181E-4838-8F59A3EE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74A59-AA7C-37A3-735E-8AB1C4B6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FC70-ADD9-4129-9353-71AB6F49D4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0EE7-7745-05D3-2BF0-9F5548F5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E197F-EF03-3479-8CB4-72FFC15D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56B1-6CB0-418C-8D57-ECB673F518E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D0EE9-EF33-BA76-0B1F-D510BDBC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5BCBD-08AD-DAC5-E7CC-01AF7B9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FC70-ADD9-4129-9353-71AB6F49D4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8AE36-49D4-39C1-ECFC-29D82984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56B1-6CB0-418C-8D57-ECB673F518E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870EF-2723-23A8-96C1-4DCBED12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6E6BD-5555-57CE-2403-FD5DE56E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FC70-ADD9-4129-9353-71AB6F49D4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4B65-3787-78D7-A1A6-666E13E6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06A7-6E61-3669-CD48-B798DE7A3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B53CF-4E57-0B60-F047-84E8DBC1F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399F-43A7-621D-AC2C-3DA780DC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56B1-6CB0-418C-8D57-ECB673F518E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0974-65A1-9E5F-E2CE-4B3C6872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DB1E-5D05-8247-76DA-7BC79029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FC70-ADD9-4129-9353-71AB6F49D4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3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B97F-4BE9-9EC3-76AA-E67F3D61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2FBD7-0E71-E708-20C9-2D0E11977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98105-4C57-2E2C-32F9-C21B22AEB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535E1-81F9-9DDB-57EE-28C7E3B2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56B1-6CB0-418C-8D57-ECB673F518E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1A195-4651-A92B-14AA-31A09D57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23F36-23D2-5173-4F14-178EC054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FC70-ADD9-4129-9353-71AB6F49D4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6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0581B-5741-A186-17C3-31B7038A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64C67-66F1-8C49-4845-DF86687F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6A90-AFF2-1914-231A-9FA0C5E1A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56B1-6CB0-418C-8D57-ECB673F518E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E54E-AE34-C6A3-8108-45A3934C2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50AB-2AE8-5613-4E49-54DFBA4B2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5FC70-ADD9-4129-9353-71AB6F49D4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75FC"/>
            </a:gs>
            <a:gs pos="84000">
              <a:srgbClr val="39A7FC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23867E-80F4-AC3B-F70B-6BA70606B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634" y="0"/>
            <a:ext cx="6013761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0979E-3A57-D8C4-0BEE-77B3C160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86" y="0"/>
            <a:ext cx="601376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001E0A-ABAA-5481-4C34-15D1911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9994" y="2877722"/>
            <a:ext cx="6858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0E5F11-0BBF-3B67-FE68-91B35F7E8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776" y="1561376"/>
            <a:ext cx="3735247" cy="3735247"/>
          </a:xfrm>
          <a:prstGeom prst="rect">
            <a:avLst/>
          </a:prstGeom>
        </p:spPr>
      </p:pic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43FA8BD3-1979-9911-BDF2-711E8C9C1462}"/>
              </a:ext>
            </a:extLst>
          </p:cNvPr>
          <p:cNvSpPr/>
          <p:nvPr/>
        </p:nvSpPr>
        <p:spPr>
          <a:xfrm>
            <a:off x="804156" y="4004239"/>
            <a:ext cx="5480992" cy="2025571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	</a:t>
            </a:r>
            <a:r>
              <a:rPr lang="en-US" b="1" u="sng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BSG Team</a:t>
            </a:r>
          </a:p>
          <a:p>
            <a:endParaRPr lang="en-US" sz="1400" b="1" u="sng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	Rocio Alvarez-</a:t>
            </a:r>
            <a:r>
              <a:rPr lang="en-US" sz="1400" dirty="0" err="1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Rementeria</a:t>
            </a:r>
            <a:endParaRPr lang="en-US" sz="1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	Jonatan Aguilera</a:t>
            </a:r>
          </a:p>
          <a:p>
            <a:r>
              <a:rPr lang="en-US" sz="1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	Irina Markova	</a:t>
            </a:r>
          </a:p>
          <a:p>
            <a:r>
              <a:rPr lang="en-US" sz="1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	Pablo </a:t>
            </a:r>
            <a:r>
              <a:rPr lang="en-US" sz="1400" dirty="0" err="1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Pazos</a:t>
            </a:r>
            <a:endParaRPr lang="en-US" sz="1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72DF6-9AC1-EEA2-9248-00468800593E}"/>
              </a:ext>
            </a:extLst>
          </p:cNvPr>
          <p:cNvSpPr txBox="1"/>
          <p:nvPr/>
        </p:nvSpPr>
        <p:spPr>
          <a:xfrm>
            <a:off x="611422" y="779353"/>
            <a:ext cx="6256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IRONHACK</a:t>
            </a:r>
          </a:p>
          <a:p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Competitive Landscape </a:t>
            </a:r>
          </a:p>
          <a:p>
            <a:pPr algn="r"/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04513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75FC"/>
            </a:gs>
            <a:gs pos="84000">
              <a:srgbClr val="39A7FC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23867E-80F4-AC3B-F70B-6BA70606B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340" y="-497747"/>
            <a:ext cx="8760258" cy="9990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0979E-3A57-D8C4-0BEE-77B3C160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40" y="-685800"/>
            <a:ext cx="8760258" cy="9721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001E0A-ABAA-5481-4C34-15D1911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27119" y="-2249378"/>
            <a:ext cx="5645261" cy="50282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372DF6-9AC1-EEA2-9248-00468800593E}"/>
              </a:ext>
            </a:extLst>
          </p:cNvPr>
          <p:cNvSpPr txBox="1"/>
          <p:nvPr/>
        </p:nvSpPr>
        <p:spPr>
          <a:xfrm>
            <a:off x="8971152" y="548068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F80B2-F60B-4657-873C-6F2B85E3892A}"/>
              </a:ext>
            </a:extLst>
          </p:cNvPr>
          <p:cNvSpPr txBox="1"/>
          <p:nvPr/>
        </p:nvSpPr>
        <p:spPr>
          <a:xfrm>
            <a:off x="462268" y="1434825"/>
            <a:ext cx="70942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Analytics </a:t>
            </a: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consulting project to understand </a:t>
            </a:r>
            <a:r>
              <a:rPr lang="en-US" sz="2400" dirty="0" err="1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Ironhack's</a:t>
            </a: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 competitive landscape: which other coding schools are there and what drives their success or lack thereof relative to </a:t>
            </a:r>
            <a:r>
              <a:rPr lang="en-US" sz="2400" dirty="0" err="1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Ironhack</a:t>
            </a: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Design, create and populate an appropriate database with information about coding schools and design suitable queries to answer business questions.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6BDAD-CC68-CCE3-0EE5-1152AEA2F2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25" y="4153776"/>
            <a:ext cx="1778723" cy="177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5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75FC"/>
            </a:gs>
            <a:gs pos="84000">
              <a:srgbClr val="39A7FC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23867E-80F4-AC3B-F70B-6BA70606B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340" y="-497747"/>
            <a:ext cx="8760258" cy="9990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0979E-3A57-D8C4-0BEE-77B3C160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40" y="-685800"/>
            <a:ext cx="8760258" cy="9721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001E0A-ABAA-5481-4C34-15D1911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27119" y="-2249378"/>
            <a:ext cx="5645261" cy="50282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372DF6-9AC1-EEA2-9248-00468800593E}"/>
              </a:ext>
            </a:extLst>
          </p:cNvPr>
          <p:cNvSpPr txBox="1"/>
          <p:nvPr/>
        </p:nvSpPr>
        <p:spPr>
          <a:xfrm>
            <a:off x="9376825" y="439636"/>
            <a:ext cx="2196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</a:t>
            </a:r>
          </a:p>
          <a:p>
            <a:pPr algn="r"/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Scraping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F80B2-F60B-4657-873C-6F2B85E3892A}"/>
              </a:ext>
            </a:extLst>
          </p:cNvPr>
          <p:cNvSpPr txBox="1"/>
          <p:nvPr/>
        </p:nvSpPr>
        <p:spPr>
          <a:xfrm>
            <a:off x="788269" y="1220015"/>
            <a:ext cx="6329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Information of 48 schools:</a:t>
            </a: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6BDAD-CC68-CCE3-0EE5-1152AEA2F2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25" y="4153776"/>
            <a:ext cx="1778723" cy="177872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787" y="2044047"/>
            <a:ext cx="6919560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5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75FC"/>
            </a:gs>
            <a:gs pos="84000">
              <a:srgbClr val="39A7FC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23867E-80F4-AC3B-F70B-6BA70606B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340" y="-497747"/>
            <a:ext cx="8760258" cy="9990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0979E-3A57-D8C4-0BEE-77B3C160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40" y="-685800"/>
            <a:ext cx="8760258" cy="9721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001E0A-ABAA-5481-4C34-15D1911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27119" y="-2249378"/>
            <a:ext cx="5645261" cy="50282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372DF6-9AC1-EEA2-9248-00468800593E}"/>
              </a:ext>
            </a:extLst>
          </p:cNvPr>
          <p:cNvSpPr txBox="1"/>
          <p:nvPr/>
        </p:nvSpPr>
        <p:spPr>
          <a:xfrm>
            <a:off x="7022013" y="439636"/>
            <a:ext cx="4551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pc="1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Connect to MySQL</a:t>
            </a:r>
            <a:endParaRPr lang="en-US" sz="3600" b="1" spc="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F80B2-F60B-4657-873C-6F2B85E3892A}"/>
              </a:ext>
            </a:extLst>
          </p:cNvPr>
          <p:cNvSpPr txBox="1"/>
          <p:nvPr/>
        </p:nvSpPr>
        <p:spPr>
          <a:xfrm>
            <a:off x="788269" y="1220015"/>
            <a:ext cx="6329042" cy="1130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6BDAD-CC68-CCE3-0EE5-1152AEA2F2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25" y="4153776"/>
            <a:ext cx="1778723" cy="17787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21" y="1785074"/>
            <a:ext cx="7072265" cy="48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75FC"/>
            </a:gs>
            <a:gs pos="84000">
              <a:srgbClr val="39A7FC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23867E-80F4-AC3B-F70B-6BA70606B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340" y="-497747"/>
            <a:ext cx="8760258" cy="9990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0979E-3A57-D8C4-0BEE-77B3C160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40" y="-685800"/>
            <a:ext cx="8760258" cy="9721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001E0A-ABAA-5481-4C34-15D1911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27119" y="-2249378"/>
            <a:ext cx="5645261" cy="50282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372DF6-9AC1-EEA2-9248-00468800593E}"/>
              </a:ext>
            </a:extLst>
          </p:cNvPr>
          <p:cNvSpPr txBox="1"/>
          <p:nvPr/>
        </p:nvSpPr>
        <p:spPr>
          <a:xfrm>
            <a:off x="8740768" y="497268"/>
            <a:ext cx="3050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MySQL Data</a:t>
            </a:r>
          </a:p>
          <a:p>
            <a:pPr algn="r"/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F80B2-F60B-4657-873C-6F2B85E3892A}"/>
              </a:ext>
            </a:extLst>
          </p:cNvPr>
          <p:cNvSpPr txBox="1"/>
          <p:nvPr/>
        </p:nvSpPr>
        <p:spPr>
          <a:xfrm>
            <a:off x="959970" y="1914205"/>
            <a:ext cx="6329042" cy="334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CREATE 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DROP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INSERT INTO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SET FROM WHERE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JOIN, UPDATE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6BDAD-CC68-CCE3-0EE5-1152AEA2F2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25" y="4153776"/>
            <a:ext cx="1778723" cy="177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8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75FC"/>
            </a:gs>
            <a:gs pos="84000">
              <a:srgbClr val="39A7FC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23867E-80F4-AC3B-F70B-6BA70606B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340" y="-497747"/>
            <a:ext cx="8760258" cy="9990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0979E-3A57-D8C4-0BEE-77B3C160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40" y="-685800"/>
            <a:ext cx="8760258" cy="9721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001E0A-ABAA-5481-4C34-15D1911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27119" y="-2249378"/>
            <a:ext cx="5645261" cy="50282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372DF6-9AC1-EEA2-9248-00468800593E}"/>
              </a:ext>
            </a:extLst>
          </p:cNvPr>
          <p:cNvSpPr txBox="1"/>
          <p:nvPr/>
        </p:nvSpPr>
        <p:spPr>
          <a:xfrm>
            <a:off x="9199025" y="541236"/>
            <a:ext cx="2353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Relations</a:t>
            </a:r>
          </a:p>
          <a:p>
            <a:pPr algn="r"/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6BDAD-CC68-CCE3-0EE5-1152AEA2F2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25" y="4153776"/>
            <a:ext cx="1778723" cy="1778723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E121694A-AEEC-082C-787A-6CB22D8C11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FB5DE-2F73-4E1A-9240-EF54A7387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40" y="839735"/>
            <a:ext cx="7458939" cy="62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3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75FC"/>
            </a:gs>
            <a:gs pos="84000">
              <a:srgbClr val="39A7FC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23867E-80F4-AC3B-F70B-6BA70606B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340" y="-497747"/>
            <a:ext cx="8760258" cy="9990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0979E-3A57-D8C4-0BEE-77B3C160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40" y="-685800"/>
            <a:ext cx="8760258" cy="9721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001E0A-ABAA-5481-4C34-15D1911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27119" y="-2249378"/>
            <a:ext cx="5645261" cy="50282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372DF6-9AC1-EEA2-9248-00468800593E}"/>
              </a:ext>
            </a:extLst>
          </p:cNvPr>
          <p:cNvSpPr txBox="1"/>
          <p:nvPr/>
        </p:nvSpPr>
        <p:spPr>
          <a:xfrm>
            <a:off x="9586180" y="522668"/>
            <a:ext cx="1976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MySQL</a:t>
            </a:r>
          </a:p>
          <a:p>
            <a:pPr algn="r"/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F80B2-F60B-4657-873C-6F2B85E3892A}"/>
              </a:ext>
            </a:extLst>
          </p:cNvPr>
          <p:cNvSpPr txBox="1"/>
          <p:nvPr/>
        </p:nvSpPr>
        <p:spPr>
          <a:xfrm>
            <a:off x="959970" y="1045525"/>
            <a:ext cx="704694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Consolidate information of schools:</a:t>
            </a: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Estimate a metric to do a ranking of schools:</a:t>
            </a: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6BDAD-CC68-CCE3-0EE5-1152AEA2F2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25" y="4153776"/>
            <a:ext cx="1778723" cy="177872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6"/>
          <a:srcRect r="43791"/>
          <a:stretch/>
        </p:blipFill>
        <p:spPr>
          <a:xfrm>
            <a:off x="1446585" y="1722997"/>
            <a:ext cx="4359251" cy="25700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6585" y="4899899"/>
            <a:ext cx="3970364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6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75FC"/>
            </a:gs>
            <a:gs pos="84000">
              <a:srgbClr val="39A7FC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23867E-80F4-AC3B-F70B-6BA70606B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340" y="-497747"/>
            <a:ext cx="8760258" cy="9990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0979E-3A57-D8C4-0BEE-77B3C160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40" y="-694944"/>
            <a:ext cx="8760258" cy="9721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001E0A-ABAA-5481-4C34-15D1911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27119" y="-2249378"/>
            <a:ext cx="5645261" cy="50282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372DF6-9AC1-EEA2-9248-00468800593E}"/>
              </a:ext>
            </a:extLst>
          </p:cNvPr>
          <p:cNvSpPr txBox="1"/>
          <p:nvPr/>
        </p:nvSpPr>
        <p:spPr>
          <a:xfrm>
            <a:off x="8609950" y="522668"/>
            <a:ext cx="29530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pc="1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Descriptive </a:t>
            </a:r>
          </a:p>
          <a:p>
            <a:pPr algn="r"/>
            <a:r>
              <a:rPr lang="en-US" sz="3600" b="1" spc="1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 </a:t>
            </a:r>
          </a:p>
          <a:p>
            <a:pPr algn="r"/>
            <a:r>
              <a:rPr lang="en-US" sz="3600" b="1" spc="1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</a:p>
          <a:p>
            <a:pPr algn="r"/>
            <a:r>
              <a:rPr lang="en-US" sz="3600" b="1" spc="1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  <a:endParaRPr lang="en-US" sz="3600" b="1" spc="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F80B2-F60B-4657-873C-6F2B85E3892A}"/>
              </a:ext>
            </a:extLst>
          </p:cNvPr>
          <p:cNvSpPr txBox="1"/>
          <p:nvPr/>
        </p:nvSpPr>
        <p:spPr>
          <a:xfrm>
            <a:off x="959970" y="688909"/>
            <a:ext cx="704694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RomanD" panose="00000400000000000000" pitchFamily="2" charset="0"/>
              </a:rPr>
              <a:t>Final conclusions: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Synergies: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Location: United States.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Online &amp; flexible formats available.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TOP 10 Ranking of schools not located in USA: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cs typeface="RomanD" panose="000004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6BDAD-CC68-CCE3-0EE5-1152AEA2F2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25" y="4153776"/>
            <a:ext cx="1778723" cy="17787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077" y="2704968"/>
            <a:ext cx="6614733" cy="20575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9752" y="4762547"/>
            <a:ext cx="2249709" cy="200666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594" y="4830130"/>
            <a:ext cx="2575358" cy="18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2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75FC"/>
            </a:gs>
            <a:gs pos="84000">
              <a:srgbClr val="39A7FC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23867E-80F4-AC3B-F70B-6BA70606B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634" y="0"/>
            <a:ext cx="6013761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0979E-3A57-D8C4-0BEE-77B3C160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86" y="0"/>
            <a:ext cx="601376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001E0A-ABAA-5481-4C34-15D1911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9994" y="2877722"/>
            <a:ext cx="6858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0E5F11-0BBF-3B67-FE68-91B35F7E8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776" y="1561376"/>
            <a:ext cx="3735247" cy="3735247"/>
          </a:xfrm>
          <a:prstGeom prst="rect">
            <a:avLst/>
          </a:prstGeom>
        </p:spPr>
      </p:pic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43FA8BD3-1979-9911-BDF2-711E8C9C1462}"/>
              </a:ext>
            </a:extLst>
          </p:cNvPr>
          <p:cNvSpPr/>
          <p:nvPr/>
        </p:nvSpPr>
        <p:spPr>
          <a:xfrm>
            <a:off x="804156" y="4004239"/>
            <a:ext cx="5480992" cy="2025571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	</a:t>
            </a:r>
            <a:r>
              <a:rPr lang="en-US" sz="3600" dirty="0">
                <a:solidFill>
                  <a:srgbClr val="002060"/>
                </a:solidFill>
                <a:latin typeface="Century Gothic" panose="020B0502020202020204" pitchFamily="34" charset="0"/>
                <a:cs typeface="RomanD" panose="00000400000000000000" pitchFamily="2" charset="0"/>
              </a:rPr>
              <a:t>QUESTIONS?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72DF6-9AC1-EEA2-9248-00468800593E}"/>
              </a:ext>
            </a:extLst>
          </p:cNvPr>
          <p:cNvSpPr txBox="1"/>
          <p:nvPr/>
        </p:nvSpPr>
        <p:spPr>
          <a:xfrm>
            <a:off x="611422" y="779353"/>
            <a:ext cx="6256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IRONHACK</a:t>
            </a:r>
          </a:p>
          <a:p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Competitive Landscape </a:t>
            </a:r>
          </a:p>
          <a:p>
            <a:pPr algn="r"/>
            <a:r>
              <a:rPr lang="en-US" sz="3600" b="1" spc="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0441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134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Century Gothic</vt:lpstr>
      <vt:lpstr>RomanD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Markova</dc:creator>
  <cp:lastModifiedBy>rocio arm</cp:lastModifiedBy>
  <cp:revision>13</cp:revision>
  <dcterms:created xsi:type="dcterms:W3CDTF">2023-11-13T22:34:54Z</dcterms:created>
  <dcterms:modified xsi:type="dcterms:W3CDTF">2023-11-20T19:52:41Z</dcterms:modified>
</cp:coreProperties>
</file>