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3.xml" ContentType="application/vnd.ms-office.webextension+xml"/>
  <Override PartName="/ppt/notesSlides/notesSlide8.xml" ContentType="application/vnd.openxmlformats-officedocument.presentationml.notesSlide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97" r:id="rId6"/>
    <p:sldId id="298" r:id="rId7"/>
    <p:sldId id="276" r:id="rId8"/>
    <p:sldId id="277" r:id="rId9"/>
    <p:sldId id="278" r:id="rId10"/>
    <p:sldId id="270" r:id="rId11"/>
    <p:sldId id="306" r:id="rId12"/>
    <p:sldId id="283" r:id="rId13"/>
    <p:sldId id="285" r:id="rId14"/>
    <p:sldId id="289" r:id="rId15"/>
    <p:sldId id="287" r:id="rId16"/>
    <p:sldId id="290" r:id="rId17"/>
    <p:sldId id="293" r:id="rId18"/>
    <p:sldId id="307" r:id="rId19"/>
    <p:sldId id="295" r:id="rId20"/>
    <p:sldId id="296" r:id="rId21"/>
    <p:sldId id="300" r:id="rId22"/>
    <p:sldId id="303" r:id="rId23"/>
    <p:sldId id="304" r:id="rId24"/>
    <p:sldId id="305" r:id="rId25"/>
    <p:sldId id="301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9383E-9EEB-4ED4-90C2-7647461EBB42}">
          <p14:sldIdLst>
            <p14:sldId id="256"/>
            <p14:sldId id="257"/>
            <p14:sldId id="260"/>
            <p14:sldId id="261"/>
            <p14:sldId id="297"/>
            <p14:sldId id="298"/>
            <p14:sldId id="276"/>
            <p14:sldId id="277"/>
            <p14:sldId id="278"/>
            <p14:sldId id="270"/>
            <p14:sldId id="306"/>
            <p14:sldId id="283"/>
            <p14:sldId id="285"/>
            <p14:sldId id="289"/>
            <p14:sldId id="287"/>
            <p14:sldId id="290"/>
            <p14:sldId id="293"/>
            <p14:sldId id="307"/>
            <p14:sldId id="295"/>
            <p14:sldId id="296"/>
            <p14:sldId id="300"/>
            <p14:sldId id="303"/>
            <p14:sldId id="304"/>
            <p14:sldId id="305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C1A"/>
    <a:srgbClr val="7E2812"/>
    <a:srgbClr val="EF9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75"/>
  </p:normalViewPr>
  <p:slideViewPr>
    <p:cSldViewPr snapToGrid="0">
      <p:cViewPr varScale="1">
        <p:scale>
          <a:sx n="101" d="100"/>
          <a:sy n="101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0611-796B-420B-A37E-5FE786BCB57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A6F5-0408-4AD2-90DB-526CF8E8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</a:t>
            </a:r>
            <a:r>
              <a:rPr lang="en-US" baseline="0" dirty="0"/>
              <a:t>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</a:t>
            </a:r>
            <a:r>
              <a:rPr lang="mr-IN" dirty="0"/>
              <a:t>–</a:t>
            </a:r>
            <a:r>
              <a:rPr lang="en-US" dirty="0"/>
              <a:t> updated</a:t>
            </a:r>
          </a:p>
          <a:p>
            <a:r>
              <a:rPr lang="en-US" dirty="0"/>
              <a:t>With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C92CB2-3500-49E1-9DAB-D6BC5741DB02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9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E65E-5557-4F18-B4FF-7A77A8FE683B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9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53D-8EC7-414A-8484-20C9B575CC1F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7CE6-0056-4082-B3F6-4168F573F5E3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3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B96E-5BCB-421A-AE29-14CC7A4BEED0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30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F43B-E1FB-479A-8208-FD1FCA4461BF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216-9191-4793-AC88-50EB05913461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5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D12187-F3BA-4D9D-9B7D-39440E538472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09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B4EAAA-2439-4F9D-BDC4-1FF720E7C95E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8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D19C-11B1-41C4-9E02-E43FD65F904A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25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CFF1-0883-4FD7-8441-715C49D10C2D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0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571-0433-4ADA-A7F4-46DBA4DE8E94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699D-9C6B-4460-92CD-7FE4CFB69299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1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59C8-BBBF-40C6-9E22-AE6FF7FEBAF5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8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AF2-E912-4ACF-880C-E6B32D752B24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7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743-3947-46D9-A22D-B3FD7D452006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1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D93-12DF-4C56-86BD-1875CC7AF860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95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43280-0D1E-49A0-BD46-99419D87CAF8}" type="datetime1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11/relationships/webextension" Target="../webextensions/webextension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11/relationships/webextension" Target="../webextensions/webextension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Design to (C#/Java)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0" y="3220357"/>
            <a:ext cx="4073983" cy="2729846"/>
          </a:xfr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004989"/>
                  </p:ext>
                </p:extLst>
              </p:nvPr>
            </p:nvGraphicFramePr>
            <p:xfrm>
              <a:off x="5210175" y="2381250"/>
              <a:ext cx="6772275" cy="43814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0175" y="2381250"/>
                <a:ext cx="6772275" cy="43814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621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0" y="3220357"/>
            <a:ext cx="4073983" cy="2729846"/>
          </a:xfr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/>
            </p:nvGraphicFramePr>
            <p:xfrm>
              <a:off x="5036782" y="2364077"/>
              <a:ext cx="6739943" cy="44424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5036782" y="2364077"/>
                <a:ext cx="6739943" cy="44424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714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Inheritance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22247"/>
            <a:ext cx="2601798" cy="3881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06260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Public class InterestAccount : BasicAccount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 int interestRate;</a:t>
            </a:r>
          </a:p>
          <a:p>
            <a:r>
              <a:rPr lang="en-US" dirty="0"/>
              <a:t>	public void setRate(int rate)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/>
              <a:t>	public void payInterest()</a:t>
            </a:r>
          </a:p>
          <a:p>
            <a:r>
              <a:rPr lang="en-US" dirty="0"/>
              <a:t>	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235682" y="2500609"/>
            <a:ext cx="1" cy="6770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88" y="2500608"/>
            <a:ext cx="5850295" cy="147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496720"/>
            <a:ext cx="0" cy="17292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78775" y="4246376"/>
            <a:ext cx="180443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1"/>
            <a:ext cx="1763486" cy="2187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8772" y="6464925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C#, we will use “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” to indicate inheritance relationship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109587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Inheritance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52555"/>
            <a:ext cx="2711967" cy="4049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87853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Public class InterestAccount extends BasicAccount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 int interestRate;</a:t>
            </a:r>
          </a:p>
          <a:p>
            <a:r>
              <a:rPr lang="en-US" dirty="0"/>
              <a:t>	public void setRate(int rate)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/>
              <a:t>	public void payInterest()</a:t>
            </a:r>
          </a:p>
          <a:p>
            <a:r>
              <a:rPr lang="en-US" dirty="0"/>
              <a:t>	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894898" y="2500609"/>
            <a:ext cx="1" cy="6770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90" y="2500608"/>
            <a:ext cx="6509508" cy="8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497586"/>
            <a:ext cx="0" cy="17466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78779" y="4278342"/>
            <a:ext cx="180443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0"/>
            <a:ext cx="2557890" cy="24607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38772" y="6464925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we will use “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” to indicate inheritance relationship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289256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C#, association in a solution class diagrams can be viewed as mapping to solution class relationship.</a:t>
            </a:r>
          </a:p>
          <a:p>
            <a:r>
              <a:rPr lang="en-US" dirty="0"/>
              <a:t>To handle the relationship between BasicAccount and Transaction, we need a reference to a list of Transaction declared in BasicAccount. </a:t>
            </a:r>
          </a:p>
          <a:p>
            <a:r>
              <a:rPr lang="en-US" dirty="0"/>
              <a:t>We will use </a:t>
            </a:r>
            <a:r>
              <a:rPr lang="en-US" dirty="0">
                <a:solidFill>
                  <a:srgbClr val="FF0000"/>
                </a:solidFill>
              </a:rPr>
              <a:t>Array Type in C#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ArrayList in Java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42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5" y="3436533"/>
            <a:ext cx="6350518" cy="200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Uni-directional (one to many) association (C#)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952" y="2444094"/>
            <a:ext cx="3659642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public class Bank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private string accountNumber;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Transaction [] txList;</a:t>
            </a:r>
          </a:p>
          <a:p>
            <a:pPr marL="457200" lvl="1" indent="0">
              <a:buNone/>
            </a:pPr>
            <a:r>
              <a:rPr lang="en-US" dirty="0"/>
              <a:t>public double getBalance()</a:t>
            </a:r>
          </a:p>
          <a:p>
            <a:pPr marL="457200" lvl="1" indent="0">
              <a:buNone/>
            </a:pPr>
            <a:r>
              <a:rPr lang="en-US" dirty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44576" y="2974315"/>
            <a:ext cx="2644760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03127" y="2978833"/>
            <a:ext cx="0" cy="8640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05113" y="3842899"/>
            <a:ext cx="86979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50105" y="2983646"/>
            <a:ext cx="1" cy="841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569466" y="3810972"/>
            <a:ext cx="361281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8" y="3499468"/>
            <a:ext cx="5581174" cy="1723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Uni-directional (one to many) association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248" y="2894125"/>
            <a:ext cx="4404049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public class Bank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private string accountNumber;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ArrayList&lt;Transaction&gt; [] txList;</a:t>
            </a:r>
          </a:p>
          <a:p>
            <a:pPr marL="457200" lvl="1" indent="0">
              <a:buNone/>
            </a:pPr>
            <a:r>
              <a:rPr lang="en-US" dirty="0"/>
              <a:t>public double getBalance()</a:t>
            </a:r>
          </a:p>
          <a:p>
            <a:pPr marL="457200" lvl="1" indent="0">
              <a:buNone/>
            </a:pPr>
            <a:r>
              <a:rPr lang="en-US" dirty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44390" y="3831866"/>
            <a:ext cx="361281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605395" y="4216356"/>
            <a:ext cx="843417" cy="3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2836" y="3056520"/>
            <a:ext cx="0" cy="1150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30064" y="3053584"/>
            <a:ext cx="225601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27729" y="3053584"/>
            <a:ext cx="0" cy="765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71967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Bi-directional (one to many) association (C#)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4181" y="2464310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Bank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private string accountNumber;</a:t>
            </a:r>
          </a:p>
          <a:p>
            <a:pPr marL="0" indent="0"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FF0000"/>
                </a:solidFill>
              </a:rPr>
              <a:t>Transaction [] txList;</a:t>
            </a:r>
          </a:p>
          <a:p>
            <a:pPr marL="0" indent="0">
              <a:buNone/>
            </a:pPr>
            <a:r>
              <a:rPr lang="en-US" sz="1400" dirty="0"/>
              <a:t>	…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75" y="5167826"/>
            <a:ext cx="5844982" cy="15577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33540" y="5491073"/>
            <a:ext cx="361281" cy="4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29893" y="2456666"/>
            <a:ext cx="4070189" cy="2008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314180" y="4741200"/>
            <a:ext cx="1959842" cy="8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274022" y="3883182"/>
            <a:ext cx="0" cy="85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16362" y="3982403"/>
            <a:ext cx="2565743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9091" y="3977998"/>
            <a:ext cx="0" cy="1518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95572" y="5491073"/>
            <a:ext cx="361281" cy="4758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endCxn id="18" idx="0"/>
          </p:cNvCxnSpPr>
          <p:nvPr/>
        </p:nvCxnSpPr>
        <p:spPr>
          <a:xfrm>
            <a:off x="7314180" y="4735777"/>
            <a:ext cx="1" cy="755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91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Bi-directional (one to many) association </a:t>
            </a:r>
            <a:r>
              <a:rPr lang="en-US" dirty="0" smtClean="0"/>
              <a:t>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4181" y="2464310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Bank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private string </a:t>
            </a:r>
            <a:r>
              <a:rPr lang="en-US" sz="1400" dirty="0" err="1"/>
              <a:t>accountNumber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private </a:t>
            </a:r>
            <a:r>
              <a:rPr lang="en-US" sz="1400" b="1" dirty="0" err="1">
                <a:solidFill>
                  <a:srgbClr val="FF0000"/>
                </a:solidFill>
              </a:rPr>
              <a:t>ArrayList</a:t>
            </a:r>
            <a:r>
              <a:rPr lang="en-US" sz="1400" b="1" dirty="0">
                <a:solidFill>
                  <a:srgbClr val="FF0000"/>
                </a:solidFill>
              </a:rPr>
              <a:t>&lt;Transaction&gt; </a:t>
            </a:r>
            <a:r>
              <a:rPr lang="en-US" sz="1400" b="1" dirty="0" err="1">
                <a:solidFill>
                  <a:srgbClr val="FF0000"/>
                </a:solidFill>
              </a:rPr>
              <a:t>txList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	…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75" y="5167826"/>
            <a:ext cx="5844982" cy="15577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33540" y="5491073"/>
            <a:ext cx="361281" cy="4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29893" y="2456666"/>
            <a:ext cx="4070189" cy="2008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314180" y="4741200"/>
            <a:ext cx="1959842" cy="8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274022" y="3896489"/>
            <a:ext cx="0" cy="85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16362" y="3982403"/>
            <a:ext cx="2565743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9091" y="3977998"/>
            <a:ext cx="0" cy="1518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95572" y="5491073"/>
            <a:ext cx="361281" cy="4758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14180" y="4738067"/>
            <a:ext cx="0" cy="741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12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2.0 – Construct a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1" y="2352694"/>
            <a:ext cx="1933479" cy="456941"/>
          </a:xfrm>
        </p:spPr>
        <p:txBody>
          <a:bodyPr/>
          <a:lstStyle/>
          <a:p>
            <a:r>
              <a:rPr lang="en-US" dirty="0"/>
              <a:t>Java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1" y="3073983"/>
            <a:ext cx="4611365" cy="1751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Lecturer extends Staff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ArrayList &lt;Module&gt; modList;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79374" y="2820653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public class Module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	private String moduleCode;</a:t>
            </a:r>
          </a:p>
          <a:p>
            <a:pPr marL="0" indent="0">
              <a:buNone/>
            </a:pPr>
            <a:r>
              <a:rPr lang="en-US" sz="1200" dirty="0"/>
              <a:t>	private </a:t>
            </a:r>
            <a:r>
              <a:rPr lang="en-US" sz="1200" dirty="0" err="1" smtClean="0"/>
              <a:t>LecturerTutor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public boolean computeGrade() { … }</a:t>
            </a:r>
          </a:p>
          <a:p>
            <a:pPr marL="0" indent="0">
              <a:buNone/>
            </a:pPr>
            <a:r>
              <a:rPr lang="en-US" sz="1200" dirty="0"/>
              <a:t>	…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64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you will be able to:</a:t>
            </a:r>
          </a:p>
          <a:p>
            <a:pPr lvl="1"/>
            <a:r>
              <a:rPr lang="en-US" dirty="0"/>
              <a:t>Explain how the various UML models support software development activities</a:t>
            </a:r>
          </a:p>
          <a:p>
            <a:pPr lvl="1"/>
            <a:r>
              <a:rPr lang="en-US" dirty="0"/>
              <a:t>Map the various design class diagrams into a programming language such as C# or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7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2.1 – Construct a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933479" cy="456941"/>
          </a:xfrm>
        </p:spPr>
        <p:txBody>
          <a:bodyPr/>
          <a:lstStyle/>
          <a:p>
            <a:r>
              <a:rPr lang="en-US" dirty="0"/>
              <a:t>C#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2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Lecturer : Staff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private Module [ ] moduList;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5295" y="3060441"/>
            <a:ext cx="473888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Module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string moduleCode;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 smtClean="0"/>
              <a:t>LecturerTutor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 boolean computeGrade() {… }</a:t>
            </a:r>
          </a:p>
          <a:p>
            <a:pPr marL="0" indent="0">
              <a:buNone/>
            </a:pPr>
            <a:r>
              <a:rPr lang="en-US" dirty="0"/>
              <a:t>	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53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association relationship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45" y="3341940"/>
            <a:ext cx="3048425" cy="9335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06" y="4826232"/>
            <a:ext cx="7382905" cy="122889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535658" y="4275520"/>
            <a:ext cx="1" cy="550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7264" y="2468062"/>
            <a:ext cx="99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for many-to-many association relationship, we cannot map the design directly.</a:t>
            </a:r>
          </a:p>
          <a:p>
            <a:r>
              <a:rPr lang="en-US" dirty="0"/>
              <a:t>We </a:t>
            </a:r>
            <a:r>
              <a:rPr lang="en-US" dirty="0" smtClean="0"/>
              <a:t>will need to transform the many to many relationship to two 1 to many relationships.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6488668"/>
            <a:ext cx="115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context of the database, </a:t>
            </a:r>
            <a:r>
              <a:rPr lang="en-US" i="1" dirty="0">
                <a:solidFill>
                  <a:srgbClr val="00B050"/>
                </a:solidFill>
              </a:rPr>
              <a:t>ModuleRegistration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is known as an </a:t>
            </a:r>
            <a:r>
              <a:rPr lang="en-US" dirty="0">
                <a:solidFill>
                  <a:srgbClr val="FF0000"/>
                </a:solidFill>
              </a:rPr>
              <a:t>association</a:t>
            </a:r>
            <a:r>
              <a:rPr lang="en-US" dirty="0"/>
              <a:t> or an </a:t>
            </a:r>
            <a:r>
              <a:rPr lang="en-US" dirty="0">
                <a:solidFill>
                  <a:srgbClr val="FF0000"/>
                </a:solidFill>
              </a:rPr>
              <a:t>intersection table</a:t>
            </a: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5535657" y="6055128"/>
            <a:ext cx="2" cy="43354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18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8825659" cy="3416300"/>
          </a:xfrm>
        </p:spPr>
        <p:txBody>
          <a:bodyPr/>
          <a:lstStyle/>
          <a:p>
            <a:r>
              <a:rPr lang="en-US" dirty="0"/>
              <a:t>Association class is rendered by a </a:t>
            </a:r>
            <a:r>
              <a:rPr lang="en-US" u="sng" dirty="0"/>
              <a:t>dashed line</a:t>
            </a:r>
            <a:r>
              <a:rPr lang="en-US" dirty="0"/>
              <a:t> from the association to the class rectangle.</a:t>
            </a:r>
          </a:p>
          <a:p>
            <a:r>
              <a:rPr lang="en-US" dirty="0"/>
              <a:t>Association class is essentially a class attached to an association; the association itself is modelled as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7" y="4311649"/>
            <a:ext cx="5998323" cy="17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7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20" y="3924300"/>
            <a:ext cx="5038725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can study many modules and a module can be studied by many students.</a:t>
            </a:r>
          </a:p>
          <a:p>
            <a:r>
              <a:rPr lang="en-US" dirty="0"/>
              <a:t>We can model the association as an association class and put that information in the association class as shown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6175" y="6019800"/>
            <a:ext cx="2052165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Association class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39156" y="6204466"/>
            <a:ext cx="120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5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implement an association class.</a:t>
            </a:r>
          </a:p>
          <a:p>
            <a:r>
              <a:rPr lang="en-US" dirty="0"/>
              <a:t>The easy way is to change the many-to-many association and the association class to two unidirectional 1-to-many and many-to-1 associations as shown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274546"/>
            <a:ext cx="3717290" cy="2059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9" y="4693186"/>
            <a:ext cx="5660594" cy="87893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24424" y="5269965"/>
            <a:ext cx="12668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6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Task 3: Map the design into a corresponding C#/Java class templates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7" y="2671341"/>
            <a:ext cx="4575672" cy="3669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47179"/>
                  </p:ext>
                </p:extLst>
              </p:nvPr>
            </p:nvGraphicFramePr>
            <p:xfrm>
              <a:off x="5523123" y="2427230"/>
              <a:ext cx="6668877" cy="41574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5523123" y="2427230"/>
                <a:ext cx="6668877" cy="41574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35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SDL, you have learnt:</a:t>
            </a:r>
          </a:p>
          <a:p>
            <a:pPr lvl="1"/>
            <a:r>
              <a:rPr lang="en-US" dirty="0"/>
              <a:t>How to map a solution class to C#/Java class template</a:t>
            </a:r>
          </a:p>
          <a:p>
            <a:pPr lvl="1"/>
            <a:r>
              <a:rPr lang="en-US" dirty="0"/>
              <a:t>How to construct a class diagram, given the relevant code</a:t>
            </a:r>
          </a:p>
          <a:p>
            <a:pPr lvl="1"/>
            <a:r>
              <a:rPr lang="en-US" dirty="0"/>
              <a:t>How to map the design solution class diagram into a corresponding C#/Java class template</a:t>
            </a:r>
          </a:p>
          <a:p>
            <a:pPr lvl="1"/>
            <a:r>
              <a:rPr lang="en-US" dirty="0"/>
              <a:t>Various UML models such as Use Case Model, Domain Model, Sequence Diagram and Design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Multiple Choice Quiz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355056"/>
                  </p:ext>
                </p:extLst>
              </p:nvPr>
            </p:nvGraphicFramePr>
            <p:xfrm>
              <a:off x="807522" y="2398814"/>
              <a:ext cx="11036360" cy="44591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Multiple Choic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522" y="2398814"/>
                <a:ext cx="11036360" cy="445918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417119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721243"/>
                  </p:ext>
                </p:extLst>
              </p:nvPr>
            </p:nvGraphicFramePr>
            <p:xfrm>
              <a:off x="522904" y="2257424"/>
              <a:ext cx="11859596" cy="45243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04" y="2257424"/>
                <a:ext cx="11859596" cy="45243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28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72" y="3555730"/>
            <a:ext cx="2916121" cy="1056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software developers would follow the following key steps: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3" y="3371017"/>
            <a:ext cx="2351619" cy="1265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04" y="3265620"/>
            <a:ext cx="3384380" cy="1174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01" y="5323305"/>
            <a:ext cx="2875905" cy="1534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87" y="5370772"/>
            <a:ext cx="3994498" cy="14312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7863" y="2941443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Use Case Diagram &amp; Use Case 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2409" y="2942301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Domain Class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05" y="502097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Sequence Diagram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2581" y="4907962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Solution Class Diagram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20324" y="3927514"/>
            <a:ext cx="57461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765242" y="5753567"/>
            <a:ext cx="18653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16367" y="4469658"/>
            <a:ext cx="0" cy="611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lus 15"/>
          <p:cNvSpPr/>
          <p:nvPr/>
        </p:nvSpPr>
        <p:spPr>
          <a:xfrm>
            <a:off x="3767988" y="3711714"/>
            <a:ext cx="753561" cy="76324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37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Once the diagrams have been completed, developers will then map the methods in the solution class diagram into programming codes such as C# and Java.</a:t>
            </a:r>
          </a:p>
          <a:p>
            <a:pPr>
              <a:lnSpc>
                <a:spcPct val="250000"/>
              </a:lnSpc>
            </a:pPr>
            <a:r>
              <a:rPr lang="en-US" dirty="0"/>
              <a:t>The following slides will introduce you to the key steps to develop the method signature by using some of the patterns that we will normally come across.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20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8" y="2856839"/>
            <a:ext cx="2688066" cy="1998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relationships between Solution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r>
              <a:rPr lang="en-US" sz="1600" dirty="0"/>
              <a:t>These are the relationships between each Solution Classes that we will normally come across: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33" y="4421280"/>
            <a:ext cx="3300659" cy="814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14" y="3332213"/>
            <a:ext cx="3161713" cy="78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2932" y="459874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4562" y="5235344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Bi-Directional Association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520" y="4166773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Uni-Directional Association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47884" y="3779848"/>
            <a:ext cx="935182" cy="5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709547"/>
            <a:ext cx="3340846" cy="820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05" y="5640955"/>
            <a:ext cx="3934374" cy="957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09044" y="649400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75433" y="652745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05782" y="3922573"/>
            <a:ext cx="0" cy="182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83099" y="3908865"/>
            <a:ext cx="0" cy="182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34357" y="3914255"/>
            <a:ext cx="145034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30955" y="3510000"/>
            <a:ext cx="0" cy="390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10740" y="4829344"/>
            <a:ext cx="1005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17811" y="4536105"/>
            <a:ext cx="580397" cy="2384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41440" y="6121709"/>
            <a:ext cx="67659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176055" y="6129709"/>
            <a:ext cx="74425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66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solution class to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6628" y="2338086"/>
            <a:ext cx="4894111" cy="4031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F9F8A"/>
                </a:solidFill>
              </a:rPr>
              <a:t>public class BasicAccount {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private string accountNumber;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private double balance;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rgbClr val="7E2812"/>
                </a:solidFill>
              </a:rPr>
              <a:t>public double getBalance()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credit(double amt)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debit(double amt)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86" y="2877910"/>
            <a:ext cx="4246205" cy="480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4" y="3365554"/>
            <a:ext cx="4246205" cy="976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4" y="4341872"/>
            <a:ext cx="4235188" cy="1311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54954" y="2974554"/>
            <a:ext cx="3978905" cy="3028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1009" y="3435071"/>
            <a:ext cx="3934715" cy="74914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1009" y="4483865"/>
            <a:ext cx="3934715" cy="99151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56932" y="2525269"/>
            <a:ext cx="624332" cy="0"/>
          </a:xfrm>
          <a:prstGeom prst="straightConnector1">
            <a:avLst/>
          </a:prstGeom>
          <a:ln w="38100">
            <a:solidFill>
              <a:srgbClr val="EF9F8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37425" y="3125985"/>
            <a:ext cx="615087" cy="8000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52512" y="2525269"/>
            <a:ext cx="0" cy="592847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61947" y="2373838"/>
            <a:ext cx="2846449" cy="29209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1947" y="2673291"/>
            <a:ext cx="3097585" cy="44482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045724" y="3803692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81418" y="2845671"/>
            <a:ext cx="0" cy="954787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88527" y="2845671"/>
            <a:ext cx="686765" cy="0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56089" y="4996089"/>
            <a:ext cx="615087" cy="8000"/>
          </a:xfrm>
          <a:prstGeom prst="line">
            <a:avLst/>
          </a:prstGeom>
          <a:ln w="38100">
            <a:solidFill>
              <a:srgbClr val="7E281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691783" y="4038068"/>
            <a:ext cx="0" cy="954787"/>
          </a:xfrm>
          <a:prstGeom prst="line">
            <a:avLst/>
          </a:prstGeom>
          <a:ln w="38100">
            <a:solidFill>
              <a:srgbClr val="7E281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98892" y="4038068"/>
            <a:ext cx="686765" cy="0"/>
          </a:xfrm>
          <a:prstGeom prst="straightConnector1">
            <a:avLst/>
          </a:prstGeom>
          <a:ln w="38100">
            <a:solidFill>
              <a:srgbClr val="7E281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61948" y="3323063"/>
            <a:ext cx="4129394" cy="2987585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solution class to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0123" y="2751202"/>
            <a:ext cx="4483865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F9F8A"/>
                </a:solidFill>
              </a:rPr>
              <a:t>public class BasicAccount</a:t>
            </a:r>
          </a:p>
          <a:p>
            <a:r>
              <a:rPr lang="en-US" sz="1600" b="1" dirty="0">
                <a:solidFill>
                  <a:srgbClr val="EF9F8A"/>
                </a:solidFill>
              </a:rPr>
              <a:t>{</a:t>
            </a:r>
          </a:p>
          <a:p>
            <a:endParaRPr lang="en-US" sz="1600" b="1" dirty="0">
              <a:solidFill>
                <a:srgbClr val="EF9F8A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rgbClr val="BE3C1A"/>
                </a:solidFill>
              </a:rPr>
              <a:t>private String accountNumber;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	private double balance;</a:t>
            </a:r>
          </a:p>
          <a:p>
            <a:endParaRPr lang="en-US" sz="1600" b="1" dirty="0">
              <a:solidFill>
                <a:srgbClr val="BE3C1A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getBalance()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public void credit(double amt)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public void debit(double amt)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3" y="2963537"/>
            <a:ext cx="4246205" cy="480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3" y="3451181"/>
            <a:ext cx="4246205" cy="9763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1" y="4427499"/>
            <a:ext cx="4235188" cy="13111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408341" y="3060181"/>
            <a:ext cx="3978905" cy="3028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64396" y="3520698"/>
            <a:ext cx="3934715" cy="74914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64396" y="4569492"/>
            <a:ext cx="3934715" cy="99151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3503" y="2751202"/>
            <a:ext cx="2785878" cy="54311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27638" y="3001900"/>
            <a:ext cx="567575" cy="0"/>
          </a:xfrm>
          <a:prstGeom prst="straightConnector1">
            <a:avLst/>
          </a:prstGeom>
          <a:ln w="38100">
            <a:solidFill>
              <a:srgbClr val="EF9F8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12551" y="3202959"/>
            <a:ext cx="615087" cy="8000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27638" y="3020818"/>
            <a:ext cx="0" cy="171726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31811" y="3730665"/>
            <a:ext cx="1070079" cy="502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19718" y="3931723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34805" y="3749582"/>
            <a:ext cx="0" cy="171726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87449" y="3460872"/>
            <a:ext cx="3365091" cy="60630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44494" y="4877544"/>
            <a:ext cx="604032" cy="502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19718" y="5078602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934805" y="4896461"/>
            <a:ext cx="0" cy="171726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83503" y="4232279"/>
            <a:ext cx="4288261" cy="1727845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4" grpId="0" animBg="1"/>
      <p:bldP spid="24" grpId="1" animBg="1"/>
      <p:bldP spid="11" grpId="0" animBg="1"/>
      <p:bldP spid="11" grpId="1" animBg="1"/>
      <p:bldP spid="23" grpId="0" animBg="1"/>
      <p:bldP spid="23" grpId="1" animBg="1"/>
      <p:bldP spid="28" grpId="0" animBg="1"/>
      <p:bldP spid="2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7AC735C3-27F9-43D9-B207-948B987CF174}">
  <we:reference id="wa104238076" version="1.6.0.0" store="en-US" storeType="OMEX"/>
  <we:alternateReferences>
    <we:reference id="WA104238076" version="1.6.0.0" store="WA104238076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&amp;nbsp;Use Case Diagram?&lt;/p&gt;\n&quot;,&quot;text/plain&quot;:&quot;Which of the following is a Use Case Diagram?&quot;},&quot;type&quot;:&quot;Labs.Components.ChoiceComponent&quot;,&quot;timeLimit&quot;:0,&quot;maxAttempts&quot;:0,&quot;choices&quot;:[{&quot;id&quot;:&quot;0&quot;,&quot;content&quot;:{&quot;text/html&quot;:&quot;&lt;p&gt;A&amp;nbsp;&amp;nbsp;&amp;nbsp;&amp;nbsp; &lt;img src=\&quot;data:image/png;base64,iVBORw0KGgoAAAANSUhEUgAAAQ4AAABxCAYAAAAksk0FAAAAAXNSR0IArs4c6QAAAARnQU1BAACxjwv8YQUAAAAJcEhZcwAADsMAAA7DAcdvqGQAAC2KSURBVHhe7d0J3G5T9QfwQ6amP0pJAykZUslQqC7qRlIZKiEKSbrdlAZTipKxTClThAwZbhFFkxANyhDKTESlSZMplc5/f3fPvo7nnuec/brPO917fp/P/rzvOWc/e+1x7bXXXnvtef7whz+UT3/604sm/Otf/yrmmWeeYv755++9qceDDz5YLLTQQjHuIDz88MPFv//97xivCf/4xz+K+eabr3jCE57Qe1OPHJr/+c9/Ymij+c9//jPSFAahLMviL3/5S/HUpz6196Yeyvjf//63WHDBBXtv6oGmen3c4x7XezMr0BTv8Y9/fO9NPe6///5I88lPfnLvTT3UmXzNO++8vTezQjoPPfRQK83cvqHOFl544cZy5vYN+ZL3YfRH9SosssgivTf1yO0bOe2U2zf++te/Fk984hOLBRZYoPdmVoyEprhNaUFO34Dmrx06dOhQg45xdOjQYcToGEeHDh1GjI5xdOjQYcTIZhxNCqYq2uLlpgMTkeaw8lTFZKYJw8rfZKc5rDxVMRFpwjx33313+ZSnPCVqXAeBtltibZpWmts2TTc60mvSTqN13333xTi04k15y6FJgy000QQ7L8rYVE55seNjh6AJI6Fpp6GtsdrK6fc04mjSxLfVmXw10fR7eWur29y+oc6e9KQntdZtW9+AnHaCnDqzQ2NnyE5UU50Niybk9A15U2d2S6TX1p45NKXRtKsFOX0D5vn9739fPu1pT+s91kNi0JY520K2cpqI6hgaoW0r6t57742FbNuOzaGJHrptNHUiNJsaVOXbJsNsm6DOxG3b/kITvaYGlY54bduUtmPFNUCboM7kq2kQ6GgGVBvN3L6hzv7v//6vsZy5fSN3Czinb4ijbtsmgty+kdNOuX3jb3/7W+z/bduxuTQhp87a+gbMq1ITJx0UcuIIw4zX0Xx0mKg0J3v+hY7mIyE3rWa20qFDhw416BhHhw4dRoyOcXTo0GHE6BhHhw4dRox5aWXT9tCgkBNHGGa8juajw0SlOdnzL3Q0Hwm5aXV2HBXk7NXLS2fH8Qhy+0Znx/EIcvqGvE1oO47cY/UqrK1Bddy2470KkGMfoNJURlt6OTR1RhXSRtMeNpptlXvPPfe0HqvX0dBts0nI3TfPKWeVcTTBYGnLF+TEU06drK3O2CRgtk0dUsfWTm32DeKorzaaOfnXF7UBG5MmiKf/t7VTDk39Qju1Dfa///3vsS3bxl0uTfWbM4aNkzbG0VwLFTRxvCra4uWmAxOR5rDyVEVO3DamAeLkxMthGpATT0dsG8AgX62zWPjexjQgh7lDTv7Ry6mzHOYOOTTlvY1pgHy1DXTIpZmTlnzl9MfOkU8FZh40mypYpY61Ix/40Y9+VHz9618v/vSnP9V2YOVHU/508kGNL14Su5vqzO/lX100paU9Qf4HxQOzonwNi6a/ytBEU7ymepVGVTJsopnqbBg0lVEaTXUmnjpTF211m0NTHKhLy/Niiy1WrLrqqsW6667b2rcjMI42hAKUgXn0ngbjgQceKEOl9J7qERqgDIO99zQYQUwr77///t7TYOTQDAMqi6Y44jYBrT//+c+9p8FQX4Ep9J4GA0110oRjjjmmDINOa3ehC6MapkyZkjXuOomjgokocZAwXv3qVxfXXXdd8brXva6YPn16jC8fHTrMLowbfZVEe+ihh8axfuSRRxbTpk3rxRiAXImjbSYGs38bAuPIljhy0suJkyvl5Mz+kCNxqK9ciUOdDMIPf/jDOBMExhL/79BhtPDsZz879rU99tij92Yw5jUr4jLWU4OC2RpXqvtWDaSJuvfVgFZbPHESzba8DYumIE4bPRJCTlryrgx136qhiSZIJ0F6owVpO5FMmhJIcsOAsl188cVxV6UJoS/ObKfxxt133138+te/Nqn23sz5qPazpEOr65MpxNOxRHPi76BAjJZY3bdqEGcYaUkjxWtLb1g0BXHErftWDcNOa1A8ULYETH60sOeee0bF2Ac+8IHife97X7HpppvGZdGdd97Zi/HY4Dj9VlttVVx//fW9N/Vgt7PddtsV3/3ud3tvxh6XX355sfnmmxfvfe97Y30o/2abbVb84Ac/6MUYOX77298WF110Ue9p4gLjTtAnoa5PptAdq6+EiUYT0t/RhoG9yiqrFEcffXRx3HHHFUcccUTxjW98o9hnn316MYrij3/8Y/GVr3ylOOyww4rTTz89Sl8JBv6MGTOKz33uc8WXv/zlaIMAOiSGlzomyePss8+e+T2BxPPLX/6yCMvA3ptHw+8xFfn6whe+UNx66629L//Tm33rW98qPv/5zxdf/OIXizvuuKP3pYhp3nXXXcX3vve94qCDDoo7U3UgYb3nPe+JTPycc86JZTjppJOKFVdcMf6WFIaBVMtMQvv+978f6dNFnXrqqcUxxxxTfPOb34zpqa/99tuv+MhHPlJceOGFvV8VMQ/0Cer5N7/5TXxH2gpL0ciozzrrrFjHt912W6ynk08+uTj88MOjFDQW0Cehvz8+KsQYHeZ6UBzrEJTSgpny+c9/frHOOuvE7zfffHPxhje8obj66qujfQGmsskmmxQPPPBANIh705veFAeRbz/96U+LjTbaKIr6lMMGI+vkX/3qV3EGx6T6FdU6q3dVCSsBjXe9612RMUjLIH3rW99aXHLJJfH7gQceGAcaJT/G9OY3v7m46qqr4rf999+/eOMb31j8/Oc/j+Xbddddi09/+tPxWxW2ildfffVYPgP797//fcwLyQPzlD8SCMaZID8HH3xwccsttxQbb7xxXOJwiqVu9thjj5hv3zAW+cJM3v3ud8c01If6edvb3hbrS5ytt966eP/73x+ZJyYxderUmF/tceWVV8YyY2ATArnK0cARe0+DQVFpu7IJYWbJVo5227Fl+aMf/WimcjTMWr23w8eWW25ZvuAFLyjDsqJ8+9vfXq600kplYBrlL37xi/h9m222KUMnj/9DGAjlcsstV4ZBVh555JHly172ske1w8tf/vJy7733jm0YGFAZBnC5/vrrl2eeeWYvxqMRljTlGmusUYZB1XvzCC644IJy8cUXL3/3u9/13pRlGGRlWFbE/2+88cby4osvLoNEUH77298ul1lmmTIwh/gtMLcYEgIjKNdcc83advYuSEzlO9/5zvibDTbYoAxSSBmYSfweGEUsp/bSti9+8YvLIAWVgamWz33uc8tPfepT5U033RTLHKSR+Jvdd9891h1ov8AcYx1IMzCzMjCrSEvdPetZzyo/85nPxLj6tfYIUkl8Dkw3Ki+DNBOfhw1jPClHP/nJT/beDkYncXSIoBwjJRDPicY/+clP4rPZm57CbLr88sv3YhfRfDx0tDg7BuZShE4/U8SFJZZYIi4nzNpEemmSWp73vOf1YtSDVNAPIr9zLtJMCAM1zujyZta3RCBViJt0RuCv5UbCM5/5zJgn5a0ijIX4no7HMsWy46ijjooSE30P6WDbbbeduSw699xziyWXXDJKZGGAx3fyIy8ks+OPPz7GRcdfCIwvSmSBuRTf+c53ooRGpyJdv0U/MNwYV50xg3/GM54Rn32Xl5TWeCOLcegQ1U4xCDnxNGqbPcVIkEMzJw7kppWDYdHMpTe7oGPQKdEzeLVTmAWjyO5bkAbiGl8HBiK9AYCZvOpVr4rMA3MBf+kWpkyZEgeOQWk9bzlhqcJmoA7ipl0rNNOgw2wwqB//+Mcxnnf0DiussEIcjMcee2wRZsnigx/8YPGKV7wixvV7kEbKM9AlVBlLAl2D5dZ5550Xnw1wjIE1JaaBITk3YikRpIJYHkpU6Sir3x9wwAGRgVlW7bXXXnG5Zwnkt5AY2Otf//pil112iboPNjqWSPKpvtNSRJ3JqwDKjBYGPREwnwzKdBN816HEbYLGUlBxcc/U6VWcTuavRlUJ7up8yUteEmeA5PhXxfkG/vp9W96qNAdBWkLdbFaFtJRRPgYhfc/Jl3hN+YLUwevy5l0bnWGByTEF3jve8Y6YZ1tuQeSOkoJ1u0FJ6RjE+GLppZeOa25GQq985SuLIL4Xl112WbHDDjsUyy67bJQsgpgf41Ka0j2YLQ1MA+xDH/pQnNUN/AT9hRRjpk4KR0HaH/7wh6Ou4uMf/3ickW+//fYofZAO9KMtttii+NjHPlY85znPibQwJ2lsuOGG8bl6l65JS3n628XMvt5660U6p512WoxjEFNWMogKy5IYj3SAARrEdCegT1DYklLUDclHXejb9BQUyRgFfQl9zI477hiZLcUnySIscaI+KSwP4zNoe+MiGRCqH0aH/QxvNJDGYdM4mCdwxbLNK7ZEVHTbwNPJcVjpqZSwNi3OOOOMyMUphuqgw6611lqRS7/2ta+NNMw64tfNDP1Asy2OChBUfhMMYvTbymkGa7NoRU+HUoYmoClOHYNRlzTttknFMcuaoUYDmIROm3YN0DaY+uvihhtuiFIIBtE/+xnQmItlhAEE6oFyT59I9W8GV3/VAa2uxMNoqszSzL/44ovH//3OBLTooovOHMgJJB60vJdnsz2aqW+k9sIQldEyoK7O9TtKXLT0TeWsSsi+YYCf/exnI3NMMEbkwcSo7BhBAqnI+xe+8IWxDvx/4403xvKTQlK9KDtGIc/K4hltbSF9zzmnZR8LTL7yjLHvvvvuUWJSVwMRKii0WTNCoq1KQ6AwgksuuaQMHDUqWoTQAcvAzcsg2pWf+MQnYggiXxkGwcw4obGjUo4SCEInyrIKpVxsQxicWYpKccRtwz333NP7bzDUF4VTG9AMnaT3NCuCeB7rJzCOUVWOdmjHfvvtF5WZFL1zGqrKUUreNmQxDoliHjn46le/WgbxMWYgzBZRS0wDPwhXXHFFufPOO8eB4TdBvJs5QHIYhzhNAw8M4hwGI04bg0QrzBi9p8FQXznMCs0mZjVWuyod2nH99deXYUbuPc1ZqDKOMd9Vsa605LBnbS166aWXFoEpNHrLonyibGLcs9RSS0WxjiGONfQwlagdOswu6GQminJyvDE0xmGNFJYgcZ262mqrxe0mTCEXr3nNa6LFnq0t23iUSWHG7n3t0KHDRMLQGAfFHQs4ih2WebTdIwWtMss6SitWgddee23vS4cOjwalMiU1RS2FrK1aEi57Cjs2doP8ZcVp+1d/ctiO1SoTdNanlI0dHhuG5nPUdh17+pe+9KWxkaoa85GAfb79f7YANLv255tAC07z3gQaaZr6tqUPCQfjs4PRhLH0OcoQi23CaO+qTESEpXTc6bHDYRIhiWpv5tj+6o92R0i5aZdEfdt58L/fq18MxrPgf7sa6ls8/dRvjQHf7XIst9xycStVu8wtMMbTrooxZ+w1Yba9nOvQiLLV17HpJxjBPFbYArItaxuSHcCXvvSlmVubdcAQxnI7Vj501LHwcm4QMLpinTg3MA51YbuTTQhbCPoukqv3BrbBbIuUDYf/DXrf1XFbH6gC08FQ9DXSh8EiYCjalr0RBmPJLd2VV145Tohtl7NPZlQZB5XD3nvv3bgdO5Tb6g0QZrkOB22zzTbFCSec0PsycugkBgrxkjHSiSee2PtSDx3AAKsbeAnSzJn9VZQB2jTYMQ5mzslobRDUmbhtsxaa6KHbDwwMAyWBzamMg10IRsGuwSDWgZdZZplo8+Cv2V9dN7XvsIFpyAu7lCuuuCIOpmuuuSYyEkZmjLdIgXMSqowjSfrG9SAMzXUgU1xHnhngWG+2GZUNghnHQDHbHHLIIdHKsAlmD0uQNsYh5CxVDOI2xsGicKxcB6pL1plzEuNQf46e24VjZUqJbkZneo1RTMQlguUSAy++NehVtC1DN1aqFPqD2m+yoMo4cpYqQ1OOOmJtAFA+ffWrX+29HTn8FtMweO20dJhzQHnObHz77beP+gqWl5SXzLUpxU06E1WvwHrVEnrfffeNy2fOjkwOzMf5gnVOhYQy12BYBmCOwbMODUnGI9C33XZb70s+GDsFSSWm4ShykBJ6XwYjiJWdAdgEBgvgY489ttxiiy3KHXbYoTz++OOz6m+ywBH6s846q/zgBz9YrrXWWuX06dPLa6+9tvd18sAYH4kB2FAtR1nWrbDCCpF4EHvK888/v/elHSeddFIZxP/4W34gfv3rX3eMI2CyMo777ruvPPTQQ6PvC5MAfxlzOu68884ySCTluuuuG49XTCYGMq6MA+66665y7bXXjhkQOEX51re+VYZ1bS/GI7j33nujY5J3vOMdM+O/6U1vKu30GEy4eRs6xjHxcMYZZ0SG8a53vWtSzr6zC9I350ZhaVPutNNOk8JMfcSMw67Kww8/3BgMAKHuWzWkge4QGNFt/vnnn8kQnEHZeOONy2nTpsXDbKSKJZZYYuZ3y5uw1p3JBHiEwljq6FQDmgZe3bcUVAoGU/etGsQRt+5bCmj96U9/qv1WDeoLU6j7Vg1oYjJ13+DSSy+N9TMZGAdvYNttt135lre8pfzZz37Wezv3Qt/kiWzVVVctDzvssOzJdzxQZRx77bVXfFfXJ1MYldvq005C6DxR2ekcCqMdZ1iqsMth65XfRV6T7O6gJbDqoyAVpylviWYTAjOKoWm3BAJT6Ow4HgO0F028LXSGgI6dt/WVuQlsUtg2UfqzqmYhPdEQmNrMXRUKbPkMzKT3tQa5S5U2ER7MnnXweydkDzjggMjR6DL4hmw6nk7cG5ReFTlxSAm5SxVx25CzVFFfuUsVHHwQJvqx+ltvvbXcdNNNy+23377xFHSHMvpT5W7i1FNP7b2ZOKhKHDlLlexpIcTt/deMuni22MzQyd+k2YjLuTYjqtmhWUVuOjCstIZFcyTpjDVIQGFZEg2iXEvQJoXN7eCpzNYz6YNkRlKbrBhTeZI4BAZDmI3j/x0mJxj7sWngRo8Lvw55sExhu2IZgJHwVDYZ0S1EO4wYu+22W7x8yelT+pcOI4NDdS6+YrZOYqMLnGzIYhyUj20KSHBKtcn0O51itVRpM0l3gKnNrydQGnYYO5AynNtw2xjHSx0eO3baaadodepgaPKEPlmQdVaFp2c3Y7Wd9bAUwWDqmIfdBWti3r4wBPdP0OLWrfP8/v77749MoWlXxa6Fk4uc6jYxLDTsvuScVZH/NmY0tx6rd72j9fn5558fz2l0GA44PuaKgiOr8dqNqu6q2CGb7WP1Oj7FF3fvExE6sXsqmraOuu3Y2YeObWY86aSTolvIDsOFO1pMNBjzeDCPKuMYyrF6heBZCfOYnUFgJufaXgfkQGX99dePg8/gqoOCoN1E0yB254b7WQalA7mzv4qS/zaac9uxejY13CY42MVGo8PwwSOZCeKjH/1ovLtlrFFlHDnH6rPsOMKg6/03e5gxYwaxxtIo2vU3IQz23n/NCAOvMzkfZbgD1uGtDqMLd9+6L/aWW27pvRk7GEdDt+NIM3YbmkQbwNUAJwsDJv4/CL7nbNnm5KvDY8fll18eJU7WhB1GFy4mc9WmW+nC2Oy9nZjIXkw1ii09iNNU4Oq3toqRVg7NDqMLymzK2XT5cYfRhSUCv7scHE1kjI8Kt8OkAKdMtgn5fq0DaW9OkvhGuzwkaBdUN0nSrKtXWWWVeKn1REYW46DsbNruTMiNB7nx2pBDMzdfuWnlYFg0c+mNBr7yla9Er1zpqEDCUUcdFe0PHE5861vfWmy55ZbFdtttV5xyyikTXsSug3y7cDqV5+1vf3u8WIynL0ruYeGWW26Jl2j72wS0HRh0KG6iYl4NrXKGEehC6DHqvll2VLm5d57746WQuH/dt2poolkN4tW9r4acOGgpS923xxKaaKbyjwfMit/+9rdn3shehS1i0ohLswQDzQ1ntmv32GOPWZiHXag//OEPs+i1lC0tR52c9qw+0jvb3p4T/J6/T+8TtEd/un5f/R2oy0F6NS4NBTsaysNJth2Gj3zkI9GcPuUnQV6Vh61RHej6fOdbtQrpqNf+9MSrtvOaa64ZbZ3Gy6JU/trG3rypQpuCihDqvlWDOCqm7puGTMpRHUvc1Oh1IcWv+1YNTTRT8H1285+C77l1Nrv510CpzsYaZkXWvcTmftgaZgDGubBOziWCfX9XJHKunGCtjqm8+c1vjrMoJlS1D/C/8xr8dbqR3/HzI488Mi6NOKlmjs0dgzpwg/qGG25YbL311lEqkB5DPDQcsuMlPcG2MUXjn//85/isLrfaaqvi2GOPjc/9UB6MT1kEdkEYIOnAdnga6M6VoOsqEFum8sP8Pl3spF8feuihUXqRT5IYuklfkaTH9Ff+pGX784EHHojvEkh548U49Dvjr78/VkPWdmxouKxj9SHB3n/1cJw45KtcbLHFyptuuqn3th58VeYcmQ+DrvffYISGz3KiIo64bajzZtaPwFyy6qwtX5dddlmsM9uxF110Ue/t6OPkk08uN9lkk9qt+DB4yqWWWqo8/fTTY/jiF78YPb2FgVZec801MY52WWmllcqpU6eWt99+e3TMZGt5wQUXjM5tQDrKxt2CLUi/4XLPOzfC85ylDsOsXz7nOc8pA2OJ6fBnK+3AQOJR/he96EXlnnvuGdOUjm/LLrtsec4558R3LjZfaKGFyssvvzw+98Ol5/pkKs9xxx0X3QSsvPLKMc8QBlI5ZcqUWEZ9Vz6uvPLKcuGFF45evuDggw8ug6RQfve73419hI1UWP7ELdbALMvrrrsulu2OO+6InvKkxxdr3Rg84YQTyo022mhophBtkL+0HZtzW32WjiPEy1q7tsVL33DctvTa0kpoM+oC9HLO2gwyl+9H281x0Ga8ltCWr2RAJl85dIcFywsSR50Vo3JZLrgqgJMmUgbR3OVIvJeD2ZIikKRAOvHN7ozrBM4777wYR9mZ7lviuENFW5rtXLpkJicF6APu6XH9hisUpGM2toxgok36I9FYPgEjOdctiH/uuefGd/6SJOqkJ1AeM77rGpSHlMEQCq3kuTwM+riccYl6YErxm/TcI3ThhRdGAy73CjHQIz0tuuii0TP6tGnT4hWVpCnlI924ppLH9LXXXjvqkeqOfHA7oWyk0bFGzrhr79lDhIqA/jXe7ICnInexDBrw3qMn6CCDKkU84pmBIjRVHlG7iWElmtLQUXJo1uXfwErHrqWhrAaTwTWaUE9hNo0iex2s7Q0eJzyrMEDDLBkvMXJ1o3SEKmzrpjuBlclhxv4zRNUDkOpRfRuoVThhqh7oByx3eJqzXHE/LPGfWbyBLB8uQLdsqGOCQPQOs220jq6ClbPB7eY4efT7/nbHHOQRHfmsO4qgD8insotrx8RYwJz89b0fdBzyhUHnHPYcc+QsVYgxOaK+pUWomN7TrOC0OAyGMgySKII3gQcwPhvbsOKKKxqVc3xQZ3XvRzMMEln5jA3SQ+/pEYQBGn+nnfllddXFEUcc0fv6PwSpIYrgsO2228YlCN+yCZYvgTn2nv635LNksGyqYpdddonx0IF11lmn3HHHHaP4bykD6Hgnr5ZLg2AptNxyy/WeHkGQMGJ5TjnllNgfLWdY0VYRJIzonNv44HS7P50TTzwx9nmW0pY40rNkckbMcor3NMugfnDyrCxh4ui9GV1Ulyo5lqNjKnE4E0PcxkVd+0e5NrvgUEZ6/TNbFbi60HZuJDR+5P51M0BCqLM4u5jxmkCSELdtKYKmvNfNhvLh9jDafnnfb7/94qXIZq3RBLp8bZhB6yC/8mUHQhnFt9tBxLcta0mifhyW2meffaJEaLa1dFHedPIyXe1YLY/v1d0K9ULhSNnooKXdDkrF008/PR7xt6wBSlhLHmdq0vYxqYOSk0Kz6TSv/FOypvIoH/sVFrObb755VHYqD4kvMNP4TXqUniRCSlftbBljKUZpqg6URT7Vg6sjuSMA0ov6IAm5pY8C1eG2ap/Sx+TLua6JiKHdVg9Eq0Hr8MBhowiZNMU01tbGg9LEDDTGWK7rc6E+2pjQsECs5zVKJ7K3PwxmmwN6BWI/BtIPR/0xfu1t0FtauATaYUNr8yrEo3ewrCDy2xFJhyoNJLs3BlqqT8sD97ZaWlRBT2DpQZeC4djJcb9sAp3MGWecEfUb+hawgzj77LOjPsHVkoPAZQQmgWEpj6WB8rzoRS+KoQq6CieyMVXloF+xfEywVXvaaadFVxTqxW2E9CtgF8iSSh0ktwwOftJ52EHCXBLogbgxQKtt3A0D+vRQj9WD2drMMGiNmKBz9M+wOrzfmjFOPfXU3tv/gU0+Du67GTrBc+flfHyP1aOlbegt2k4Cdxg+Dj/88MhYGaGNBaqMI+dY/bw6rM5t8A0KOq3BVPetGpJUUn3nWQdMTINIlg5MEb1xYOn3/ybRbMtbTpyR5L8/L3Vh2GkNige+jQfsYGBqZv8OYw/SOKvd8YA+CXV9MoXIOERsCjlxhLp4RC7rXLAGtA7dc889o3kvuGyYONb/u9mhWRdGu5x1YXZpQvo71iCGW8JaHnUYW1jS2NZOS5yxhj4J/f3xUSHGGCXY98YYiPcYhZOWgGN9/vOfj0os60q+F+eqm74nCVhw8i062tu/HR4NE+mSSy45Zvqsx4JRYxyUWZgGbTslFr+KQF/CqMVsRqtsZqMgI4nQHXSYOKBUtM6lJO0wNjA22McMOpE8UTB0xkHMoWihDLX9xnCHthsH7QdrQVtZttQuuOCC4sADD+x96TARoO3sXmgXDL/D6IMynEQ+derU3puJiaEyjqTIo/y0rWaLzYU9/VtaVbA0tP0DlKX7779//D+tszqML5hU07SzR+gwurCTaLwwt2dRO5ERj9WnrcNBITcORmHfPy1LKEFJHnVxq8/Tp0+fqSx1UlInTYYv1Xh1ISdvwrDKKYwVzVT+8QRDJVtzOjRDrg6jB4ZutkQ58h5P6JPQ3x+rITIO224UYIMCMVXkum8pkBAcEHInJmAGDiL5bTVeXVrywNiFtR09x/bbbx8Vq2w42vImrWHkXxCnP791YdhpDYoHvo03MHVbg466dxgduBaS/xM2FOON1Ofq+mQK2WdVQuTeUz1uvvnmeHYg0CvXWGONgedMQqYGHr9nn++ItDScAQiiW+/LYHS31Y8NtKezH4HB9950GBauvvrqcskllywD4+i9GXsY42N+Wz3TY16T2O0TbZkrDzrR15SOWY1bOkeSHdl2xiAHTWlC2/cqhpXWsGiOJJ3RhPZ0+x6z70MOOaT3tsPsgv5o2223nXkd5GTBUJSj3KtZWtAG2yXpP68wEvDm9IUvfCH+f+aZZ8b1dYeJAetv9jcU2HbKOswemCw4k4NxTLZl4GwzDj4M2NPTcRx00EG1PipHCv4VXIkHDtt87Wtfi/93GH84nWstzqdE2gHrMHKYaO1YUYTuuOOOvbeTB7PFOJiT87REnLasIHkMA5gQJZHjzOA4dVgHxv87jD+cQOUZnFcsTJ73qw75IJVbmtg84CFtMiKbcfTbVTguzTKUhtXajAhrh6ANufYZjjWrYEZibPeJdFU/DVW0pZlLE4aV1rBojiSdsQTPVyeddFL0nMUXhv7QoRl0ge46tgQ3XibzPbzzGuwsPZkWDwppu9P/YCCTNJiT87FgK5XfDH4b+3/bH9Cy3VP3LQVx+FfAPGxTsSzljt82bfJcneK2pSXk0BTEaasLJsE5aakv9Vb3rRqaaIJvExUOO7HZIWpzguPks/J0mBUcH3EKpH706dVWW633ZeIhtWFdn0zB4I/bgU3BtqIQmMzMbbmQbrnIIovM9Lwtnm+2M/t/Xw1hIMQt1Lpv1cB7ddqOPe2008r55psv0txtt93iuxQvh2YoaBZNccSt+5YCWtzV1X2rBvWVtlqbAprqpO4bXHrppbHc470d2wZu8bbeeusyrNnLs88+u/e2A2/mH/vYx8o111yzPP7443tvJx70+7Qdu9dee8V3dX0yhWw7DgMG9t1335j4AgssEF24V2EQYC5NkI4B1YZ+n6N8PaIr7Lfffr23eTTZVOTQFEfcJqCVY8eBGeTacaS6rQP3/JOBcSSE2bRcb731ymnTpsVrCeZW6JfGCnukAw88MKvPjCeqjGNodhxEUudQTj755OiUB5iT0wqPFShL0z43s3RnYTpMPNhV++Y3v1m84AUviG3mciSu+eYWWGLzP8NNJp8abF4s45KrwDkFWYyDhy2nV5mTW3OrFEqesYYzLJy7Mku3761hJqJP0rkd7Hm0DyWgA44cODFbZ9SXbj2b0+Acj0mVIaTb55Q5LE2iJ7U5EVmMQ6WoENzUJTS06eMxYB3zdkWgzmgWw8gwkYm68zC3g7NeEge/pRtssEH0SM95r217nsWCxNuLOTkRltPR0REmyX+ug5l2S+wG8mUyJ6OVcagcTCPtoGj8QUd+DeC2QZwTpwk8aXN0wlkwT0lmsv/859EXDPcjl2ZOvNy8D4tmLr2JDAPKsnbGjBlxB86z5Wa6z9XVBA/03Z06UWFXj+Qr75zt8Pju4iqnwl1jsfTSS/diztmYx65K1Ys1XQadRoLzJ0xi3exlu41rd1uNdXjooYfi0fqmzm7710BP7vAHoerlvB/esyh1DJk/Dx6hm/wXPPzwcO9VwUz7bxbrhzIqaw5N5anWeYJ3Zma3icnTWHo5H23oQwzInKg2+EiwbEJcXM2JjTNPbXU3FnDdgfwxB+CYyn0nvM87GuFqBPYscwL0w+TlnP5S0H8HYR43RVWv3NPh2Sok5uAbxY7LZ9wfIbFBIqbfWN82wW8NYoOlCZiQgVOXnvcPPvjgzItxpNlUSN+ENprKLu26QVyF2bHtWr5UT01MCNAUp47ZGjguOXIX6ZzGOKrQ1u7dcRcs/YC7Rki3JjQM2sVKSy21VHzWH5uu33yskAfXNN5www1xsvTXWRJ9lR0R/7iYBaXvnHhdRJVxsGY1MauTQZjlQibeu1yiy2JTpzbzuyiGl650kc4giN82OA2mHPFbQYY142h8eWvrcCpK/tsGuw7W1nnQwzzayoCmOIPqxGzHT8mczDj6gTGrYzO8owZM2i1ntA3JxOlpDMVf0H8ZC/quzk02ntMEYCLEmNShycYz3ZgLm+jtTEL6uTbAsPR37cvdJX1aW7+fE1BlHJS8JI4mzMI47Jio9OSRnJXoWmutFbdC06W8Kt8ui79Eyk022SQOSrOFNSDJA8dmUqtx6CPcVjVlypR4SMpg0CHEo2zFyXk599t0CxdLO+mlQ3N0LJS0BpGO5Hg3E3SzAT2HwYeWbwat3xMlXavnWahb9lShQ+l8TcwP49Op27bXlE0nbmNWaOrog5iV+zXsJM1NjKMO6kl7G+DuetE33Oqmf2IQlo8mCP/76zlJovqGPuh/EgumI2BC2oczbUxIm07UKxdHG1XGkXOT2ywGYJtttlk5ffr0eNmtwADJpbqnnnpq/M5CcLXVVit33nnn8uijj44XELMWZKzF+Cdw7HLzzTePDl/CQC+DmFkGBlIGSaYMg7k87rjjoqOfQw89NMbxf2BIZWBE8cLe0DEinW233bYMnL685ZZb4jOL0a222ipeKBwYTbnrrruWJ598crRWDMwuGtywWOQQZcsttywPOuigaEQGYRB3BmBzGdS/ECS6xvrt8D+op5EYgM3COAy6sI6LgxRTWGmlleKt2bxzwTbbbFOGGT7+D0zDDXiDNsyIZeDg0aMRMM1eYYUVIpMATIGHr2OPPTY+w4wZM8rFF1883iY+derU6AUpSDKR2WAKKW6YdSNz+fCHP1wuv/zy5ZVXXlleddVVZZA8yjBzxL/eBQkkmmlX0TGODh2aMVLGMYsWkIhtp4KtBktRywpLEWK/9aC1YtVRDxGQNjwtEWjF0yW8RENKxHThr6VGGCjFsssuG5+BcpPIKR1LGUZCdCyUYU7fuuRXHqRNTLfWJY6yHKWRv/HGG6OlnvjETnmZ06z0OnSYaJiFcRig1ogURQaotXVgMHFwex+WFvHuh7TvTldhx8U6EdOxVhIvwTMFIGAStk3pRxIwCr+19sScrrjiimhx56LllVdeOW6HWW/Rl8gPZZU1K+OvsFyJp3TdeMVCD31rYX+ryFHGJrTFzU1rWDRHkk6HDmOFmcfqDTZMgzbZjM/oi4ELQxczO49PvjlCbVb3jVktq7ntttsuKvCkhTEYvCBNSicD3rdk+BOWEsW0adOiMxNHjPmyxKBIMuJjUpSg4tNssyGhnMWQmLpjNC4Kcv+E/Lm4OjELecToxMWwhMTM0vOgIE5idIOCsuWkleqz7ls1NNEE3zp0GEvok1DXJ1OIBmDV7SaSBM11Gvxmd4OZBtrgxwTAromdDsuOtDQhHZghSQ8YgYFDE243QzoGtN9b8vi9OCQIDMI3QN/vxLO7IT3v0tZbmoGdU7HfbkfI8ggMMkshyyO/TWkmKapth0OFyFPbror8t23HYhziKncT0EQP3X6oA3YclnC+z827Kh1GF8ZO2lUh4dtZMd4Hol85Wocw8KKyrw05ykBphUHVexoMOyLVY/WDEBhC77/BQK9TjnboMBhhAhv+sfokurQBhwpp9p4GgwQwLJixc2h26NBheMhiHB06dOhQRcc4OnToMGJ0jKNDhw4jxtBuqxeGGa+j+T+NdvrbocNYQZ+E/v5YDUO7rV4QZxhpSSPFa0tvWDQFccSt+1YNw05rUDzwLaEzBuswFkh9rq5PpjAvWwG2BmwcBgV2Bk5w1n2rBrYGde+rAa22eOIkmm15GxZNQZw2emxSctKSd2Wo+1YNTTShalNS/b9Dh2FCH0wTkz4JdX0yhWwdRxJf2tAWLzcdmIg0h5WnKpriMmbDhMwCbksbSbodOuTizjvvnGn0SZhowyz+OOrAqgw30oGbwGrTjNwkUiexvM03BkcrZtg2T1s5NC1lhDaaKg7NppndwB1LfxzKx9+IKweAaT+fJtLvR6qDNuYiXg4Dyok32WmOJC2Y02hiEsakYyaYh7547bXXPuogay1yLEdZleVYjvKJEQZL76keYQBnWXHmWo7m0AyDbNJajgIfKPykBGal1bvQhVEJq6++evmlL32p1+ua0UkcFUxEiSMBXV6tnETmea0uvrTEc66oCaxt0WwSSeVdGdryL466b6oz4OTXmaQ2mtrJersJuTSVs7p2r4O+LThf1QRx1HlTO6l78drqTBnFbRtPzoxJqyneMGgak/qz+2x9F6+pziCbcWjwtoYyiNs6rc4hvRzGoRBt6eXQzGVWuYOYu7o2xqGh0M1hHDp327rSIGhLayJD/TcNgPGEPtlW/+MBfahtzA0bORMxzHP33XfH6xFwmUEwACTUVrk5nQMd6TVVCFq4rTgK0ZS3HJo6htDWCBpKGZvKKS+YGsdDTRgJTYyqraHayun3Gh3N6mnjOkhLvppo+r28tdVtbt9QZ2b1trpt6xuQ006QU2cYsomMO4imOhsWTcjpG/KmzkyK0mtrzxya0mibFHP6BsxyrL4OEpNQW4OaPc2KTUR1DI3QNnsSbdFrkyaGSVMnQrNNHM05Vo+exmoTu3NpitcmMXE/gGab2J0j5UgnRzLM7RvqjOPopnLmtlOuBJzTN9SreG0TwTDbKbdvcFNhqd4UbyQ0xW1jMDl9oyiK4v8BXpiENeEm2pMAAAAASUVORK5CYII=\&quot; style=\&quot;height:144px; width:240px\&quot; /&gt;&lt;/p&gt;\n&quot;,&quot;text/plain&quot;:&quot;A     &quot;},&quot;name&quot;:null,&quot;value&quot;:null},{&quot;id&quot;:&quot;1&quot;,&quot;content&quot;:{&quot;text/html&quot;:&quot;&lt;p&gt;B&amp;nbsp;&amp;nbsp;&amp;nbsp;&amp;nbsp; &lt;img src=\&quot;data:image/png;base64,iVBORw0KGgoAAAANSUhEUgAAASwAAABtCAYAAAAbDlwIAAAAAXNSR0IArs4c6QAAAARnQU1BAACxjwv8YQUAAAAJcEhZcwAADsMAAA7DAcdvqGQAACmeSURBVHhe7Z0LvBdFFceX2/uBKGqRgUakpZKGBqn4ggihBxEmEogGgoqQBpbvRCvUyEREohJFiTQTJR8YPZR4xSuFMtMAE0TlqYRgPsq2+Z67c93/Mrs787//vfd/L/P7fM69/52d//xnZ2bPnHPmzJkWoUKQgv/+97/B//73v+Cd73xnlJIO8r3xxhvBu9/97iglG6+99pp13v/85z/Bv//976BVq1ZRSjp4nNdff92pHjxfTU1NlJIOyn3b294WvP3tb49SsvGvf/0r2GOPPazLplzKzwPtAd7xjnfI/yy8+eab0o/vete7opRs7Ny5U+rwnve8J0pJhx8fpWju44O8O3bsCPbcc88oJRtFjI/8lvLw8LCGLbMCvPg2zArAUGyYFYBR2TArQJm2kxl5bZkVoC1smBWwbQcvYfkZtARewiqFy/gAq1evDqZNmxasXbs2SkkH9abPW7RoEaWkg/Yjn21eYFNn2gOyzUuf2zJDm7J5nn79+gWf/exnrZihZ1ieYZXAM6xSuIyPmTNnBpdddlmwatWqKMXDFgcffHDwq1/9KujYsWOUYkZ+L3h4eORi69atwRlnnOGZVZl48skng8svv7xuMk6Dl7C8hFUCL2GVwnZ8oAYOHTpUPn/kIx8Jxo4dG7Rp00auPdLxj3/8I/je974XvPjii3L94IMPBl/4whfksxEwrDSogRCqzo2u8lFUXvVihC+//HJ0lY+i6qFeuFAxgOgqH9u3bw/VixpdZUO9GPKcNqAekA0ok7JtsWPHjlC9/NFVNlzGB+326quvRlf5cMlLW6jJIbrKBv3hWg+bPlfSFRN/2KJFi/C+++6LUj1soBiWtB10zTXXRKlmVFQltJlpNVzyMuMXVbZLXiQaG2lJg7JtjKQeTR9IpuC9731v8LGPfUw+e9jhox/9aPQpf5XVWSVcs2ZNcP311wcrV66MUmpBMZDtC025LnkhG1WsnHq4rL7Y5gW031577RUcffTRwWmnnZY5kJWkYs0QXVRC6kz+xlYJ6ROesQiVkHq88sorViohcCmbvLRdXp+feuqpYjR+//vfHyxevDjXeFzNoK9sx3glcNtttwVDhgyRzz/84Q+Db33rW/LZhBaIvNHnXcBgpPIwCjpt+vTpYhhbv359lMPDFvvss09w//33C/PiJUgCWxPMypZxAhvmRv+R38Y2xm9jC6JcXmi+mwU9PmzKJh/PaGv/gwm55IUZwizy6gxcy+b50vqFdNrra1/7WnDPPfdIHf70pz8Fn/zkJ6MclQWCwl//+lf5Td2mbdu2DTp37mzNsLOAQDJixIigV69ewQUXXBClFos4w1IqYXDRRRdJfxqBfp5G2Aawf/B59erVoeoM0TM9lUddu3YNX3zxxV3aGWLi0DayPMJuBJnuJYkytR3GhrAVKmnFeC9J8fGRR9i7sI2Z7pnIJS912LZtm/FekhQDcq4HdTfd06QYd3jKKadIH/OOKIaieEkxUC/zLuMKOvzww8MnnngiylU+li1bJuX1798/Sike06ZNq3uO8ePHS5qpnSFrlfCuu+4KBgwYIOkf/vCHgwkTJgSHHnqoXHuYoRo4eOqpp4JvfOMbwaZNmySNWRhHuSSYUZj1baQVF5WQOtCPfpWwFgx32tqlHjxfnjQbVwmLlLAuvPBCUZswy/Ts2VMkvFtvvTX40Y9+FJx77rnB5MmTJR9tvWDBgmD79u1By5Ytg+OPP75kDGzYsCFQzEnGx/777x98+tOflvRHH31UPuOigeRDOb/73e+CD3zgA0GXLl0kT6XhohLSgalgZoHA2WefLRxQNVA4Y8YMSfOww8SJE+tmkOuuuy5KLQVSArO/DZBsIBtQJmXbwq8SlkJLp3lAIqF/i5awFMOS35kzZ06UEoazZ8+WNKXCyTXSZp8+fSRt7733lv+KuYXr16+X+wsXLgzbt28v7/Kee+4ZKkYWXnbZZXJvxYoVkn/48OFyPWzYMLm+88475boIxCUsxbCiVDPsLNMKquPkPzPvJz7xCfnsYQdmMA0kAQ+PcqElPWzJJ598svgsDR48ODj22GPrbE4//vGPxV6q7c1cIyWpyVKkYiSxjRs3BosWLQrWrVsXnHTSScG4ceNE4mKVEyBVTpkyJZg6dWrwk5/8pE67amxYM6y4SMxDe9gDsVojT7Xw8LABjpY4JqOysgfvueeeC+bPny/3HnjgAWE4Z555pggYMBtWqx9++OHgmWeeEaN99+7dZQEIx+ZBgwbJ9x555JE6kwQMD8bGHj+lXUlaNaDwtwfJTImooktDNLKHh0d5wBYIkJZgQBB2J+x3SFqbN28OXn75ZZGUtLQEE8J+he1Ov3/6HsDGBV566SX5D3hnsVXD3P7+979HqY2PwhnWtddeG3Tr1i044ogjxBAJ9ejRI7j55pujHB4eHq6Iu1mwgIAkxeIDQsFhhx0mjOnpp5+W+0hf7HVky9ABBxwgizv//Oc/5R5YsWKF/GcRLYzW4JDKZs+eLUwMQ3+1oHCGxabGv/zlL8FBBx0kYigiJg101llnBbNmzYpyFQvdCXmwzefh0VjQ5oWLL744+MpXvhJ89atfFQa1ZMkSEQRwTh42bJiohCNHjgzGjx8fnH766WLGQbVjtY93D6kMZ2ZsVz/4wQ+EmWEP07ZqbK2HH364qIUwLlYiqwGFMyztoIcBj+VLiCVZ8Pjjj8t/xFzuI33RcCzBsgkSbNmyRXRtnMm+/e1vB7179xYRtVOnTrJpkk7BaAiYUfr37x+0b99e3P1ZHqXh8Tym8f/whz9IPjaqcq3r8dhjj0l5uBwwS/E7HTp0kHIwZGInAHRe37595XssPLB87eHRkEAKQmNp3bp18Oyzz4pNinfmhhtuENcjJC+EgjvuuEPcXhiruC7MmDFDjPQA1wEM8kuXLhWDPO8P7xvOzUhrlM/7AWCMvHMwOMppdLBUmIa4W8PXv/51WXZUum+ouLmk2WDQoEHyvRtvvDFcsGCBLMEqTh4q0bSuHL2sqRhVOHny5FAxrlA1dqgYTahE2VA1YqhE3lAxifDSSy8NV65cKfnVLBKq2SW84oorxCFTzS5SP6WGhqNHj5Y8I0aMCJWUJ5/5LtBLvl26dJFrfpNrJQmGY8eOlc9XX321bMTkM2lADQRZCm7btm3Yr1+/UDFOSc+DGkhSDvT9738/Si2Fd2sohUve3cmtwRVswE8D7bZz587oqvHg4taAqCiD2kQMRogO07vRXRmWEkfrKqOkrbrPp556qnhUg86dOwtDUhKSXM+bN0/yDB48WBpVqZPCKBSXl/tqVpGyWrVqFSpdXNL0Q1955ZVyDU488URJo1x+o1evXuLJDWNTOnp44IEHCqODqe23336ST0lm8plyN2zYIAyxXbt2MtCVCC7l3X777dEv2CHOsNiZTnsm2xomwbMm000EA9IMLo8ok7JN90zEAGcQm+4libHBC226lySYG/1tumcil7y0Bb5HpntJKqcefMd0D6IvoYbydG+OiDMsPN1N74emGlYU0oiA83g+Q2rgq/LcoX5c/iOyYstCtESvZtl0+PDhorKhGqJ7sycKKAYh/xF5EWvRxxVzqfOsZ4UDYv8UahvQgdMOOeQQ+Q+IYghYAj7hhBMk9g5Lv2oQBuecc46oq6iJf/vb34KuXbuKl7J6AcVwyd4wRGjqz2oJZai2lfKOOuoo+V8O1Mslv0HbxtuaOiXT0kj3ielekiiTsk33TET96BPTvSTp8WG6ZyKXerjkpQ7U23QvSa7tYZOX31cvU9TDHvUB/ZjVl5kqoeZqoFyVcODAgfI9xSyilFqg3iElIcnsv//+omapCsk9VC2+8/nPf16uyXvkkUfWqR+bNm0K99hjj7r7QMfUueWWW6KUUKQ40pCcFIMUiYzvsKeP50LFI8++++4raiGSCJ7BHTp0CBWzFM9gfgupg1kWVZbyFIONfsEONiqhlmRtQF0gG1CmbjcbqBfaWmWiDZHgbICEqgZidJUPl7y0ha1KCFzrQd3zUK0qYVOAi0qYaXRX9yu2cnbvvfcGc+fOFb+R73znO7LHDsP2Bz/4wUAxEVl6vfvuu4WL4lkL+vTpI/8xyiPpxOtCGqTxuc99Tv4rhiVevH/+859ldQPJDE9zpDOktYceekhWVfBNOe6446ReLPl+5jOfkaXhT33qU2K8f/755wPFvMSwP336dJHG4r9Xabi0dVF5NaqhHkXmLTK/R7EofJVQd/Yll1wibg0svSopIzjmmGNkoyaqHfdQ2fDMRf268cYbxQmO5VglHcjKHaRBmaio8TQYDku0MCpWCLnGu5etBTAbytUqJ78FqANloILidgFQV1ErWZlkCfj2228Xpgq02O8HsIdHI0G9fKlA1IZAuSrhmjVrJP+iRYtklZCNl6zGJdWOnTt3hg888ECoGIwY3TVQO8iPGqZVJtSQ5cuXh0pKk+s4EMdvu+228J577gmVlBSl1gK1lLrwWwBxn+tkOaxMzpo1SzZ8YuDXIB/5X4kWC2zhVwn9KqFHOpxWCaP/RlSCYXl4hgV2F4bVsmXLutVuDzsgGOj3I49h5cbDAqhUQ4YMEadPVDg2SaJyediBOEnESwKow5xdlwSqL+3s42HVQjHZQuJhuYJ68Hy28bBoZ5wxsZnS9h7ZYKyxWRtzDsCpNTNEsmdYxcOWYfFi4KlMmFpcMFgUYDd9Ep5hlcKFYeHCwsIPY5oxrAPXpSHJsHgG3HNYuIm3qWZYQLviZLxaHhEY7/Qf7QryGJZXCRsANiohag1An99rr70k72OPPSZpSZBX58+DYipeJYwwffp0cWEhnDCOxLjG/OxnP4vumpFUCbk+4YQTdjl2TquEnupHXiWsAthIWHQD91iVpG1//etfS4A13CySYEYCXsKqBe2RJ2HhNsPq7/nnny+uKoBIIldddZVIXbjYmKDrQdQCDkhg3x777r785S/LnlYiGbD6rCUs2o3+4z/P7JENeAtBBOkDUC8Ji9nZS1j1h42Excw9ZcqUcNWqVaGaEMSpthISFtKBq4RlK90wPmwlLPXyOklNLnkZo3kSFpIUTsFs4dFgtZgQwTgNp0HXg3YhvDWOx/Qj277Yw6p/V0tYSG2satPutI+nbKKdcPbW70eehFWjviQzZRoxQ0N6tkDnfN/73iefPewQlxRoR9Xuu7Qz6WwXwtGVbUBAt3syr+6TZHoamcpII5dyIdv8SEEu9XDJm1c2YPsX0hGSJpIe9UZC/fjHPy42KWD6LuWSn21bRO4gP5Ia0TqQzpDqKIs+BeRHasDmhaTqKZtop7imQPuZ3g9NLZgho7y7gI6AQdEBQ4cODX7+859Lh6uZRTqO+x7ZoFOWL18uoi6dwSDH05+XLA46g86jfWfOnBkMHDhQVMIjjzxyl3bW15SdB35Tv0Q2QLWiHjbqmH5RbcqmDuS3UWMB7eOSl0ULmIoJqKzEjSIUy8KFC+X5IOquJCUJMcwOCBhTEpTN80HERed0mmnTpgXEnMKxmX7iudh7Sr9RhyJPzWmOwNSEyQmgpqNmJ9+POqhOS4V6iYSAVgk9lUdEm+B/mkrIxKEGvnzGaVW9IHKCiQmqM+tU9TxQpq3aBlCTXFRCW9VUMaxCVcKsMCqAcEBHHHGE1DnedkcffXTYu3fv6GpXUA/qDlALtTPyxo0bwy1btshn4B1Hy0fccTTtVCmNBttLuLsjrx3jbZ38n0Q8bx5c8oKiynapgyts6rHvvvuKtoCkp6G/96EPfShKMUOXjfS03377yWe2axHwzqOyyOtH51VCPhNKtU2bNruoKh67AnUEGwnqHUhbJUSlIS8vFSuEp5xyiuyL1JEf49Disl8lrAXtkbdKiEo+adIk2XTPs9HOtDlhjTjotr5xy/UqoVcJ3RFXCeu1SojorMXn+CqhDqTnYYeZM2dK20FpKmF8JY9QOKiEaWFsUMNsVTFUINdVwuboh0WU2pqaGlG3NdTEIKq6VuEog201tBmg3Tj+HTU5D14lLB8VCy+TBi9ZuUG1c/QpHUgJxIznYAAMj0gvrEph1CXevUf9gKQ6atQokYSuvPJK8ani84gRI+qkoV/84hcS258jrgCSMac9LVmyRK49Gh9lMay4HcAjHzbthYqCuwjqCs6iMCucGbm2Vec8ssEK33e/+12JMvvb3/5W9q9NmDAhult7wAOr4VoVJbwQqgqhiTyqBLWClhlpKqF3HHWDbbQGW3iVsBQ2KmEc1KXS8Cph+ShcJfQoBl5ybRigbtsCw3xD9AsHmy5YsEAM9hw7B7FQwzULBZwdyBmfSWDo10fi7Q7wDKuKoCaQ6JNHUaCNXRhQQ/UJZ2JyHiarlexT5JDUSy+9NBgzZkwwZ84ccW5lhR4QjmX9+vXy+c4775Tr3QWZDAu7CuRRPFzauqi8oKiyXergiqLrUWTdNdiWdd9994lLCyG+O3bsKJ8hQocPGjRI0vHWR9rC616pwRJ+KO6ColTpYPXq1SVH0Tcl5LV1DSJvGr3xRm3cdERovzJYGdCOzNrJtqadk2lpRL9ApnsmcimbvLZl6/Fhumcint2UbiKXvJBtPV577bWK1oM24P2or9rYsmXLOmdUPsOIOJMAf0deYs4hQEWcOHGi+OcRJHDZsmUlzAo1knwcRc9WJBYQOKasKYF+NL0fmmr0JkQT6T1XmjzqDz2DIN4n2zp+XUmyLZs66b5O1s9EOq/pnol4dlO6iVzyQrZ1Jk+l68Fv636tBGB+cQYIQ+Q0Kf6zeswmblY7OZIehsQzwVhHjx4th6ewAspKKG4ZHOjSlEBbAlM7QzU8bBpJhmhQVrJDdmfotqRt421NejItjXSfmO4lSfeh6V6SdF7+29SlnLJN90zkkjdeb9P9JLnWI6tc/dt57weq2sqVK4WJYESHwbiA3+J3kLzYWYBNi99GGmHHAxE+KL9bt25S/gsvvCBxuWBeDWWHqwR0WybbWZMXmzx2KzTWy8sp5kR0QFXDuM4WqHKAlMUz8D8OGCDqLqoixnqM92vXrhWJqyFWORsKnmE1MNL23eEcyoxpA2ZU29ArlOnieMpeuLhdJAvMeDb7CAEzp+3eQOCSl7ag3jZg9natB3XPA22RBfYsYoPCa37GjBnGWP020Aw32af8Pv1GNFXcHAiXA+HRbzuumgIaNETyjh07pPOTAQCZbfgNl4HUlICvjA6R3K9fP5lp9UwJeIkwNtI2eS8HeeP9ktF9Am0P4aXOy0vZqC7UgRciKz95mdVty+Y+9YbB5eUFtIcNU9btgfGbsVnJsgF5aWd+xwTait/Eix5jeCU2P3OKOYZ3TiUHbBXisIybb75Z4qOxXQgbFhvkzzjjDDHWX3/99aIOcso5J6fTL2yyJw0XiWpG4Zufy/V0P/fccyX4/4YNG6KUWowcOTL3MICmjLinu6fmTZXwdB8wYEA4bNiw6Kp2UzZxu+bOnSvXZ511VtihQ4dwzpw5oXq5Q6UCSjq/Sz7F8MJevXqFffv2bRJnJLp4ujcow6IBKeO8886LUmrRvXt3iY8dh5oxM7dQqBkk+pSelzwuWzyKgmdYuw9VgmFxsnh8exTjmC1T+l1krD/55JPCyNh2FR/j5Fm8eLFEmWgqcGFYDaoSog6hDq5YsULE1mOPPVbSia+FcfDyyy8XhzeMksQ3QoU8+eSTZbkWDB8+XERtRG9OLBk8eLAs8WJoVFKbhB5GTAZKYhMRmtUUxPYbbrghOPjgg+VeQyOuEmLLaN++vXyOAxEetSNN9YiDvCBPfQR0L2STF6DmARu7h0vZrvXgGV3yQoxTG7iWbdMvikkFmzZt8vGwykDVqoQ9e/YMJ02aFE6cOFFEVzUYJJ2TSPSmYMWUQqVzh0899VT40EMPhW3atAnnzZsn9whxq3T5cNGiRXLShhpE4cCBA6U+ilmFiiHJZt/58+eH++yzj0g2xJQaNWqUnCXnsgm4kohLWHkziEd5oN8bE4xD+rcSEtbuhkbb/IzBVhMzkwlITsQg2r59ezB16tQoVdVUzb6AiJxwXIy+Bx10kIS2RaICGEqR0o455hjZqoC0RvwopD2kL2Y4ysVY2bVrV1lC5nQTlniR3JSoLOU0JvDWNQGjcVqbJYHkq6XfPFAmZdsCR0SWx22ANKYmtOgqG/Rv2rOb4JKXtnDx6Hathx6bWbDtD4/6oWIMiwHTq1cvWcFgZYL9TCYwAGA8rHKwJ2rz5s0ly+iI03369BGPXlREDsDU6gliPCog4PdYcdKxivSA4eXkO48++mjQu3dvISUdiqjusrzf0LB5KTTI65rfFi5lF10PF1RLPTyKRea5hMygzNCasoBLwnXXXSe2I7YDtGvXLrpTCm0LwDZFwDSODIOBwbRYvh05cqQsw3Kk2K233io2qPgsnrQlaJsLA4s6ch9bRpcuXUSC++lPfyqnKS9dulSWhhsb1JG6Jtua9GRaGvHMkOmeiVzKJq9t2Xp8mO6ZqKi8kG1+xlIl66HbwDO2ykC3pamtoRo9+E3ElzXldQhSUOfOnYPjjjtOmAXG+SQoI14OoYB/85vfBHPnzhX1DnURCaxnz57y/T/+8Y+yO11LRtRj69at8hlwrUF9W7duLf4rPXr0kKOv2UjKDnd+84477pA8jQ39/NTd1NbxtDQqOq/td2zzaeLZTekmcskLudS50vXQZdYXjHd9ZDugTM46xJ8KUwnahwaaBI6hhHXGhDJ9+vS6A2E1MKWwNScJNkmzjacaQVsCUztDNTCDNELlQvpBYqmEtywckh/VYNXu7LPPFtsTjIrjltjQyeofDnF0IDHNkZSQkOJe1XQms6UeKPyHKAf71mGHHSa2rvPOOy/40pe+FDz99NPyLI0N2hEpkGeJtzV1S6alEflc8lK26V6SdF7b8l3Khnh2U7qJXPJCLu1XyXrwm7wftquOWfjmN78pzAds2bJFxi2rZoSRWbNmjbwXvC+8R9iJGec4jM6aNSu46667xJTCe8PED1g9x0yTjJdFxAfuVSPoR94PU1tDvOSpYIUQApVYJWTlTx9EqcHK3bJly8IXXnhBrvFB4ZQZJRHJaSX4WLHqt27dunDVqlWhYm6Sj3pxeg/5AeVwrVcC+d6DDz4oDqnl1rdSiK8SZoVIVgMxusoGzwbZgDJ1m9iguYdIVjO4cz2oex4qESK5Y8eO4ejRo+XzTTfdFCqNIdy2bZtcg0ceeSTs1q1buHbtWukn3kV9ChB1VNKU1EGPd1bccTBlRT5+0Oxpp50WnnnmmdFV46NqQyRzvL0+iFIDrokqqQ+zRBXEvsX2FdREOC5qJlsODjzwQDkYADCrYeDXqiflcC1cWIHv4d/F6mE5PmMeHg0NpDktqWHTVYxYJC0NFrPwgTzggANEwiK/PsyV73EyEO+MtvOqiUokMlbaWeDSIG8lJMLGQNOstYdHMwfuO0zkJ554ohz0iqN1PKY7TAmmw+GwMCNW1Pv27SsuPNiQAQyPxbDx48fLAhZhZ5o6PMPy8GgAYIf65S9/KYSxHGaSBVbHibrAyjs7PrBREesdmyzf1V79xL1atWqV2GhJ4z82YYCExTWaDd/Vp1sjmTVVeIbl4dEAYHUbdx+M5KzswUzygLkD0wiGeFbS2WqGpEQ0Ue6xosahsLfccoscRsGpO6iQF198sXw/jBamAPlYgWTVkJX0popmx7D0sqiHRzWBPaS4JRCHHYaVFg9L25ZgQsnVPeK177333rJvEZVQUxzsU427LOj7xIa/6KKLxEWCE3ew8TZFNCjDQrxlWw4GwziYde6//375TEexgZltNZrYDP3EE0/IfYBIjV7ODKLBQEBcxkCPsf3qq6+WsLEeHk0F7N7QktfGjRuD/v37i+MzkhE7N9jcz9azk046SVwbiCOHH6M+bQd3BSQtvZGY9ywuyXH6DgZ43CCaqlrYoAwLvyqMh3RCHMwky5cvl880JqFd8R9hRmFlZN26ddJJOLwBoj1oBgc40w0jJZ1ApxIZgY7r3r173fltHh7VDozlHTp0kM9IQkzk7Bxh9wcRS+bPnx/cfffdQadOnUTV492YN2+eOGBDTOQwLYz0AF9E7Fca2LiISEoQQP07TQ7i3JACfDu0D4ri2uInge9HuX5NSnIKe/ToER566KHhM888E6XWRmtQDSmflXQUjhkzRj7HgS/J+eefL5/x1SBIGXjuuedCNWuI30ocW7duDZV0Fi5dujRKaTzE/bDGjRsXpZYCXyJ8hGyAb5WtzxZlUrYt8H1Ts3J0lQ3GhvbTs4GtzxZwyUtbxP2M8lBEPdQkKf1bRLQGNemGmzdvjq6aH+J+WEoLi1LNqOH4oCxihQJRNW9VwwaIs4o5ydYZ9Ok0mHxEEIE5py0JRGLyazFYA12f2Ugv8VYLENER1WnXZDvTPvG0ShBlJn8ri/CSRtUw3TORbdnUw6Vcl7wQ7WpKN5FrPbL6Rb8f2rhdBNq2bSuq3O4A/X6Y2hqq0dswTIRhTlOlHM0UkxS1DQPkww8/HKW+BfxGCM5HiBiIPYCEkMEexYoJoAwNVD6cUbUDabUDtRXRnDZNtnX8Oot0n5jumcglL3WDTPeS5FIP8tmWC7nkpWza1XQvSeXUI+sZuQcljd8e5UG/H6a2hmpgEFmE5zgZKSQLcEUYCxIUNiQ2LZvADI70g4Gc5VckNzpcg9+DYWGjwpA4bNgwCVWD/Yv4WEkgdVVC+mso6AFuaudkWqXIpWz62iW/bV48t4soV5OpTU1UTj34jumeJtqsqRqxqw1p74emTLEJSUZLM3GpxgQ6jKB5GMpZqSP+VBZGjRol/zESxvMi9uHkpnegYzzHhyVtBiMULb4n8S0MGo8//riETq4mpLVjvK3zUFReUFTZLnmBa94i6+GS36N+yGvriq0SMsvgsoBtCmaUp3Mza+F6MHnyZPEbgXtqxCsN82K145xzzolSSgGTZB/imDFjSnywOAOOyA+4O3h47E548803RZNpjoy2Qd0aMF7q0BeA89cwwONjhVEdIGFhyIyDM9+wd+mQGBjmKIsOgdHB9PAExsDO9gNC0mDvOv3008Uny8OjKYE4VrgpsJ3HFkzWr79eG/oZtx/MMvHYcc0FDcqwLrnkkl0OdSQwGVsW8LMCOIkS0jgOgvDha8WBkeCLX/yiHMetgZRFvCyYFCs2ePuyhQFH1Tzbm4dHtQGnaN4VTluyBVEc2AgNmPDxWfQSVj2BescO9DjYMoCjG85wAGZ0/PHHy+c4MOYTdgaQl7Lidi1iuxMHHmlr3LhxIrl5eDQ1EJGBYH0cdYX9Nr6g9Pvf/14mZg3MHewNxNGaQH+EFcfNB3syC1vPPvusaCUTJkwInn/++ehbtQtf7EuEMeKYirYCOAthzpw5IqGRjiZTbWhQhuXh4ZENFpvQKFhBJxKD3gECMI3MmDEjugqEoV111VXyGfcetAv8xrAncz4C+VlhZ/cIkUhhfviLseWHKL4vvfSSnHcwYMAAUSmJ7MBKP7/NRuq4Tbha4BmWh0eVAFWO7TWEQkZCIsQ3TEmDDdME6NPA9xC3C06Swh7MwcT6IGH8FmFMSFeoljAj4mGhOrJ6jiSFnWz27NniRoQNGBchbMhDhw4Vaa0afRs9w/LwaADgXoPdFeIU8vjikwb7AnHPwbOdczQxfbDPFiYCkKDiZhA+62skJ71whSSFM/VRRx0l19oRk3TUPSKT6l0jxN3q2LGjbK7G5sX3OIW9WuEZlodHAwCGwiZ+JB2Yl0ndIrgf+TiMAtWMXR7YlZB+AOpe3EE1S2WL58PNAbBbhc/JXSvkZYVRr7rHXYyqDTUY1tJI67yQfmiP+oFZkIGWbGvSGTTJdBPRL5DpXpIok7JN90xEX9uWrceH6V6SXOvhkrfIssmb1S/cs3k/OJOAOFhEDiWkcdKxGsM5uzmmTJkidiwIdZAVc1a8AecZUB8N3IHwCgf8PuohQOqC+SRXCRl3xOXitzTIgzTHLhLuc53FCIsGz0cdTG0NZR7zRWMgTkJxju1RPmhLZrhkW9O+eltMHuntC6Z7SdLbRkz3TET9bMvW48N0L0nUwzYv5JK3nGc0pZuIvFn9op+rvu/HTTfdJEwMuxOhX2AguOfghI29iZVDbFoY3bFJEaJpyZIlwjAB9i18FYlGirqJGqkZD/8xwpPGajvMDUfshQsXihsR45HVee6TrzEZFu0IwzW1NVSj9eA88qgsTG3c3MnluV3yupJL2bZ56wtsSoQxTgL7EkwFFwX23+LHCNNi7y6rgDAawC4TbF4Y1XEVIlifluIw1GNIJ53wyHwfozx+iqin06dPlzz4OZIvbthvaOi2TLavJsSvVChRt6LnEu6u8OcS+nMJKwmeoRJwaYciUbXnEnp4eNQfImlUANVsXE+DZ1geHh5NBp5heXh4NBl4huXh4dFk4BlWA6BS4aU9PHZ3WL9Jcce4phI/vVqAY6FGvB09PDzckMuwwshbtl27dvIfRzXOS8PBzCMfr776qmy50NDt6OHh4Y4W+JhEn3eBdpPHo3nx4sVycKOWFghbjDduXHrwKAUe0JzgS7hmQFhoTvFld30SbHPBy9fGY1q3Of2SByQ6CI9sG7DBFhWWuuYhPj7ygPc09cZb2QZMjLZ5KZeJIe349zioL23tUg+eL0utx82ACJ8cK4ezJidCcdaAhx3YhjQkOqaPGF04yqZ527fAeSz6vAv4Eh3Mi0encTwXcdg93MELQhTJK664Ql4YLblqwFR4KWx8bHRn2tjG+B3y2zBCfpttHZSLj06yjkno8WFTNvl4RsaSDWCGLnlhLDCLvDoD17L1dhETSKe9iHZLVFzPsNwRZ1jXXHONnAtBfxqhOjgVqrNKPJnxKL7gggvCTp06haoTQ9VZoeqsJk88iym9vkT74Pncvn37cOrUqVErmoE3OtKuDegHyAaU6erpbusBnRwfWVDMzdnD3BZKwrL2dAeu9aDueWhIT/fmBhdP9xb8gXGZwOzCLJpUJ5AQUBG5p2cePpPfVvWgDNu8lAvHtdnjxOOgIrjUA+kxbQaNg3IVI7KSKACbSdm/RXwj4gxlgedj1rcpm3oAW5WQ9rNVgXQIE1uV0DQ+TCAfbW3rXc3OfNu8tAeSYatWraKUdDA+aGuXevB89HsWUAnZlMxePTYlH3LIIdEdjzywt5GghUCrhKmAYaWBmct2Bi0aasBHn5oObCUmgBSkGEB0lQ2kK8gGlOkqYfm9hG+BvDb9qCUsxdzClStXRqkeNpg0aVKdhHXttddGqWZYuzXkgRmU2cgWLnmZQXXUxTyoZ3KuB3W3ATMzUoUt4iE+PJo3WrduLf+RIomiQDx2PiuG5ymFaB9izhNXHqAxEA01C2WphCaQjwo0V5EfUC7qkq3BlnPlWLmyLdurhG+hqY2Pe++9VwzvPCMgphVx2V0muN0NjHcOz9CnsxPehnjzmYcww7DS4EX+UqjBK21ii23btjmVrQZ3dJUN2gOyAWVSti28SlgKl/Fx4YUX1qk2ntxIMa9w7NixUUumw0tYXsIqgZewSuEyPjhAgnMxieTJ6c18J2sxR796Ngs+5LXJVw5cynatR1Z+7jGG8UskmCAHIue1s2dYnmGVwDOsUriMD9qatuNZV61alfsdjvXCb8uGAdB2jA+betAvwGacUlfy2/YhjsWshNqA9uA7WeOU9kIF5D2hH/PGtGdYnmGVwDOsUhQ5PmgPm7arJhRVZ9vxkdkLcH5b8c9FTHSFS9nl1KPI8osom3wueV3gWnZR9XCBS9nl1KOo8mGyGfJCCWCGvNQ2YCKBbECZlG0D8lJnWzBZ6sk1D7bt1kJxtdQW4wdpUFvRkvw2sz6wEf80yMtMZyOKUl86y6VsZkWbGZS85LORggAiP86utmXb1kMPxiL6hQFJHWwkED8+StHcxwf5GB8uKmGlx0cNBaaRhulekmzzlUNxmO7HySZPkmy/o2G6l0a2+TVM95KkYbqXJA3TvSQlYcoTJw3TvSTZ5iuH4jDdj5NNniTZfkfDdC+NbPNrmO4lScN0L0kapntJss2nScN0L0m2+TJtWHA8OJ8N96UYV9uAbV5mDDg79iAbuJRNXuw7NiIpOjaznO0Mig0Lu4pt2cxERcyg5Le1O2BU5flsJSw/Pt5Ccx8f5MUZmuPtbVDE+Mh8egrJ4GclsM1XDoquh0vZruUXUXZReUFRZbvUwRVF18OlbNfyiyi7yLwuKKLsfHbt4eHhUSXwDMvDw6OJIAj+D9bAlImDYJD1AAAAAElFTkSuQmCC\&quot; style=\&quot;height:126px; width:244px\&quot; /&gt;&lt;/p&gt;\n&quot;,&quot;text/plain&quot;:&quot;B     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a&amp;nbsp;Use Case Diagram?&lt;/p&gt;\n&quot;,&quot;fontSize&quot;:&quot;large&quot;,&quot;choices&quot;:[{&quot;id&quot;:0,&quot;choice&quot;:&quot;&lt;p&gt;A&amp;nbsp;&amp;nbsp;&amp;nbsp;&amp;nbsp; &lt;img src=\&quot;data:image/png;base64,iVBORw0KGgoAAAANSUhEUgAAAQ4AAABxCAYAAAAksk0FAAAAAXNSR0IArs4c6QAAAARnQU1BAACxjwv8YQUAAAAJcEhZcwAADsMAAA7DAcdvqGQAAC2KSURBVHhe7d0J3G5T9QfwQ6amP0pJAykZUslQqC7qRlIZKiEKSbrdlAZTipKxTClThAwZbhFFkxANyhDKTESlSZMplc5/f3fPvo7nnuec/brPO917fp/P/rzvOWc/e+1x7bXXXnvtef7whz+UT3/604sm/Otf/yrmmWeeYv755++9qceDDz5YLLTQQjHuIDz88MPFv//97xivCf/4xz+K+eabr3jCE57Qe1OPHJr/+c9/Ymij+c9//jPSFAahLMviL3/5S/HUpz6196Yeyvjf//63WHDBBXtv6oGmen3c4x7XezMr0BTv8Y9/fO9NPe6///5I88lPfnLvTT3UmXzNO++8vTezQjoPPfRQK83cvqHOFl544cZy5vYN+ZL3YfRH9SosssgivTf1yO0bOe2U2zf++te/Fk984hOLBRZYoPdmVoyEprhNaUFO34Dmrx06dOhQg45xdOjQYcToGEeHDh1GjI5xdOjQYcTIZhxNCqYq2uLlpgMTkeaw8lTFZKYJw8rfZKc5rDxVMRFpwjx33313+ZSnPCVqXAeBtltibZpWmts2TTc60mvSTqN13333xTi04k15y6FJgy000QQ7L8rYVE55seNjh6AJI6Fpp6GtsdrK6fc04mjSxLfVmXw10fR7eWur29y+oc6e9KQntdZtW9+AnHaCnDqzQ2NnyE5UU50Niybk9A15U2d2S6TX1p45NKXRtKsFOX0D5vn9739fPu1pT+s91kNi0JY520K2cpqI6hgaoW0r6t57742FbNuOzaGJHrptNHUiNJsaVOXbJsNsm6DOxG3b/kITvaYGlY54bduUtmPFNUCboM7kq2kQ6GgGVBvN3L6hzv7v//6vsZy5fSN3Czinb4ijbtsmgty+kdNOuX3jb3/7W+z/bduxuTQhp87a+gbMq1ITJx0UcuIIw4zX0Xx0mKg0J3v+hY7mIyE3rWa20qFDhw416BhHhw4dRoyOcXTo0GHE6BhHhw4dRox5aWXT9tCgkBNHGGa8juajw0SlOdnzL3Q0Hwm5aXV2HBXk7NXLS2fH8Qhy+0Znx/EIcvqGvE1oO47cY/UqrK1Bddy2470KkGMfoNJURlt6OTR1RhXSRtMeNpptlXvPPfe0HqvX0dBts0nI3TfPKWeVcTTBYGnLF+TEU06drK3O2CRgtk0dUsfWTm32DeKorzaaOfnXF7UBG5MmiKf/t7VTDk39Qju1Dfa///3vsS3bxl0uTfWbM4aNkzbG0VwLFTRxvCra4uWmAxOR5rDyVEVO3DamAeLkxMthGpATT0dsG8AgX62zWPjexjQgh7lDTv7Ry6mzHOYOOTTlvY1pgHy1DXTIpZmTlnzl9MfOkU8FZh40mypYpY61Ix/40Y9+VHz9618v/vSnP9V2YOVHU/508kGNL14Su5vqzO/lX100paU9Qf4HxQOzonwNi6a/ytBEU7ymepVGVTJsopnqbBg0lVEaTXUmnjpTF211m0NTHKhLy/Niiy1WrLrqqsW6667b2rcjMI42hAKUgXn0ngbjgQceKEOl9J7qERqgDIO99zQYQUwr77///t7TYOTQDAMqi6Y44jYBrT//+c+9p8FQX4Ep9J4GA0110oRjjjmmDINOa3ehC6MapkyZkjXuOomjgokocZAwXv3qVxfXXXdd8brXva6YPn16jC8fHTrMLowbfZVEe+ihh8axfuSRRxbTpk3rxRiAXImjbSYGs38bAuPIljhy0suJkyvl5Mz+kCNxqK9ciUOdDMIPf/jDOBMExhL/79BhtPDsZz879rU99tij92Yw5jUr4jLWU4OC2RpXqvtWDaSJuvfVgFZbPHESzba8DYumIE4bPRJCTlryrgx136qhiSZIJ0F6owVpO5FMmhJIcsOAsl188cVxV6UJoS/ObKfxxt133138+te/Nqn23sz5qPazpEOr65MpxNOxRHPi76BAjJZY3bdqEGcYaUkjxWtLb1g0BXHErftWDcNOa1A8ULYETH60sOeee0bF2Ac+8IHife97X7HpppvGZdGdd97Zi/HY4Dj9VlttVVx//fW9N/Vgt7PddtsV3/3ud3tvxh6XX355sfnmmxfvfe97Y30o/2abbVb84Ac/6MUYOX77298WF110Ue9p4gLjTtAnoa5PptAdq6+EiUYT0t/RhoG9yiqrFEcffXRx3HHHFUcccUTxjW98o9hnn316MYrij3/8Y/GVr3ylOOyww4rTTz89Sl8JBv6MGTOKz33uc8WXv/zlaIMAOiSGlzomyePss8+e+T2BxPPLX/6yCMvA3ptHw+8xFfn6whe+UNx66629L//Tm33rW98qPv/5zxdf/OIXizvuuKP3pYhp3nXXXcX3vve94qCDDoo7U3UgYb3nPe+JTPycc86JZTjppJOKFVdcMf6WFIaBVMtMQvv+978f6dNFnXrqqcUxxxxTfPOb34zpqa/99tuv+MhHPlJceOGFvV8VMQ/0Cer5N7/5TXxH2gpL0ciozzrrrFjHt912W6ynk08+uTj88MOjFDQW0Cehvz8+KsQYHeZ6UBzrEJTSgpny+c9/frHOOuvE7zfffHPxhje8obj66qujfQGmsskmmxQPPPBANIh705veFAeRbz/96U+LjTbaKIr6lMMGI+vkX/3qV3EGx6T6FdU6q3dVCSsBjXe9612RMUjLIH3rW99aXHLJJfH7gQceGAcaJT/G9OY3v7m46qqr4rf999+/eOMb31j8/Oc/j+Xbddddi09/+tPxWxW2ildfffVYPgP797//fcwLyQPzlD8SCMaZID8HH3xwccsttxQbb7xxXOJwiqVu9thjj5hv3zAW+cJM3v3ud8c01If6edvb3hbrS5ytt966eP/73x+ZJyYxderUmF/tceWVV8YyY2ATArnK0cARe0+DQVFpu7IJYWbJVo5227Fl+aMf/WimcjTMWr23w8eWW25ZvuAFLyjDsqJ8+9vfXq600kplYBrlL37xi/h9m222KUMnj/9DGAjlcsstV4ZBVh555JHly172ske1w8tf/vJy7733jm0YGFAZBnC5/vrrl2eeeWYvxqMRljTlGmusUYZB1XvzCC644IJy8cUXL3/3u9/13pRlGGRlWFbE/2+88cby4osvLoNEUH77298ul1lmmTIwh/gtMLcYEgIjKNdcc83advYuSEzlO9/5zvibDTbYoAxSSBmYSfweGEUsp/bSti9+8YvLIAWVgamWz33uc8tPfepT5U033RTLHKSR+Jvdd9891h1ov8AcYx1IMzCzMjCrSEvdPetZzyo/85nPxLj6tfYIUkl8Dkw3Ki+DNBOfhw1jPClHP/nJT/beDkYncXSIoBwjJRDPicY/+clP4rPZm57CbLr88sv3YhfRfDx0tDg7BuZShE4/U8SFJZZYIi4nzNpEemmSWp73vOf1YtSDVNAPIr9zLtJMCAM1zujyZta3RCBViJt0RuCv5UbCM5/5zJgn5a0ijIX4no7HMsWy46ijjooSE30P6WDbbbeduSw699xziyWXXDJKZGGAx3fyIy8ks+OPPz7GRcdfCIwvSmSBuRTf+c53ooRGpyJdv0U/MNwYV50xg3/GM54Rn32Xl5TWeCOLcegQ1U4xCDnxNGqbPcVIkEMzJw7kppWDYdHMpTe7oGPQKdEzeLVTmAWjyO5bkAbiGl8HBiK9AYCZvOpVr4rMA3MBf+kWpkyZEgeOQWk9bzlhqcJmoA7ipl0rNNOgw2wwqB//+Mcxnnf0DiussEIcjMcee2wRZsnigx/8YPGKV7wixvV7kEbKM9AlVBlLAl2D5dZ5550Xnw1wjIE1JaaBITk3YikRpIJYHkpU6Sir3x9wwAGRgVlW7bXXXnG5Zwnkt5AY2Otf//pil112iboPNjqWSPKpvtNSRJ3JqwDKjBYGPREwnwzKdBN816HEbYLGUlBxcc/U6VWcTuavRlUJ7up8yUteEmeA5PhXxfkG/vp9W96qNAdBWkLdbFaFtJRRPgYhfc/Jl3hN+YLUwevy5l0bnWGByTEF3jve8Y6YZ1tuQeSOkoJ1u0FJ6RjE+GLppZeOa25GQq985SuLIL4Xl112WbHDDjsUyy67bJQsgpgf41Ka0j2YLQ1MA+xDH/pQnNUN/AT9hRRjpk4KR0HaH/7wh6Ou4uMf/3ickW+//fYofZAO9KMtttii+NjHPlY85znPibQwJ2lsuOGG8bl6l65JS3n628XMvt5660U6p512WoxjEFNWMogKy5IYj3SAARrEdCegT1DYklLUDclHXejb9BQUyRgFfQl9zI477hiZLcUnySIscaI+KSwP4zNoe+MiGRCqH0aH/QxvNJDGYdM4mCdwxbLNK7ZEVHTbwNPJcVjpqZSwNi3OOOOMyMUphuqgw6611lqRS7/2ta+NNMw64tfNDP1Asy2OChBUfhMMYvTbymkGa7NoRU+HUoYmoClOHYNRlzTttknFMcuaoUYDmIROm3YN0DaY+uvihhtuiFIIBtE/+xnQmItlhAEE6oFyT59I9W8GV3/VAa2uxMNoqszSzL/44ovH//3OBLTooovOHMgJJB60vJdnsz2aqW+k9sIQldEyoK7O9TtKXLT0TeWsSsi+YYCf/exnI3NMMEbkwcSo7BhBAqnI+xe+8IWxDvx/4403xvKTQlK9KDtGIc/K4hltbSF9zzmnZR8LTL7yjLHvvvvuUWJSVwMRKii0WTNCoq1KQ6AwgksuuaQMHDUqWoTQAcvAzcsg2pWf+MQnYggiXxkGwcw4obGjUo4SCEInyrIKpVxsQxicWYpKccRtwz333NP7bzDUF4VTG9AMnaT3NCuCeB7rJzCOUVWOdmjHfvvtF5WZFL1zGqrKUUreNmQxDoliHjn46le/WgbxMWYgzBZRS0wDPwhXXHFFufPOO8eB4TdBvJs5QHIYhzhNAw8M4hwGI04bg0QrzBi9p8FQXznMCs0mZjVWuyod2nH99deXYUbuPc1ZqDKOMd9Vsa605LBnbS166aWXFoEpNHrLonyibGLcs9RSS0WxjiGONfQwlagdOswu6GQminJyvDE0xmGNFJYgcZ262mqrxe0mTCEXr3nNa6LFnq0t23iUSWHG7n3t0KHDRMLQGAfFHQs4ih2WebTdIwWtMss6SitWgddee23vS4cOjwalMiU1RS2FrK1aEi57Cjs2doP8ZcVp+1d/ctiO1SoTdNanlI0dHhuG5nPUdh17+pe+9KWxkaoa85GAfb79f7YANLv255tAC07z3gQaaZr6tqUPCQfjs4PRhLH0OcoQi23CaO+qTESEpXTc6bHDYRIhiWpv5tj+6o92R0i5aZdEfdt58L/fq18MxrPgf7sa6ls8/dRvjQHf7XIst9xycStVu8wtMMbTrooxZ+w1Yba9nOvQiLLV17HpJxjBPFbYArItaxuSHcCXvvSlmVubdcAQxnI7Vj501LHwcm4QMLpinTg3MA51YbuTTQhbCPoukqv3BrbBbIuUDYf/DXrf1XFbH6gC08FQ9DXSh8EiYCjalr0RBmPJLd2VV145Tohtl7NPZlQZB5XD3nvv3bgdO5Tb6g0QZrkOB22zzTbFCSec0PsycugkBgrxkjHSiSee2PtSDx3AAKsbeAnSzJn9VZQB2jTYMQ5mzslobRDUmbhtsxaa6KHbDwwMAyWBzamMg10IRsGuwSDWgZdZZplo8+Cv2V9dN7XvsIFpyAu7lCuuuCIOpmuuuSYyEkZmjLdIgXMSqowjSfrG9SAMzXUgU1xHnhngWG+2GZUNghnHQDHbHHLIIdHKsAlmD0uQNsYh5CxVDOI2xsGicKxcB6pL1plzEuNQf46e24VjZUqJbkZneo1RTMQlguUSAy++NehVtC1DN1aqFPqD2m+yoMo4cpYqQ1OOOmJtAFA+ffWrX+29HTn8FtMweO20dJhzQHnObHz77beP+gqWl5SXzLUpxU06E1WvwHrVEnrfffeNy2fOjkwOzMf5gnVOhYQy12BYBmCOwbMODUnGI9C33XZb70s+GDsFSSWm4ShykBJ6XwYjiJWdAdgEBgvgY489ttxiiy3KHXbYoTz++OOz6m+ywBH6s846q/zgBz9YrrXWWuX06dPLa6+9tvd18sAYH4kB2FAtR1nWrbDCCpF4EHvK888/v/elHSeddFIZxP/4W34gfv3rX3eMI2CyMo777ruvPPTQQ6PvC5MAfxlzOu68884ySCTluuuuG49XTCYGMq6MA+66665y7bXXjhkQOEX51re+VYZ1bS/GI7j33nujY5J3vOMdM+O/6U1vKu30GEy4eRs6xjHxcMYZZ0SG8a53vWtSzr6zC9I350ZhaVPutNNOk8JMfcSMw67Kww8/3BgMAKHuWzWkge4QGNFt/vnnn8kQnEHZeOONy2nTpsXDbKSKJZZYYuZ3y5uw1p3JBHiEwljq6FQDmgZe3bcUVAoGU/etGsQRt+5bCmj96U9/qv1WDeoLU6j7Vg1oYjJ13+DSSy+N9TMZGAdvYNttt135lre8pfzZz37Wezv3Qt/kiWzVVVctDzvssOzJdzxQZRx77bVXfFfXJ1MYldvq005C6DxR2ekcCqMdZ1iqsMth65XfRV6T7O6gJbDqoyAVpylviWYTAjOKoWm3BAJT6Ow4HgO0F028LXSGgI6dt/WVuQlsUtg2UfqzqmYhPdEQmNrMXRUKbPkMzKT3tQa5S5U2ER7MnnXweydkDzjggMjR6DL4hmw6nk7cG5ReFTlxSAm5SxVx25CzVFFfuUsVHHwQJvqx+ltvvbXcdNNNy+23377xFHSHMvpT5W7i1FNP7b2ZOKhKHDlLlexpIcTt/deMuni22MzQyd+k2YjLuTYjqtmhWUVuOjCstIZFcyTpjDVIQGFZEg2iXEvQJoXN7eCpzNYz6YNkRlKbrBhTeZI4BAZDmI3j/x0mJxj7sWngRo8Lvw55sExhu2IZgJHwVDYZ0S1EO4wYu+22W7x8yelT+pcOI4NDdS6+YrZOYqMLnGzIYhyUj20KSHBKtcn0O51itVRpM0l3gKnNrydQGnYYO5AynNtw2xjHSx0eO3baaadodepgaPKEPlmQdVaFp2c3Y7Wd9bAUwWDqmIfdBWti3r4wBPdP0OLWrfP8/v77749MoWlXxa6Fk4uc6jYxLDTsvuScVZH/NmY0tx6rd72j9fn5558fz2l0GA44PuaKgiOr8dqNqu6q2CGb7WP1Oj7FF3fvExE6sXsqmraOuu3Y2YeObWY86aSTolvIDsOFO1pMNBjzeDCPKuMYyrF6heBZCfOYnUFgJufaXgfkQGX99dePg8/gqoOCoN1E0yB254b7WQalA7mzv4qS/zaac9uxejY13CY42MVGo8PwwSOZCeKjH/1ovLtlrFFlHDnH6rPsOMKg6/03e5gxYwaxxtIo2vU3IQz23n/NCAOvMzkfZbgD1uGtDqMLd9+6L/aWW27pvRk7GEdDt+NIM3YbmkQbwNUAJwsDJv4/CL7nbNnm5KvDY8fll18eJU7WhB1GFy4mc9WmW+nC2Oy9nZjIXkw1ii09iNNU4Oq3toqRVg7NDqMLymzK2XT5cYfRhSUCv7scHE1kjI8Kt8OkAKdMtgn5fq0DaW9OkvhGuzwkaBdUN0nSrKtXWWWVeKn1REYW46DsbNruTMiNB7nx2pBDMzdfuWnlYFg0c+mNBr7yla9Er1zpqEDCUUcdFe0PHE5861vfWmy55ZbFdtttV5xyyikTXsSug3y7cDqV5+1vf3u8WIynL0ruYeGWW26Jl2j72wS0HRh0KG6iYl4NrXKGEehC6DHqvll2VLm5d57746WQuH/dt2poolkN4tW9r4acOGgpS923xxKaaKbyjwfMit/+9rdn3shehS1i0ohLswQDzQ1ntmv32GOPWZiHXag//OEPs+i1lC0tR52c9qw+0jvb3p4T/J6/T+8TtEd/un5f/R2oy0F6NS4NBTsaysNJth2Gj3zkI9GcPuUnQV6Vh61RHej6fOdbtQrpqNf+9MSrtvOaa64ZbZ3Gy6JU/trG3rypQpuCihDqvlWDOCqm7puGTMpRHUvc1Oh1IcWv+1YNTTRT8H1285+C77l1Nrv510CpzsYaZkXWvcTmftgaZgDGubBOziWCfX9XJHKunGCtjqm8+c1vjrMoJlS1D/C/8xr8dbqR3/HzI488Mi6NOKlmjs0dgzpwg/qGG25YbL311lEqkB5DPDQcsuMlPcG2MUXjn//85/isLrfaaqvi2GOPjc/9UB6MT1kEdkEYIOnAdnga6M6VoOsqEFum8sP8Pl3spF8feuihUXqRT5IYuklfkaTH9Ff+pGX784EHHojvEkh548U49Dvjr78/VkPWdmxouKxj9SHB3n/1cJw45KtcbLHFyptuuqn3th58VeYcmQ+DrvffYISGz3KiIo64bajzZtaPwFyy6qwtX5dddlmsM9uxF110Ue/t6OPkk08uN9lkk9qt+DB4yqWWWqo8/fTTY/jiF78YPb2FgVZec801MY52WWmllcqpU6eWt99+e3TMZGt5wQUXjM5tQDrKxt2CLUi/4XLPOzfC85ylDsOsXz7nOc8pA2OJ6fBnK+3AQOJR/he96EXlnnvuGdOUjm/LLrtsec4558R3LjZfaKGFyssvvzw+98Ol5/pkKs9xxx0X3QSsvPLKMc8QBlI5ZcqUWEZ9Vz6uvPLKcuGFF45evuDggw8ug6RQfve73419hI1UWP7ELdbALMvrrrsulu2OO+6InvKkxxdr3Rg84YQTyo022mhophBtkL+0HZtzW32WjiPEy1q7tsVL33DctvTa0kpoM+oC9HLO2gwyl+9H281x0Ga8ltCWr2RAJl85dIcFywsSR50Vo3JZLrgqgJMmUgbR3OVIvJeD2ZIikKRAOvHN7ozrBM4777wYR9mZ7lviuENFW5rtXLpkJicF6APu6XH9hisUpGM2toxgok36I9FYPgEjOdctiH/uuefGd/6SJOqkJ1AeM77rGpSHlMEQCq3kuTwM+riccYl6YErxm/TcI3ThhRdGAy73CjHQIz0tuuii0TP6tGnT4hWVpCnlI924ppLH9LXXXjvqkeqOfHA7oWyk0bFGzrhr79lDhIqA/jXe7ICnInexDBrw3qMn6CCDKkU84pmBIjRVHlG7iWElmtLQUXJo1uXfwErHrqWhrAaTwTWaUE9hNo0iex2s7Q0eJzyrMEDDLBkvMXJ1o3SEKmzrpjuBlclhxv4zRNUDkOpRfRuoVThhqh7oByx3eJqzXHE/LPGfWbyBLB8uQLdsqGOCQPQOs220jq6ClbPB7eY4efT7/nbHHOQRHfmsO4qgD8insotrx8RYwJz89b0fdBzyhUHnHPYcc+QsVYgxOaK+pUWomN7TrOC0OAyGMgySKII3gQcwPhvbsOKKKxqVc3xQZ3XvRzMMEln5jA3SQ+/pEYQBGn+nnfllddXFEUcc0fv6PwSpIYrgsO2228YlCN+yCZYvgTn2nv635LNksGyqYpdddonx0IF11lmn3HHHHaP4bykD6Hgnr5ZLg2AptNxyy/WeHkGQMGJ5TjnllNgfLWdY0VYRJIzonNv44HS7P50TTzwx9nmW0pY40rNkckbMcor3NMugfnDyrCxh4ui9GV1Ulyo5lqNjKnE4E0PcxkVd+0e5NrvgUEZ6/TNbFbi60HZuJDR+5P51M0BCqLM4u5jxmkCSELdtKYKmvNfNhvLh9jDafnnfb7/94qXIZq3RBLp8bZhB6yC/8mUHQhnFt9tBxLcta0mifhyW2meffaJEaLa1dFHedPIyXe1YLY/v1d0K9ULhSNnooKXdDkrF008/PR7xt6wBSlhLHmdq0vYxqYOSk0Kz6TSv/FOypvIoH/sVFrObb755VHYqD4kvMNP4TXqUniRCSlftbBljKUZpqg6URT7Vg6sjuSMA0ov6IAm5pY8C1eG2ap/Sx+TLua6JiKHdVg9Eq0Hr8MBhowiZNMU01tbGg9LEDDTGWK7rc6E+2pjQsECs5zVKJ7K3PwxmmwN6BWI/BtIPR/0xfu1t0FtauATaYUNr8yrEo3ewrCDy2xFJhyoNJLs3BlqqT8sD97ZaWlRBT2DpQZeC4djJcb9sAp3MGWecEfUb+hawgzj77LOjPsHVkoPAZQQmgWEpj6WB8rzoRS+KoQq6CieyMVXloF+xfEywVXvaaadFVxTqxW2E9CtgF8iSSh0ktwwOftJ52EHCXBLogbgxQKtt3A0D+vRQj9WD2drMMGiNmKBz9M+wOrzfmjFOPfXU3tv/gU0+Du67GTrBc+flfHyP1aOlbegt2k4Cdxg+Dj/88MhYGaGNBaqMI+dY/bw6rM5t8A0KOq3BVPetGpJUUn3nWQdMTINIlg5MEb1xYOn3/ybRbMtbTpyR5L8/L3Vh2GkNige+jQfsYGBqZv8OYw/SOKvd8YA+CXV9MoXIOERsCjlxhLp4RC7rXLAGtA7dc889o3kvuGyYONb/u9mhWRdGu5x1YXZpQvo71iCGW8JaHnUYW1jS2NZOS5yxhj4J/f3xUSHGGCXY98YYiPcYhZOWgGN9/vOfj0os60q+F+eqm74nCVhw8i062tu/HR4NE+mSSy45Zvqsx4JRYxyUWZgGbTslFr+KQF/CqMVsRqtsZqMgI4nQHXSYOKBUtM6lJO0wNjA22McMOpE8UTB0xkHMoWihDLX9xnCHthsH7QdrQVtZttQuuOCC4sADD+x96TARoO3sXmgXDL/D6IMynEQ+derU3puJiaEyjqTIo/y0rWaLzYU9/VtaVbA0tP0DlKX7779//D+tszqML5hU07SzR+gwurCTaLwwt2dRO5ERj9WnrcNBITcORmHfPy1LKEFJHnVxq8/Tp0+fqSx1UlInTYYv1Xh1ISdvwrDKKYwVzVT+8QRDJVtzOjRDrg6jB4ZutkQ58h5P6JPQ3x+rITIO224UYIMCMVXkum8pkBAcEHInJmAGDiL5bTVeXVrywNiFtR09x/bbbx8Vq2w42vImrWHkXxCnP791YdhpDYoHvo03MHVbg466dxgduBaS/xM2FOON1Ofq+mQK2WdVQuTeUz1uvvnmeHYg0CvXWGONgedMQqYGHr9nn++ItDScAQiiW+/LYHS31Y8NtKezH4HB9950GBauvvrqcskllywD4+i9GXsY42N+Wz3TY16T2O0TbZkrDzrR15SOWY1bOkeSHdl2xiAHTWlC2/cqhpXWsGiOJJ3RhPZ0+x6z70MOOaT3tsPsgv5o2223nXkd5GTBUJSj3KtZWtAG2yXpP68wEvDm9IUvfCH+f+aZZ8b1dYeJAetv9jcU2HbKOswemCw4k4NxTLZl4GwzDj4M2NPTcRx00EG1PipHCv4VXIkHDtt87Wtfi/93GH84nWstzqdE2gHrMHKYaO1YUYTuuOOOvbeTB7PFOJiT87REnLasIHkMA5gQJZHjzOA4dVgHxv87jD+cQOUZnFcsTJ73qw75IJVbmtg84CFtMiKbcfTbVTguzTKUhtXajAhrh6ANufYZjjWrYEZibPeJdFU/DVW0pZlLE4aV1rBojiSdsQTPVyeddFL0nMUXhv7QoRl0ge46tgQ3XibzPbzzGuwsPZkWDwppu9P/YCCTNJiT87FgK5XfDH4b+3/bH9Cy3VP3LQVx+FfAPGxTsSzljt82bfJcneK2pSXk0BTEaasLJsE5aakv9Vb3rRqaaIJvExUOO7HZIWpzguPks/J0mBUcH3EKpH706dVWW633ZeIhtWFdn0zB4I/bgU3BtqIQmMzMbbmQbrnIIovM9Lwtnm+2M/t/Xw1hIMQt1Lpv1cB7ddqOPe2008r55psv0txtt93iuxQvh2YoaBZNccSt+5YCWtzV1X2rBvWVtlqbAprqpO4bXHrppbHc470d2wZu8bbeeusyrNnLs88+u/e2A2/mH/vYx8o111yzPP7443tvJx70+7Qdu9dee8V3dX0yhWw7DgMG9t1335j4AgssEF24V2EQYC5NkI4B1YZ+n6N8PaIr7Lfffr23eTTZVOTQFEfcJqCVY8eBGeTacaS6rQP3/JOBcSSE2bRcb731ymnTpsVrCeZW6JfGCnukAw88MKvPjCeqjGNodhxEUudQTj755OiUB5iT0wqPFShL0z43s3RnYTpMPNhV++Y3v1m84AUviG3mciSu+eYWWGLzP8NNJp8abF4s45KrwDkFWYyDhy2nV5mTW3OrFEqesYYzLJy7Mku3761hJqJP0rkd7Hm0DyWgA44cODFbZ9SXbj2b0+Acj0mVIaTb55Q5LE2iJ7U5EVmMQ6WoENzUJTS06eMxYB3zdkWgzmgWw8gwkYm68zC3g7NeEge/pRtssEH0SM95r217nsWCxNuLOTkRltPR0REmyX+ug5l2S+wG8mUyJ6OVcagcTCPtoGj8QUd+DeC2QZwTpwk8aXN0wlkwT0lmsv/859EXDPcjl2ZOvNy8D4tmLr2JDAPKsnbGjBlxB86z5Wa6z9XVBA/03Z06UWFXj+Qr75zt8Pju4iqnwl1jsfTSS/diztmYx65K1Ys1XQadRoLzJ0xi3exlu41rd1uNdXjooYfi0fqmzm7710BP7vAHoerlvB/esyh1DJk/Dx6hm/wXPPzwcO9VwUz7bxbrhzIqaw5N5anWeYJ3Zma3icnTWHo5H23oQwzInKg2+EiwbEJcXM2JjTNPbXU3FnDdgfwxB+CYyn0nvM87GuFqBPYscwL0w+TlnP5S0H8HYR43RVWv3NPh2Sok5uAbxY7LZ9wfIbFBIqbfWN82wW8NYoOlCZiQgVOXnvcPPvjgzItxpNlUSN+ENprKLu26QVyF2bHtWr5UT01MCNAUp47ZGjguOXIX6ZzGOKrQ1u7dcRcs/YC7Rki3JjQM2sVKSy21VHzWH5uu33yskAfXNN5www1xsvTXWRJ9lR0R/7iYBaXvnHhdRJVxsGY1MauTQZjlQibeu1yiy2JTpzbzuyiGl650kc4giN82OA2mHPFbQYY142h8eWvrcCpK/tsGuw7W1nnQwzzayoCmOIPqxGzHT8mczDj6gTGrYzO8owZM2i1ntA3JxOlpDMVf0H8ZC/quzk02ntMEYCLEmNShycYz3ZgLm+jtTEL6uTbAsPR37cvdJX1aW7+fE1BlHJS8JI4mzMI47Jio9OSRnJXoWmutFbdC06W8Kt8ui79Eyk022SQOSrOFNSDJA8dmUqtx6CPcVjVlypR4SMpg0CHEo2zFyXk599t0CxdLO+mlQ3N0LJS0BpGO5Hg3E3SzAT2HwYeWbwat3xMlXavnWahb9lShQ+l8TcwP49Op27bXlE0nbmNWaOrog5iV+zXsJM1NjKMO6kl7G+DuetE33Oqmf2IQlo8mCP/76zlJovqGPuh/EgumI2BC2oczbUxIm07UKxdHG1XGkXOT2ywGYJtttlk5ffr0eNmtwADJpbqnnnpq/M5CcLXVVit33nnn8uijj44XELMWZKzF+Cdw7HLzzTePDl/CQC+DmFkGBlIGSaYMg7k87rjjoqOfQw89NMbxf2BIZWBE8cLe0DEinW233bYMnL685ZZb4jOL0a222ipeKBwYTbnrrruWJ598crRWDMwuGtywWOQQZcsttywPOuigaEQGYRB3BmBzGdS/ECS6xvrt8D+op5EYgM3COAy6sI6LgxRTWGmlleKt2bxzwTbbbFOGGT7+D0zDDXiDNsyIZeDg0aMRMM1eYYUVIpMATIGHr2OPPTY+w4wZM8rFF1883iY+derU6AUpSDKR2WAKKW6YdSNz+fCHP1wuv/zy5ZVXXlleddVVZZA8yjBzxL/eBQkkmmlX0TGODh2aMVLGMYsWkIhtp4KtBktRywpLEWK/9aC1YtVRDxGQNjwtEWjF0yW8RENKxHThr6VGGCjFsssuG5+BcpPIKR1LGUZCdCyUYU7fuuRXHqRNTLfWJY6yHKWRv/HGG6OlnvjETnmZ06z0OnSYaJiFcRig1ogURQaotXVgMHFwex+WFvHuh7TvTldhx8U6EdOxVhIvwTMFIGAStk3pRxIwCr+19sScrrjiimhx56LllVdeOW6HWW/Rl8gPZZU1K+OvsFyJp3TdeMVCD31rYX+ryFHGJrTFzU1rWDRHkk6HDmOFmcfqDTZMgzbZjM/oi4ELQxczO49PvjlCbVb3jVktq7ntttsuKvCkhTEYvCBNSicD3rdk+BOWEsW0adOiMxNHjPmyxKBIMuJjUpSg4tNssyGhnMWQmLpjNC4Kcv+E/Lm4OjELecToxMWwhMTM0vOgIE5idIOCsuWkleqz7ls1NNEE3zp0GEvok1DXJ1OIBmDV7SaSBM11Gvxmd4OZBtrgxwTAromdDsuOtDQhHZghSQ8YgYFDE243QzoGtN9b8vi9OCQIDMI3QN/vxLO7IT3v0tZbmoGdU7HfbkfI8ggMMkshyyO/TWkmKapth0OFyFPbror8t23HYhziKncT0EQP3X6oA3YclnC+z827Kh1GF8ZO2lUh4dtZMd4Hol85Wocw8KKyrw05ykBphUHVexoMOyLVY/WDEBhC77/BQK9TjnboMBhhAhv+sfokurQBhwpp9p4GgwQwLJixc2h26NBheMhiHB06dOhQRcc4OnToMGJ0jKNDhw4jxtBuqxeGGa+j+T+NdvrbocNYQZ+E/v5YDUO7rV4QZxhpSSPFa0tvWDQFccSt+1YNw05rUDzwLaEzBuswFkh9rq5PpjAvWwG2BmwcBgV2Bk5w1n2rBrYGde+rAa22eOIkmm15GxZNQZw2emxSctKSd2Wo+1YNTTShalNS/b9Dh2FCH0wTkz4JdX0yhWwdRxJf2tAWLzcdmIg0h5WnKpriMmbDhMwCbksbSbodOuTizjvvnGn0SZhowyz+OOrAqgw30oGbwGrTjNwkUiexvM03BkcrZtg2T1s5NC1lhDaaKg7NppndwB1LfxzKx9+IKweAaT+fJtLvR6qDNuYiXg4Dyok32WmOJC2Y02hiEsakYyaYh7547bXXPuogay1yLEdZleVYjvKJEQZL76keYQBnWXHmWo7m0AyDbNJajgIfKPykBGal1bvQhVEJq6++evmlL32p1+ua0UkcFUxEiSMBXV6tnETmea0uvrTEc66oCaxt0WwSSeVdGdryL466b6oz4OTXmaQ2mtrJersJuTSVs7p2r4O+LThf1QRx1HlTO6l78drqTBnFbRtPzoxJqyneMGgak/qz+2x9F6+pziCbcWjwtoYyiNs6rc4hvRzGoRBt6eXQzGVWuYOYu7o2xqGh0M1hHDp327rSIGhLayJD/TcNgPGEPtlW/+MBfahtzA0bORMxzHP33XfH6xFwmUEwACTUVrk5nQMd6TVVCFq4rTgK0ZS3HJo6htDWCBpKGZvKKS+YGsdDTRgJTYyqraHayun3Gh3N6mnjOkhLvppo+r28tdVtbt9QZ2b1trpt6xuQ006QU2cYsomMO4imOhsWTcjpG/KmzkyK0mtrzxya0mibFHP6BsxyrL4OEpNQW4OaPc2KTUR1DI3QNnsSbdFrkyaGSVMnQrNNHM05Vo+exmoTu3NpitcmMXE/gGab2J0j5UgnRzLM7RvqjOPopnLmtlOuBJzTN9SreG0TwTDbKbdvcFNhqd4UbyQ0xW1jMDl9oyiK4v8BXpiENeEm2pMAAAAASUVORK5CYII=\&quot; style=\&quot;height:144px; width:240px\&quot; /&gt;&lt;/p&gt;\n&quot;,&quot;feedback&quot;:null},{&quot;id&quot;:1,&quot;choice&quot;:&quot;&lt;p&gt;B&amp;nbsp;&amp;nbsp;&amp;nbsp;&amp;nbsp; &lt;img src=\&quot;data:image/png;base64,iVBORw0KGgoAAAANSUhEUgAAASwAAABtCAYAAAAbDlwIAAAAAXNSR0IArs4c6QAAAARnQU1BAACxjwv8YQUAAAAJcEhZcwAADsMAAA7DAcdvqGQAACmeSURBVHhe7Z0LvBdFFceX2/uBKGqRgUakpZKGBqn4ggihBxEmEogGgoqQBpbvRCvUyEREohJFiTQTJR8YPZR4xSuFMtMAE0TlqYRgPsq2+Z67c93/Mrs787//vfd/L/P7fM69/52d//xnZ2bPnHPmzJkWoUKQgv/+97/B//73v+Cd73xnlJIO8r3xxhvBu9/97iglG6+99pp13v/85z/Bv//976BVq1ZRSjp4nNdff92pHjxfTU1NlJIOyn3b294WvP3tb49SsvGvf/0r2GOPPazLplzKzwPtAd7xjnfI/yy8+eab0o/vete7opRs7Ny5U+rwnve8J0pJhx8fpWju44O8O3bsCPbcc88oJRtFjI/8lvLw8LCGLbMCvPg2zArAUGyYFYBR2TArQJm2kxl5bZkVoC1smBWwbQcvYfkZtARewiqFy/gAq1evDqZNmxasXbs2SkkH9abPW7RoEaWkg/Yjn21eYFNn2gOyzUuf2zJDm7J5nn79+gWf/exnrZihZ1ieYZXAM6xSuIyPmTNnBpdddlmwatWqKMXDFgcffHDwq1/9KujYsWOUYkZ+L3h4eORi69atwRlnnOGZVZl48skng8svv7xuMk6Dl7C8hFUCL2GVwnZ8oAYOHTpUPn/kIx8Jxo4dG7Rp00auPdLxj3/8I/je974XvPjii3L94IMPBl/4whfksxEwrDSogRCqzo2u8lFUXvVihC+//HJ0lY+i6qFeuFAxgOgqH9u3bw/VixpdZUO9GPKcNqAekA0ok7JtsWPHjlC9/NFVNlzGB+326quvRlf5cMlLW6jJIbrKBv3hWg+bPlfSFRN/2KJFi/C+++6LUj1soBiWtB10zTXXRKlmVFQltJlpNVzyMuMXVbZLXiQaG2lJg7JtjKQeTR9IpuC9731v8LGPfUw+e9jhox/9aPQpf5XVWSVcs2ZNcP311wcrV66MUmpBMZDtC025LnkhG1WsnHq4rL7Y5gW031577RUcffTRwWmnnZY5kJWkYs0QXVRC6kz+xlYJ6ROesQiVkHq88sorViohcCmbvLRdXp+feuqpYjR+//vfHyxevDjXeFzNoK9sx3glcNtttwVDhgyRzz/84Q+Db33rW/LZhBaIvNHnXcBgpPIwCjpt+vTpYhhbv359lMPDFvvss09w//33C/PiJUgCWxPMypZxAhvmRv+R38Y2xm9jC6JcXmi+mwU9PmzKJh/PaGv/gwm55IUZwizy6gxcy+b50vqFdNrra1/7WnDPPfdIHf70pz8Fn/zkJ6MclQWCwl//+lf5Td2mbdu2DTp37mzNsLOAQDJixIigV69ewQUXXBClFos4w1IqYXDRRRdJfxqBfp5G2Aawf/B59erVoeoM0TM9lUddu3YNX3zxxV3aGWLi0DayPMJuBJnuJYkytR3GhrAVKmnFeC9J8fGRR9i7sI2Z7pnIJS912LZtm/FekhQDcq4HdTfd06QYd3jKKadIH/OOKIaieEkxUC/zLuMKOvzww8MnnngiylU+li1bJuX1798/Sike06ZNq3uO8ePHS5qpnSFrlfCuu+4KBgwYIOkf/vCHgwkTJgSHHnqoXHuYoRo4eOqpp4JvfOMbwaZNmySNWRhHuSSYUZj1baQVF5WQOtCPfpWwFgx32tqlHjxfnjQbVwmLlLAuvPBCUZswy/Ts2VMkvFtvvTX40Y9+FJx77rnB5MmTJR9tvWDBgmD79u1By5Ytg+OPP75kDGzYsCFQzEnGx/777x98+tOflvRHH31UPuOigeRDOb/73e+CD3zgA0GXLl0kT6XhohLSgalgZoHA2WefLRxQNVA4Y8YMSfOww8SJE+tmkOuuuy5KLQVSArO/DZBsIBtQJmXbwq8SlkJLp3lAIqF/i5awFMOS35kzZ06UEoazZ8+WNKXCyTXSZp8+fSRt7733lv+KuYXr16+X+wsXLgzbt28v7/Kee+4ZKkYWXnbZZXJvxYoVkn/48OFyPWzYMLm+88475boIxCUsxbCiVDPsLNMKquPkPzPvJz7xCfnsYQdmMA0kAQ+PcqElPWzJJ598svgsDR48ODj22GPrbE4//vGPxV6q7c1cIyWpyVKkYiSxjRs3BosWLQrWrVsXnHTSScG4ceNE4mKVEyBVTpkyJZg6dWrwk5/8pE67amxYM6y4SMxDe9gDsVojT7Xw8LABjpY4JqOysgfvueeeC+bPny/3HnjgAWE4Z555pggYMBtWqx9++OHgmWeeEaN99+7dZQEIx+ZBgwbJ9x555JE6kwQMD8bGHj+lXUlaNaDwtwfJTImooktDNLKHh0d5wBYIkJZgQBB2J+x3SFqbN28OXn75ZZGUtLQEE8J+he1Ov3/6HsDGBV566SX5D3hnsVXD3P7+979HqY2PwhnWtddeG3Tr1i044ogjxBAJ9ejRI7j55pujHB4eHq6Iu1mwgIAkxeIDQsFhhx0mjOnpp5+W+0hf7HVky9ABBxwgizv//Oc/5R5YsWKF/GcRLYzW4JDKZs+eLUwMQ3+1oHCGxabGv/zlL8FBBx0kYigiJg101llnBbNmzYpyFQvdCXmwzefh0VjQ5oWLL744+MpXvhJ89atfFQa1ZMkSEQRwTh42bJiohCNHjgzGjx8fnH766WLGQbVjtY93D6kMZ2ZsVz/4wQ+EmWEP07ZqbK2HH364qIUwLlYiqwGFMyztoIcBj+VLiCVZ8Pjjj8t/xFzuI33RcCzBsgkSbNmyRXRtnMm+/e1vB7179xYRtVOnTrJpkk7BaAiYUfr37x+0b99e3P1ZHqXh8Tym8f/whz9IPjaqcq3r8dhjj0l5uBwwS/E7HTp0kHIwZGInAHRe37595XssPLB87eHRkEAKQmNp3bp18Oyzz4pNinfmhhtuENcjJC+EgjvuuEPcXhiruC7MmDFDjPQA1wEM8kuXLhWDPO8P7xvOzUhrlM/7AWCMvHMwOMppdLBUmIa4W8PXv/51WXZUum+ouLmk2WDQoEHyvRtvvDFcsGCBLMEqTh4q0bSuHL2sqRhVOHny5FAxrlA1dqgYTahE2VA1YqhE3lAxifDSSy8NV65cKfnVLBKq2SW84oorxCFTzS5SP6WGhqNHj5Y8I0aMCJWUJ5/5LtBLvl26dJFrfpNrJQmGY8eOlc9XX321bMTkM2lADQRZCm7btm3Yr1+/UDFOSc+DGkhSDvT9738/Si2Fd2sohUve3cmtwRVswE8D7bZz587oqvHg4taAqCiD2kQMRogO07vRXRmWEkfrKqOkrbrPp556qnhUg86dOwtDUhKSXM+bN0/yDB48WBpVqZPCKBSXl/tqVpGyWrVqFSpdXNL0Q1955ZVyDU488URJo1x+o1evXuLJDWNTOnp44IEHCqODqe23336ST0lm8plyN2zYIAyxXbt2MtCVCC7l3X777dEv2CHOsNiZTnsm2xomwbMm000EA9IMLo8ok7JN90zEAGcQm+4libHBC226lySYG/1tumcil7y0Bb5HpntJKqcefMd0D6IvoYbydG+OiDMsPN1N74emGlYU0oiA83g+Q2rgq/LcoX5c/iOyYstCtESvZtl0+PDhorKhGqJ7sycKKAYh/xF5EWvRxxVzqfOsZ4UDYv8UahvQgdMOOeQQ+Q+IYghYAj7hhBMk9g5Lv2oQBuecc46oq6iJf/vb34KuXbuKl7J6AcVwyd4wRGjqz2oJZai2lfKOOuoo+V8O1Mslv0HbxtuaOiXT0kj3ielekiiTsk33TET96BPTvSTp8WG6ZyKXerjkpQ7U23QvSa7tYZOX31cvU9TDHvUB/ZjVl5kqoeZqoFyVcODAgfI9xSyilFqg3iElIcnsv//+omapCsk9VC2+8/nPf16uyXvkkUfWqR+bNm0K99hjj7r7QMfUueWWW6KUUKQ40pCcFIMUiYzvsKeP50LFI8++++4raiGSCJ7BHTp0CBWzFM9gfgupg1kWVZbyFIONfsEONiqhlmRtQF0gG1CmbjcbqBfaWmWiDZHgbICEqgZidJUPl7y0ha1KCFzrQd3zUK0qYVOAi0qYaXRX9yu2cnbvvfcGc+fOFb+R73znO7LHDsP2Bz/4wUAxEVl6vfvuu4WL4lkL+vTpI/8xyiPpxOtCGqTxuc99Tv4rhiVevH/+859ldQPJDE9zpDOktYceekhWVfBNOe6446ReLPl+5jOfkaXhT33qU2K8f/755wPFvMSwP336dJHG4r9Xabi0dVF5NaqhHkXmLTK/R7EofJVQd/Yll1wibg0svSopIzjmmGNkoyaqHfdQ2fDMRf268cYbxQmO5VglHcjKHaRBmaio8TQYDku0MCpWCLnGu5etBTAbytUqJ78FqANloILidgFQV1ErWZlkCfj2228Xpgq02O8HsIdHI0G9fKlA1IZAuSrhmjVrJP+iRYtklZCNl6zGJdWOnTt3hg888ECoGIwY3TVQO8iPGqZVJtSQ5cuXh0pKk+s4EMdvu+228J577gmVlBSl1gK1lLrwWwBxn+tkOaxMzpo1SzZ8YuDXIB/5X4kWC2zhVwn9KqFHOpxWCaP/RlSCYXl4hgV2F4bVsmXLutVuDzsgGOj3I49h5cbDAqhUQ4YMEadPVDg2SaJyediBOEnESwKow5xdlwSqL+3s42HVQjHZQuJhuYJ68Hy28bBoZ5wxsZnS9h7ZYKyxWRtzDsCpNTNEsmdYxcOWYfFi4KlMmFpcMFgUYDd9Ep5hlcKFYeHCwsIPY5oxrAPXpSHJsHgG3HNYuIm3qWZYQLviZLxaHhEY7/Qf7QryGJZXCRsANiohag1An99rr70k72OPPSZpSZBX58+DYipeJYwwffp0cWEhnDCOxLjG/OxnP4vumpFUCbk+4YQTdjl2TquEnupHXiWsAthIWHQD91iVpG1//etfS4A13CySYEYCXsKqBe2RJ2HhNsPq7/nnny+uKoBIIldddZVIXbjYmKDrQdQCDkhg3x777r785S/LnlYiGbD6rCUs2o3+4z/P7JENeAtBBOkDUC8Ji9nZS1j1h42Excw9ZcqUcNWqVaGaEMSpthISFtKBq4RlK90wPmwlLPXyOklNLnkZo3kSFpIUTsFs4dFgtZgQwTgNp0HXg3YhvDWOx/Qj277Yw6p/V0tYSG2satPutI+nbKKdcPbW70eehFWjviQzZRoxQ0N6tkDnfN/73iefPewQlxRoR9Xuu7Qz6WwXwtGVbUBAt3syr+6TZHoamcpII5dyIdv8SEEu9XDJm1c2YPsX0hGSJpIe9UZC/fjHPy42KWD6LuWSn21bRO4gP5Ia0TqQzpDqKIs+BeRHasDmhaTqKZtop7imQPuZ3g9NLZgho7y7gI6AQdEBQ4cODX7+859Lh6uZRTqO+x7ZoFOWL18uoi6dwSDH05+XLA46g86jfWfOnBkMHDhQVMIjjzxyl3bW15SdB35Tv0Q2QLWiHjbqmH5RbcqmDuS3UWMB7eOSl0ULmIoJqKzEjSIUy8KFC+X5IOquJCUJMcwOCBhTEpTN80HERed0mmnTpgXEnMKxmX7iudh7Sr9RhyJPzWmOwNSEyQmgpqNmJ9+POqhOS4V6iYSAVgk9lUdEm+B/mkrIxKEGvnzGaVW9IHKCiQmqM+tU9TxQpq3aBlCTXFRCW9VUMaxCVcKsMCqAcEBHHHGE1DnedkcffXTYu3fv6GpXUA/qDlALtTPyxo0bwy1btshn4B1Hy0fccTTtVCmNBttLuLsjrx3jbZ38n0Q8bx5c8oKiynapgyts6rHvvvuKtoCkp6G/96EPfShKMUOXjfS03377yWe2axHwzqOyyOtH51VCPhNKtU2bNruoKh67AnUEGwnqHUhbJUSlIS8vFSuEp5xyiuyL1JEf49Disl8lrAXtkbdKiEo+adIk2XTPs9HOtDlhjTjotr5xy/UqoVcJ3RFXCeu1SojorMXn+CqhDqTnYYeZM2dK20FpKmF8JY9QOKiEaWFsUMNsVTFUINdVwuboh0WU2pqaGlG3NdTEIKq6VuEog201tBmg3Tj+HTU5D14lLB8VCy+TBi9ZuUG1c/QpHUgJxIznYAAMj0gvrEph1CXevUf9gKQ6atQokYSuvPJK8ani84gRI+qkoV/84hcS258jrgCSMac9LVmyRK49Gh9lMay4HcAjHzbthYqCuwjqCs6iMCucGbm2Vec8ssEK33e/+12JMvvb3/5W9q9NmDAhult7wAOr4VoVJbwQqgqhiTyqBLWClhlpKqF3HHWDbbQGW3iVsBQ2KmEc1KXS8Cph+ShcJfQoBl5ybRigbtsCw3xD9AsHmy5YsEAM9hw7B7FQwzULBZwdyBmfSWDo10fi7Q7wDKuKoCaQ6JNHUaCNXRhQQ/UJZ2JyHiarlexT5JDUSy+9NBgzZkwwZ84ccW5lhR4QjmX9+vXy+c4775Tr3QWZDAu7CuRRPFzauqi8oKiyXergiqLrUWTdNdiWdd9994lLCyG+O3bsKJ8hQocPGjRI0vHWR9rC616pwRJ+KO6ColTpYPXq1SVH0Tcl5LV1DSJvGr3xRm3cdERovzJYGdCOzNrJtqadk2lpRL9ApnsmcimbvLZl6/Fhumcint2UbiKXvJBtPV577bWK1oM24P2or9rYsmXLOmdUPsOIOJMAf0deYs4hQEWcOHGi+OcRJHDZsmUlzAo1knwcRc9WJBYQOKasKYF+NL0fmmr0JkQT6T1XmjzqDz2DIN4n2zp+XUmyLZs66b5O1s9EOq/pnol4dlO6iVzyQrZ1Jk+l68Fv636tBGB+cQYIQ+Q0Kf6zeswmblY7OZIehsQzwVhHjx4th6ewAspKKG4ZHOjSlEBbAlM7QzU8bBpJhmhQVrJDdmfotqRt421NejItjXSfmO4lSfeh6V6SdF7+29SlnLJN90zkkjdeb9P9JLnWI6tc/dt57weq2sqVK4WJYESHwbiA3+J3kLzYWYBNi99GGmHHAxE+KL9bt25S/gsvvCBxuWBeDWWHqwR0WybbWZMXmzx2KzTWy8sp5kR0QFXDuM4WqHKAlMUz8D8OGCDqLqoixnqM92vXrhWJqyFWORsKnmE1MNL23eEcyoxpA2ZU29ArlOnieMpeuLhdJAvMeDb7CAEzp+3eQOCSl7ag3jZg9natB3XPA22RBfYsYoPCa37GjBnGWP020Aw32af8Pv1GNFXcHAiXA+HRbzuumgIaNETyjh07pPOTAQCZbfgNl4HUlICvjA6R3K9fP5lp9UwJeIkwNtI2eS8HeeP9ktF9Am0P4aXOy0vZqC7UgRciKz95mdVty+Y+9YbB5eUFtIcNU9btgfGbsVnJsgF5aWd+xwTait/Eix5jeCU2P3OKOYZ3TiUHbBXisIybb75Z4qOxXQgbFhvkzzjjDDHWX3/99aIOcso5J6fTL2yyJw0XiWpG4Zufy/V0P/fccyX4/4YNG6KUWowcOTL3MICmjLinu6fmTZXwdB8wYEA4bNiw6Kp2UzZxu+bOnSvXZ511VtihQ4dwzpw5oXq5Q6UCSjq/Sz7F8MJevXqFffv2bRJnJLp4ujcow6IBKeO8886LUmrRvXt3iY8dh5oxM7dQqBkk+pSelzwuWzyKgmdYuw9VgmFxsnh8exTjmC1T+l1krD/55JPCyNh2FR/j5Fm8eLFEmWgqcGFYDaoSog6hDq5YsULE1mOPPVbSia+FcfDyyy8XhzeMksQ3QoU8+eSTZbkWDB8+XERtRG9OLBk8eLAs8WJoVFKbhB5GTAZKYhMRmtUUxPYbbrghOPjgg+VeQyOuEmLLaN++vXyOAxEetSNN9YiDvCBPfQR0L2STF6DmARu7h0vZrvXgGV3yQoxTG7iWbdMvikkFmzZt8vGwykDVqoQ9e/YMJ02aFE6cOFFEVzUYJJ2TSPSmYMWUQqVzh0899VT40EMPhW3atAnnzZsn9whxq3T5cNGiRXLShhpE4cCBA6U+ilmFiiHJZt/58+eH++yzj0g2xJQaNWqUnCXnsgm4kohLWHkziEd5oN8bE4xD+rcSEtbuhkbb/IzBVhMzkwlITsQg2r59ezB16tQoVdVUzb6AiJxwXIy+Bx10kIS2RaICGEqR0o455hjZqoC0RvwopD2kL2Y4ysVY2bVrV1lC5nQTlniR3JSoLOU0JvDWNQGjcVqbJYHkq6XfPFAmZdsCR0SWx22ANKYmtOgqG/Rv2rOb4JKXtnDx6Hathx6bWbDtD4/6oWIMiwHTq1cvWcFgZYL9TCYwAGA8rHKwJ2rz5s0ly+iI03369BGPXlREDsDU6gliPCog4PdYcdKxivSA4eXkO48++mjQu3dvISUdiqjusrzf0LB5KTTI65rfFi5lF10PF1RLPTyKRea5hMygzNCasoBLwnXXXSe2I7YDtGvXLrpTCm0LwDZFwDSODIOBwbRYvh05cqQsw3Kk2K233io2qPgsnrQlaJsLA4s6ch9bRpcuXUSC++lPfyqnKS9dulSWhhsb1JG6Jtua9GRaGvHMkOmeiVzKJq9t2Xp8mO6ZqKi8kG1+xlIl66HbwDO2ykC3pamtoRo9+E3ElzXldQhSUOfOnYPjjjtOmAXG+SQoI14OoYB/85vfBHPnzhX1DnURCaxnz57y/T/+8Y+yO11LRtRj69at8hlwrUF9W7duLf4rPXr0kKOv2UjKDnd+84477pA8jQ39/NTd1NbxtDQqOq/td2zzaeLZTekmcskLudS50vXQZdYXjHd9ZDugTM46xJ8KUwnahwaaBI6hhHXGhDJ9+vS6A2E1MKWwNScJNkmzjacaQVsCUztDNTCDNELlQvpBYqmEtywckh/VYNXu7LPPFtsTjIrjltjQyeofDnF0IDHNkZSQkOJe1XQms6UeKPyHKAf71mGHHSa2rvPOOy/40pe+FDz99NPyLI0N2hEpkGeJtzV1S6alEflc8lK26V6SdF7b8l3Khnh2U7qJXPJCLu1XyXrwm7wftquOWfjmN78pzAds2bJFxi2rZoSRWbNmjbwXvC+8R9iJGec4jM6aNSu46667xJTCe8PED1g9x0yTjJdFxAfuVSPoR94PU1tDvOSpYIUQApVYJWTlTx9EqcHK3bJly8IXXnhBrvFB4ZQZJRHJaSX4WLHqt27dunDVqlWhYm6Sj3pxeg/5AeVwrVcC+d6DDz4oDqnl1rdSiK8SZoVIVgMxusoGzwbZgDJ1m9iguYdIVjO4cz2oex4qESK5Y8eO4ejRo+XzTTfdFCqNIdy2bZtcg0ceeSTs1q1buHbtWukn3kV9ChB1VNKU1EGPd1bccTBlRT5+0Oxpp50WnnnmmdFV46NqQyRzvL0+iFIDrokqqQ+zRBXEvsX2FdREOC5qJlsODjzwQDkYADCrYeDXqiflcC1cWIHv4d/F6mE5PmMeHg0NpDktqWHTVYxYJC0NFrPwgTzggANEwiK/PsyV73EyEO+MtvOqiUokMlbaWeDSIG8lJMLGQNOstYdHMwfuO0zkJ554ohz0iqN1PKY7TAmmw+GwMCNW1Pv27SsuPNiQAQyPxbDx48fLAhZhZ5o6PMPy8GgAYIf65S9/KYSxHGaSBVbHibrAyjs7PrBREesdmyzf1V79xL1atWqV2GhJ4z82YYCExTWaDd/Vp1sjmTVVeIbl4dEAYHUbdx+M5KzswUzygLkD0wiGeFbS2WqGpEQ0Ue6xosahsLfccoscRsGpO6iQF198sXw/jBamAPlYgWTVkJX0popmx7D0sqiHRzWBPaS4JRCHHYaVFg9L25ZgQsnVPeK177333rJvEZVQUxzsU427LOj7xIa/6KKLxEWCE3ew8TZFNCjDQrxlWw4GwziYde6//375TEexgZltNZrYDP3EE0/IfYBIjV7ODKLBQEBcxkCPsf3qq6+WsLEeHk0F7N7QktfGjRuD/v37i+MzkhE7N9jcz9azk046SVwbiCOHH6M+bQd3BSQtvZGY9ywuyXH6DgZ43CCaqlrYoAwLvyqMh3RCHMwky5cvl880JqFd8R9hRmFlZN26ddJJOLwBoj1oBgc40w0jJZ1ApxIZgY7r3r173fltHh7VDozlHTp0kM9IQkzk7Bxh9wcRS+bPnx/cfffdQadOnUTV492YN2+eOGBDTOQwLYz0AF9E7Fca2LiISEoQQP07TQ7i3JACfDu0D4ri2uInge9HuX5NSnIKe/ToER566KHhM888E6XWRmtQDSmflXQUjhkzRj7HgS/J+eefL5/x1SBIGXjuuedCNWuI30ocW7duDZV0Fi5dujRKaTzE/bDGjRsXpZYCXyJ8hGyAb5WtzxZlUrYt8H1Ts3J0lQ3GhvbTs4GtzxZwyUtbxP2M8lBEPdQkKf1bRLQGNemGmzdvjq6aH+J+WEoLi1LNqOH4oCxihQJRNW9VwwaIs4o5ydYZ9Ok0mHxEEIE5py0JRGLyazFYA12f2Ugv8VYLENER1WnXZDvTPvG0ShBlJn8ri/CSRtUw3TORbdnUw6Vcl7wQ7WpKN5FrPbL6Rb8f2rhdBNq2bSuq3O4A/X6Y2hqq0dswTIRhTlOlHM0UkxS1DQPkww8/HKW+BfxGCM5HiBiIPYCEkMEexYoJoAwNVD6cUbUDabUDtRXRnDZNtnX8Oot0n5jumcglL3WDTPeS5FIP8tmWC7nkpWza1XQvSeXUI+sZuQcljd8e5UG/H6a2hmpgEFmE5zgZKSQLcEUYCxIUNiQ2LZvADI70g4Gc5VckNzpcg9+DYWGjwpA4bNgwCVWD/Yv4WEkgdVVC+mso6AFuaudkWqXIpWz62iW/bV48t4soV5OpTU1UTj34jumeJtqsqRqxqw1p74emTLEJSUZLM3GpxgQ6jKB5GMpZqSP+VBZGjRol/zESxvMi9uHkpnegYzzHhyVtBiMULb4n8S0MGo8//riETq4mpLVjvK3zUFReUFTZLnmBa94i6+GS36N+yGvriq0SMsvgsoBtCmaUp3Mza+F6MHnyZPEbgXtqxCsN82K145xzzolSSgGTZB/imDFjSnywOAOOyA+4O3h47E548803RZNpjoy2Qd0aMF7q0BeA89cwwONjhVEdIGFhyIyDM9+wd+mQGBjmKIsOgdHB9PAExsDO9gNC0mDvOv3008Uny8OjKYE4VrgpsJ3HFkzWr79eG/oZtx/MMvHYcc0FDcqwLrnkkl0OdSQwGVsW8LMCOIkS0jgOgvDha8WBkeCLX/yiHMetgZRFvCyYFCs2ePuyhQFH1Tzbm4dHtQGnaN4VTluyBVEc2AgNmPDxWfQSVj2BescO9DjYMoCjG85wAGZ0/PHHy+c4MOYTdgaQl7Lidi1iuxMHHmlr3LhxIrl5eDQ1EJGBYH0cdYX9Nr6g9Pvf/14mZg3MHewNxNGaQH+EFcfNB3syC1vPPvusaCUTJkwInn/++ehbtQtf7EuEMeKYirYCOAthzpw5IqGRjiZTbWhQhuXh4ZENFpvQKFhBJxKD3gECMI3MmDEjugqEoV111VXyGfcetAv8xrAncz4C+VlhZ/cIkUhhfviLseWHKL4vvfSSnHcwYMAAUSmJ7MBKP7/NRuq4Tbha4BmWh0eVAFWO7TWEQkZCIsQ3TEmDDdME6NPA9xC3C06Swh7MwcT6IGH8FmFMSFeoljAj4mGhOrJ6jiSFnWz27NniRoQNGBchbMhDhw4Vaa0afRs9w/LwaADgXoPdFeIU8vjikwb7AnHPwbOdczQxfbDPFiYCkKDiZhA+62skJ71whSSFM/VRRx0l19oRk3TUPSKT6l0jxN3q2LGjbK7G5sX3OIW9WuEZlodHAwCGwiZ+JB2Yl0ndIrgf+TiMAtWMXR7YlZB+AOpe3EE1S2WL58PNAbBbhc/JXSvkZYVRr7rHXYyqDTUY1tJI67yQfmiP+oFZkIGWbGvSGTTJdBPRL5DpXpIok7JN90xEX9uWrceH6V6SXOvhkrfIssmb1S/cs3k/OJOAOFhEDiWkcdKxGsM5uzmmTJkidiwIdZAVc1a8AecZUB8N3IHwCgf8PuohQOqC+SRXCRl3xOXitzTIgzTHLhLuc53FCIsGz0cdTG0NZR7zRWMgTkJxju1RPmhLZrhkW9O+eltMHuntC6Z7SdLbRkz3TET9bMvW48N0L0nUwzYv5JK3nGc0pZuIvFn9op+rvu/HTTfdJEwMuxOhX2AguOfghI29iZVDbFoY3bFJEaJpyZIlwjAB9i18FYlGirqJGqkZD/8xwpPGajvMDUfshQsXihsR45HVee6TrzEZFu0IwzW1NVSj9eA88qgsTG3c3MnluV3yupJL2bZ56wtsSoQxTgL7EkwFFwX23+LHCNNi7y6rgDAawC4TbF4Y1XEVIlifluIw1GNIJ53wyHwfozx+iqin06dPlzz4OZIvbthvaOi2TLavJsSvVChRt6LnEu6u8OcS+nMJKwmeoRJwaYciUbXnEnp4eNQfImlUANVsXE+DZ1geHh5NBp5heXh4NBl4huXh4dFk4BlWA6BS4aU9PHZ3WL9Jcce4phI/vVqAY6FGvB09PDzckMuwwshbtl27dvIfRzXOS8PBzCMfr776qmy50NDt6OHh4Y4W+JhEn3eBdpPHo3nx4sVycKOWFghbjDduXHrwKAUe0JzgS7hmQFhoTvFld30SbHPBy9fGY1q3Of2SByQ6CI9sG7DBFhWWuuYhPj7ygPc09cZb2QZMjLZ5KZeJIe349zioL23tUg+eL0utx82ACJ8cK4ezJidCcdaAhx3YhjQkOqaPGF04yqZ527fAeSz6vAv4Eh3Mi0encTwXcdg93MELQhTJK664Ql4YLblqwFR4KWx8bHRn2tjG+B3y2zBCfpttHZSLj06yjkno8WFTNvl4RsaSDWCGLnlhLDCLvDoD17L1dhETSKe9iHZLVFzPsNwRZ1jXXHONnAtBfxqhOjgVqrNKPJnxKL7gggvCTp06haoTQ9VZoeqsJk88iym9vkT74Pncvn37cOrUqVErmoE3OtKuDegHyAaU6erpbusBnRwfWVDMzdnD3BZKwrL2dAeu9aDueWhIT/fmBhdP9xb8gXGZwOzCLJpUJ5AQUBG5p2cePpPfVvWgDNu8lAvHtdnjxOOgIrjUA+kxbQaNg3IVI7KSKACbSdm/RXwj4gxlgedj1rcpm3oAW5WQ9rNVgXQIE1uV0DQ+TCAfbW3rXc3OfNu8tAeSYatWraKUdDA+aGuXevB89HsWUAnZlMxePTYlH3LIIdEdjzywt5GghUCrhKmAYaWBmct2Bi0aasBHn5oObCUmgBSkGEB0lQ2kK8gGlOkqYfm9hG+BvDb9qCUsxdzClStXRqkeNpg0aVKdhHXttddGqWZYuzXkgRmU2cgWLnmZQXXUxTyoZ3KuB3W3ATMzUoUt4iE+PJo3WrduLf+RIomiQDx2PiuG5ymFaB9izhNXHqAxEA01C2WphCaQjwo0V5EfUC7qkq3BlnPlWLmyLdurhG+hqY2Pe++9VwzvPCMgphVx2V0muN0NjHcOz9CnsxPehnjzmYcww7DS4EX+UqjBK21ii23btjmVrQZ3dJUN2gOyAWVSti28SlgKl/Fx4YUX1qk2ntxIMa9w7NixUUumw0tYXsIqgZewSuEyPjhAgnMxieTJ6c18J2sxR796Ngs+5LXJVw5cynatR1Z+7jGG8UskmCAHIue1s2dYnmGVwDOsUriMD9qatuNZV61alfsdjvXCb8uGAdB2jA+betAvwGacUlfy2/YhjsWshNqA9uA7WeOU9kIF5D2hH/PGtGdYnmGVwDOsUhQ5PmgPm7arJhRVZ9vxkdkLcH5b8c9FTHSFS9nl1KPI8osom3wueV3gWnZR9XCBS9nl1KOo8mGyGfJCCWCGvNQ2YCKBbECZlG0D8lJnWzBZ6sk1D7bt1kJxtdQW4wdpUFvRkvw2sz6wEf80yMtMZyOKUl86y6VsZkWbGZS85LORggAiP86utmXb1kMPxiL6hQFJHWwkED8+StHcxwf5GB8uKmGlx0cNBaaRhulekmzzlUNxmO7HySZPkmy/o2G6l0a2+TVM95KkYbqXJA3TvSQlYcoTJw3TvSTZ5iuH4jDdj5NNniTZfkfDdC+NbPNrmO4lScN0L0kapntJss2nScN0L0m2+TJtWHA8OJ8N96UYV9uAbV5mDDg79iAbuJRNXuw7NiIpOjaznO0Mig0Lu4pt2cxERcyg5Le1O2BU5flsJSw/Pt5Ccx8f5MUZmuPtbVDE+Mh8egrJ4GclsM1XDoquh0vZruUXUXZReUFRZbvUwRVF18OlbNfyiyi7yLwuKKLsfHbt4eHhUSXwDMvDw6OJIAj+D9bAlImDYJD1AAAAAElFTkSuQmCC\&quot; style=\&quot;height:126px; width:244px\&quot; /&gt;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7A68FF9-7D54-49C7-B211-CE66E407DBFF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 Solution Class Diagram?&lt;/p&gt;\n&quot;,&quot;text/plain&quot;:&quot;Which of the following is a Solution Class Diagram?&quot;},&quot;type&quot;:&quot;Labs.Components.ChoiceComponent&quot;,&quot;timeLimit&quot;:0,&quot;maxAttempts&quot;:0,&quot;choices&quot;:[{&quot;id&quot;:&quot;0&quot;,&quot;content&quot;:{&quot;text/html&quot;:&quot;&lt;p&gt;A&amp;nbsp;&amp;nbsp;&amp;nbsp;&amp;nbsp; &lt;img src=\&quot;data:image/png;base64,iVBORw0KGgoAAAANSUhEUgAAAP0AAACHCAYAAADdjF9bAAAAAXNSR0IArs4c6QAAAARnQU1BAACxjwv8YQUAAAAJcEhZcwAADsMAAA7DAcdvqGQAAD0USURBVHhe7Z0HnCVF8cfnDgVFBCTHP0kQ7shJJCtgQHLOUYJKzkiQIyhIEE8RECVnEZUgOecclaCSBJR4qCiC4f372zu126+2am56d97eHvd+n0/f7fymp6qrOvf09BvRCihK/Pe//y24/MhHPlIyPfj3v/9djBw5sphssslKpgfwxB0xYkTJFPH5f/zjH8VUU01VMj343//+F+V/9KMfLZkeeDr/85//RLlaJ7I/9rGP9eM/+OCDYvLJJy+veoBc5NTV+d5770W5Wo5lJ8jRSVz0fvzjHy+ZHnh25uhE7r/+9a/iE5/4RMn0INe36IQjr1O8++67UXaallzfejqbyk/Kl+bxCTqnmGKKkumBZ6enk/hWmSBMOeWUJdODXN9aOrGFsqjz06tDuTrbrxoAynWF76KLLoYPRtJ6SKBVI6RcHV7w1ltvFQ888EBxzTXXFM8880zJ9mB8MurwwnnxLa4uL1zVvZQT3uK856vupdz4eIuz4ltcU3xOXI8XzotvcXV54arupZzwFlfF63vji2/xFtdJfkQYXvTWWomohwkMHxgi6GECQw2GZi+88EIxZsyY4qKLLiref//98m5RzD///MW+++5b7LLLLlEuwy097PN0IptRg9b5z3/+Mw7XrDRq2chFTl2dpA/OGj7Bk54UOToZaom/Unh25uhEBn7XQ81c3yLbymd8zrQkTUuubz2dTeUnQfP4BJ16+OzZmaOT/CS+nq7l+tbSiS2URSs/LTtzdQ5qTg9uu+22Yq211ooO3m233YoVVlihmHrqqYvnnnuuOOOMM4qHHnqo2GKLLeLfFHidAE8nCcYQrZM5II7Wcqy5ESDtdeedVXN6LQPk6CQuenPm9HV1UhCsOWCub9FJXO6lYE5vTdlyfNvp/MQHmq+a01t2ejotHnvgc+b0dXXiPxpDnZ/wyNd25ups93Qm/vSnPxXrr79+Mc000xQPPvhgcdJJJxUbbrhhscYaa8TeHe7YY48tLrzwwuLggw/ul7EDBcbXQd14dTCp69T8h9VODS/eQNIyXHQOqhZ+73vfK8aNG1fccMMNxaKLLlqy7TjwwAOLb37zm8XYsWOLRx99tGS76KKLCYUBV3qG8xdccEEcui+00EIla+OAAw6Ivfxll11WMl100cWEwogwH+jt/5kXMRzQcwPmDFRaGZ5z//HHHy8WW2yx4rzzziu22mqryFdh1KhRxayzzhpHBemQw9PJPI25iJ4SeAs/1lwPucjR80tPZ+5CXo5O4sIPdiHP0omMTi7kMe9GdpqWXN96OmWREDnEEeTmJ0HzuQt5nk7ia5648INdyLN0YksnF/JGYtRAAokC0003Xfx/fJh22mmLv//97/FvS96HOViw4k2KQSr8O++8ExsKK86kGDpZRvinF6HFaIWWp7zqwwcffBDvpXjllVdIWeuoo44qGR88P8MMM7S23nrrkumDpxNO6wTvvvuuyYdWvfyrHejW8HSGXseMb3HA02nJroJlT45OnscvGp6dnm/RGXqS8qoPobEu/2pHjm89nzz33HOtXXfdtfXZz3629fbbb5dsfn5a/HvvvdcKnVN51QfPTk+nxWNPGAGVV33I9a2n0wLPW3bm6hzUK7uQUcWf//zn4qWXXioZG1dffXV8rXfppZcWG2+8ccn2wNPJ0IQhi9bZ1LZNS2f6yg67eFX16U9/OsaHJz0pLJ0Chq333ntvnM4wFXrxxRejHF5nzjzzzMXCCy8c33Isu+yy/V7NAHxO+uroRC4jryZe2cHp4WAT23BBKIDFs88+W9x3331x1Mfbn3POOad47bXXis985jPF2WefXSy33HJl7P6o0olszeMT0jyct+EKXn755fi2i/8pe5TF2WefvZhtttmib5ZccskyZn9k6wxG9SI8bLbItBjc07jyyitjb7/PPvuUTH/88Y9/jL18mP+bra6nE87SSY9m8VaL6bWMnk56epGz/fbbt+aaa67YgiLHajEtnaEBbO29996tMJ2JvgkFsTVq1KjWSiut1Fp77bVbK6ywQmuBBRZohcyI92ecccbWLrvs0nr++edLCT0g3XV1Yo/V0+f6Fp3Yq0FPr9OS49tnnnmmddBBB7UWXHDBaDMhFMRWGNr3XsvflJNjjjmm9Ze//KV8ug9VOi2+qqe37PTKkMUjw+vp6/qWPDv55JNboeHv9QMhNLAxpFyo+K3ddtutdc8995RP9yE3P9sqPRFyHgbHHXdcTNQGG2zQCi14b+FgqBZ69tYss8zSmnXWWWPGW/B0wlk6cZTFWxkDSLuGp5NCIvG32GKL1kwzzdSvsKdIdVIxaPyozAQq8hVXXGEWXhBa89Yll1zS2nzzzaP/eObII4/srTBWuoFlJ/ZYlT7Xt+i07M0Z3iNbbHj99ddbe+65Z2/BXX311Vs//OEPW4899li0/80332wde+yxrdBLRfvxH40iccOIqHX00Ue3wlw/yhJ4+WnxVHivwlp2emXI4rHRqvRVvhWeZ0899dRYL7D1c5/7XOuQQw5p3Xrrra0wImy99dZbMbzwwgutMEpsnXLKKbHDCKOnGH/nnXeOnYsAeTn5yRAgPkTAOByVcgQqA/c0L44+8cQTY8tNgkaPHh0zLgzB4zU9HL09QI6W4emUDNP8X//6VzM+vbTmSF+OTgo3csBWW20VM0XiIUvHRzZ4+umnW6uuumq0l0KeZkgdhCFvXO/g+RVXXDFmNrB0WnaSRvyi+VzfevlMxdNpqfItCFOb2Dth05Zbbtl69NFHI2/hqquuau2+++7lVY8/t9122/hsmF617rrrrshX6bR4GkIqpuY9O70yZPFwf/vb3/rxVb4FlA3WL7Btww03bD3yyCORrwMaSnp7np1mmmlav/jFLyJPGq189uxkPhBbJwIPEynlCAjknsVLS/KHP/yhNXbs2FjpSRSF/9prr433gCRMy/B0wlk6cbQVHwM1h4E5OikkkjlU+jCf6k0DsnR8cMcdd8ShGI3cTTfdFLmBAn8xzGXIj1ygdVp2Ygt+0Xyub718lgYl5TzfgjBPj2WA6dEDDzwQuYGAng9fIIupJLDsIc1WWqjwVE7Ne3Z6Zcji4egkNO/5Ftx2222tME+Po5jzzz8/cgMBo+bPf/7z0S90uMAqn56dg5rTw+vhwxFHHBErgIY3BPN0ihEaVEyLx9kapC1HJwVE5NDzUulJN3KsYRIrz7S49EZPPfVUyQ4OTzzxRGu++eZrTTXVVObUwLITe6zhfa5v8ZU1TMyZ09P7UBg32mijOHwfLPAxo0VkMiKwgC1WWqiYFHwNz06vDFk8MnLm9L///e9bU045ZWvOOeds/fa3vy3ZgQMd2223XfQLU2wLnp2NV3oWbKj0ei72Yav0FCiGaVNMMUXl0HUgQN7kk08e58C6Mg/nSk9hZn6+yiqrmHIGCiruEkssEee01tQJW6x8Hi6Vnvk5Ux3Wt5izNwmZFspIKIVnp/3+QGGyySbr9zoA8IqEVwUphNOvMnhtoF+pAEvuxIAf/ehH8dVTGJLHnYlNAnm//OUvixtvvLE45phjSnZ4IxSuYvPNN4+vIy+55BL31dRAwCs3tnx/8pOfjNu+Jzbss88+Rejpi9/85jfF//3f/5VsMzjzzDOLxRdfPPqe8yxqoaz8EbQKVg8wbty42Iqz4JSG3/3ud3F+Idcs2LFqTS/14IMPxiGN3CMe8eVaOJ6xdMJZrRStq8VbLT2wejrPTnoGkSM9ve7hwKuvvhrn8azwdxIbb7xx9CWr4ALLTuyxeh3PTs+3+Mqy1xpFgNS3rEZTnLwheBMIlSbq+PWvf10yPcAWK5/p5a1e2rPTK0MWjwxGhhrat6xpkOZDDz20ZJoHdRMdBxxwQMn0wLNzBBkaHogIEWgE2npfNiVcfPHFxTbbbFMyzWLuuecuHnvssbiZA92C4Lg4YtA9RsjEOGLQfHB2vw0hyMMmPZqw7AQhc6NcRinbbrttceutt8YTgIjHM6SHXmf//fcvTj755LjRhINCOoUwv49fL9JT8EVjKMSmnaQtZHC/TSienZ5v4eH06A29yE558S3lgy20fHQVhuDFzTffXMboDNjMFBq44p577uktM56d+IQ0a395dnpliPiWDAL2p4BDrpSZMEWLvTzlaIYZZihjNY/dd989nlnx1FNPxW9cJH2WnW0f3BAJpM7jIQo3mWkVnlQolZFdd7fccksspOyrxmlAMieVAceQbaONNjJlA82H1jUWQM2TwXr6UJVhQMugcMMhn0YOmzkVCBuRhZ0UjDnmmCMeFvKrX/2qfLJz+OpXvxqPIHvllVdiOiw7sYfGUE+pPDs9HtvQQUhBJUN2WnjwB/Ep9PiBcxTw1+c///kyRmdwxRVXFOuuu25x0003FauuumpvHvO/zmd8Qpp1xfTs9MoQ8TUPR3zKeIrUt2EUG3fTnXjiibHh7iTC6LOYc845i8MOO6w4/PDDe9Nt2cnNXoRI5jApB6ze89opB5ZOONKjMaEX8niVhtsuvPDCeN1p8GoHfQ8//HC8tuzEngmxkCeyN9lkk7gDkelRp8HrQ1bB2cgjwBYrnyf0Qp5MeZjmDgWWWWaZuOAp8OxUTYCNYEhvC5YCPsgor3pAbwkXMqdkehCcF+NrWHKHMxhW0oqvuOKKJdNZfO5zn4stNVON4Qb8ECpWcd1118UTlPgmotPg2wV8zwLqcIX0rIx655133jiFHQowleCgGkaFVahV6SdF0HDJ0IghogxtGUYxN2PeNBTgo4vpp5++ePLJJ+N1OsSe0CAtr7/+emzgqz4IaRrLL7988fTTT8cPdYYjJI+YFvNRmp52dApUesrtH/7wh5Kx0a30DpjDUZgvv/zyOGf99a9/XVx55ZVFGN4Xs8wyy5BlJOsLM844Y7+R03DBX/7yl/g/PhkqzDPPPHHkWPsV1QRAmBLF9A1V5wBkoVDyxMPIMO6Pq9YEht9hPtJ7LQGOe+PjgQzXtSxPdo5Oiat5Qo5si09lAxZ/yDgWqBi6rrfeesU666wTT/elEg4laIDefvvt2IpX2cP/Fp9yBCtuLs81YOUeDKVPOJAF/O1vf4s+sewUzkp7lZ2as2SnvCWbOkB+cW8o/SILudIYenaOpHBLoHDRg6UcAY574+OBrAhrWZ7sHJ0SV/OEHNkWn8oGrE2QYXwTT2AjDt87szo9vpa0SVCoWT3nhCKGjVX28L/FpxzBipvLcw2koA3l2oyMelg5xyeWncJZaa+yU3OW7JS3ZFMHOH+A/6l0QwXKCUA38OxsfHjPsIuMkHnNxAoKMQ5iTkbg/fBSSy0Vd1S98cYbQ1bI33///dhrDNViUC6k131pPAepNAkOmaBCDfWIKwf4hYXNN998s2Q6D2kMeXVXhcYrPe/dGUIMZQvXCdBo0cvSiPE/AbBFloxks8VQgI0daaWXdAwHkJa55por9rhsChkq4BNW8aXBGW7AL/SyrNyzx2KowOImmGmmmeL/Hhqv9Czo0AuyqeXDiK985SvRvttvv71kOgt5NcUmneEGGkQqHyMhjkQbCjBP5RUhrzL1ZqThAvwCOA7t/vvvj432UIC9/bPNNlsx33zzlYyNAZ+GqwNgYYVftAFXXXVV/N+KO9xDirSnJ7DDitVjPioZCvDhzejRo6PONB3DIcgUh/MPf/vb38ZzADuNRx55JJ6tx1mLVpqGU/jSl74UfTQUvT2ja/ZysOAsO2G9MJKWUwIJJKTc+HiJA9j+x9ZD9mCzDfd3v/td5FM58nfK5fLp8xKonBY/EJ1AKrvwEodhP7/Yg4PZqNNJ3HnnnVHHjjvuGK/R36SdFq85QpVOfMRbDebY7P3uNE499dSYB1/84hfb8sezx+M1R/DsHIjPeYZ1IKZl1IVO42c/+1mc03/5y1+O1176CDiuF4Ewt22GVsTdtilgm2jQFb+n51gfvkLj2CxBSEBbfIGnE87SmbMNF+TotLbhhszrtwU1DNfi+XkckdVJLL744lFPut3TshN7Or0N10LqW76unGKKKeI22U6BcwYoY3vssUfJ9ABbrHxuYhsusHhkjG8bLjjvvPNimsN0sGSaB/nDNujllluuzS7PzkYqPYIpoJwpJ/uvZd9xaIHiNXEkfgpPp1cwJ/Tee8Gll14a7QuteMk0i+OPPz7K5+ipFBOq0mv7tW/DkDuml2PGdNymQCPLUVN86p0CW6x8ntB77wF/zzvvvPHEHKkbTeOwww6LvtdHk3l2DqrSS1x+8AKlV199dbyW74y/8IUvxB6fk0OAlTGeTq9gDpdKDzgBGLs5+6xJXHPNNVHu+uuvXzJ9GK6VHvz0pz+N6eYI66ax//77R9kXXXRRyfQBW6x8Hg6VHtx8880x7Zx83DQ4URnZe+21V8n0wbNzUJUecIYZStdbb72S6RsO0vqH+VevsZYMT6dXMIe60iNDggZDWY4vDvPZ1g033FCygwMFZOTIka3ll1/eLFTDudKDzTbbLJaHs846q2QGj9NOOy3KTL+sS4EtVlqGS6UHp59+erQhPfV3sODAEmSGebxpj2cnE/uYSHEcBqYcAcdxL+WkEHzpS1+Knzoyj0cBRlMZiANk6HHZZZfF61QGwdMJp3UShttpuJxqQ8XHxpNOOsl0cl0cfvjhUc7KK6/ce1qO1mnZiS3D4TRcygQ8HQB2WL1PDpC10047RVk77LBDL5fqJJBmK5+plDTkmvfs9MqQxcPRGGre8q2UCRmtcCKSdIwDhTSEiy66aOuNN96IXKqT4NnJJppoGIEEEzHlCBjIvZQDZ555ZlR87rnnxmt4lHAoJn9jLE6ff/7544IUclIZBE8nnNZJoABa8dGjOdKSo5OMQA6oc+69xOU5js7CF4sssoh5SGEVODqbis7zyJFe29OpOdIoFTMNub618pmQc+49gP/GN74R7eHw0DvvvDPyObj88stjgUYGZzRQWIGXnxaPH6n4mvfs9MqQxcPR0Gre8y1ywNlnnx1tYo7PdEjsqguOnFt33XWjDMooaQA5+dk2vKeSWokgwboHoyfi+GeGoRq6Fbv//vtjIg8++OCS6YOnE07rBGSkxWOcBXF2Ck8nTpL4m266aetTn/pUv2FtCq2T+dU888wTbaXys9aB7ZzgSrqRxf/47pZbbom/aiIFm98LkB8vAFa6gWUn9khDkSLXt+i07PV6JSuNqT5Wrjn7HvsYgtJJvPzyy+Xd/sBPVIqllloqPsNR4KxvCEibl58WLxVQw7PTK0MWT+Wxhveeb1NwqMaaa64ZbeTk4DPOOKPyCHWmyfwmAqMe1sjwi17gteDZOeAfsNxuu+3ijw9yjhs/xijg+eCMYqqppiqZHuy9997xXDk2Kiy99NIl6+sMzovvY1OdANnsadZ8MDDulU+BXOTw0UEKT2eo9FEucjgHj49s2HlHXEB6Ulg62aAUWvAiVODi7rvvLtmezx7xSaic8cgvAjvK+MHGXXbZJW42SeXjc9JXRyf2hAI+LH/AEjspJ8cdd1zcvIMcvmFgC21oVOPzfJP//PPPx7IEeLcdRgrRL+z4E3g6PeAT0sznySk8O70yRHzNwxH0rsDUt2xNvvDCCyOPX+RsBraq8z/7GthSLGATVphSxhOFKSvjxo2L5zfwoRdlE+C3rbfeOm5/Do1xlBsqdryHzAUXXLAII4B47dk5oErPN+VhOBo344wZMyZyAp63Kn0YfsaPVdhZxq4qEghyC+ZQVXrkEYfPFHG0fNGVwtKZgg9DbrvttvgxCgWe7Zj4RT4UofGjMeDwS72PnHTr9AGLx54mKz2VkPTISThUep2fVbDSSMFkS+qhhx4az7ejLOA7GgX2iqPvC1/4QtxcQqOgC6oAe3Q+sEOPAzWo3KRZDivFftIyoSr9z3/+83jWYppe/sYX5JeARo7rMKKIaRLZUhaxCZ5KzvMSB10pSOsGG2wQjwsHIkPb2VbpSQyXREyBcB4kUOkopGQqldfa/0wcXQDBpZdeWoRhc+zx99xzz8h5OskwMTAFhUSckAIDrR7AK4CWThwPl8rhlNH99tsvtqwCGgIyiFYZYC8f4Ugc5FPBw/THTBOF/txzz437x2nN+VyXHp9Ggvg0BKSbgL18VotO7MYWZKeHM0gh0nmR61t44jLKoTchnwFyqPh8Oy/ntqOPxmyBBRaI14B0kWbrgw8q1PHHHx/LBQWZ3YZhuleEaVC0DV4aGfDcc8/FD1bo6egt2QVJw8tnzXzfgV/42hGfcxArnz9zn16SM+B5Dts5eQiQXzzD6II0YmdaGYFXhiweGfDoTJH6lvtSUfkbnfDsWj3iiCNiA8fxVvT8XBOPnh/78BE+wQ80Wnw5d8IJJ8SywSibRk5GQaSFZwn4UOqeZ+eI4IhalR6OQkWBQDkfPay22mq9J44KeJ4CoZ0BMGSTTTaJHwYwlCNT6V1zCiaykaN50qgrN3KRU7fSUzCRS3x0I3OvvfaKNtMaw/EBTJhnxntsBaWy/uAHP4gZQwGjpSUDKfhk4JFHHhkLJn5CLxnyk5/8JNrwta99rdRcFOeff36cTlAwqXAUljAnjltcmRLhTwoyvRjHMK299trxcA/SgVzSnlYa4Nnp+Zb42L7vvvvGISLbqYnDlmOmK/wNx/5uTnglLvbsuuuu0U4KL1uv8RfHZ5E2QDx+e55O4sc//nHkKOwUWiorW42pFPSKjDKYUmEPH45Q2JFNmcMf2M9HT2eddVaUy9Hbo0aNijKwn0YJe2lUaIw5ypzGgSkGZY/vBEgXcdJyC+CRmcIrQ8SF16OI1LcEaSxEJ+Hxxx8vTj/99OL73/9+rAv4F39+97vfjflPA8uIiBE1U0TKDmUFG6Wxh6MDJc9SnVzjS+DZOVISQuCh9DoNGMepMTifveCcxyWtlw6WHEkUFYS/ablxKM7UcSVYcuA8XnNe8OKmstM4whPodQ444IBYEDk+C45fGOFDHBoDKiatMEcR0wveddddbc9jOyMAjuHi46Sjjjoq9lQ0okcffXSxxx57xN8ZoPJQcfhFFyo5UykaDxof1kcoKMjT6U6DxUnw4qe8XPNx0ZZbbln88Ic/jGmlQeITY3pprpm6EA488MDYEHIUtpbDqIDpjDRQ+Ax7LrroougHCjXDUnpBKjqjQSo/vR4VlbkqX26ig2doDClLzHc5E44KTwVj1ECDwCiKRpi/+QwaX7JukqZJ/q7iBsOT11Q8CdQXAmWeRu/b3/52bASZzmArDd53vvOdmMf8ghIdDOWMhotGi44Cm1kr4BhwZKWy+R//Wmlp4xAkgYqdXkugl+FhhuQMaan4XJN4/QzXOD/lhKdF4sx4nr/++utjBfJ0Eqx7yK56Jg1ePI/X6SYeHAdT8r+09hRKhln0bMzbWIRirQI/Efib+PT2OJnnRD7XZAyNBA0nlYR4NIA0BhRU/kY3vRp+phAwymItAP8hBz3IStOZpl14zUmo8gFymVLI3xQmbOZv5t40bnQA9KqkiwpHBabXxy/IkbTJ3yxScbgn9sAxCqLnwg6eY1hOwSVd2IvPiIsvxF56de4z2kMflYrRAukjPvGkEuArTs1lFMIzjCqBpKnKN2moimf5nOA9A88z1IPll18+9uw09nQeNAIyFaE3Zw0M+8U3NJTYxShA1rVS/VU6Ndc2vsPBBA2cS8tLr0VLI4tOVnxPRsrvtNNOcVhMj4lxFAqNOnJS5Matw2M3rS+2jx07Ng61yCx6ZFpkeh8KIxnBEJI5LwVbZJBJMuRGFgEwNGPoSs/Ht+hUCCoQv1vHkI9pEz4ho5HF/4AeljUAOAqOQKdbMBAeUKj4mo2eXb5dp+ch7+l5aaR4S8E6BnH5hSJJDzZT0DQ4D4C8PuSQQ6IvGb5Sjnjzw9AWXaxtUCjxDw0AFZrGB58+/PDD0XZAQ0n6TjvttOhfGkcaAp6jgrAgyBCaHpF0UTm4Jxif/Smq4g6UJz1MdRjisxBOmum5mb8zDWLIz8iKhvakk06K/sImnmfER1lJv9yrozNFrdV7hpcUcOaRnAorkKGKFGbA8xQEvdorcw8MBnx/zfyQoYv1SSaFB7m6QZBWTvNUDApMCtKCHNEp8OxMV+8FFBxWh2l1yQR6aIZd2EPhIz4Vg3sUUuZk0vMxzOc5OU0IvTQSVBj0k9mkjzj4Ejn4jQzm7HLkMMpgWEvvx0IfaSYOFQ6dALkUenqFFJ6dnm9JAxz6GK5jIz03c2YaPCod82kqNUN4ennspDKTJkYhDK/xI8+lwKfoZRETPTQk9MY0lEwRaACo9DSyYiM+YNTEqj/X+IMCz31GCfiD9GAji4jkM/4lH2TqhUzKDH/jSyB2wqXwyhDxNQ9H0Iun4/Ot5DWNGJ0FcRmRIB978DN1DZ/TUFEmGAHyaz4sYiIDv7EmxvQK1NGZolalZ/7EySgMyWSYBBCqKxTAGDIpBXJJXBqf+QrzGgoCBT2FZwgZSMbWyTBgpTGn0leBNGoZGlQgFsFEJxVm++23jxkJPDs9UBG17XCkvalKr+Xjcy27ChROeT8toAx9+tOfLq/6QGNFZdbIyc8qWHKQgU/wQQpPp8XjQ/icSm/p9JDj81ydI0LCeys9hYdCwsOpY6nw9E68CkGQAGXETYXyPAVQOwPZhLQA0luxkYXVapnPCCiwyNUFkJ6UiqMNJC26cJMW5Gg+tTMFBVDbDiw7QR2dXKMPv8FTwLFJZHl25uhEBr2C5XPLziqdcJbPaWjTtIzPtxpwnuwm8pOgeXxCmq0Ka6UlRyf5SXz8kiLXt5ZObKEs1qlDIFfniPCAWen5gQeGXShmqMEwXANlOrOAZYjERX5aeDzgVG0I1zK814YQ3+oBPKeKnQJkpz099wWWDFBHJ3IJ9Ar4gEKCbJFflWF1dUohoWdI023ZCap0Epd7Kbxep8q3mieu1sl1U/lJSHlk4xP+p1FJ/eLZ6em0eGTAUz9S2bm+tWQjz+o44ZGv7c/VOdmYMWOOgCQglP+JyKsOFtt4X8sWSjY1MK/ktQrzORaicCrzW+Z/KLjhhhuig3mFwvCOjEAWcxXmU4wYmBPzOop7zMtY/cY4Fod4DcW7aqYQ0jpLoiWIkzQvmZ5yAJs0L5mkZWADjtPxxQ7uab6OTkDGwJP2NH7q85TP0YkM5OMzzQMtu0on+rROfI7slAfIqetbT2eT+al5qQya9+z0dFo8HMHyOf/X9a2nk7JIXdK8Zz//19XZ3jQkQCGLDfT49E40AKzgUoGp/DQEbB5gdVFew7H6yEIOC3PLLLNM3IHHaiSLKjQMvLtmlZvFQM70QjbvKNmpxQIG83v0UggkI7voootm4VZ6wCooK8ysmLLYxir+zjvvHHeCUSlZpGJFn1VEhn9ssHj55Zfjgg0Lc7xKYV7F8I0Ggk0WjAZYzWaUwKovm1nQQYvPBgpkdyt9F110Dm6lp1Ly6oB3xrxO4V0srwp4fcIrLBZgWIGmsgLmrLxHJg6bVfib3VW812Z4wQ403j2ylZI4rBNQ2Xl/u9lmm8VhP40AervooovOYbJvfetbRzD3kSBzDF67MOSmksOxPZRGgC2ZbNJhHzPDenpkenp6bOb5bK9k2yMjAyo3C4C8wmOOwo9BsmlilVVWiQHZzOu5z3O8s+UjD+YdkhZCmjZZkU15CaQlvZY4mpd7WjYNF3FFfxosGRZv6YSjceRvGkDh0/tpWiTU1UlAPnM6zXuyq3RqHr/odEscKy2ebM3zd5P5mfJc4xM4Lz8Ho5PyLGtAKU/gGU92HZ0Ey+cSrPg5Omu9p9cgHgWMuDhUg/uyEJGCTGDonoJVSv3aA/A8stGTQlZ7NY+TZPFPQPqQo3V6dqar9ylItyyepMjRSVz0als9O3N0IpcRkl5h9+ys0glHYUtBo4zsNC25vvV0NpWfFGzN4xN0WuXQstPTSXyrTBD0Cnuuby2d2EJZ1PkplVfbmavTHd6n4GGUCUQ4ynBKCq5JsHY0CbZAhiOniy66GBrUqvSdhNcYdNFFF53BBK/0XXTRxdCisR+w7IZuyA2AeSvTRev+pBqYg+MX614Twd17n4I5NwnRCwLwxNULPNYWQmQT9AKPp5M1BORqnRPb3nuBrIuwhpHCszNHJzKG2977OjrZ58EmrR122CF+TZcix7foJGh+Yt17z+ttXndzTFvqc8/OXJ0Y1YsQKR7tq0HDwD0NeAvvOscxW/E9nXCWTmRbfMjg8q925OgMhds9MtlCjk640BiWV33w7MzRyfOWzz07q3SSTxp/zzwCu67O66+/ng4n/q+Rm58Wj79DQ15e9cGz09PplYl/ZPzCTY7OddZZpxUak37xvTqUq1M1AfkIMsq/+qBfNUwoWGkbKOrK8uIxetC9/PjQZPoHC52WJtImIyo9svIwIfwxIXSyY5XDQzqFQVd6DfbTs5EntGAl0wXglCB2I3bRxYRGW6VnXpDOIQQ5POe8c/SR3k6bIwMMhNcYiIxcXsOLe8opp8QPjzSqZHu8xkBkDJbPiQssXq69+BqWDNAkrzEQGbm8B32vSkYWz5yi/NtdhAnzBXcRIl1sYoHhoIMOipWe/fnszZfhEf+H+UW/RQhPJ3GRq3XKxh/Nh3lNv2Firk5GJ8itu5BXRyfPwHGs1BprrBE/Wea+wLMzRyf2kHa9qJTrW09nJxbyuM8n2hw5xiGpfKCV+iU3PwmaD3Pa+L+1kFfXt+gkvlUmCINdmNU6sYHP2ek8WczjGdIAPPtzdY7kgaaCZDhAIddyj+s07kBDKrMOnxOQkSMnJy7IlW8F7/nBypVg5VNTstOATJkCUjm1jqZ0enJy7MzlvVBHJ9d8rMZ3KClPGEgdsp6hkvYiEOYqYGiNzFVAeA1+pDK0fvFXVFMEY8z4nk44SycrphZvrWqCHJ2s9nqroxZydPILuNttt1151QfPzhydPG+tJHt2VukknzSsNwMgx7eWztCTxV+3ffbZZ0umD7n5afGs3DOS1fDs9HR6ZYK3PRq5vrVkn3/++eaPvXp1KFdn23ggXPf21ClyeOE8XqNJXmMgMnJ5DS8uyIlfxWsMRMZg+Zy4wOI5IYm1Ds5d0BisbDAQXmMgMnJ5DT5B54h1jYHItvj2SUADYM7NsM1SNimDswKYG3fRDnwSeqnyqgsQeueOlpW2Sq8n/Cm8e5rn5Bt+uUO/q6/7fIqBPJNiOOnEJ5z6a6FTOquez31G803ppHOoeibFQHR66KTOwaaTeFan2ZTOEYz7y79jC4MyVvxShDlDXBmsszooK4u03mnCkU2wVl4tnTyPXK2TFtDahhvsyFrttXTmbsP1dCKfNKY+IA2SnhSenTk6kcHoqlPbcPnmHdlpWsSW4ZKfBM3jE3TW3Ybr6SS+5okLP9htuJZObKEs1t3KnqtzJJGbDCjijHxg3Z8UAhnJr8FQkMkgAgWQAm7F74ZuGNIQWrLe7pgWg0vdklCIaS2s1pi4CBLwfHo9KYKGj/fOHCfGsWL8hBPnAVogLv6q41vwgXHSCvlGz6CnVF5+VumE0z1DJ0/O8WDZWaWTHlDz+ASdjCRSeHZ6OomveTiC7o1zfWvp9ICN2KrtzNXZeKUHfDnFxoJUDnIJOgEej4HI1bI9naRdpw8gp65Oz3mWDGDp5HkqCavS9O6AswKp+GxE4aBQzgGU56oyzLLzw1TpOS6dsxQ5L1E3ipNypefoeX7Hj9OjU583VekxqhfhYfM9YEiY+e4VPiSkvOrDmmuu2QrKJumAa3UIFb51+umnt707xt85vk2fFfB8p7+y02nhmvgaOTpvvPHG6Bf+17DsrNJp8U18ZYdOi0dGp76y23jjjVvTTTddv/hcW3bm6hx0T69bHQBPK5uIdlspT2cwwmy9WFRi66Pmg4FZPYOlk9eNyLVadeKmrS6wdAJ6MH6COmRo/JEQfryRk4D5mWcNz07Pt5ZOfEvam+jpLTvp6fUPkgIrjTk6+UUjflWWn0/jV1lTeL71dOIDzVf19Dn5afHYA5/T09fVyXt6fMNvSKTxvfKcq7PRQzRIzL333ht/tmqbbbZpy3jkIl/Lhido2cRFrk4whZtM1PHJeC0bWLynk0pKXF1gc2QDtlHyG+OLLbZYPDYcXHbZZfFzSQo5fhMgAxvH51sBvJU+0m6t9mKnTmOVTjjNswDZ9N57ykro4eP3CPwAyuqrrx4LqcCys0onQfP4BJ1WhbXszNFJWok/2NV7rRO/bLHFFnHvPb8YhR9JA/DszNU5EqGDCSRA/gYXX3xxseOOO8aCT2IloQQSl14LV5eXDEg5CRho8bmyCXXSTbB0EpeRyKabbtpb4ZG3/fbbF2FoHzMn9V9VSH0rgQzUnMSz4ucGT6fmB6pLngPW/xKq7KwT0rjWcxbn6WzK53V0AsqIVU5ydElwdPa0BARRlnI5PKDlk544vVdXRhUvnBff4urywlXdSznhNUfQIB7DY/kiK41bJdvjLc6Kb3FN8TlxhacAyj3A3+n/On56LVxdXriqeyknvMVV8fre+OJbfHoN4IC+XyUjh+9fQhsAirroD2u+KC2xBsM8y4+WDJ7X83kAj3yNKp0UCg29cg+4Jr5GlU5+zYgfMeWXjRj9cEIMsNLSRefQ+Cu7gw8+uDj55JPjz2LxPb1Ahr66oHg6GTojV+sc7gt5ns4555wzzvH5tV/iCEgL0PYgA07rJC2WPaTFml8CLbtKp/QGKXLm9J5snuUQEcoHfy+99NLF7LPPHk9aYv2D15npM7n5SfnS/MT6yo7v6VnIe+mll9rie3UoVydG9SI8bL5uCQlzXwmEhJRXPTjooIPip7XvvPNOyfQgJNZ83eDphLN08mrK4q1XH6QtR2co3O7rGW0nyNE5evRoano3GIFXmddee23pqR7k5qfFT6yv7LbccstWaBD7xffqUK7OfifnAN0yhAdjS2LxaetCi8VZcHJyzqc+9anelj/oivJ1a+TptHjSIHu1x5cWgcV7sukZ4LCD9ApyZIOURy7g57s5Pecb3/hGbN0F6JE4KXJ4uJDp/dINvPg5OkOh6te7gBw5pO3OO++Mm5YAvph77rnjKvUvfvGL+OvF6TO5+YnOlEdWKNvxfys/yWedxhyd+JvACCiV7ZXnujpJq6zeywY3kYke/rbsB3V1IqgXtBZWD0iL4bUkQWF51YNuT2/rnGWWWVo777xzeTVpIszpW9tvv30rDPNb48aNaz3wwAPUltbtt99exuhDbn5afLent3W2Nw1ddAzS82iEzIotskbIyLYeRBAysvyrDzzPWocGPPI1qnSGQl5e9YHNOTotXBNfo0rnsssuW5x55plxe+m0004b5QIrLV10Dt1K30UXkxi6lb6LIYMeLUgP3+3p28HaEmtXnULbabgM7Qgpl8OTqZKx+p6+7gRvcZ3mLS7l5RqIf6ri1+Etbqj5nLgeP/XUU8cvDtm4lPKEwcoeKG9xnealbMj9BRZYoFhqqaXMuJ6MHH4EC2NRawARUK5XB2PEMCcd3+ogq+qce88KLfuGmbchE4hR1spjjk7mxawka545o35nnKuT+TJyrXfPqZ2COjp5Bo7V+9VWWy3OadO5cF3fCiyd6EOmfh+d61tPJz0PslM+17eeTvZGsGKt4zeRn+Jn671+Xd8il/hWmSCQ9hSenVU66dX5tJj72CI9vd534dmfqxNBvQiRzFXA4DxzFRBeY++996YR6bd6HxJrxvd0wlk6WTG1eGtVE+ToZLXXWx21kKMz9GatTTfdtLzqg2dnjk6et1aSPTurdJJPGnQMFnJ86+nsotXafffdW6uvvnrrrLPOaoXOsmT7w6tDufnZ+I48ejLeu/785z9v261EC4V8q9W1dAZDolytk1XqiXFH3mabbRaHbPvvv3/J9MCzM0cn9tA7TGyHaIDbb789fmWnRynI0XEB5UinD30EzXs6kQGf2gM8nRbvlWdPtsXzN+k+99xzi9///veRY6rDQSt8jbnSSivFXZzyWbOnMzc/O3JyDonQMrwEezo9QybWSg8sv3h25ujEnom10h9//PFxQ5e2c1IC/tLg9/r5rv6b3/xm7zkMw7rSMx+xvu22EpxbSCbWSg9HIO0pPDtzdGLPxFrp33777Vg2NJ+bn8jQPOs/6LTy07LT00l8SwZp0fPuXN+CzTffvLjuuuuKJZZYovjyl78cdycuvvji/fKzsUofHuit9AjFSP0wQnlQPwxPXF0YqPQ6wfAkWBcGTydxkat1IpuKo3kM1M7I1UnFgbOcqu0EOTqJC68rvWdnjk7sIe1NHKJh6aShRXbK5/rW0snfxNdxATJ0OnKBPciw5FvwdFo8HHmhG4OBgA+OqC8rrLBCrz/FX+gR8Lfl89z8bDv3noeBdpLnPEsoCbMqPZlLsBIMtGyPRzbzP83nVEBPNhUHx+mM9JyXo5NeBPutSg90WnJ0IoNeTVd6T3aVTuzXhSen0ufoxBaOhGLlWqc9Nz+5p3mvp/fs9HQSX/PEha/7ZWOVTpEh9vHjlRwjz5eZqc9z65CnE0W9CA+bK6+hwJqrg/AWOEhRIyTWXXm2dMJZOllJtviQweVf7cjR6a3ee3bm6IRDvoZnZ45OnrdW2D07q3SSTxpWfgIrjTk677rrrtb000/fuvPOO0umD7n5afGhETfleHZ6Oi0+VFbzjUmuby3ZX//611sLL7xwv/heHcrV2dYEhOsYLOTwutUGVc9b9zweeLxG1fPWPY8HHq/hxaOn0L0F6KROT7bHg7p8VTzrnsUzsuIQ0VDwS6YaVTotWDoFHq8xIXTik9dee61f/KZ0qn5/8Hj99deLJ554Ig5DuujDU089FYeyXfRBhp39hp+TOOgcmlgr8NDmbeYPeg4pqMvzLT0/XsA8MEXV89Y9jwcer1H1vHXP44HHa3jxvvKVrxTHHHNMedWHTur0ZHs8qMtXxbPuWbxcW/EtePGq+NxnNCaEToGO35TOkWE+ECf8VSHMF1xeFjQIgCEbr3jCfKLtOeJ5cnKC1pnymhsOOuVvGkFpCOVeVRiMzoGGKp2aH6xO8YP+X0KunTlpsewRXnOezlz76+oEMlzXOprS2fYDliC9TkPVPQmAFUSGJ9Z9KwCLJ1TdG0yoklt1byBB5OETWXX14jQdquRW3RtMqJKb3rOQxs0Jg3m2E2Ew6RFY96pCzjP9zr1nflWHs3hRDKz7deV4XKf5TsoGqW8kdFKnxw8HneIH/b+EpnR6vOaa4gcrA0g5oZPQ9xvRGaV30UUXww7eivxg0a30XXQxiaHf6r0H715dPvd5MJBnUgwnnVXolM6q53Of0XwTOuW66pkUA9HpoZM6m0qnjt+UzpGs7qWB1b06nPCs0ss1kPfzsnov97iuklOHEz7VKSHVJWE46JS/GaqJb+Reel+HwehMg8UPRKfmB6sTiD/YmszHTnxiy1dl11xzTe97alnFJmid/A2Yu1obn5CrP9kFstAMRBZB+1ZgvTNnvm1tQpN5OEhlkdbUhwJPNr7R9no+tzjhU50SRgRDeycOKMLJTPZT8DCGiDECeOKKA7nPyTk/+MEPildffTWenCPzEv7HqbKCLfB0Ehe5WufE9sENz8DNMccc8RdazznnnN7CDjw7c3Qij7TrQpjrW09nzt77ujqJd/3118cvyvALv5Pw9NNPx3v77bdfse6668YCy/fk/H4C0Dr5+4EHHoi2A50WnkenlZ/on3/++eP+doH27eOPPx6/AgRaNjLQb50DQOBz2FGjRpVsf99ystSLL74Y/051Eufwww+P9/nGnmvsBp7P4VLfCrz8RFAvQiTzZI7gPHM/NXxwXnnVg+6597bOWWedtbXtttuWV33w7MzRyfPW3nvPziqd5JMGe+91WnJ9q3Wy337llVemNFcGzsgXaJ2UsdBTms/VCYccckgpqQfat0suuaT5XJ2w2mqrlVJ6oH276667ms9JWGSRRfrlhVeHcvOz+1t2CTr5Pf1ss80Wf6/t7LPPLpkeeHbm6MQeejv9ZWOub9EJp3sMNlshO01Lrm+1Tq7p6ddbb70Y6PXotXl2t912iz094Bvz6aefPv6tdfL3XXfdFffuU760TnyFTp1GniMdnFvIYRUC7dsHH3wwfvGGXywZ2Gr19Ojky0FGKQLt22effTb+Vh1ydLpPOOGE+Os2zzzzTFteeHUIGTn5iSN7ER42W+ngDLclofVN0e3puz19XZ2hoWrdf//9USfy+MUbet8bb7yxjNEOT2dTsHzbFDzfWnjttddaDz/8cD+fe3UoNz9VEzB4BOWxxeyiHfgE33TRB3pJfr2Wnoieir+PPvroeGpwThkKBTv2ahqMfkJFLq/6QNxQocqraoQ6YqYFGawvaZDHpKcuLNkzzTRTHCXgk05gBK14+XevI/RwACNIgMWnQwoy8cgjj4yHYz700ENxeC8OwHnI10MQT6fHk4kMb8aXFoHFe7LJSDgdP0c2SHnJuGWWWaYIc9hi7NixbRld5fO6OpFB2vVQM9e3yIbThQ2fa9nASwuoq1Pnp+im8uTYT/nSPD5Bnh4+e3ZasoHFwxH0VCvXt5ZsaWi0z3PrkKdzRHigsTk9/3Pix5tvvhl/kTRVRsKQr+cjnk4ynee1Tu/kHJxUd37t6aRnwE4tR9spyNH5yiuvRI65HnFEFnHB+HwrsHRiD5VHr97n+hadcLrweKv3Ob71dDaVn5QvzeMTdFr5adnp6SS+JYO0DPaMPEsntlAWrbcx2KrtzNXZ9sHNYAPgV0t4DYIiK85gA7D4JkInZfPKThakuBZQqHTcgQRg8U2EiVk2sO41ESZW2e1NQAOgENPCdtEf9H68IbjllluKPfbYo9hrr71iq61b6CroXgHwvF65B/C6x60CadG9AuDcdQpLCq51j1MF0mHZqXuzLnp8a+VDU2j8lR3PMxyUA/oFTQ3vJ7ZXduji6CNe/1x77bXFTTfdFF/XgIUWWqgYM2ZMlDPffPMVyy23XOSB1snrLHlO24NvkYFfUsCTlhlmmCEerSzQvuX10L333hs58lkXOIaaDMFT+8VOeDbYyDBX+5bNLbyaIy2pbOIQlw0yrHdo5OYn8jVPukmznht7w15PJ/GtMkHQjZb2rSBHJ0COLp9eHcrViaD4aoAQIsVl/pQjhJ473rP4kIg2juswr2/jCCFhMb7mPZ1wlk4WHi0+ZHA/jrTk6AwNiinHspNQR+frr7/e2n///VuzzDJL3HThhfXXX79Njta5xRZbmM/VCXPNNVebbO3bsWPHms/VDc8//3yvLO3bu+++23xGwswzz9x68sknQ93qeSUnITc/LZ5XsBxGqnniUh417+n0ygSvSTXvldu6OsFxxx0XfwJNx/fqUK7OEdwIzo8I+mLQLUMwPHJpSw/gdetCvGBIbF2RJeDvoLBffE8ncdGX6uRvWfix0qhlA4u3dCKbdBOXlpT7ghzZIOWRy9+cHXjHHXcUV199dXHbbbcVL7zwQjF69OjiggsuiLp40zH77LPHZ4CWzbbmcePGmTrxVcj0fj2a2EkvzEYUgfYtcpFv+RzgFz2KAJKf/Mqq9EqiU3zL6IktpVo2Pr7nnnuKnXfeOZ77znFiofDGeyDH5+iTtAjQE8p2/J+elDgCZJA+bWeOzlCZYsC3qWzPh3V1klY2K918882xzOBXZALLTpCrsyO/cMMQ3Dr3HvnW0MzSiUORq3VObMN7C9jAL5q88cYbxS677FKy7fB0NgHPtx6wqW46PN9auO++++KUhjWOVVddtWR7kJuflC/N01iR7olteL/VVlsVt956a/weIfW7V4dydbZfNYAf/ehH8QMKCnYXfWBOzfwd0CBusMEGscKTYWRkXVBINHje8jc88uuCQkLB0kA2hT+FVIa6sOykke3Ch/Z5U2i80of5XRy25RSISQH4RL4i66KLCYnGKz1DFYbfdYeDkwro3fUws4suJgRGMuSSwNBO5g11+fQayJBE36+S0RSvOY+vkuHxmqvLy98g9U1635JTR3bKdZrXnMdXyUh5wEIbkCmLjp9eV/Fa9mB4zXl8lYxcPr0GfNX417/+td/9Khk5/Ei5IYGCWYcTPr0HpGDrexI/va7iPS5XRt34adyqe5q3OO95AtD30uuUt+41Eb9KhsfrexaX3hsfBxZddNHi3HPPjW8xQHrfk1FXp8S1ntHXVbz1fNW9qrh1eMDv9Z911lnx7zryc3VyoxehFYjv9TRCSxzvacBrHHjggfFgg9BSlUwPgjIzvqcTztLJu1GL59WjhRydvNO14lscyNHJ++htttmmvOqDZ2eOTp63Pq317KzSST5pdOoHLKuQm58WzztwS45np6fT4v/97879gKUHrw7l6myb04frGCzU5bkOCehpURJUPW/d83jg8RpVz1v3PB54vIYXD3/gF41O6vRkezyoy1fFs+55PG8GLL9YqNJpwdMJPF5jQuikrFhvY5rS2fhCHpstfvWrX3X3VCtceumlca99F11MaLRV+qoVd++e5tlDvtZaa/XbcFD3+RQDeSbFcNLJ5hMOibAwMdip+aHQqTHY51N0Uudg09lpnSOYm5R/x2EFwwG9syfMGeKuHr2zB564qWCeZ9OF9S0wQe/U8nQy5EOu1ul9f01atGzkIqeuznQbbgrLTpCjk30L8Ho7q2dnjk5khLmh6fMc3yLbymd8znbTNC25vvV0NpWfBM3jE3TqDsizM0cn+Ul8/T19rm8tndhCWaxbh3J1NvoDlhKailt1T4em4lbd06GpuFX3dGgqbtU9HZqKW3VPh07FrQqeHI/3Qk78nLhVIUtOaMl6e3paDC6tVo3WQrfG8MRFkIDnWYToflrbrpO46NU9g2dnjk7k0jPo7x1yfYtOON0z8N4Y2Wlacn3r6WwqPylfmp9Y995jC2Wx7vcruTrbr7rooosPPbqVvosuJikUxf8DdmYcBMRZusoAAAAASUVORK5CYII=\&quot; style=\&quot;height:231px; width:322px\&quot; /&gt;&lt;/p&gt;\n&quot;,&quot;text/plain&quot;:&quot;A     &quot;},&quot;name&quot;:null,&quot;value&quot;:null},{&quot;id&quot;:&quot;1&quot;,&quot;content&quot;:{&quot;text/html&quot;:&quot;&lt;p&gt;B&amp;nbsp;&amp;nbsp;&amp;nbsp;&amp;nbsp; &lt;img src=\&quot;data:image/png;base64,iVBORw0KGgoAAAANSUhEUgAAARMAAACHCAYAAAA1Kb1ZAAAAAXNSR0IArs4c6QAAAARnQU1BAACxjwv8YQUAAAAJcEhZcwAADsMAAA7DAcdvqGQAACyISURBVHhe7Z0LuBVV9cAH0n8alNqDHqiRFRVEKqlF2kMCMV+pgIaYClhqhmKBDxDLBBQwyDQtUVSUQFAzMTEjQF5GpKC8zHwgJeSD1IrCXvPfv3VnX/adO4997p1zzzn3rt/37e+cM7PPntl7Ztbstfbaa7cLDUECbP7Xv/4VvPnNb462pPPGG28Eu+66a9C+fftoSzL//ve/g3bt2gW77LJLtCWdv/71r8Huu+8u5WZBmZCX73//+5/k9a2PT77//Oc/wT/+8Y/gbW97W7QlHcr8v//7P6l/FrT5m970JklZcGyuUV694e9//7vky6sTZdJOnGcWpd4bPvXmuH/729+CPfbYI9qSTtH323//+19JefUGrjdlcm9mQXm0Z5H3m2+9OUd4y1veIp9ZFHm/ZZ+VoigN4AHNEyTAw+kjIKCUfHmCBDhHH0ECCNA8QeKL9kwS8H1TaM/Ery1roWdCe3PPvfLKK9HWZP75z39Kmbvttlu0JZlSeju0pW8+6pJXb84RfIRe3v1GXT/wgQ/Id9oz635TYZKACpO2JUxg48aNwdlnnx0sX7482qIA7XzOOecEQ4YMCXr06BFtTUaFSQIqTNqWMPnNb34TDB06VASKkky3bt2CJUuWBO94xzuiLY3JvhqK0gaYOXOmCpIcNmzYEDz44IPRr2S0Z5KA9kzaTs+Esr7whS9I7wROOOGEoGvXrvJdqRMi8+bNk++9evUKFi1alHrdVZgkQH188qkw8WvLahYmzz33XPDRj35U6nPccccFd999t9f92Vagra2w3WuvvYJVq1YFH/zgB6O9DSlEzeGi5l1Y8M0HRZfpmw9KyeebV6lO/vjHP4oggb59+6ogicEL40tf+pJ8R+DbtkqikCehHA+fb95Sy/ShlHy+eZXqhAfEwptXaYztVfKZ1cNMVXMAKeR2eTdt2hSMHTs2WLt2bbSlDi5I3oHAHiovHzBGz4NaVJnkI/k8/NTHJx/lkfcjH/lIcNZZZwWf//znU1WEeFumQdccFSfv+LQPx/d5k27fvl3UgrzjUyb18VGdfOvjm4+6oOb4qIyUyTnmXXPUNvJkqYyMUHDdYMaMGcFXv/pV+a7s5Hvf+17wne98J9hzzz1F3eF+T6Ldjh07UoUJF4Obla7O448/Hpx55pnB7373u2iv4oIT01VXXRWcf/75omfGsW2ZBw80D0CeMOGh5wHMs61QFnYdjs1DzX/S8C0TfOvjm4/jIvQ6duwYbUmHMjnHPGGS15a0x69//WtRb6AcwoQ6oUrZdudz77339hKaWVA3HvL3vve94h9TTlxh8vDDDwcf//jH622VLu1p7KQE9jsPBw+JCpJ0jFAOfvSjHwWvvvpqg3Z0EyRtd5NPHlIp+VyS8thkSdrnJp88bvLJ75OnKSmr3JZg9erVwdFHHx306dMn+NznPhd89rOfle8MRzcHBP8VV1wR3HTTTdGWlsG2W7wtJRlJmfqqsl3U3//+98EBBxwgDwwgmd761rfK97YOb8mnnnoqeP311+X31KlTgxEjRsh3F1VzsqEurVHNwTcDA+a73vWu4H3ve59so5fPqNXKlStTVYY8uE86deoU7L///sHixYujreXBV83hIiZibqoQFQjmz58fmguC0AmPOuqo0Dw4sl2p4/rrr5e2IQ0cODDa2hDakjbNw/QCQ/MQRL/SMTdTaB6q6Fc25iGtv5ZZUCbHz8O9N/LwrbcRZOFrr70W/cqGMsmfB+1DnbIwD2L9tTPCJNpaHL/85S+l7ClTpkRbwnDMmDGybe7cudGWMLzvvvvCyy67LDQPbviHP/wh2lrHAw88IPu++93vhuvXr5dt1M083KERhPLbqFLh5ZdfHq5YsUJ+Fwnlcr4cb+PGjdHWxuRbGQ2//e1v5a3F2/KSSy5ptr7X2hg2bFhw4IEHynf8YxQljnnWom+B2DnA+tTccccdwfHHHy89ACM0xN/FCBTZh9/Ll7/8ZdlnhIk41eEbY3uktgf77W9/W3oPPr3AcuElTOhSAd0c2xDKTriAdliRLriixHnooYeCH/zgB/LAT5o0KTjmmGPEoxTjuHnzB29/+9uDdevWBXfeeae49k+fPl2eu9GjR8tzhyptei/yed1119WreJgbTO8nmDNnjmz/5Cc/KdsrgZcwsdKPCqBTK42h5wZ5erzStrD3Aw/8BRdcID2MzZs3y7R+Rq6effbZ4Omnnw5OOeWUoHv37sGJJ54oHqaMMrEP4XHGGWcEH/7wh4Njjz1WRoKWLVsmgyLELHn++eel3MMOOyz4xje+IceqFF7CRFGUpmHVm1NPPVXMBRgwv/nNb0ov4pZbbhGjM9j5QKgv73znO4O//OUvwZYtW2SbNdwC+f70pz+JOo0wwphLT4b/VPpFVjZhQoWfeOKJYP369eLkZnVARWmL9OzZMzj44IODT33qU8E111wjqsvs2bNlxAlszxbo/buCwdUGUKPRFNjPfxnRYe4MPZ/HHnssylUZyiZMJk6cKOPrDLsxvs7ngAEDpIunKG0Na3eEP//5zyIUduzYUR8fhB4GMIzPi3jfffcN3v/+98s2VB1A4DCLt0uXLmK8pXeCkJo2bZqoPTfccIPkqxRlEyZ4/dEodNHQAfGixTKNzqgobY177rlHjK8YWxmdQWh8+tOflhnL+HBhQP3Vr34lxtmtW7fKiM5+++0XHHTQQaIO3X///cHVV18t6g9+K/jZIKAQIh/60IfEnjJr1iyxoVSKstpMsDSvWLFCPGfpgiGFcbCxXTskND0YLNa33XZbfXeO/4wfP16k9ZQpU8QQRUM+8MADYtHGuQhefvllaXyGq60nIB6oDKGhYgFOQ1xA28h33XVXcO2118p3DF+XXnppMGbMmPp4FuiwnBMGsNtvv12s64rSVOw9jYOaHd7lWTjppJPEdoLKwigPxtQjjjhC8vCJQRa+//3vi0qEsLj44ovFexb3ecqlZ8NoEGB8RUDdfPPN8rsiiLdJAuZk6x2TcJghqxEGoelyybY8jPQNO3bs2MARae+99w67d+8uDkemEcK+fftKuUb/k8+RI0dKPiNI5Pfhhx8un+bBDjt06BAaKS5l4jhHGUaNkv3Woc5ciNAIKPk+btw4KctcGPltHZIo49BDDw1Nw4dGf5V9JKN7hs8991xoBFRopH5o3giyffDgwfK/PHAeIn/v3r2jLQ3xdd5Sp7V8KJP8edA+1CmLcjutmZdbuHTpUklLliyRZIRJo/Nat25deOONN4bm5SX/cTGqjezDyc30TGQbbfrII4+E5qUpvymPY6xdu1Z+F4mv01rZhEn//v3DXXbZJbzwwgtD03sIBw0aJA+s6YrJfhqNMkeNGhW+9NJL9YLlhRdeCE0vQ74b9Ui+v/jii6HRH2XbsGHDpMFMt1F+m66jNHC/fv3C3XffXRr3wAMPDIcOHSoPZa9evcLddtstND0QqRN1mDBhQv3xTddShAjCauzYsfLgde7cWfaZN0e4evVqOd88VJgk41vv1ipMWgO+wqS9STJ8lZdKhSEu1BnUECNQRJ8zN0C90xv6IRZpAvkyb4EZyYC6wVg6nHbaaeJdyrAX54BjD3NfmBuEDomzGGPwOIwNGTJEQvyjzuCNyugRnoKoLeiYqDTYcciDjmmkuByfaG6cK3Ydjs1x6Doy5v/DH/5Q9NlScdtNU/UnxZ+k9rOpPeuEJKVt27aJtZiQf1YvKwWs1Tyo2B3w7PvZz34mNhN0QYxIPNi45SNIwH5i87ALCNkJReiV5GWM3U4wND0Y+W7zWss3Y/MIG+wxa9asEUGBCzLHw3ZDWUTaRr+kARBY6KjsB44PCBd3eM4X8yaUtqOObnsyEZDt7rakZN7Ojf6blDhP8ibtiyeuIcdP2ucm3zKph095JN96k4f7LGlfPJXSltQpaR/JtoviB88LbYpcSGpPDDnSDY0nupHmLS7f6f5TVqk2E/OwSxfbcscdd0g5qBaoQexHhQHsIuy7+eabw0WLFsl30/uQfWAERP2kJjjyyCND0yMRGwk8/PDD9f9fuHBhaHpA4emnnx4aQSITp7DVjBgxItxnn32kXqhdqGHTp08PjaCTyYxG2ISmZxPuscce4XHHHSfl+uKqOfG2JHFM2jRpn5vowtM1T9rnJrrwqCRJ++LJXPz6a5mVKNOqJVnJvTfykm+9Ue3Mg5+4L54ok/xJ+9xE+1CnpH022XuNpGpOMq6ag/0mqR1JqfFM4qkpmAPUry4GDBWDuWGll4EKQg8DnnzySflExUE9AlMP+bS4v3FHtm9RsNHfjLAIPvaxj8n3X/ziF9LDYIiNXgxOQqg4BDJCZeL8GKZjkhWqET0ahtw4TvzYpZDUfpqqNyn+JLWfTWUbGka9QJW46KKLZLiLsIYMw7KdGAxHHXWU5MMbkPD52EJ44PEQtGqV+0DHH3CEAL8nTJgg/ycwEbaTT3ziE/JJWQgaVBpUm3e/+92i+lhBwxAbwoSx/wULFsj/Jk+eHHTo0KHRsRRFyadswsQ+jDjc8MDeeOON0kP48Y9/LL0HZkwOHz5c/EuMaiCGUwyeePbRcwEedgs2GJKF/yCgfvrTn8r3Z555RgQSQgMHuc6dO0s+nIKAHgpgWIV+/fqJ8Zc5EoTtwyYzePBgOYbpHjfwWFQUxQPz0CeCDoT+DE0ZGiYfgVpsYkx88+bN0d460Gmxi0ybNi1cuXJltDUMTY9C/mPH1GHNmjUyFu/C+RlVRuwkq1atirbWYY+Pfg0MOfMbvdyCrwvHNwJJgssA58S5ZA2BJaFDw8n41hu7ilFbo1/ZUCb586B9qFMWOjScT8X9TNoaKkyS8a13NQiT22+/PdqquOAM6iNMyupOryjlQIx97Yu/dctRZmvAt128lgfF5oERFT8Ro65IoBalIUwDZxkA7DfM64lj3vjiZMeDkAVtTgDkrCDIwIgX18gn+HNrWx7UF9MrkeNi9E+Da8a1A2xnRI83PR/5rdQtu8sAB4G3GdhYsWJFvR2yEQiTJNyurKo5+fioOUD3nADU+MUkoWpONs8880x48cUXh+edd1547733RluTias52MsIzuyej6vmaMpO+HWpmlMF2LfjueeeKzM8mb2slAY+SUzNZ5Yt0ymIjzNnzpxobz54uzJimNdLUpqGqjkF4aPmEEGcaQWoE7jx49cSR9WcdDWHKfhEcqedcQEYNWqU+AgRboKpG3FQc9D3KRsHRsq+9dZbg29961viioBgctfNYQ4Y50p+pQ7az06ryVNzVJgURJ4wYaIhfjXEaRk5cqQ4z+FoF0eFSbIwQTAQeX3QoEESvwaYyIkDJCEL8VuKw3+oN86TzM9irWweDs7p0EMPFcHEhE8iAcKVV14p/ke0g1IHPeqf/OQnkvbcc095/ku2mYDVi40wEZ1JbSbp5NlMtm3bJrFSgDgqRtWR73HMQ+o17Glu+NxhT4sRJl62EMrk+D74lAe++YwwyVzcbcuWLRIPhzlUFnyICFOBn1EStA91AnyXLrroIrlGxAax/kbYrthGmj17tmxTGmKErLQPQ8NPPvlktLUx7ZHSacnc1PIWspKat4udpas0xA6f8Yblrc1b0W1LuuF0o9lOm9q2Ja+bj/3xbUkp6RhJyebjM69c3zJJ3BNJ2+PJNx8pLS9tytQI9jNNgt+cJ/cjvWUbRS/+P1tv8tP+zA07/PDDJT9vWWC/xf2u7CTeRrRnvK1J7eh9RPkawQ3PRWBODXNguJB0BZmMxz6lTsCSUF8IcWAjhbONRrfwIFj1gTVOmFhIAGBueISKhXZFMPH/LGzZVoilQTnMdaK7yvHdY8WhTPbnqVhAfbKGXC2++Tgu6gjLN8RBVWGZCATBwoULZf6WFcZ8R2VhWgQ3tIttI+o9b968gJCGGGBPPvlkCfPJfCxsLgwJw4wyrDXcGsDEgakDAYyNiSkp3LeNMBcklbiaQzIXRiKXGX1Zk0m0Bcnc8NI+aWqOudGjb6rmJGEe/Ew1h/AQtPGjjz4abalj//33D88999zoV0NoH+oEqDm2i87UDMIygKvmqDt9Mq47faaaYzIlYvZF3xp+p5tjhEyjLk5bTbQFKVFSO7htmAX5fPL65oOiy/TNB0WVSe8EFTueh15H2trXbpmoQzbYFkZbetmQdUylMVnt1SQ/k7wuuKIUDaEhECaMTFl4sREvB1uUUnlKGhrmgjIsx1o46MJKnc0C/f2KK64QA1+WnwltCayXwjCnDg3vhONmDQ3jcEaP4qqrrgq+8pWvyDaCYxHQ6vrrrxefkSQ416xjM5xv3enVZpKMazNp0tAwOqy1mVh3evMGqJ+qrzQEWwltlGYzMQ9f9C2UiPnDhw+PfjXEPHz1en4W2APcMrNoLe70ffr0CU899dToVxjOmzdPQn8ybAyE8LTD77Bp0yaxlWShIQjy8Y5ObzJ5Y/I3CMOo7ITeSRYErB47dqwswkTkfN6IfMcZiLeykg+LT7HKASM3y5YtC772ta8FxxxzTP2KB0xVYOTRMnDgwGD69OnRL6XcNMlmopQOfhJE6qcrjVsyw7W4drNKoQoTP/r37y+r4BEKlLCbrEjAkLyFIWhXPUS18xnmVopBhUkLwUjC/PnzJTFPBCHCd/we9Ib3h+Uyf/7zn8scJ9qPwOIW9tH7sxAS1KhF0S+l3KgwaSEYiWA+DkKFuU0kfvN21dExfxC89EpYWI0engtxf9/znvdEvwJZiaBTp07RL6XcqDBpIVBlsDkpzYcRIh/VEN+fco46EhKBiYLMpMVDlxUhseUwi5lA53g4xyGwOh7SrREVJorSRHDRP/300yWcBLOScdMfMmSIGIJZVsWqr6xoadeFuu+++0TwtEZUmChKE2HtJ0aLmPOD4OA3YQ2Yv0bMlK9//euSb+7cucGjjz4q31F3WQSuNaLCRFGayL777isObwRXYq1sHOiYeMhEThbmx1DMRMI777xTXABwZsTx08IIHwZjhrwRSLVOe4YokxL+JOic6Pl5806UneBvQtsxX8dtT9qQ7e62pIRnafy/SQm7ASlpn5s4JmWSN+/45CFv0j432XsjaV88+da7HGXmtRF2F/YXAWVxXhaECD0SeiwsRM9+6wlsDe7nnXdeffjOyy67TNwGqh3uTe7xpPZsT4iBpERXjHF6Ku7jsq3Uwc1D2+Fq7rYnbch2d1tSsm7vSfvcxI1JStrnJnsdyZt3fPKQN2mfm2yZSfviybfe5Sgzr42YCsH+coA6Q/mETaC3goMdke8Js8CxiRKH7QQbCqtcXn755TK9otqnqXBvco/H25KUuXC50jTS2jJpe60m3/r45iP55vXNl5dsOVnwcNs3r9vzKBV39IkHcs2aNbJ4Pt67zElirha9ra1bt0a5qhO33eJJbSaKkgH2DhzjWKu6qWoIpgLXLYAHj97V+vXrJf4sNhYmGCK4UDNrFRUmBcONkoRP9DQgHykP33xQdJnyFirh2EXWG3zz+uTL209EvAsvvFAi4x988MHR1uaD7YEI+3jtTpo0KZgyZYpMr2BGfq3id/WUZsObyAfml/g+fNaPIQ+O7XN8yvQJsQi+9fHNB0WXSfs0V5h069ZNlig5//zzJcxjU6BXgo3HfseASbAmRnawqRAR/4gjjggOOOAAsT3UKmVf6oKGQw/kv25DEYsCPRK9sTVgl7rAPR5jGw+lqyfTDnkPP0KEri43eJZAYR/lcY04TsolFMjLiAXHzspbSpngUx/wzcfxOE/70GVBmT5tRFvyyfGT6sO9vXbtWukRQHPimRBr5YwzzgguuOAC+c2McJY3we8E/xN6OMxoJg/LcuDshvAYPXq0fGcm9OrVq4OZM2fK/6uJssQzMQKh5KUuiCdhuoehadxoSx1Tp06V1dVbC3apC021m5oTz8T0WkKjqkS/6uImDxo0SL5PnjxZYicbQREOGzYsnDhxomxnmdhOnTqFplcSdu3aVZYurUbKEs+kKfC2QUIzT+Gll16KtgbB5s2bZXhMUVoD99xzj7jVW1gCFlsIEDYB13si7BGRb+jQobL9nHPOEcc2FhZjJjmTF2uZsgsTuqQ9evSQAL5MfrJYHwALjY0RirVjrXrA8BnLRzCZ6pprrgmeffZZGUa7+uqrJTYIZVuYjs7FY3tzhvAUpSkw2oMqb2G2MkvCAKobNpH99ttPhoLdmLUIGFQfZjjXOmW3mRBhjJidSF2kL27GrI2CdRy7CQ47uBJjMWeYbPny5aJHjhgxQoQDMSnQR3HwYXo5uudjjz0mggYdl4A5d999t0j7Qw45RPROJD5vgJbE2kxwqaa94qC/+xg3rc0kzzCIwOUa+dgjGDng2HnHp0yS73kWmY+64GeBs1celEm9s2wmwMuGPFltuWHDhvrr1RybSWumamwmRp0JjQAI161bFxphIXojsFSjeejlu7mA4XXXXSffb731VskPRtCEe+21l8TyJPbsrrvuGhohI+c1cuTI8OSTT5bzZB2a8ePHS+zUZcuWhd27dw9feOEFKaOlsDaTfv36RVuUWsC8mOS6kZpjM2nNVI3NBHiT0KtBpySeA/Bm4S0IuBEzbZuJT3QFiUQO9IzobTBCQpeRMXgs4/SWWFVs27ZtwauvvireiSeddJKUyepudCOJMVEJ0lQsbEemvaNf6VBnV31Lgzb1VeeITu8zB4UyfZymqIdPeeBbb+4Fe93zoEx772RB+1CnLFjhXymGQoTJ1KlTxR0Ypx6CwyTBAz948GCJ84Ca4s6exEB79NFHByeeeKKM55MXuGHoWgE3Bt1lZmda6L4iTFCl6J727t1bxu0Z7ivXnAtFUZJJFSauPpqnm3bp0kXsGhiT4qH0LLzxMESxvgnrnPC24oFnO34Z9CbwBkSYWDsAwsSu1mbfbvFP3uL0VLDJYJshIjnCrUhvxSKgDfPaEYrOB0WX6ZsPqr1M32MqdWS1V3uMXmmJLiIPbV7XlyhTBIm59tprRf1Iwj78CA4CxRDijgWXcGjDEIuxFQGAExsGQ0CoMH0bkiqBIEF40XuhZ0IwGobkUKfs8gctDQKQ86cr7rYlbej+Tkvk4/9J+9yUdIykRD5bZl65Nm/SvngqOh+p6DJpn6w622ul+EN78dwltWd7XJPTkrWC255CETASRA+G6OyUS++Ek8P+wbAvFnV0fIQPAiTNfsC5ofLQo+ETL0b+w5o0hM5zfVpaEs6ZtkMlc9uSurq/0xL54v9NSuTxyUcqpcxSzjNpezz55iMVXWZeG3Gt2N8cbrnllgYrOPKiHDBggKjbI0eODLZs2SLbuY/pMeMhi98JI5auSQCfK0ZMWBXSBQ9a3COqBdqLZy+pPdvbBk9K/IkGt0KlKSD9ERKuUBg2bJhs54GnB4FbMY47qCh8R21ibRQMcrxdLBjLbDm8nRBAnB/RqlCdMMIef/zxUjHXttKScD7c7KR4W7q/0xL54v9NSuTxKdPmSzqnePItk1R0PlI5jp1VZ3utmsO0adPE3QFwS2CAgHvb2g+Zd2Pv04kTJ4rgef7552Uf7gTWfR4nToZguY9deElWU8xY2ou6JLVnqpSwaklzwXkHPxJGZCwYa3EyszEy8TVBTUEYjBkzRpzbCIWHhCdoDFAJGt76uHCR7BopOATha8LSEfir4OBGhauNotq00pRaD5/85SizJeAhsgKJNZB4GeINi9pO75vzJBq9FWzczzho4nPF/e0KD54VttveDMhDav5bC5T9LJncxygLHrAWHvQjjzxSGh6Yik2X0LoZ9+zZU0Z3cI6xhlQatG/fvvULWxN/k8hVFhzekOxMmqrlmZdKbcG9bF9c9EBYF8mC/W/hwoWyhCm2BvLZUUyeB2yN2AsBmwNuDdzX7mQ/t/xqpzZEnqLUALw0sfkhQCz0NhiRRPVx4Te9c/tCRH3H+xfvbXrmtWgYVmGiKAVBz5peNf5U9DImTJhQr7Kg4tC7Rlh88YtflPlq+FvRmwbUIZw26bGj2rD8KdRKrwRUmChKBk899ZT0NkgbN26MtiZDDwR7yOTJkyXU46xZs6S3gvsDgwIIDOx6Bx10kNgEGcm86aab5L8IGlYI5BNVHcOu3V4rqDBRlAwYSWGqB86Uad7dLthEWCydIV0MsAgRBANCAWGCbZBRHQyv+Gaxj94Ldj5rVLae4kwJcT3Fqx0VJoqSAbPSWdqT4M885ElYVYRpIe58qX322UeGiu1qfuSzU0WAMJAIGf6H0LHl4Ih57LHHypw1bCtqgI2gcZkrYz1ZLXT9rIMOY+y8AXDO4ZML54J/Cc5ocSPW448/LsFlNMiSUi7oMXTu3FkmmaaFR7BDwwie+GLlCCI7AknPww1Lyb6XX35ZRn3izpm4TeC3giDyCWVZDZRdmOB4xgQ+a2iy4IyD5AV0TC4EjmskvrMItPVixVCF/wjDZ4CAGj58uPil0OhIf7qOitLS4K1NAmwdeLFyr2IvOeussyTGDZ8IEpw38TNhyseZZ54pQ8OM5uACwQuT/RaCLX3mM5+RF2Wt2E3KfpZ4qtLYRECjB2LBcm2FBUauPn36iA5JiAIEz6pVq2TJRECIuG7GXBBWQsNJCOmNQOEi4tqsKC0JXqx2PhqLlV9yySUiQJi0+sQTT8gaw4zs0KtGdQF63vS0mfTKc8HoDR7bOF+6IHTwraJnVBMYiZnKG2+8IZ/mQcUy1OTgSAQO6tGjR4Og0gRHMhJbvhNQ1wgG+W6ZM2dOaCS2BD9asGBBaC6IBD8iUJJp+HDRokVRzjrMRaxogGobHKl3797RlobYtszDCN/QdHmjX+nQFqaHFv3Kxghzr+NTJsf3wbc+vvm4zqYXG/3KhjLJnwftQ52yMA++XDfSjIKCI9GGLR2cq5y4wZGMahZtbUx7eg5JyVww+WTmMKk5UA7dOobN4rYTwMDkGq6AmcBxHRXdFIcgpLjr/Qq41vNmqDS8gdx2dJNt07zkm8830bZJ25uaSj0/n/zk4T5L2peUimgje7yiwZhay4tpZeG2Wzy1R09LS6gXeOJx4ZoD5RBvhGhrLLcYxwi1BoKDxZ1RWZgEiKDBOGUt2sTsZJ6PNXpZMJRVwzAa50rbUQe3LbHiu7/TEv+L/zcpoTr65CNxDX2OX0qZvvXxzcexuc+S9sUTZZI/aZ+bqEtWPtsuih88p7Rp2jUtRM2hO0leUryLjpqDirN169Zw7ty54SGHHCLbx4wZU6/m9O/fX+K+Dh48WNYaQWUwemK4dOlS2T9//vzwsMMOk++jRo0KBwwYIN+riSLVHJ8uvHk7tCo1B0pRc3yolJrT2vBWc0ymRMw+SfZ7FldeeaV4/DGjd9GiRdHWhiDRsF4j1TBQub0IyqdnQfxXItezn54JCzrHQf2hrFrDbc8syIOqlIdveVDKsYvMB755qXMpZRbVRr7HVOrIaq9CRnOwX5x99tkyXItQSQK9HdWE4VzG4kXHioa86IoyFMwoDqM5xCRZsGCB7LPYSiBwGAWKj8sztIbviqIolaEQYcLwGAZQXIV52JOwwmDIkCEyFEzvw9pJrF3EwmQopmG/+OKL0ZY6MPwwzIbQiLs242dCLBRFUSpD2f1MwO2SsmQFsyZRh6xRlf1uHvZjDbdObcB+ejO4KDN5CgehlStXiu8K/ims8kfAJEWpBPSu8Z1qCvhM4ZhZ65RdmNAjodfh6lpM1cZRx1rS48IEdYjeyYwZMyQPed08RLEiCA09IgQIzj2sOo+qpCiVYPz48RI5DXXeh02bNtWr5bw0H3roIfley5RdmLCkJ2HsXPWHadh4rhLnFQjbSE/DhTCOxHRgzJ4A1AgWqxYxZMw+5uWMGjVKvGXxPFSUSkCvBBsfKy74Bn92Y7sy94blWmqdsgsTYjYgPOKTlViTlxB1wKLNRKRyoTfCusIIE0Z4unbt2mCOAoIF92N6OQSaUZRKwbrXTOZjDprbw2BeDb9tjxr3emx969atEwfOOXPmSB5GMrm3iRXLi5Vei4W5bcQ8YeoIwgro5eO8yWxj/LbEx6MKaBGbiaK0ZuiVMFmPSaruwMCSJUtkUMAKEx58VHTUGwIt0YshBqwNqsQoJ0IDb3H+g3mAeWfMRaMnzgRYeuFw6aWXygRCBj6qxVVChYmiNAMeenoJzPAlqDmBjliuFlBd7IqUQO+cHjeT91hDGxWd3jdTTAiGxEACgolRTCYDImweeeQRCZL04IMPSkhHFrpj4ALVil7/0qVLJSB7NaDCRFGaAWoKPk6o3Kg6jDbadXTsaGUSCAKr+mO0ZTUG4powisknvReECK4QlIlgwv+K2cYIEn4T9R5BknWclkSFiaJkgPqBJzaOmXfddVe0dSe4J2DXwG6CioM9g94CYMtAUNiH3X3orRoD2EsYqAC2UwYjmvRYmM9mwa5IeYxwIoiszbFaSBUmbsWrRfLVMrShTzsWnQ+KLtM3H1R7mXn7mb7BxFKCFSUtyo/zJQ89cWJZqRLjqvUZwckSwWCPEffadnFdJ7KwZSKAGJxoabLaq5CFy5Wd8GaxM63dtqQN3d9piXz8P2mfmyg/foykRFmUSd68cslTynkmbY8n33ykosvMayOuFfuzoEeCNzZDuThTuqBu0DMZN25cMHv2bFnvBhcG2pmQjAQ1ogdhRyFRXdwRySxhwHNHr8R1hMOugnrD6I/twbQ01A2hmNSeqQuXYyiyFY9P91fSQXLTdiS3PWnD+LakVEo+UtI+N1GWzZtXbqllJu2LJ5/jkkotM2l7PJEvKy/Xiv1NBQMpAoUeCYZUlr1F4ODGgHqEMGGYlziv9F4w1Fp/EtQVVgBMEwi8yFkOg9Ebu/YOi3YR1Q2jLvsrAdfJ9oriKXXhctlp/kSDu9JUycYKE25Stz3tBXC3JSXyJW2PJ/ugJO2LJ8r0yUsen+PbeyNpXzz51rvUMpO2x1NeGzVXmOAngjNmPIgXIzs4auJfxTKgxPLBSxvDKsIHunXrFowePVqWw7C9WQu2Foy6CCgW9cLTGydORnQoB7DT+HrbFoltt3hbklKlRCW6UK0d3zat9rYv9fx88pejzHKDXwnB0OPgSIn/B+oIqg+jLqeddpqoQASbBmIWE+OY0RiECj4kwINK/NhevXrJb3xPKA+vb8piAS9gcX67DndLktnuZmciRlqGRlrKd1NpSmhSDNi2Ql5wJNqSNs3D6PC5AX3AvJW8AxmZN139tcyCMjl+Hu69kYdvvY0eHr722mvRr2wok/x50D7UKYvFixfLdSOZhz3aqri4wZE2btwYbW2M6i+KohSCChNFUQpBhYmiKIWgwkRRlEJQYaIoSiGoMCkIhvQUpS3jJUxwqgEeGGY7Ko0Jo/F3+6kobQ0vYWIFCB53drFxZSfMFWEqOjTHo1JRapl2OJtE3xvAZh4S5hIw9XrgwIGynaAurG1DlPlKuPNWG7gR33bbbRLohjYjMhYr38dhQhlCOU8dos2tG3gWdhImbuh54MJNPjsvJA3KpBea1/t07408fOvNcXEjJyZIHpRp3e+z4P7kuFyjNJj1i7s64KGK27rSENazwmOXGdQEayKqXBLt8LaMvjeCi8GNQOQoXHeZsAQEcGE6dtaU6rYCNzS9EmZNwqxZsyRKvlUNLbSlz4NPPgRJ3oNC2/NQZz0owMPkChP+kwZlct6+51lkPs6L82QuSx6USb3zBBTCkTxpgpk2Xrx4sSydAipMknGFyfLly2XOUfz+hnbbt29Pvbv4AxeCOQbEspwwYUK0R0mCINn33ntv0KVLl0ZT22nLPAEB5OMByHtQrFDIy8d+BB0PHw91ljBhH8n3PIvMx3E5z/ikuSRKKRPS2ojwAIRJtOstqTBJxhUmrHdFAPf4/S2YBk/FnX/xyiuvhD179uTqaEpIRu0Ln3766ai1GuM7l8VcJK95J+btXLG5OeBbH998RkCUNDeH/HnQPtQpC52bk4/vwuVeNhMLgVqIyUCUbbd7XdSbwsW3K+tbJvlIRb91SSwIxsxQpp6ngSRXm0k6HFdtJtWJr82EGyMRc3G93yrYXXygTF9Qv3zyk8e3XN/z9M0HnKcPvm9TegY+x69kz4R6+N4bvvWmN1aJWcOm2y5vXdLMmTOjrYrLuHHjpH3omWzYsCHa2pj8168H5maJvmVDvqLzllqmD6Xk882rVCdu76apawW3dggXCUZeZPYwCxMmPg9VKQ9f0WX65oNS8vnmVaoTGxUecIFgzRplJ3ZVQmDJDYI0pVGSzSSNInVYC2HrGEXKswlQJuTl46Enr299fPJhY2DZAXehpTQoU20m6XDcSthMiM3KKJxdRBwXCEIqUr+2DteNSPtr166V3yeccIKEo0wFYZKEubgl6cVF6bCW119/3csmQB6ffJxfKfXxgbpwnj5QJm2ah3lQ1GaSA2UWeb/dcMMN9XYTTelp0qRJUYslU4iaoyi1zCmnnCK+QUo6AwYMkDi2WaiakwD1UTUnnVLvjWpWcyysyHf//fdL0GbT60ktm/OkzLz6AO1UqXykvPaBrDKpK459eAhPnTo12pqOCpMEVJi0LWGC8LDtjQGW+qWdL1667LPrBKdBmaS8tgTa0jcfdcmrt53awfOTR9b9RjuwnSU6+KQ9s+43FSYJqDBpe8LE98HnPCkzrz6VhHOEvPYpBZ/7rbijKUobYMeOHQ0WzEoD4YTQ86GUfFZQZOF7jsBLgXMtglRhUor09c1byTJ980Ep+YrOW3Q+KLpM33xQC2X65oNylelDuY5dVJntjH6VquYgsXxUErpAdMvzDkZ55PHpfm3fvl260T5dVMhTC0qtj08+yuMN0KFDh2hLOkW3EW8o6pRXb3BnDWfhW2Y57g2OjcrYsWPHaEs6lWxLrjdl5ql4lEkq8n7zrbftleTZdaDINmpn9MpUYcLJ++jk6KYcJO+EKI8T97lo6PlcsLzjUybkXQwag4bzrY9PPo7NhfN5ACiTc8y7EchHO+a1EXXhGvnchAhm6pNnE6BM2imv7qXeGz715ricp288kyLvN996QykGWN8yfe8333qXYoAt8n5LNcACOlqRRjbfEwcMsMS2yHtYKBN8HoBSjIY++WhgHgBfA6xPmZwjdc67YUq5WRHMXB8fYULyMUSWcm/45OP6cM19DbBF3m+0I4LHp96+woQyOX6RbeRb71KESZH3W2oJGTImEd/8pZRb6jlkUWRZlkq2UTmOXeT5uVSqPlD0sclbdJml4HvsUo5fVH2yxZGiKIonKkwURSkEFSaKohRAEPw/Ld+qOtR0R7sAAAAASUVORK5CYII=\&quot; style=\&quot;height:148px; width:312px\&quot; /&gt;&lt;/p&gt;\n&quot;,&quot;text/plain&quot;:&quot;B     &quot;},&quot;name&quot;:null,&quot;value&quot;:null}],&quot;maxScore&quot;:1,&quot;hasAnswer&quot;:true,&quot;answer&quot;:[&quot;1&quot;],&quot;values&quot;:{&quot;hints&quot;:[]},&quot;secure&quot;:false,&quot;data&quot;:{&quot;question&quot;:&quot;&lt;p&gt;Which of the following is a Solution Class Diagram?&lt;/p&gt;\n&quot;,&quot;fontSize&quot;:&quot;large&quot;,&quot;choices&quot;:[{&quot;id&quot;:0,&quot;choice&quot;:&quot;&lt;p&gt;A&amp;nbsp;&amp;nbsp;&amp;nbsp;&amp;nbsp; &lt;img src=\&quot;data:image/png;base64,iVBORw0KGgoAAAANSUhEUgAAAP0AAACHCAYAAADdjF9bAAAAAXNSR0IArs4c6QAAAARnQU1BAACxjwv8YQUAAAAJcEhZcwAADsMAAA7DAcdvqGQAAD0USURBVHhe7Z0HnCVF8cfnDgVFBCTHP0kQ7shJJCtgQHLOUYJKzkiQIyhIEE8RECVnEZUgOecclaCSBJR4qCiC4f372zu126+2am56d97eHvd+n0/f7fymp6qrOvf09BvRCihK/Pe//y24/MhHPlIyPfj3v/9djBw5sphssslKpgfwxB0xYkTJFPH5f/zjH8VUU01VMj343//+F+V/9KMfLZkeeDr/85//RLlaJ7I/9rGP9eM/+OCDYvLJJy+veoBc5NTV+d5770W5Wo5lJ8jRSVz0fvzjHy+ZHnh25uhE7r/+9a/iE5/4RMn0INe36IQjr1O8++67UXaallzfejqbyk/Kl+bxCTqnmGKKkumBZ6enk/hWmSBMOeWUJdODXN9aOrGFsqjz06tDuTrbrxoAynWF76KLLoYPRtJ6SKBVI6RcHV7w1ltvFQ888EBxzTXXFM8880zJ9mB8MurwwnnxLa4uL1zVvZQT3uK856vupdz4eIuz4ltcU3xOXI8XzotvcXV54arupZzwFlfF63vji2/xFtdJfkQYXvTWWomohwkMHxgi6GECQw2GZi+88EIxZsyY4qKLLiref//98m5RzD///MW+++5b7LLLLlEuwy097PN0IptRg9b5z3/+Mw7XrDRq2chFTl2dpA/OGj7Bk54UOToZaom/Unh25uhEBn7XQ81c3yLbymd8zrQkTUuubz2dTeUnQfP4BJ16+OzZmaOT/CS+nq7l+tbSiS2URSs/LTtzdQ5qTg9uu+22Yq211ooO3m233YoVVlihmHrqqYvnnnuuOOOMM4qHHnqo2GKLLeLfFHidAE8nCcYQrZM5II7Wcqy5ESDtdeedVXN6LQPk6CQuenPm9HV1UhCsOWCub9FJXO6lYE5vTdlyfNvp/MQHmq+a01t2ejotHnvgc+b0dXXiPxpDnZ/wyNd25ups93Qm/vSnPxXrr79+Mc000xQPPvhgcdJJJxUbbrhhscYaa8TeHe7YY48tLrzwwuLggw/ul7EDBcbXQd14dTCp69T8h9VODS/eQNIyXHQOqhZ+73vfK8aNG1fccMMNxaKLLlqy7TjwwAOLb37zm8XYsWOLRx99tGS76KKLCYUBV3qG8xdccEEcui+00EIla+OAAw6Ivfxll11WMl100cWEwogwH+jt/5kXMRzQcwPmDFRaGZ5z//HHHy8WW2yx4rzzziu22mqryFdh1KhRxayzzhpHBemQw9PJPI25iJ4SeAs/1lwPucjR80tPZ+5CXo5O4sIPdiHP0omMTi7kMe9GdpqWXN96OmWREDnEEeTmJ0HzuQt5nk7ia5648INdyLN0YksnF/JGYtRAAokC0003Xfx/fJh22mmLv//97/FvS96HOViw4k2KQSr8O++8ExsKK86kGDpZRvinF6HFaIWWp7zqwwcffBDvpXjllVdIWeuoo44qGR88P8MMM7S23nrrkumDpxNO6wTvvvuuyYdWvfyrHejW8HSGXseMb3HA02nJroJlT45OnscvGp6dnm/RGXqS8qoPobEu/2pHjm89nzz33HOtXXfdtfXZz3629fbbb5dsfn5a/HvvvdcKnVN51QfPTk+nxWNPGAGVV33I9a2n0wLPW3bm6hzUK7uQUcWf//zn4qWXXioZG1dffXV8rXfppZcWG2+8ccn2wNPJ0IQhi9bZ1LZNS2f6yg67eFX16U9/OsaHJz0pLJ0Chq333ntvnM4wFXrxxRejHF5nzjzzzMXCCy8c33Isu+yy/V7NAHxO+uroRC4jryZe2cHp4WAT23BBKIDFs88+W9x3331x1Mfbn3POOad47bXXis985jPF2WefXSy33HJl7P6o0olszeMT0jyct+EKXn755fi2i/8pe5TF2WefvZhtttmib5ZccskyZn9k6wxG9SI8bLbItBjc07jyyitjb7/PPvuUTH/88Y9/jL18mP+bra6nE87SSY9m8VaL6bWMnk56epGz/fbbt+aaa67YgiLHajEtnaEBbO29996tMJ2JvgkFsTVq1KjWSiut1Fp77bVbK6ywQmuBBRZohcyI92ecccbWLrvs0nr++edLCT0g3XV1Yo/V0+f6Fp3Yq0FPr9OS49tnnnmmddBBB7UWXHDBaDMhFMRWGNr3XsvflJNjjjmm9Ze//KV8ug9VOi2+qqe37PTKkMUjw+vp6/qWPDv55JNboeHv9QMhNLAxpFyo+K3ddtutdc8995RP9yE3P9sqPRFyHgbHHXdcTNQGG2zQCi14b+FgqBZ69tYss8zSmnXWWWPGW/B0wlk6cZTFWxkDSLuGp5NCIvG32GKL1kwzzdSvsKdIdVIxaPyozAQq8hVXXGEWXhBa89Yll1zS2nzzzaP/eObII4/srTBWuoFlJ/ZYlT7Xt+i07M0Z3iNbbHj99ddbe+65Z2/BXX311Vs//OEPW4899li0/80332wde+yxrdBLRfvxH40iccOIqHX00Ue3wlw/yhJ4+WnxVHivwlp2emXI4rHRqvRVvhWeZ0899dRYL7D1c5/7XOuQQw5p3Xrrra0wImy99dZbMbzwwgutMEpsnXLKKbHDCKOnGH/nnXeOnYsAeTn5yRAgPkTAOByVcgQqA/c0L44+8cQTY8tNgkaPHh0zLgzB4zU9HL09QI6W4emUDNP8X//6VzM+vbTmSF+OTgo3csBWW20VM0XiIUvHRzZ4+umnW6uuumq0l0KeZkgdhCFvXO/g+RVXXDFmNrB0WnaSRvyi+VzfevlMxdNpqfItCFOb2Dth05Zbbtl69NFHI2/hqquuau2+++7lVY8/t9122/hsmF617rrrrshX6bR4GkIqpuY9O70yZPFwf/vb3/rxVb4FlA3WL7Btww03bD3yyCORrwMaSnp7np1mmmlav/jFLyJPGq189uxkPhBbJwIPEynlCAjknsVLS/KHP/yhNXbs2FjpSRSF/9prr433gCRMy/B0wlk6cbQVHwM1h4E5OikkkjlU+jCf6k0DsnR8cMcdd8ShGI3cTTfdFLmBAn8xzGXIj1ygdVp2Ygt+0Xyub718lgYl5TzfgjBPj2WA6dEDDzwQuYGAng9fIIupJLDsIc1WWqjwVE7Ne3Z6Zcji4egkNO/5Ftx2222tME+Po5jzzz8/cgMBo+bPf/7z0S90uMAqn56dg5rTw+vhwxFHHBErgIY3BPN0ihEaVEyLx9kapC1HJwVE5NDzUulJN3KsYRIrz7S49EZPPfVUyQ4OTzzxRGu++eZrTTXVVObUwLITe6zhfa5v8ZU1TMyZ09P7UBg32mijOHwfLPAxo0VkMiKwgC1WWqiYFHwNz06vDFk8MnLm9L///e9bU045ZWvOOeds/fa3vy3ZgQMd2223XfQLU2wLnp2NV3oWbKj0ei72Yav0FCiGaVNMMUXl0HUgQN7kk08e58C6Mg/nSk9hZn6+yiqrmHIGCiruEkssEee01tQJW6x8Hi6Vnvk5Ux3Wt5izNwmZFspIKIVnp/3+QGGyySbr9zoA8IqEVwUphNOvMnhtoF+pAEvuxIAf/ehH8dVTGJLHnYlNAnm//OUvixtvvLE45phjSnZ4IxSuYvPNN4+vIy+55BL31dRAwCs3tnx/8pOfjNu+Jzbss88+Rejpi9/85jfF//3f/5VsMzjzzDOLxRdfPPqe8yxqoaz8EbQKVg8wbty42Iqz4JSG3/3ud3F+Idcs2LFqTS/14IMPxiGN3CMe8eVaOJ6xdMJZrRStq8VbLT2wejrPTnoGkSM9ve7hwKuvvhrn8azwdxIbb7xx9CWr4ALLTuyxeh3PTs+3+Mqy1xpFgNS3rEZTnLwheBMIlSbq+PWvf10yPcAWK5/p5a1e2rPTK0MWjwxGhhrat6xpkOZDDz20ZJoHdRMdBxxwQMn0wLNzBBkaHogIEWgE2npfNiVcfPHFxTbbbFMyzWLuuecuHnvssbiZA92C4Lg4YtA9RsjEOGLQfHB2vw0hyMMmPZqw7AQhc6NcRinbbrttceutt8YTgIjHM6SHXmf//fcvTj755LjRhINCOoUwv49fL9JT8EVjKMSmnaQtZHC/TSienZ5v4eH06A29yE558S3lgy20fHQVhuDFzTffXMboDNjMFBq44p577uktM56d+IQ0a395dnpliPiWDAL2p4BDrpSZMEWLvTzlaIYZZihjNY/dd989nlnx1FNPxW9cJH2WnW0f3BAJpM7jIQo3mWkVnlQolZFdd7fccksspOyrxmlAMieVAceQbaONNjJlA82H1jUWQM2TwXr6UJVhQMugcMMhn0YOmzkVCBuRhZ0UjDnmmCMeFvKrX/2qfLJz+OpXvxqPIHvllVdiOiw7sYfGUE+pPDs9HtvQQUhBJUN2WnjwB/Ep9PiBcxTw1+c///kyRmdwxRVXFOuuu25x0003FauuumpvHvO/zmd8Qpp1xfTs9MoQ8TUPR3zKeIrUt2EUG3fTnXjiibHh7iTC6LOYc845i8MOO6w4/PDDe9Nt2cnNXoRI5jApB6ze89opB5ZOONKjMaEX8niVhtsuvPDCeN1p8GoHfQ8//HC8tuzEngmxkCeyN9lkk7gDkelRp8HrQ1bB2cgjwBYrnyf0Qp5MeZjmDgWWWWaZuOAp8OxUTYCNYEhvC5YCPsgor3pAbwkXMqdkehCcF+NrWHKHMxhW0oqvuOKKJdNZfO5zn4stNVON4Qb8ECpWcd1118UTlPgmotPg2wV8zwLqcIX0rIx655133jiFHQowleCgGkaFVahV6SdF0HDJ0IghogxtGUYxN2PeNBTgo4vpp5++ePLJJ+N1OsSe0CAtr7/+emzgqz4IaRrLL7988fTTT8cPdYYjJI+YFvNRmp52dApUesrtH/7wh5Kx0a30DpjDUZgvv/zyOGf99a9/XVx55ZVFGN4Xs8wyy5BlJOsLM844Y7+R03DBX/7yl/g/PhkqzDPPPHHkWPsV1QRAmBLF9A1V5wBkoVDyxMPIMO6Pq9YEht9hPtJ7LQGOe+PjgQzXtSxPdo5Oiat5Qo5si09lAxZ/yDgWqBi6rrfeesU666wTT/elEg4laIDefvvt2IpX2cP/Fp9yBCtuLs81YOUeDKVPOJAF/O1vf4s+sewUzkp7lZ2as2SnvCWbOkB+cW8o/SILudIYenaOpHBLoHDRg6UcAY574+OBrAhrWZ7sHJ0SV/OEHNkWn8oGrE2QYXwTT2AjDt87szo9vpa0SVCoWT3nhCKGjVX28L/FpxzBipvLcw2koA3l2oyMelg5xyeWncJZaa+yU3OW7JS3ZFMHOH+A/6l0QwXKCUA38OxsfHjPsIuMkHnNxAoKMQ5iTkbg/fBSSy0Vd1S98cYbQ1bI33///dhrDNViUC6k131pPAepNAkOmaBCDfWIKwf4hYXNN998s2Q6D2kMeXVXhcYrPe/dGUIMZQvXCdBo0cvSiPE/AbBFloxks8VQgI0daaWXdAwHkJa55por9rhsChkq4BNW8aXBGW7AL/SyrNyzx2KowOImmGmmmeL/Hhqv9Czo0AuyqeXDiK985SvRvttvv71kOgt5NcUmneEGGkQqHyMhjkQbCjBP5RUhrzL1ZqThAvwCOA7t/vvvj432UIC9/bPNNlsx33zzlYyNAZ+GqwNgYYVftAFXXXVV/N+KO9xDirSnJ7DDitVjPioZCvDhzejRo6PONB3DIcgUh/MPf/vb38ZzADuNRx55JJ6tx1mLVpqGU/jSl74UfTQUvT2ja/ZysOAsO2G9MJKWUwIJJKTc+HiJA9j+x9ZD9mCzDfd3v/td5FM58nfK5fLp8xKonBY/EJ1AKrvwEodhP7/Yg4PZqNNJ3HnnnVHHjjvuGK/R36SdFq85QpVOfMRbDebY7P3uNE499dSYB1/84hfb8sezx+M1R/DsHIjPeYZ1IKZl1IVO42c/+1mc03/5y1+O1176CDiuF4Ewt22GVsTdtilgm2jQFb+n51gfvkLj2CxBSEBbfIGnE87SmbMNF+TotLbhhszrtwU1DNfi+XkckdVJLL744lFPut3TshN7Or0N10LqW76unGKKKeI22U6BcwYoY3vssUfJ9ABbrHxuYhsusHhkjG8bLjjvvPNimsN0sGSaB/nDNujllluuzS7PzkYqPYIpoJwpJ/uvZd9xaIHiNXEkfgpPp1cwJ/Tee8Gll14a7QuteMk0i+OPPz7K5+ipFBOq0mv7tW/DkDuml2PGdNymQCPLUVN86p0CW6x8ntB77wF/zzvvvPHEHKkbTeOwww6LvtdHk3l2DqrSS1x+8AKlV199dbyW74y/8IUvxB6fk0OAlTGeTq9gDpdKDzgBGLs5+6xJXHPNNVHu+uuvXzJ9GK6VHvz0pz+N6eYI66ax//77R9kXXXRRyfQBW6x8Hg6VHtx8880x7Zx83DQ4URnZe+21V8n0wbNzUJUecIYZStdbb72S6RsO0vqH+VevsZYMT6dXMIe60iNDggZDWY4vDvPZ1g033FCygwMFZOTIka3ll1/eLFTDudKDzTbbLJaHs846q2QGj9NOOy3KTL+sS4EtVlqGS6UHp59+erQhPfV3sODAEmSGebxpj2cnE/uYSHEcBqYcAcdxL+WkEHzpS1+Knzoyj0cBRlMZiANk6HHZZZfF61QGwdMJp3UShttpuJxqQ8XHxpNOOsl0cl0cfvjhUc7KK6/ce1qO1mnZiS3D4TRcygQ8HQB2WL1PDpC10047RVk77LBDL5fqJJBmK5+plDTkmvfs9MqQxcPRGGre8q2UCRmtcCKSdIwDhTSEiy66aOuNN96IXKqT4NnJJppoGIEEEzHlCBjIvZQDZ555ZlR87rnnxmt4lHAoJn9jLE6ff/7544IUclIZBE8nnNZJoABa8dGjOdKSo5OMQA6oc+69xOU5js7CF4sssoh5SGEVODqbis7zyJFe29OpOdIoFTMNub618pmQc+49gP/GN74R7eHw0DvvvDPyObj88stjgUYGZzRQWIGXnxaPH6n4mvfs9MqQxcPR0Gre8y1ywNlnnx1tYo7PdEjsqguOnFt33XWjDMooaQA5+dk2vKeSWokgwboHoyfi+GeGoRq6Fbv//vtjIg8++OCS6YOnE07rBGSkxWOcBXF2Ck8nTpL4m266aetTn/pUv2FtCq2T+dU888wTbaXys9aB7ZzgSrqRxf/47pZbbom/aiIFm98LkB8vAFa6gWUn9khDkSLXt+i07PV6JSuNqT5Wrjn7HvsYgtJJvPzyy+Xd/sBPVIqllloqPsNR4KxvCEibl58WLxVQw7PTK0MWT+Wxhveeb1NwqMaaa64ZbeTk4DPOOKPyCHWmyfwmAqMe1sjwi17gteDZOeAfsNxuu+3ijw9yjhs/xijg+eCMYqqppiqZHuy9997xXDk2Kiy99NIl6+sMzovvY1OdANnsadZ8MDDulU+BXOTw0UEKT2eo9FEucjgHj49s2HlHXEB6Ulg62aAUWvAiVODi7rvvLtmezx7xSaic8cgvAjvK+MHGXXbZJW42SeXjc9JXRyf2hAI+LH/AEjspJ8cdd1zcvIMcvmFgC21oVOPzfJP//PPPx7IEeLcdRgrRL+z4E3g6PeAT0sznySk8O70yRHzNwxH0rsDUt2xNvvDCCyOPX+RsBraq8z/7GthSLGATVphSxhOFKSvjxo2L5zfwoRdlE+C3rbfeOm5/Do1xlBsqdryHzAUXXLAII4B47dk5oErPN+VhOBo344wZMyZyAp63Kn0YfsaPVdhZxq4qEghyC+ZQVXrkEYfPFHG0fNGVwtKZgg9DbrvttvgxCgWe7Zj4RT4UofGjMeDwS72PnHTr9AGLx54mKz2VkPTISThUep2fVbDSSMFkS+qhhx4az7ejLOA7GgX2iqPvC1/4QtxcQqOgC6oAe3Q+sEOPAzWo3KRZDivFftIyoSr9z3/+83jWYppe/sYX5JeARo7rMKKIaRLZUhaxCZ5KzvMSB10pSOsGG2wQjwsHIkPb2VbpSQyXREyBcB4kUOkopGQqldfa/0wcXQDBpZdeWoRhc+zx99xzz8h5OskwMTAFhUSckAIDrR7AK4CWThwPl8rhlNH99tsvtqwCGgIyiFYZYC8f4Ugc5FPBw/THTBOF/txzz437x2nN+VyXHp9Ggvg0BKSbgL18VotO7MYWZKeHM0gh0nmR61t44jLKoTchnwFyqPh8Oy/ntqOPxmyBBRaI14B0kWbrgw8q1PHHHx/LBQWZ3YZhuleEaVC0DV4aGfDcc8/FD1bo6egt2QVJw8tnzXzfgV/42hGfcxArnz9zn16SM+B5Dts5eQiQXzzD6II0YmdaGYFXhiweGfDoTJH6lvtSUfkbnfDsWj3iiCNiA8fxVvT8XBOPnh/78BE+wQ80Wnw5d8IJJ8SywSibRk5GQaSFZwn4UOqeZ+eI4IhalR6OQkWBQDkfPay22mq9J44KeJ4CoZ0BMGSTTTaJHwYwlCNT6V1zCiaykaN50qgrN3KRU7fSUzCRS3x0I3OvvfaKNtMaw/EBTJhnxntsBaWy/uAHP4gZQwGjpSUDKfhk4JFHHhkLJn5CLxnyk5/8JNrwta99rdRcFOeff36cTlAwqXAUljAnjltcmRLhTwoyvRjHMK299trxcA/SgVzSnlYa4Nnp+Zb42L7vvvvGISLbqYnDlmOmK/wNx/5uTnglLvbsuuuu0U4KL1uv8RfHZ5E2QDx+e55O4sc//nHkKOwUWiorW42pFPSKjDKYUmEPH45Q2JFNmcMf2M9HT2eddVaUy9Hbo0aNijKwn0YJe2lUaIw5ypzGgSkGZY/vBEgXcdJyC+CRmcIrQ8SF16OI1LcEaSxEJ+Hxxx8vTj/99OL73/9+rAv4F39+97vfjflPA8uIiBE1U0TKDmUFG6Wxh6MDJc9SnVzjS+DZOVISQuCh9DoNGMepMTifveCcxyWtlw6WHEkUFYS/ablxKM7UcSVYcuA8XnNe8OKmstM4whPodQ444IBYEDk+C45fGOFDHBoDKiatMEcR0wveddddbc9jOyMAjuHi46Sjjjoq9lQ0okcffXSxxx57xN8ZoPJQcfhFFyo5UykaDxof1kcoKMjT6U6DxUnw4qe8XPNx0ZZbbln88Ic/jGmlQeITY3pprpm6EA488MDYEHIUtpbDqIDpjDRQ+Ax7LrroougHCjXDUnpBKjqjQSo/vR4VlbkqX26ig2doDClLzHc5E44KTwVj1ECDwCiKRpi/+QwaX7JukqZJ/q7iBsOT11Q8CdQXAmWeRu/b3/52bASZzmArDd53vvOdmMf8ghIdDOWMhotGi44Cm1kr4BhwZKWy+R//Wmlp4xAkgYqdXkugl+FhhuQMaan4XJN4/QzXOD/lhKdF4sx4nr/++utjBfJ0Eqx7yK56Jg1ePI/X6SYeHAdT8r+09hRKhln0bMzbWIRirQI/Efib+PT2OJnnRD7XZAyNBA0nlYR4NIA0BhRU/kY3vRp+phAwymItAP8hBz3IStOZpl14zUmo8gFymVLI3xQmbOZv5t40bnQA9KqkiwpHBabXxy/IkbTJ3yxScbgn9sAxCqLnwg6eY1hOwSVd2IvPiIsvxF56de4z2kMflYrRAukjPvGkEuArTs1lFMIzjCqBpKnKN2moimf5nOA9A88z1IPll18+9uw09nQeNAIyFaE3Zw0M+8U3NJTYxShA1rVS/VU6Ndc2vsPBBA2cS8tLr0VLI4tOVnxPRsrvtNNOcVhMj4lxFAqNOnJS5Matw2M3rS+2jx07Ng61yCx6ZFpkeh8KIxnBEJI5LwVbZJBJMuRGFgEwNGPoSs/Ht+hUCCoQv1vHkI9pEz4ho5HF/4AeljUAOAqOQKdbMBAeUKj4mo2eXb5dp+ch7+l5aaR4S8E6BnH5hSJJDzZT0DQ4D4C8PuSQQ6IvGb5Sjnjzw9AWXaxtUCjxDw0AFZrGB58+/PDD0XZAQ0n6TjvttOhfGkcaAp6jgrAgyBCaHpF0UTm4Jxif/Smq4g6UJz1MdRjisxBOmum5mb8zDWLIz8iKhvakk06K/sImnmfER1lJv9yrozNFrdV7hpcUcOaRnAorkKGKFGbA8xQEvdorcw8MBnx/zfyQoYv1SSaFB7m6QZBWTvNUDApMCtKCHNEp8OxMV+8FFBxWh2l1yQR6aIZd2EPhIz4Vg3sUUuZk0vMxzOc5OU0IvTQSVBj0k9mkjzj4Ejn4jQzm7HLkMMpgWEvvx0IfaSYOFQ6dALkUenqFFJ6dnm9JAxz6GK5jIz03c2YaPCod82kqNUN4ennspDKTJkYhDK/xI8+lwKfoZRETPTQk9MY0lEwRaACo9DSyYiM+YNTEqj/X+IMCz31GCfiD9GAji4jkM/4lH2TqhUzKDH/jSyB2wqXwyhDxNQ9H0Iun4/Ot5DWNGJ0FcRmRIB978DN1DZ/TUFEmGAHyaz4sYiIDv7EmxvQK1NGZolalZ/7EySgMyWSYBBCqKxTAGDIpBXJJXBqf+QrzGgoCBT2FZwgZSMbWyTBgpTGn0leBNGoZGlQgFsFEJxVm++23jxkJPDs9UBG17XCkvalKr+Xjcy27ChROeT8toAx9+tOfLq/6QGNFZdbIyc8qWHKQgU/wQQpPp8XjQ/icSm/p9JDj81ydI0LCeys9hYdCwsOpY6nw9E68CkGQAGXETYXyPAVQOwPZhLQA0luxkYXVapnPCCiwyNUFkJ6UiqMNJC26cJMW5Gg+tTMFBVDbDiw7QR2dXKMPv8FTwLFJZHl25uhEBr2C5XPLziqdcJbPaWjTtIzPtxpwnuwm8pOgeXxCmq0Ka6UlRyf5SXz8kiLXt5ZObKEs1qlDIFfniPCAWen5gQeGXShmqMEwXANlOrOAZYjERX5aeDzgVG0I1zK814YQ3+oBPKeKnQJkpz099wWWDFBHJ3IJ9Ar4gEKCbJFflWF1dUohoWdI023ZCap0Epd7Kbxep8q3mieu1sl1U/lJSHlk4xP+p1FJ/eLZ6em0eGTAUz9S2bm+tWQjz+o44ZGv7c/VOdmYMWOOgCQglP+JyKsOFtt4X8sWSjY1MK/ktQrzORaicCrzW+Z/KLjhhhuig3mFwvCOjEAWcxXmU4wYmBPzOop7zMtY/cY4Fod4DcW7aqYQ0jpLoiWIkzQvmZ5yAJs0L5mkZWADjtPxxQ7uab6OTkDGwJP2NH7q85TP0YkM5OMzzQMtu0on+rROfI7slAfIqetbT2eT+al5qQya9+z0dFo8HMHyOf/X9a2nk7JIXdK8Zz//19XZ3jQkQCGLDfT49E40AKzgUoGp/DQEbB5gdVFew7H6yEIOC3PLLLNM3IHHaiSLKjQMvLtmlZvFQM70QjbvKNmpxQIG83v0UggkI7voootm4VZ6wCooK8ysmLLYxir+zjvvHHeCUSlZpGJFn1VEhn9ssHj55Zfjgg0Lc7xKYV7F8I0Ggk0WjAZYzWaUwKovm1nQQYvPBgpkdyt9F110Dm6lp1Ly6oB3xrxO4V0srwp4fcIrLBZgWIGmsgLmrLxHJg6bVfib3VW812Z4wQ403j2ylZI4rBNQ2Xl/u9lmm8VhP40AervooovOYbJvfetbRzD3kSBzDF67MOSmksOxPZRGgC2ZbNJhHzPDenpkenp6bOb5bK9k2yMjAyo3C4C8wmOOwo9BsmlilVVWiQHZzOu5z3O8s+UjD+YdkhZCmjZZkU15CaQlvZY4mpd7WjYNF3FFfxosGRZv6YSjceRvGkDh0/tpWiTU1UlAPnM6zXuyq3RqHr/odEscKy2ebM3zd5P5mfJc4xM4Lz8Ho5PyLGtAKU/gGU92HZ0Ey+cSrPg5Omu9p9cgHgWMuDhUg/uyEJGCTGDonoJVSv3aA/A8stGTQlZ7NY+TZPFPQPqQo3V6dqar9ylItyyepMjRSVz0als9O3N0IpcRkl5h9+ys0glHYUtBo4zsNC25vvV0NpWfFGzN4xN0WuXQstPTSXyrTBD0Cnuuby2d2EJZ1PkplVfbmavTHd6n4GGUCUQ4ynBKCq5JsHY0CbZAhiOniy66GBrUqvSdhNcYdNFFF53BBK/0XXTRxdCisR+w7IZuyA2AeSvTRev+pBqYg+MX614Twd17n4I5NwnRCwLwxNULPNYWQmQT9AKPp5M1BORqnRPb3nuBrIuwhpHCszNHJzKG2977OjrZ58EmrR122CF+TZcix7foJGh+Yt17z+ttXndzTFvqc8/OXJ0Y1YsQKR7tq0HDwD0NeAvvOscxW/E9nXCWTmRbfMjg8q925OgMhds9MtlCjk640BiWV33w7MzRyfOWzz07q3SSTxp/zzwCu67O66+/ng4n/q+Rm58Wj79DQ15e9cGz09PplYl/ZPzCTY7OddZZpxUak37xvTqUq1M1AfkIMsq/+qBfNUwoWGkbKOrK8uIxetC9/PjQZPoHC52WJtImIyo9svIwIfwxIXSyY5XDQzqFQVd6DfbTs5EntGAl0wXglCB2I3bRxYRGW6VnXpDOIQQ5POe8c/SR3k6bIwMMhNcYiIxcXsOLe8opp8QPjzSqZHu8xkBkDJbPiQssXq69+BqWDNAkrzEQGbm8B32vSkYWz5yi/NtdhAnzBXcRIl1sYoHhoIMOipWe/fnszZfhEf+H+UW/RQhPJ3GRq3XKxh/Nh3lNv2Firk5GJ8itu5BXRyfPwHGs1BprrBE/Wea+wLMzRyf2kHa9qJTrW09nJxbyuM8n2hw5xiGpfKCV+iU3PwmaD3Pa+L+1kFfXt+gkvlUmCINdmNU6sYHP2ek8WczjGdIAPPtzdY7kgaaCZDhAIddyj+s07kBDKrMOnxOQkSMnJy7IlW8F7/nBypVg5VNTstOATJkCUjm1jqZ0enJy7MzlvVBHJ9d8rMZ3KClPGEgdsp6hkvYiEOYqYGiNzFVAeA1+pDK0fvFXVFMEY8z4nk44SycrphZvrWqCHJ2s9nqroxZydPILuNttt1151QfPzhydPG+tJHt2VukknzSsNwMgx7eWztCTxV+3ffbZZ0umD7n5afGs3DOS1fDs9HR6ZYK3PRq5vrVkn3/++eaPvXp1KFdn23ggXPf21ClyeOE8XqNJXmMgMnJ5DS8uyIlfxWsMRMZg+Zy4wOI5IYm1Ds5d0BisbDAQXmMgMnJ5DT5B54h1jYHItvj2SUADYM7NsM1SNimDswKYG3fRDnwSeqnyqgsQeueOlpW2Sq8n/Cm8e5rn5Bt+uUO/q6/7fIqBPJNiOOnEJ5z6a6FTOquez31G803ppHOoeibFQHR66KTOwaaTeFan2ZTOEYz7y79jC4MyVvxShDlDXBmsszooK4u03mnCkU2wVl4tnTyPXK2TFtDahhvsyFrttXTmbsP1dCKfNKY+IA2SnhSenTk6kcHoqlPbcPnmHdlpWsSW4ZKfBM3jE3TW3Ybr6SS+5okLP9htuJZObKEs1t3KnqtzJJGbDCjijHxg3Z8UAhnJr8FQkMkgAgWQAm7F74ZuGNIQWrLe7pgWg0vdklCIaS2s1pi4CBLwfHo9KYKGj/fOHCfGsWL8hBPnAVogLv6q41vwgXHSCvlGz6CnVF5+VumE0z1DJ0/O8WDZWaWTHlDz+ASdjCRSeHZ6OomveTiC7o1zfWvp9ICN2KrtzNXZeKUHfDnFxoJUDnIJOgEej4HI1bI9naRdpw8gp65Oz3mWDGDp5HkqCavS9O6AswKp+GxE4aBQzgGU56oyzLLzw1TpOS6dsxQ5L1E3ipNypefoeX7Hj9OjU583VekxqhfhYfM9YEiY+e4VPiSkvOrDmmuu2QrKJumAa3UIFb51+umnt707xt85vk2fFfB8p7+y02nhmvgaOTpvvPHG6Bf+17DsrNJp8U18ZYdOi0dGp76y23jjjVvTTTddv/hcW3bm6hx0T69bHQBPK5uIdlspT2cwwmy9WFRi66Pmg4FZPYOlk9eNyLVadeKmrS6wdAJ6MH6COmRo/JEQfryRk4D5mWcNz07Pt5ZOfEvam+jpLTvp6fUPkgIrjTk6+UUjflWWn0/jV1lTeL71dOIDzVf19Dn5afHYA5/T09fVyXt6fMNvSKTxvfKcq7PRQzRIzL333ht/tmqbbbZpy3jkIl/Lhido2cRFrk4whZtM1PHJeC0bWLynk0pKXF1gc2QDtlHyG+OLLbZYPDYcXHbZZfFzSQo5fhMgAxvH51sBvJU+0m6t9mKnTmOVTjjNswDZ9N57ykro4eP3CPwAyuqrrx4LqcCys0onQfP4BJ1WhbXszNFJWok/2NV7rRO/bLHFFnHvPb8YhR9JA/DszNU5EqGDCSRA/gYXX3xxseOOO8aCT2IloQQSl14LV5eXDEg5CRho8bmyCXXSTbB0EpeRyKabbtpb4ZG3/fbbF2FoHzMn9V9VSH0rgQzUnMSz4ucGT6fmB6pLngPW/xKq7KwT0rjWcxbn6WzK53V0AsqIVU5ydElwdPa0BARRlnI5PKDlk544vVdXRhUvnBff4urywlXdSznhNUfQIB7DY/kiK41bJdvjLc6Kb3FN8TlxhacAyj3A3+n/On56LVxdXriqeyknvMVV8fre+OJbfHoN4IC+XyUjh+9fQhsAirroD2u+KC2xBsM8y4+WDJ7X83kAj3yNKp0UCg29cg+4Jr5GlU5+zYgfMeWXjRj9cEIMsNLSRefQ+Cu7gw8+uDj55JPjz2LxPb1Ahr66oHg6GTojV+sc7gt5ns4555wzzvH5tV/iCEgL0PYgA07rJC2WPaTFml8CLbtKp/QGKXLm9J5snuUQEcoHfy+99NLF7LPPHk9aYv2D15npM7n5SfnS/MT6yo7v6VnIe+mll9rie3UoVydG9SI8bL5uCQlzXwmEhJRXPTjooIPip7XvvPNOyfQgJNZ83eDphLN08mrK4q1XH6QtR2co3O7rGW0nyNE5evRoano3GIFXmddee23pqR7k5qfFT6yv7LbccstWaBD7xffqUK7OfifnAN0yhAdjS2LxaetCi8VZcHJyzqc+9anelj/oivJ1a+TptHjSIHu1x5cWgcV7sukZ4LCD9ApyZIOURy7g57s5Pecb3/hGbN0F6JE4KXJ4uJDp/dINvPg5OkOh6te7gBw5pO3OO++Mm5YAvph77rnjKvUvfvGL+OvF6TO5+YnOlEdWKNvxfys/yWedxhyd+JvACCiV7ZXnujpJq6zeywY3kYke/rbsB3V1IqgXtBZWD0iL4bUkQWF51YNuT2/rnGWWWVo777xzeTVpIszpW9tvv30rDPNb48aNaz3wwAPUltbtt99exuhDbn5afLent3W2Nw1ddAzS82iEzIotskbIyLYeRBAysvyrDzzPWocGPPI1qnSGQl5e9YHNOTotXBNfo0rnsssuW5x55plxe+m0004b5QIrLV10Dt1K30UXkxi6lb6LIYMeLUgP3+3p28HaEmtXnULbabgM7Qgpl8OTqZKx+p6+7gRvcZ3mLS7l5RqIf6ri1+Etbqj5nLgeP/XUU8cvDtm4lPKEwcoeKG9xnealbMj9BRZYoFhqqaXMuJ6MHH4EC2NRawARUK5XB2PEMCcd3+ogq+qce88KLfuGmbchE4hR1spjjk7mxawka545o35nnKuT+TJyrXfPqZ2COjp5Bo7V+9VWWy3OadO5cF3fCiyd6EOmfh+d61tPJz0PslM+17eeTvZGsGKt4zeRn+Jn671+Xd8il/hWmSCQ9hSenVU66dX5tJj72CI9vd534dmfqxNBvQiRzFXA4DxzFRBeY++996YR6bd6HxJrxvd0wlk6WTG1eGtVE+ToZLXXWx21kKMz9GatTTfdtLzqg2dnjk6et1aSPTurdJJPGnQMFnJ86+nsotXafffdW6uvvnrrrLPOaoXOsmT7w6tDufnZ+I48ejLeu/785z9v261EC4V8q9W1dAZDolytk1XqiXFH3mabbRaHbPvvv3/J9MCzM0cn9tA7TGyHaIDbb789fmWnRynI0XEB5UinD30EzXs6kQGf2gM8nRbvlWdPtsXzN+k+99xzi9///veRY6rDQSt8jbnSSivFXZzyWbOnMzc/O3JyDonQMrwEezo9QybWSg8sv3h25ujEnom10h9//PFxQ5e2c1IC/tLg9/r5rv6b3/xm7zkMw7rSMx+xvu22EpxbSCbWSg9HIO0pPDtzdGLPxFrp33777Vg2NJ+bn8jQPOs/6LTy07LT00l8SwZp0fPuXN+CzTffvLjuuuuKJZZYovjyl78cdycuvvji/fKzsUofHuit9AjFSP0wQnlQPwxPXF0YqPQ6wfAkWBcGTydxkat1IpuKo3kM1M7I1UnFgbOcqu0EOTqJC68rvWdnjk7sIe1NHKJh6aShRXbK5/rW0snfxNdxATJ0OnKBPciw5FvwdFo8HHmhG4OBgA+OqC8rrLBCrz/FX+gR8Lfl89z8bDv3noeBdpLnPEsoCbMqPZlLsBIMtGyPRzbzP83nVEBPNhUHx+mM9JyXo5NeBPutSg90WnJ0IoNeTVd6T3aVTuzXhSen0ufoxBaOhGLlWqc9Nz+5p3mvp/fs9HQSX/PEha/7ZWOVTpEh9vHjlRwjz5eZqc9z65CnE0W9CA+bK6+hwJqrg/AWOEhRIyTWXXm2dMJZOllJtviQweVf7cjR6a3ee3bm6IRDvoZnZ45OnrdW2D07q3SSTxpWfgIrjTk677rrrtb000/fuvPOO0umD7n5afGhETfleHZ6Oi0+VFbzjUmuby3ZX//611sLL7xwv/heHcrV2dYEhOsYLOTwutUGVc9b9zweeLxG1fPWPY8HHq/hxaOn0L0F6KROT7bHg7p8VTzrnsUzsuIQ0VDwS6YaVTotWDoFHq8xIXTik9dee61f/KZ0qn5/8Hj99deLJ554Ig5DuujDU089FYeyXfRBhp39hp+TOOgcmlgr8NDmbeYPeg4pqMvzLT0/XsA8MEXV89Y9jwcer1H1vHXP44HHa3jxvvKVrxTHHHNMedWHTur0ZHs8qMtXxbPuWbxcW/EtePGq+NxnNCaEToGO35TOkWE+ECf8VSHMF1xeFjQIgCEbr3jCfKLtOeJ5cnKC1pnymhsOOuVvGkFpCOVeVRiMzoGGKp2aH6xO8YP+X0KunTlpsewRXnOezlz76+oEMlzXOprS2fYDliC9TkPVPQmAFUSGJ9Z9KwCLJ1TdG0yoklt1byBB5OETWXX14jQdquRW3RtMqJKb3rOQxs0Jg3m2E2Ew6RFY96pCzjP9zr1nflWHs3hRDKz7deV4XKf5TsoGqW8kdFKnxw8HneIH/b+EpnR6vOaa4gcrA0g5oZPQ9xvRGaV30UUXww7eivxg0a30XXQxiaHf6r0H715dPvd5MJBnUgwnnVXolM6q53Of0XwTOuW66pkUA9HpoZM6m0qnjt+UzpGs7qWB1b06nPCs0ss1kPfzsnov97iuklOHEz7VKSHVJWE46JS/GaqJb+Reel+HwehMg8UPRKfmB6sTiD/YmszHTnxiy1dl11xzTe97alnFJmid/A2Yu1obn5CrP9kFstAMRBZB+1ZgvTNnvm1tQpN5OEhlkdbUhwJPNr7R9no+tzjhU50SRgRDeycOKMLJTPZT8DCGiDECeOKKA7nPyTk/+MEPildffTWenCPzEv7HqbKCLfB0Ehe5WufE9sENz8DNMccc8RdazznnnN7CDjw7c3Qij7TrQpjrW09nzt77ujqJd/3118cvyvALv5Pw9NNPx3v77bdfse6668YCy/fk/H4C0Dr5+4EHHoi2A50WnkenlZ/on3/++eP+doH27eOPPx6/AgRaNjLQb50DQOBz2FGjRpVsf99ystSLL74Y/051Eufwww+P9/nGnmvsBp7P4VLfCrz8RFAvQiTzZI7gPHM/NXxwXnnVg+6597bOWWedtbXtttuWV33w7MzRyfPW3nvPziqd5JMGe+91WnJ9q3Wy337llVemNFcGzsgXaJ2UsdBTms/VCYccckgpqQfat0suuaT5XJ2w2mqrlVJ6oH276667ms9JWGSRRfrlhVeHcvOz+1t2CTr5Pf1ss80Wf6/t7LPPLpkeeHbm6MQeejv9ZWOub9EJp3sMNlshO01Lrm+1Tq7p6ddbb70Y6PXotXl2t912iz094Bvz6aefPv6tdfL3XXfdFffuU760TnyFTp1GniMdnFvIYRUC7dsHH3wwfvGGXywZ2Gr19Ojky0FGKQLt22effTb+Vh1ydLpPOOGE+Os2zzzzTFteeHUIGTn5iSN7ER42W+ngDLclofVN0e3puz19XZ2hoWrdf//9USfy+MUbet8bb7yxjNEOT2dTsHzbFDzfWnjttddaDz/8cD+fe3UoNz9VEzB4BOWxxeyiHfgE33TRB3pJfr2Wnoieir+PPvroeGpwThkKBTv2ahqMfkJFLq/6QNxQocqraoQ6YqYFGawvaZDHpKcuLNkzzTRTHCXgk05gBK14+XevI/RwACNIgMWnQwoy8cgjj4yHYz700ENxeC8OwHnI10MQT6fHk4kMb8aXFoHFe7LJSDgdP0c2SHnJuGWWWaYIc9hi7NixbRld5fO6OpFB2vVQM9e3yIbThQ2fa9nASwuoq1Pnp+im8uTYT/nSPD5Bnh4+e3ZasoHFwxH0VCvXt5ZsaWi0z3PrkKdzRHigsTk9/3Pix5tvvhl/kTRVRsKQr+cjnk4ynee1Tu/kHJxUd37t6aRnwE4tR9spyNH5yiuvRI65HnFEFnHB+HwrsHRiD5VHr97n+hadcLrweKv3Ob71dDaVn5QvzeMTdFr5adnp6SS+JYO0DPaMPEsntlAWrbcx2KrtzNXZ9sHNYAPgV0t4DYIiK85gA7D4JkInZfPKThakuBZQqHTcgQRg8U2EiVk2sO41ESZW2e1NQAOgENPCdtEf9H68IbjllluKPfbYo9hrr71iq61b6CroXgHwvF65B/C6x60CadG9AuDcdQpLCq51j1MF0mHZqXuzLnp8a+VDU2j8lR3PMxyUA/oFTQ3vJ7ZXduji6CNe/1x77bXFTTfdFF/XgIUWWqgYM2ZMlDPffPMVyy23XOSB1snrLHlO24NvkYFfUsCTlhlmmCEerSzQvuX10L333hs58lkXOIaaDMFT+8VOeDbYyDBX+5bNLbyaIy2pbOIQlw0yrHdo5OYn8jVPukmznht7w15PJ/GtMkHQjZb2rSBHJ0COLp9eHcrViaD4aoAQIsVl/pQjhJ473rP4kIg2juswr2/jCCFhMb7mPZ1wlk4WHi0+ZHA/jrTk6AwNiinHspNQR+frr7/e2n///VuzzDJL3HThhfXXX79Njta5xRZbmM/VCXPNNVebbO3bsWPHms/VDc8//3yvLO3bu+++23xGwswzz9x68sknQ93qeSUnITc/LZ5XsBxGqnniUh417+n0ygSvSTXvldu6OsFxxx0XfwJNx/fqUK7OEdwIzo8I+mLQLUMwPHJpSw/gdetCvGBIbF2RJeDvoLBffE8ncdGX6uRvWfix0qhlA4u3dCKbdBOXlpT7ghzZIOWRy9+cHXjHHXcUV199dXHbbbcVL7zwQjF69OjiggsuiLp40zH77LPHZ4CWzbbmcePGmTrxVcj0fj2a2EkvzEYUgfYtcpFv+RzgFz2KAJKf/Mqq9EqiU3zL6IktpVo2Pr7nnnuKnXfeOZ77znFiofDGeyDH5+iTtAjQE8p2/J+elDgCZJA+bWeOzlCZYsC3qWzPh3V1klY2K918882xzOBXZALLTpCrsyO/cMMQ3Dr3HvnW0MzSiUORq3VObMN7C9jAL5q88cYbxS677FKy7fB0NgHPtx6wqW46PN9auO++++KUhjWOVVddtWR7kJuflC/N01iR7olteL/VVlsVt956a/weIfW7V4dydbZfNYAf/ehH8QMKCnYXfWBOzfwd0CBusMEGscKTYWRkXVBINHje8jc88uuCQkLB0kA2hT+FVIa6sOykke3Ch/Z5U2i80of5XRy25RSISQH4RL4i66KLCYnGKz1DFYbfdYeDkwro3fUws4suJgRGMuSSwNBO5g11+fQayJBE36+S0RSvOY+vkuHxmqvLy98g9U1635JTR3bKdZrXnMdXyUh5wEIbkCmLjp9eV/Fa9mB4zXl8lYxcPr0GfNX417/+td/9Khk5/Ei5IYGCWYcTPr0HpGDrexI/va7iPS5XRt34adyqe5q3OO95AtD30uuUt+41Eb9KhsfrexaX3hsfBxZddNHi3HPPjW8xQHrfk1FXp8S1ntHXVbz1fNW9qrh1eMDv9Z911lnx7zryc3VyoxehFYjv9TRCSxzvacBrHHjggfFgg9BSlUwPgjIzvqcTztLJu1GL59WjhRydvNO14lscyNHJ++htttmmvOqDZ2eOTp63Pq317KzSST5pdOoHLKuQm58WzztwS45np6fT4v/97879gKUHrw7l6myb04frGCzU5bkOCehpURJUPW/d83jg8RpVz1v3PB54vIYXD3/gF41O6vRkezyoy1fFs+55PG8GLL9YqNJpwdMJPF5jQuikrFhvY5rS2fhCHpstfvWrX3X3VCtceumlca99F11MaLRV+qoVd++e5tlDvtZaa/XbcFD3+RQDeSbFcNLJ5hMOibAwMdip+aHQqTHY51N0Uudg09lpnSOYm5R/x2EFwwG9syfMGeKuHr2zB564qWCeZ9OF9S0wQe/U8nQy5EOu1ul9f01atGzkIqeuznQbbgrLTpCjk30L8Ho7q2dnjk5khLmh6fMc3yLbymd8znbTNC25vvV0NpWfBM3jE3TqDsizM0cn+Ul8/T19rm8tndhCWaxbh3J1NvoDlhKailt1T4em4lbd06GpuFX3dGgqbtU9HZqKW3VPh07FrQqeHI/3Qk78nLhVIUtOaMl6e3paDC6tVo3WQrfG8MRFkIDnWYToflrbrpO46NU9g2dnjk7k0jPo7x1yfYtOON0z8N4Y2Wlacn3r6WwqPylfmp9Y995jC2Wx7vcruTrbr7rooosPPbqVvosuJikUxf8DdmYcBMRZusoAAAAASUVORK5CYII=\&quot; style=\&quot;height:231px; width:322px\&quot; /&gt;&lt;/p&gt;\n&quot;,&quot;feedback&quot;:null},{&quot;id&quot;:1,&quot;choice&quot;:&quot;&lt;p&gt;B&amp;nbsp;&amp;nbsp;&amp;nbsp;&amp;nbsp; &lt;img src=\&quot;data:image/png;base64,iVBORw0KGgoAAAANSUhEUgAAARMAAACHCAYAAAA1Kb1ZAAAAAXNSR0IArs4c6QAAAARnQU1BAACxjwv8YQUAAAAJcEhZcwAADsMAAA7DAcdvqGQAACyISURBVHhe7Z0LuBVV9cAH0n8alNqDHqiRFRVEKqlF2kMCMV+pgIaYClhqhmKBDxDLBBQwyDQtUVSUQFAzMTEjQF5GpKC8zHwgJeSD1IrCXvPfv3VnX/adO4997p1zzzn3rt/37e+cM7PPntl7Ztbstfbaa7cLDUECbP7Xv/4VvPnNb462pPPGG28Eu+66a9C+fftoSzL//ve/g3bt2gW77LJLtCWdv/71r8Huu+8u5WZBmZCX73//+5/k9a2PT77//Oc/wT/+8Y/gbW97W7QlHcr8v//7P6l/FrT5m970JklZcGyuUV694e9//7vky6sTZdJOnGcWpd4bPvXmuH/729+CPfbYI9qSTtH323//+19JefUGrjdlcm9mQXm0Z5H3m2+9OUd4y1veIp9ZFHm/ZZ+VoigN4AHNEyTAw+kjIKCUfHmCBDhHH0ECCNA8QeKL9kwS8H1TaM/Ery1roWdCe3PPvfLKK9HWZP75z39Kmbvttlu0JZlSeju0pW8+6pJXb84RfIRe3v1GXT/wgQ/Id9oz635TYZKACpO2JUxg48aNwdlnnx0sX7482qIA7XzOOecEQ4YMCXr06BFtTUaFSQIqTNqWMPnNb34TDB06VASKkky3bt2CJUuWBO94xzuiLY3JvhqK0gaYOXOmCpIcNmzYEDz44IPRr2S0Z5KA9kzaTs+Esr7whS9I7wROOOGEoGvXrvJdqRMi8+bNk++9evUKFi1alHrdVZgkQH188qkw8WvLahYmzz33XPDRj35U6nPccccFd999t9f92Vagra2w3WuvvYJVq1YFH/zgB6O9DSlEzeGi5l1Y8M0HRZfpmw9KyeebV6lO/vjHP4oggb59+6ogicEL40tf+pJ8R+DbtkqikCehHA+fb95Sy/ShlHy+eZXqhAfEwptXaYztVfKZ1cNMVXMAKeR2eTdt2hSMHTs2WLt2bbSlDi5I3oHAHiovHzBGz4NaVJnkI/k8/NTHJx/lkfcjH/lIcNZZZwWf//znU1WEeFumQdccFSfv+LQPx/d5k27fvl3UgrzjUyb18VGdfOvjm4+6oOb4qIyUyTnmXXPUNvJkqYyMUHDdYMaMGcFXv/pV+a7s5Hvf+17wne98J9hzzz1F3eF+T6Ldjh07UoUJF4Obla7O448/Hpx55pnB7373u2iv4oIT01VXXRWcf/75omfGsW2ZBw80D0CeMOGh5wHMs61QFnYdjs1DzX/S8C0TfOvjm4/jIvQ6duwYbUmHMjnHPGGS15a0x69//WtRb6AcwoQ6oUrZdudz77339hKaWVA3HvL3vve94h9TTlxh8vDDDwcf//jH622VLu1p7KQE9jsPBw+JCpJ0jFAOfvSjHwWvvvpqg3Z0EyRtd5NPHlIp+VyS8thkSdrnJp88bvLJ75OnKSmr3JZg9erVwdFHHx306dMn+NznPhd89rOfle8MRzcHBP8VV1wR3HTTTdGWlsG2W7wtJRlJmfqqsl3U3//+98EBBxwgDwwgmd761rfK97YOb8mnnnoqeP311+X31KlTgxEjRsh3F1VzsqEurVHNwTcDA+a73vWu4H3ve59so5fPqNXKlStTVYY8uE86deoU7L///sHixYujreXBV83hIiZibqoQFQjmz58fmguC0AmPOuqo0Dw4sl2p4/rrr5e2IQ0cODDa2hDakjbNw/QCQ/MQRL/SMTdTaB6q6Fc25iGtv5ZZUCbHz8O9N/LwrbcRZOFrr70W/cqGMsmfB+1DnbIwD2L9tTPCJNpaHL/85S+l7ClTpkRbwnDMmDGybe7cudGWMLzvvvvCyy67LDQPbviHP/wh2lrHAw88IPu++93vhuvXr5dt1M083KERhPLbqFLh5ZdfHq5YsUJ+Fwnlcr4cb+PGjdHWxuRbGQ2//e1v5a3F2/KSSy5ptr7X2hg2bFhw4IEHynf8YxQljnnWom+B2DnA+tTccccdwfHHHy89ACM0xN/FCBTZh9/Ll7/8ZdlnhIk41eEbY3uktgf77W9/W3oPPr3AcuElTOhSAd0c2xDKTriAdliRLriixHnooYeCH/zgB/LAT5o0KTjmmGPEoxTjuHnzB29/+9uDdevWBXfeeae49k+fPl2eu9GjR8tzhyptei/yed1119WreJgbTO8nmDNnjmz/5Cc/KdsrgZcwsdKPCqBTK42h5wZ5erzStrD3Aw/8BRdcID2MzZs3y7R+Rq6effbZ4Omnnw5OOeWUoHv37sGJJ54oHqaMMrEP4XHGGWcEH/7wh4Njjz1WRoKWLVsmgyLELHn++eel3MMOOyz4xje+IceqFF7CRFGUpmHVm1NPPVXMBRgwv/nNb0ov4pZbbhGjM9j5QKgv73znO4O//OUvwZYtW2SbNdwC+f70pz+JOo0wwphLT4b/VPpFVjZhQoWfeOKJYP369eLkZnVARWmL9OzZMzj44IODT33qU8E111wjqsvs2bNlxAlszxbo/buCwdUGUKPRFNjPfxnRYe4MPZ/HHnssylUZyiZMJk6cKOPrDLsxvs7ngAEDpIunKG0Na3eEP//5zyIUduzYUR8fhB4GMIzPi3jfffcN3v/+98s2VB1A4DCLt0uXLmK8pXeCkJo2bZqoPTfccIPkqxRlEyZ4/dEodNHQAfGixTKNzqgobY177rlHjK8YWxmdQWh8+tOflhnL+HBhQP3Vr34lxtmtW7fKiM5+++0XHHTQQaIO3X///cHVV18t6g9+K/jZIKAQIh/60IfEnjJr1iyxoVSKstpMsDSvWLFCPGfpgiGFcbCxXTskND0YLNa33XZbfXeO/4wfP16k9ZQpU8QQRUM+8MADYtHGuQhefvllaXyGq60nIB6oDKGhYgFOQ1xA28h33XVXcO2118p3DF+XXnppMGbMmPp4FuiwnBMGsNtvv12s64rSVOw9jYOaHd7lWTjppJPEdoLKwigPxtQjjjhC8vCJQRa+//3vi0qEsLj44ovFexb3ecqlZ8NoEGB8RUDdfPPN8rsiiLdJAuZk6x2TcJghqxEGoelyybY8jPQNO3bs2MARae+99w67d+8uDkemEcK+fftKuUb/k8+RI0dKPiNI5Pfhhx8un+bBDjt06BAaKS5l4jhHGUaNkv3Woc5ciNAIKPk+btw4KctcGPltHZIo49BDDw1Nw4dGf5V9JKN7hs8991xoBFRopH5o3giyffDgwfK/PHAeIn/v3r2jLQ3xdd5Sp7V8KJP8edA+1CmLcjutmZdbuHTpUklLliyRZIRJo/Nat25deOONN4bm5SX/cTGqjezDyc30TGQbbfrII4+E5qUpvymPY6xdu1Z+F4mv01rZhEn//v3DXXbZJbzwwgtD03sIBw0aJA+s6YrJfhqNMkeNGhW+9NJL9YLlhRdeCE0vQ74b9Ui+v/jii6HRH2XbsGHDpMFMt1F+m66jNHC/fv3C3XffXRr3wAMPDIcOHSoPZa9evcLddtstND0QqRN1mDBhQv3xTddShAjCauzYsfLgde7cWfaZN0e4evVqOd88VJgk41vv1ipMWgO+wqS9STJ8lZdKhSEu1BnUECNQRJ8zN0C90xv6IRZpAvkyb4EZyYC6wVg6nHbaaeJdyrAX54BjD3NfmBuEDomzGGPwOIwNGTJEQvyjzuCNyugRnoKoLeiYqDTYcciDjmmkuByfaG6cK3Ydjs1x6Doy5v/DH/5Q9NlScdtNU/UnxZ+k9rOpPeuEJKVt27aJtZiQf1YvKwWs1Tyo2B3w7PvZz34mNhN0QYxIPNi45SNIwH5i87ALCNkJReiV5GWM3U4wND0Y+W7zWss3Y/MIG+wxa9asEUGBCzLHw3ZDWUTaRr+kARBY6KjsB44PCBd3eM4X8yaUtqOObnsyEZDt7rakZN7Ojf6blDhP8ibtiyeuIcdP2ucm3zKph095JN96k4f7LGlfPJXSltQpaR/JtoviB88LbYpcSGpPDDnSDY0nupHmLS7f6f5TVqk2E/OwSxfbcscdd0g5qBaoQexHhQHsIuy7+eabw0WLFsl30/uQfWAERP2kJjjyyCND0yMRGwk8/PDD9f9fuHBhaHpA4emnnx4aQSITp7DVjBgxItxnn32kXqhdqGHTp08PjaCTyYxG2ISmZxPuscce4XHHHSfl+uKqOfG2JHFM2jRpn5vowtM1T9rnJrrwqCRJ++LJXPz6a5mVKNOqJVnJvTfykm+9Ue3Mg5+4L54ok/xJ+9xE+1CnpH022XuNpGpOMq6ag/0mqR1JqfFM4qkpmAPUry4GDBWDuWGll4EKQg8DnnzySflExUE9AlMP+bS4v3FHtm9RsNHfjLAIPvaxj8n3X/ziF9LDYIiNXgxOQqg4BDJCZeL8GKZjkhWqET0ahtw4TvzYpZDUfpqqNyn+JLWfTWUbGka9QJW46KKLZLiLsIYMw7KdGAxHHXWU5MMbkPD52EJ44PEQtGqV+0DHH3CEAL8nTJgg/ycwEbaTT3ziE/JJWQgaVBpUm3e/+92i+lhBwxAbwoSx/wULFsj/Jk+eHHTo0KHRsRRFyadswsQ+jDjc8MDeeOON0kP48Y9/LL0HZkwOHz5c/EuMaiCGUwyeePbRcwEedgs2GJKF/yCgfvrTn8r3Z555RgQSQgMHuc6dO0s+nIKAHgpgWIV+/fqJ8Zc5EoTtwyYzePBgOYbpHjfwWFQUxQPz0CeCDoT+DE0ZGiYfgVpsYkx88+bN0d460Gmxi0ybNi1cuXJltDUMTY9C/mPH1GHNmjUyFu/C+RlVRuwkq1atirbWYY+Pfg0MOfMbvdyCrwvHNwJJgssA58S5ZA2BJaFDw8n41hu7ilFbo1/ZUCb586B9qFMWOjScT8X9TNoaKkyS8a13NQiT22+/PdqquOAM6iNMyupOryjlQIx97Yu/dctRZmvAt128lgfF5oERFT8Ro65IoBalIUwDZxkA7DfM64lj3vjiZMeDkAVtTgDkrCDIwIgX18gn+HNrWx7UF9MrkeNi9E+Da8a1A2xnRI83PR/5rdQtu8sAB4G3GdhYsWJFvR2yEQiTJNyurKo5+fioOUD3nADU+MUkoWpONs8880x48cUXh+edd1547733RluTias52MsIzuyej6vmaMpO+HWpmlMF2LfjueeeKzM8mb2slAY+SUzNZ5Yt0ymIjzNnzpxobz54uzJimNdLUpqGqjkF4aPmEEGcaQWoE7jx49cSR9WcdDWHKfhEcqedcQEYNWqU+AgRboKpG3FQc9D3KRsHRsq+9dZbg29961viioBgctfNYQ4Y50p+pQ7az06ryVNzVJgURJ4wYaIhfjXEaRk5cqQ4z+FoF0eFSbIwQTAQeX3QoEESvwaYyIkDJCEL8VuKw3+oN86TzM9irWweDs7p0EMPFcHEhE8iAcKVV14p/ke0g1IHPeqf/OQnkvbcc095/ku2mYDVi40wEZ1JbSbp5NlMtm3bJrFSgDgqRtWR73HMQ+o17Glu+NxhT4sRJl62EMrk+D74lAe++YwwyVzcbcuWLRIPhzlUFnyICFOBn1EStA91AnyXLrroIrlGxAax/kbYrthGmj17tmxTGmKErLQPQ8NPPvlktLUx7ZHSacnc1PIWspKat4udpas0xA6f8Yblrc1b0W1LuuF0o9lOm9q2Ja+bj/3xbUkp6RhJyebjM69c3zJJ3BNJ2+PJNx8pLS9tytQI9jNNgt+cJ/cjvWUbRS/+P1tv8tP+zA07/PDDJT9vWWC/xf2u7CTeRrRnvK1J7eh9RPkawQ3PRWBODXNguJB0BZmMxz6lTsCSUF8IcWAjhbONRrfwIFj1gTVOmFhIAGBueISKhXZFMPH/LGzZVoilQTnMdaK7yvHdY8WhTPbnqVhAfbKGXC2++Tgu6gjLN8RBVWGZCATBwoULZf6WFcZ8R2VhWgQ3tIttI+o9b968gJCGGGBPPvlkCfPJfCxsLgwJw4wyrDXcGsDEgakDAYyNiSkp3LeNMBcklbiaQzIXRiKXGX1Zk0m0Bcnc8NI+aWqOudGjb6rmJGEe/Ew1h/AQtPGjjz4abalj//33D88999zoV0NoH+oEqDm2i87UDMIygKvmqDt9Mq47faaaYzIlYvZF3xp+p5tjhEyjLk5bTbQFKVFSO7htmAX5fPL65oOiy/TNB0WVSe8EFTueh15H2trXbpmoQzbYFkZbetmQdUylMVnt1SQ/k7wuuKIUDaEhECaMTFl4sREvB1uUUnlKGhrmgjIsx1o46MJKnc0C/f2KK64QA1+WnwltCayXwjCnDg3vhONmDQ3jcEaP4qqrrgq+8pWvyDaCYxHQ6vrrrxefkSQ416xjM5xv3enVZpKMazNp0tAwOqy1mVh3evMGqJ+qrzQEWwltlGYzMQ9f9C2UiPnDhw+PfjXEPHz1en4W2APcMrNoLe70ffr0CU899dToVxjOmzdPQn8ybAyE8LTD77Bp0yaxlWShIQjy8Y5ObzJ5Y/I3CMOo7ITeSRYErB47dqwswkTkfN6IfMcZiLeykg+LT7HKASM3y5YtC772ta8FxxxzTP2KB0xVYOTRMnDgwGD69OnRL6XcNMlmopQOfhJE6qcrjVsyw7W4drNKoQoTP/r37y+r4BEKlLCbrEjAkLyFIWhXPUS18xnmVopBhUkLwUjC/PnzJTFPBCHCd/we9Ib3h+Uyf/7zn8scJ9qPwOIW9tH7sxAS1KhF0S+l3KgwaSEYiWA+DkKFuU0kfvN21dExfxC89EpYWI0engtxf9/znvdEvwJZiaBTp07RL6XcqDBpIVBlsDkpzYcRIh/VEN+fco46EhKBiYLMpMVDlxUhseUwi5lA53g4xyGwOh7SrREVJorSRHDRP/300yWcBLOScdMfMmSIGIJZVsWqr6xoadeFuu+++0TwtEZUmChKE2HtJ0aLmPOD4OA3YQ2Yv0bMlK9//euSb+7cucGjjz4q31F3WQSuNaLCRFGayL777isObwRXYq1sHOiYeMhEThbmx1DMRMI777xTXABwZsTx08IIHwZjhrwRSLVOe4YokxL+JOic6Pl5806UneBvQtsxX8dtT9qQ7e62pIRnafy/SQm7ASlpn5s4JmWSN+/45CFv0j432XsjaV88+da7HGXmtRF2F/YXAWVxXhaECD0SeiwsRM9+6wlsDe7nnXdeffjOyy67TNwGqh3uTe7xpPZsT4iBpERXjHF6Ku7jsq3Uwc1D2+Fq7rYnbch2d1tSsm7vSfvcxI1JStrnJnsdyZt3fPKQN2mfm2yZSfviybfe5Sgzr42YCsH+coA6Q/mETaC3goMdke8Js8CxiRKH7QQbCqtcXn755TK9otqnqXBvco/H25KUuXC50jTS2jJpe60m3/r45iP55vXNl5dsOVnwcNs3r9vzKBV39IkHcs2aNbJ4Pt67zElirha9ra1bt0a5qhO33eJJbSaKkgH2DhzjWKu6qWoIpgLXLYAHj97V+vXrJf4sNhYmGCK4UDNrFRUmBcONkoRP9DQgHykP33xQdJnyFirh2EXWG3zz+uTL209EvAsvvFAi4x988MHR1uaD7YEI+3jtTpo0KZgyZYpMr2BGfq3id/WUZsObyAfml/g+fNaPIQ+O7XN8yvQJsQi+9fHNB0WXSfs0V5h069ZNlig5//zzJcxjU6BXgo3HfseASbAmRnawqRAR/4gjjggOOOAAsT3UKmVf6oKGQw/kv25DEYsCPRK9sTVgl7rAPR5jGw+lqyfTDnkPP0KEri43eJZAYR/lcY04TsolFMjLiAXHzspbSpngUx/wzcfxOE/70GVBmT5tRFvyyfGT6sO9vXbtWukRQHPimRBr5YwzzgguuOAC+c2McJY3we8E/xN6OMxoJg/LcuDshvAYPXq0fGcm9OrVq4OZM2fK/6uJssQzMQKh5KUuiCdhuoehadxoSx1Tp06V1dVbC3apC021m5oTz8T0WkKjqkS/6uImDxo0SL5PnjxZYicbQREOGzYsnDhxomxnmdhOnTqFplcSdu3aVZYurUbKEs+kKfC2QUIzT+Gll16KtgbB5s2bZXhMUVoD99xzj7jVW1gCFlsIEDYB13si7BGRb+jQobL9nHPOEcc2FhZjJjmTF2uZsgsTuqQ9evSQAL5MfrJYHwALjY0RirVjrXrA8BnLRzCZ6pprrgmeffZZGUa7+uqrJTYIZVuYjs7FY3tzhvAUpSkw2oMqb2G2MkvCAKobNpH99ttPhoLdmLUIGFQfZjjXOmW3mRBhjJidSF2kL27GrI2CdRy7CQ47uBJjMWeYbPny5aJHjhgxQoQDMSnQR3HwYXo5uudjjz0mggYdl4A5d999t0j7Qw45RPROJD5vgJbE2kxwqaa94qC/+xg3rc0kzzCIwOUa+dgjGDng2HnHp0yS73kWmY+64GeBs1celEm9s2wmwMuGPFltuWHDhvrr1RybSWumamwmRp0JjQAI161bFxphIXojsFSjeejlu7mA4XXXXSffb731VskPRtCEe+21l8TyJPbsrrvuGhohI+c1cuTI8OSTT5bzZB2a8ePHS+zUZcuWhd27dw9feOEFKaOlsDaTfv36RVuUWsC8mOS6kZpjM2nNVI3NBHiT0KtBpySeA/Bm4S0IuBEzbZuJT3QFiUQO9IzobTBCQpeRMXgs4/SWWFVs27ZtwauvvireiSeddJKUyepudCOJMVEJ0lQsbEemvaNf6VBnV31Lgzb1VeeITu8zB4UyfZymqIdPeeBbb+4Fe93zoEx772RB+1CnLFjhXymGQoTJ1KlTxR0Ypx6CwyTBAz948GCJ84Ca4s6exEB79NFHByeeeKKM55MXuGHoWgE3Bt1lZmda6L4iTFCl6J727t1bxu0Z7ivXnAtFUZJJFSauPpqnm3bp0kXsGhiT4qH0LLzxMESxvgnrnPC24oFnO34Z9CbwBkSYWDsAwsSu1mbfbvFP3uL0VLDJYJshIjnCrUhvxSKgDfPaEYrOB0WX6ZsPqr1M32MqdWS1V3uMXmmJLiIPbV7XlyhTBIm59tprRf1Iwj78CA4CxRDijgWXcGjDEIuxFQGAExsGQ0CoMH0bkiqBIEF40XuhZ0IwGobkUKfs8gctDQKQ86cr7rYlbej+Tkvk4/9J+9yUdIykRD5bZl65Nm/SvngqOh+p6DJpn6w622ul+EN78dwltWd7XJPTkrWC255CETASRA+G6OyUS++Ek8P+wbAvFnV0fIQPAiTNfsC5ofLQo+ETL0b+w5o0hM5zfVpaEs6ZtkMlc9uSurq/0xL54v9NSuTxyUcqpcxSzjNpezz55iMVXWZeG3Gt2N8cbrnllgYrOPKiHDBggKjbI0eODLZs2SLbuY/pMeMhi98JI5auSQCfK0ZMWBXSBQ9a3COqBdqLZy+pPdvbBk9K/IkGt0KlKSD9ERKuUBg2bJhs54GnB4FbMY47qCh8R21ibRQMcrxdLBjLbDm8nRBAnB/RqlCdMMIef/zxUjHXttKScD7c7KR4W7q/0xL54v9NSuTxKdPmSzqnePItk1R0PlI5jp1VZ3utmsO0adPE3QFwS2CAgHvb2g+Zd2Pv04kTJ4rgef7552Uf7gTWfR4nToZguY9deElWU8xY2ou6JLVnqpSwaklzwXkHPxJGZCwYa3EyszEy8TVBTUEYjBkzRpzbCIWHhCdoDFAJGt76uHCR7BopOATha8LSEfir4OBGhauNotq00pRaD5/85SizJeAhsgKJNZB4GeINi9pO75vzJBq9FWzczzho4nPF/e0KD54VttveDMhDav5bC5T9LJncxygLHrAWHvQjjzxSGh6Yik2X0LoZ9+zZU0Z3cI6xhlQatG/fvvULWxN/k8hVFhzekOxMmqrlmZdKbcG9bF9c9EBYF8mC/W/hwoWyhCm2BvLZUUyeB2yN2AsBmwNuDdzX7mQ/t/xqpzZEnqLUALw0sfkhQCz0NhiRRPVx4Te9c/tCRH3H+xfvbXrmtWgYVmGiKAVBz5peNf5U9DImTJhQr7Kg4tC7Rlh88YtflPlq+FvRmwbUIZw26bGj2rD8KdRKrwRUmChKBk899ZT0NkgbN26MtiZDDwR7yOTJkyXU46xZs6S3gvsDgwIIDOx6Bx10kNgEGcm86aab5L8IGlYI5BNVHcOu3V4rqDBRlAwYSWGqB86Uad7dLthEWCydIV0MsAgRBANCAWGCbZBRHQyv+Gaxj94Ldj5rVLae4kwJcT3Fqx0VJoqSAbPSWdqT4M885ElYVYRpIe58qX322UeGiu1qfuSzU0WAMJAIGf6H0LHl4Ih57LHHypw1bCtqgI2gcZkrYz1ZLXT9rIMOY+y8AXDO4ZML54J/Cc5ocSPW448/LsFlNMiSUi7oMXTu3FkmmaaFR7BDwwie+GLlCCI7AknPww1Lyb6XX35ZRn3izpm4TeC3giDyCWVZDZRdmOB4xgQ+a2iy4IyD5AV0TC4EjmskvrMItPVixVCF/wjDZ4CAGj58uPil0OhIf7qOitLS4K1NAmwdeLFyr2IvOeussyTGDZ8IEpw38TNhyseZZ54pQ8OM5uACwQuT/RaCLX3mM5+RF2Wt2E3KfpZ4qtLYRECjB2LBcm2FBUauPn36iA5JiAIEz6pVq2TJRECIuG7GXBBWQsNJCOmNQOEi4tqsKC0JXqx2PhqLlV9yySUiQJi0+sQTT8gaw4zs0KtGdQF63vS0mfTKc8HoDR7bOF+6IHTwraJnVBMYiZnKG2+8IZ/mQcUy1OTgSAQO6tGjR4Og0gRHMhJbvhNQ1wgG+W6ZM2dOaCS2BD9asGBBaC6IBD8iUJJp+HDRokVRzjrMRaxogGobHKl3797RlobYtszDCN/QdHmjX+nQFqaHFv3Kxghzr+NTJsf3wbc+vvm4zqYXG/3KhjLJnwftQ52yMA++XDfSjIKCI9GGLR2cq5y4wZGMahZtbUx7eg5JyVww+WTmMKk5UA7dOobN4rYTwMDkGq6AmcBxHRXdFIcgpLjr/Qq41vNmqDS8gdx2dJNt07zkm8830bZJ25uaSj0/n/zk4T5L2peUimgje7yiwZhay4tpZeG2Wzy1R09LS6gXeOJx4ZoD5RBvhGhrLLcYxwi1BoKDxZ1RWZgEiKDBOGUt2sTsZJ6PNXpZMJRVwzAa50rbUQe3LbHiu7/TEv+L/zcpoTr65CNxDX2OX0qZvvXxzcexuc+S9sUTZZI/aZ+bqEtWPtsuih88p7Rp2jUtRM2hO0leUryLjpqDirN169Zw7ty54SGHHCLbx4wZU6/m9O/fX+K+Dh48WNYaQWUwemK4dOlS2T9//vzwsMMOk++jRo0KBwwYIN+riSLVHJ8uvHk7tCo1B0pRc3yolJrT2vBWc0ymRMw+SfZ7FldeeaV4/DGjd9GiRdHWhiDRsF4j1TBQub0IyqdnQfxXItezn54JCzrHQf2hrFrDbc8syIOqlIdveVDKsYvMB755qXMpZRbVRr7HVOrIaq9CRnOwX5x99tkyXItQSQK9HdWE4VzG4kXHioa86IoyFMwoDqM5xCRZsGCB7LPYSiBwGAWKj8sztIbviqIolaEQYcLwGAZQXIV52JOwwmDIkCEyFEzvw9pJrF3EwmQopmG/+OKL0ZY6MPwwzIbQiLs242dCLBRFUSpD2f1MwO2SsmQFsyZRh6xRlf1uHvZjDbdObcB+ejO4KDN5CgehlStXiu8K/ims8kfAJEWpBPSu8Z1qCvhM4ZhZ65RdmNAjodfh6lpM1cZRx1rS48IEdYjeyYwZMyQPed08RLEiCA09IgQIzj2sOo+qpCiVYPz48RI5DXXeh02bNtWr5bw0H3roIfley5RdmLCkJ2HsXPWHadh4rhLnFQjbSE/DhTCOxHRgzJ4A1AgWqxYxZMw+5uWMGjVKvGXxPFSUSkCvBBsfKy74Bn92Y7sy94blWmqdsgsTYjYgPOKTlViTlxB1wKLNRKRyoTfCusIIE0Z4unbt2mCOAoIF92N6OQSaUZRKwbrXTOZjDprbw2BeDb9tjxr3emx969atEwfOOXPmSB5GMrm3iRXLi5Vei4W5bcQ8YeoIwgro5eO8yWxj/LbEx6MKaBGbiaK0ZuiVMFmPSaruwMCSJUtkUMAKEx58VHTUGwIt0YshBqwNqsQoJ0IDb3H+g3mAeWfMRaMnzgRYeuFw6aWXygRCBj6qxVVChYmiNAMeenoJzPAlqDmBjliuFlBd7IqUQO+cHjeT91hDGxWd3jdTTAiGxEACgolRTCYDImweeeQRCZL04IMPSkhHFrpj4ALVil7/0qVLJSB7NaDCRFGaAWoKPk6o3Kg6jDbadXTsaGUSCAKr+mO0ZTUG4powisknvReECK4QlIlgwv+K2cYIEn4T9R5BknWclkSFiaJkgPqBJzaOmXfddVe0dSe4J2DXwG6CioM9g94CYMtAUNiH3X3orRoD2EsYqAC2UwYjmvRYmM9mwa5IeYxwIoiszbFaSBUmbsWrRfLVMrShTzsWnQ+KLtM3H1R7mXn7mb7BxFKCFSUtyo/zJQ89cWJZqRLjqvUZwckSwWCPEffadnFdJ7KwZSKAGJxoabLaq5CFy5Wd8GaxM63dtqQN3d9piXz8P2mfmyg/foykRFmUSd68cslTynkmbY8n33ykosvMayOuFfuzoEeCNzZDuThTuqBu0DMZN25cMHv2bFnvBhcG2pmQjAQ1ogdhRyFRXdwRySxhwHNHr8R1hMOugnrD6I/twbQ01A2hmNSeqQuXYyiyFY9P91fSQXLTdiS3PWnD+LakVEo+UtI+N1GWzZtXbqllJu2LJ5/jkkotM2l7PJEvKy/Xiv1NBQMpAoUeCYZUlr1F4ODGgHqEMGGYlziv9F4w1Fp/EtQVVgBMEwi8yFkOg9Ebu/YOi3YR1Q2jLvsrAdfJ9oriKXXhctlp/kSDu9JUycYKE25Stz3tBXC3JSXyJW2PJ/ugJO2LJ8r0yUsen+PbeyNpXzz51rvUMpO2x1NeGzVXmOAngjNmPIgXIzs4auJfxTKgxPLBSxvDKsIHunXrFowePVqWw7C9WQu2Foy6CCgW9cLTGydORnQoB7DT+HrbFoltt3hbklKlRCW6UK0d3zat9rYv9fx88pejzHKDXwnB0OPgSIn/B+oIqg+jLqeddpqoQASbBmIWE+OY0RiECj4kwINK/NhevXrJb3xPKA+vb8piAS9gcX67DndLktnuZmciRlqGRlrKd1NpSmhSDNi2Ql5wJNqSNs3D6PC5AX3AvJW8AxmZN139tcyCMjl+Hu69kYdvvY0eHr722mvRr2wok/x50D7UKYvFixfLdSOZhz3aqri4wZE2btwYbW2M6i+KohSCChNFUQpBhYmiKIWgwkRRlEJQYaIoSiGoMCkIhvQUpS3jJUxwqgEeGGY7Ko0Jo/F3+6kobQ0vYWIFCB53drFxZSfMFWEqOjTHo1JRapl2OJtE3xvAZh4S5hIw9XrgwIGynaAurG1DlPlKuPNWG7gR33bbbRLohjYjMhYr38dhQhlCOU8dos2tG3gWdhImbuh54MJNPjsvJA3KpBea1/t07408fOvNcXEjJyZIHpRp3e+z4P7kuFyjNJj1i7s64KGK27rSENazwmOXGdQEayKqXBLt8LaMvjeCi8GNQOQoXHeZsAQEcGE6dtaU6rYCNzS9EmZNwqxZsyRKvlUNLbSlz4NPPgRJ3oNC2/NQZz0owMPkChP+kwZlct6+51lkPs6L82QuSx6USb3zBBTCkTxpgpk2Xrx4sSydAipMknGFyfLly2XOUfz+hnbbt29Pvbv4AxeCOQbEspwwYUK0R0mCINn33ntv0KVLl0ZT22nLPAEB5OMByHtQrFDIy8d+BB0PHw91ljBhH8n3PIvMx3E5z/ikuSRKKRPS2ojwAIRJtOstqTBJxhUmrHdFAPf4/S2YBk/FnX/xyiuvhD179uTqaEpIRu0Ln3766ai1GuM7l8VcJK95J+btXLG5OeBbH998RkCUNDeH/HnQPtQpC52bk4/vwuVeNhMLgVqIyUCUbbd7XdSbwsW3K+tbJvlIRb91SSwIxsxQpp6ngSRXm0k6HFdtJtWJr82EGyMRc3G93yrYXXygTF9Qv3zyk8e3XN/z9M0HnKcPvm9TegY+x69kz4R6+N4bvvWmN1aJWcOm2y5vXdLMmTOjrYrLuHHjpH3omWzYsCHa2pj8168H5maJvmVDvqLzllqmD6Xk882rVCdu76apawW3dggXCUZeZPYwCxMmPg9VKQ9f0WX65oNS8vnmVaoTGxUecIFgzRplJ3ZVQmDJDYI0pVGSzSSNInVYC2HrGEXKswlQJuTl46Enr299fPJhY2DZAXehpTQoU20m6XDcSthMiM3KKJxdRBwXCEIqUr+2DteNSPtr166V3yeccIKEo0wFYZKEubgl6cVF6bCW119/3csmQB6ffJxfKfXxgbpwnj5QJm2ah3lQ1GaSA2UWeb/dcMMN9XYTTelp0qRJUYslU4iaoyi1zCmnnCK+QUo6AwYMkDi2WaiakwD1UTUnnVLvjWpWcyysyHf//fdL0GbT60ktm/OkzLz6AO1UqXykvPaBrDKpK459eAhPnTo12pqOCpMEVJi0LWGC8LDtjQGW+qWdL1667LPrBKdBmaS8tgTa0jcfdcmrt53awfOTR9b9RjuwnSU6+KQ9s+43FSYJqDBpe8LE98HnPCkzrz6VhHOEvPYpBZ/7rbijKUobYMeOHQ0WzEoD4YTQ86GUfFZQZOF7jsBLgXMtglRhUor09c1byTJ980Ep+YrOW3Q+KLpM33xQC2X65oNylelDuY5dVJntjH6VquYgsXxUErpAdMvzDkZ55PHpfm3fvl260T5dVMhTC0qtj08+yuMN0KFDh2hLOkW3EW8o6pRXb3BnDWfhW2Y57g2OjcrYsWPHaEs6lWxLrjdl5ql4lEkq8n7zrbftleTZdaDINmpn9MpUYcLJ++jk6KYcJO+EKI8T97lo6PlcsLzjUybkXQwag4bzrY9PPo7NhfN5ACiTc8y7EchHO+a1EXXhGvnchAhm6pNnE6BM2imv7qXeGz715ricp288kyLvN996QykGWN8yfe8333qXYoAt8n5LNcACOlqRRjbfEwcMsMS2yHtYKBN8HoBSjIY++WhgHgBfA6xPmZwjdc67YUq5WRHMXB8fYULyMUSWcm/45OP6cM19DbBF3m+0I4LHp96+woQyOX6RbeRb71KESZH3W2oJGTImEd/8pZRb6jlkUWRZlkq2UTmOXeT5uVSqPlD0sclbdJml4HvsUo5fVH2yxZGiKIonKkwURSkEFSaKohRAEPw/Ld+qOtR0R7sAAAAASUVORK5CYII=\&quot; style=\&quot;height:148px; width:312px\&quot; /&gt;&lt;/p&gt;\n&quot;,&quot;feedback&quot;:null}],&quot;hasAnswer&quot;:true,&quot;answer&quot;:&quot;1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0DA444D-7603-433F-8748-6DAEF353C065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following Student solution class to a C# class template&lt;/p&gt;\n&quot;,&quot;text/plain&quot;:&quot;Map the following Student solution class to a C# class template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following Student solution class to a C# class template&lt;/p&gt;\n&quot;,&quot;fontSize&quot;:&quot;large&quot;,&quot;hints&quot;:[]}}],&quot;name&quot;:&quot;&lt;p&gt;Map the following Student solution class to a C# class template&lt;/p&gt;\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F0DA444D-7603-433F-8748-6DAEF353C065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following Student solution class to a&amp;nbsp;Java class template&lt;/p&gt;\n&quot;,&quot;text/plain&quot;:&quot;Map the following Student solution class to a Java class template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following Student solution class to a&amp;nbsp;Java class template&lt;/p&gt;\n&quot;,&quot;fontSize&quot;:&quot;large&quot;,&quot;hints&quot;:[]}}],&quot;name&quot;:&quot;&lt;p&gt;Map the following Student solution class to a&amp;nbsp;Java class template&lt;/p&gt;\n&quot;,&quot;timeline&quot;:null,&quot;analytics&quot;:null},&quot;hostVersion&quot;:{&quot;major&quot;:0,&quot;minor&quot;:1}}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E633FA3-ACA0-47D4-9428-3BB09B77C890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design into a corresponding C#/Java class templates&lt;/p&gt;\n&quot;,&quot;text/plain&quot;:&quot;Map the design into a corresponding C#/Java class templates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design into a corresponding C#/Java class templates&lt;/p&gt;\n&quot;,&quot;fontSize&quot;:&quot;large&quot;,&quot;hints&quot;:[]}}],&quot;name&quot;:&quot;&lt;p&gt;Map the design into a corresponding C#/Java class templates&lt;/p&gt;\n&quot;,&quot;timeline&quot;:null,&quot;analytics&quot;:null},&quot;hostVersion&quot;:{&quot;major&quot;:0,&quot;minor&quot;:1}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12973</TotalTime>
  <Words>771</Words>
  <Application>Microsoft Office PowerPoint</Application>
  <PresentationFormat>Widescreen</PresentationFormat>
  <Paragraphs>214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Mangal</vt:lpstr>
      <vt:lpstr>Wingdings 3</vt:lpstr>
      <vt:lpstr>Ion Boardroom</vt:lpstr>
      <vt:lpstr>Implementation</vt:lpstr>
      <vt:lpstr>Overview</vt:lpstr>
      <vt:lpstr>Recap</vt:lpstr>
      <vt:lpstr>Recap</vt:lpstr>
      <vt:lpstr>Software Development Steps</vt:lpstr>
      <vt:lpstr>What happen next?</vt:lpstr>
      <vt:lpstr>Patterns of relationships between Solution Classes</vt:lpstr>
      <vt:lpstr>Mapping a solution class to C#</vt:lpstr>
      <vt:lpstr>Mapping a solution class to Java</vt:lpstr>
      <vt:lpstr>Task 1.0</vt:lpstr>
      <vt:lpstr>Task 1.1</vt:lpstr>
      <vt:lpstr>Mapping Inheritance in C#</vt:lpstr>
      <vt:lpstr>Mapping Inheritance in Java</vt:lpstr>
      <vt:lpstr>Mapping associations</vt:lpstr>
      <vt:lpstr>Mapping Uni-directional (one to many) association (C#)</vt:lpstr>
      <vt:lpstr>Mapping Uni-directional (one to many) association (Java)</vt:lpstr>
      <vt:lpstr>Mapping Bi-directional (one to many) association (C#)</vt:lpstr>
      <vt:lpstr>Mapping Bi-directional (one to many) association (Java)</vt:lpstr>
      <vt:lpstr>Task 2.0 – Construct a class diagram</vt:lpstr>
      <vt:lpstr>Task 2.1 – Construct a class diagram</vt:lpstr>
      <vt:lpstr>Many to Many association relationship</vt:lpstr>
      <vt:lpstr>Association Class</vt:lpstr>
      <vt:lpstr>Association Class</vt:lpstr>
      <vt:lpstr>Implementation of association class</vt:lpstr>
      <vt:lpstr>Task 3: Map the design into a corresponding C#/Java class templates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L31409</dc:creator>
  <cp:lastModifiedBy>L31409</cp:lastModifiedBy>
  <cp:revision>298</cp:revision>
  <dcterms:created xsi:type="dcterms:W3CDTF">2017-06-01T02:21:56Z</dcterms:created>
  <dcterms:modified xsi:type="dcterms:W3CDTF">2017-07-12T12:29:32Z</dcterms:modified>
</cp:coreProperties>
</file>