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webextensions/webextension2.xml" ContentType="application/vnd.ms-office.webextens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3.xml" ContentType="application/vnd.ms-office.webextension+xml"/>
  <Override PartName="/ppt/notesSlides/notesSlide8.xml" ContentType="application/vnd.openxmlformats-officedocument.presentationml.notesSlide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97" r:id="rId6"/>
    <p:sldId id="298" r:id="rId7"/>
    <p:sldId id="276" r:id="rId8"/>
    <p:sldId id="277" r:id="rId9"/>
    <p:sldId id="278" r:id="rId10"/>
    <p:sldId id="270" r:id="rId11"/>
    <p:sldId id="306" r:id="rId12"/>
    <p:sldId id="283" r:id="rId13"/>
    <p:sldId id="285" r:id="rId14"/>
    <p:sldId id="286" r:id="rId15"/>
    <p:sldId id="289" r:id="rId16"/>
    <p:sldId id="287" r:id="rId17"/>
    <p:sldId id="290" r:id="rId18"/>
    <p:sldId id="293" r:id="rId19"/>
    <p:sldId id="307" r:id="rId20"/>
    <p:sldId id="295" r:id="rId21"/>
    <p:sldId id="296" r:id="rId22"/>
    <p:sldId id="300" r:id="rId23"/>
    <p:sldId id="303" r:id="rId24"/>
    <p:sldId id="304" r:id="rId25"/>
    <p:sldId id="305" r:id="rId26"/>
    <p:sldId id="301" r:id="rId27"/>
    <p:sldId id="30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89383E-9EEB-4ED4-90C2-7647461EBB42}">
          <p14:sldIdLst>
            <p14:sldId id="256"/>
            <p14:sldId id="257"/>
            <p14:sldId id="260"/>
            <p14:sldId id="261"/>
            <p14:sldId id="297"/>
            <p14:sldId id="298"/>
            <p14:sldId id="276"/>
            <p14:sldId id="277"/>
            <p14:sldId id="278"/>
            <p14:sldId id="270"/>
            <p14:sldId id="306"/>
            <p14:sldId id="283"/>
            <p14:sldId id="285"/>
            <p14:sldId id="286"/>
            <p14:sldId id="289"/>
            <p14:sldId id="287"/>
            <p14:sldId id="290"/>
            <p14:sldId id="293"/>
            <p14:sldId id="307"/>
            <p14:sldId id="295"/>
            <p14:sldId id="296"/>
            <p14:sldId id="300"/>
            <p14:sldId id="303"/>
            <p14:sldId id="304"/>
            <p14:sldId id="305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C1A"/>
    <a:srgbClr val="7E2812"/>
    <a:srgbClr val="EF9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75"/>
  </p:normalViewPr>
  <p:slideViewPr>
    <p:cSldViewPr snapToGrid="0">
      <p:cViewPr varScale="1">
        <p:scale>
          <a:sx n="87" d="100"/>
          <a:sy n="87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20611-796B-420B-A37E-5FE786BCB57B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8A6F5-0408-4AD2-90DB-526CF8E8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2/6/17</a:t>
            </a:r>
            <a:r>
              <a:rPr lang="en-US" baseline="0" dirty="0"/>
              <a:t>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2/6/17 -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2/6/17 -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3/6/17 </a:t>
            </a:r>
            <a:r>
              <a:rPr lang="mr-IN" dirty="0"/>
              <a:t>–</a:t>
            </a:r>
            <a:r>
              <a:rPr lang="en-US" dirty="0"/>
              <a:t> updated</a:t>
            </a:r>
          </a:p>
          <a:p>
            <a:r>
              <a:rPr lang="en-US" dirty="0"/>
              <a:t>With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3/6/17 -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3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3/6/17 -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EC92CB2-3500-49E1-9DAB-D6BC5741DB02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1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E65E-5557-4F18-B4FF-7A77A8FE683B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7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53D-8EC7-414A-8484-20C9B575CC1F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7CE6-0056-4082-B3F6-4168F573F5E3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2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B96E-5BCB-421A-AE29-14CC7A4BEED0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3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F43B-E1FB-479A-8208-FD1FCA4461BF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216-9191-4793-AC88-50EB05913461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5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D12187-F3BA-4D9D-9B7D-39440E538472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0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5B4EAAA-2439-4F9D-BDC4-1FF720E7C95E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9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D19C-11B1-41C4-9E02-E43FD65F904A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2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CFF1-0883-4FD7-8441-715C49D10C2D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571-0433-4ADA-A7F4-46DBA4DE8E94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699D-9C6B-4460-92CD-7FE4CFB69299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59C8-BBBF-40C6-9E22-AE6FF7FEBAF5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9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AF2-E912-4ACF-880C-E6B32D752B24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743-3947-46D9-A22D-B3FD7D452006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0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D93-12DF-4C56-86BD-1875CC7AF860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9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743280-0D1E-49A0-BD46-99419D87CAF8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11/relationships/webextension" Target="../webextensions/webextension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11/relationships/webextension" Target="../webextensions/webextension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Mapping Design to (C#/Java)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0" y="3220357"/>
            <a:ext cx="4073983" cy="2729846"/>
          </a:xfr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Free Response Quiz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5004989"/>
                  </p:ext>
                </p:extLst>
              </p:nvPr>
            </p:nvGraphicFramePr>
            <p:xfrm>
              <a:off x="5210175" y="2381250"/>
              <a:ext cx="6772275" cy="43814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 title="Free Response Quiz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0175" y="2381250"/>
                <a:ext cx="6772275" cy="43814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6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0" y="3220357"/>
            <a:ext cx="4073983" cy="2729846"/>
          </a:xfr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Free Response Quiz"/>
              <p:cNvGraphicFramePr>
                <a:graphicFrameLocks noGrp="1"/>
              </p:cNvGraphicFramePr>
              <p:nvPr/>
            </p:nvGraphicFramePr>
            <p:xfrm>
              <a:off x="5036782" y="2364077"/>
              <a:ext cx="6739943" cy="444240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 title="Free Response Quiz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6782" y="2364077"/>
                <a:ext cx="6739943" cy="44424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7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Inheritance 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22247"/>
            <a:ext cx="2601798" cy="3881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8135" y="3102963"/>
            <a:ext cx="506260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Public class InterestAccount : BasicAccount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private int interestRate;</a:t>
            </a:r>
          </a:p>
          <a:p>
            <a:r>
              <a:rPr lang="en-US" dirty="0"/>
              <a:t>	public void setRate(int rate)</a:t>
            </a:r>
          </a:p>
          <a:p>
            <a:r>
              <a:rPr lang="en-US" dirty="0"/>
              <a:t>	{ … }</a:t>
            </a:r>
          </a:p>
          <a:p>
            <a:endParaRPr lang="en-US" dirty="0"/>
          </a:p>
          <a:p>
            <a:r>
              <a:rPr lang="en-US" dirty="0"/>
              <a:t>	public void payInterest()</a:t>
            </a:r>
          </a:p>
          <a:p>
            <a:r>
              <a:rPr lang="en-US" dirty="0"/>
              <a:t>	{ …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0235682" y="2500609"/>
            <a:ext cx="1" cy="67700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385388" y="2500608"/>
            <a:ext cx="5850295" cy="147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5388" y="2496720"/>
            <a:ext cx="0" cy="172929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78775" y="4246376"/>
            <a:ext cx="180443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339943" y="3177611"/>
            <a:ext cx="1763486" cy="2187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38772" y="6464925"/>
            <a:ext cx="883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C#, we will use “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” to indicate inheritance relationship between two classes</a:t>
            </a:r>
          </a:p>
        </p:txBody>
      </p:sp>
    </p:spTree>
    <p:extLst>
      <p:ext uri="{BB962C8B-B14F-4D97-AF65-F5344CB8AC3E}">
        <p14:creationId xmlns:p14="http://schemas.microsoft.com/office/powerpoint/2010/main" val="10958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Inheritance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252555"/>
            <a:ext cx="2711967" cy="4049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8135" y="3102963"/>
            <a:ext cx="587853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Public class InterestAccount extends BasicAccount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private int interestRate;</a:t>
            </a:r>
          </a:p>
          <a:p>
            <a:r>
              <a:rPr lang="en-US" dirty="0"/>
              <a:t>	public void setRate(int rate)</a:t>
            </a:r>
          </a:p>
          <a:p>
            <a:r>
              <a:rPr lang="en-US" dirty="0"/>
              <a:t>	{ … }</a:t>
            </a:r>
          </a:p>
          <a:p>
            <a:endParaRPr lang="en-US" dirty="0"/>
          </a:p>
          <a:p>
            <a:r>
              <a:rPr lang="en-US" dirty="0"/>
              <a:t>	public void payInterest()</a:t>
            </a:r>
          </a:p>
          <a:p>
            <a:r>
              <a:rPr lang="en-US" dirty="0"/>
              <a:t>	{ …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0894898" y="2500609"/>
            <a:ext cx="1" cy="67700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385390" y="2500608"/>
            <a:ext cx="6509508" cy="8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5388" y="2497586"/>
            <a:ext cx="0" cy="17466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78779" y="4278342"/>
            <a:ext cx="180443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9339943" y="3177610"/>
            <a:ext cx="2557890" cy="24607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38772" y="6464925"/>
            <a:ext cx="98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we will use “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” to indicate inheritance relationship between two classes</a:t>
            </a:r>
          </a:p>
        </p:txBody>
      </p:sp>
    </p:spTree>
    <p:extLst>
      <p:ext uri="{BB962C8B-B14F-4D97-AF65-F5344CB8AC3E}">
        <p14:creationId xmlns:p14="http://schemas.microsoft.com/office/powerpoint/2010/main" val="28925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2374946"/>
                  </p:ext>
                </p:extLst>
              </p:nvPr>
            </p:nvGraphicFramePr>
            <p:xfrm>
              <a:off x="1237996" y="2374900"/>
              <a:ext cx="9114544" cy="44831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ontent Placeholder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7996" y="2374900"/>
                <a:ext cx="9114544" cy="4483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4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C#, association in a solution class diagrams can be viewed as mapping to solution class relationship.</a:t>
            </a:r>
          </a:p>
          <a:p>
            <a:r>
              <a:rPr lang="en-US" dirty="0"/>
              <a:t>To handle the relationship between BasicAccount and Transaction, we need a reference to a list of Transaction declared in BasicAccount. </a:t>
            </a:r>
          </a:p>
          <a:p>
            <a:r>
              <a:rPr lang="en-US" dirty="0"/>
              <a:t>We will use </a:t>
            </a:r>
            <a:r>
              <a:rPr lang="en-US" dirty="0">
                <a:solidFill>
                  <a:srgbClr val="FF0000"/>
                </a:solidFill>
              </a:rPr>
              <a:t>Array Type in C#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ArrayList in Java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5" y="3436533"/>
            <a:ext cx="6350518" cy="200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Uni-directional (one to many) association (C#)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952" y="2444094"/>
            <a:ext cx="3659642" cy="34163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public class Bank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private string accountNumber;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private Transaction [] txList;</a:t>
            </a:r>
          </a:p>
          <a:p>
            <a:pPr marL="457200" lvl="1" indent="0">
              <a:buNone/>
            </a:pPr>
            <a:r>
              <a:rPr lang="en-US" dirty="0"/>
              <a:t>public double getBalance()</a:t>
            </a:r>
          </a:p>
          <a:p>
            <a:pPr marL="457200" lvl="1" indent="0">
              <a:buNone/>
            </a:pPr>
            <a:r>
              <a:rPr lang="en-US" dirty="0"/>
              <a:t>{ … }</a:t>
            </a:r>
          </a:p>
          <a:p>
            <a:pPr marL="5715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744576" y="2974315"/>
            <a:ext cx="2644760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403127" y="2978833"/>
            <a:ext cx="0" cy="8640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05113" y="3842899"/>
            <a:ext cx="86979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750105" y="2983646"/>
            <a:ext cx="1" cy="8415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4569466" y="3810972"/>
            <a:ext cx="361281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6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8" y="3499468"/>
            <a:ext cx="5581174" cy="1723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Uni-directional (one to many) association (Java)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248" y="2894125"/>
            <a:ext cx="4404049" cy="34163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public class Bank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private string accountNumber;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private ArrayList&lt;Transaction&gt; [] txList;</a:t>
            </a:r>
          </a:p>
          <a:p>
            <a:pPr marL="457200" lvl="1" indent="0">
              <a:buNone/>
            </a:pPr>
            <a:r>
              <a:rPr lang="en-US" dirty="0"/>
              <a:t>public double getBalance()</a:t>
            </a:r>
          </a:p>
          <a:p>
            <a:pPr marL="457200" lvl="1" indent="0">
              <a:buNone/>
            </a:pPr>
            <a:r>
              <a:rPr lang="en-US" dirty="0"/>
              <a:t>{ … }</a:t>
            </a:r>
          </a:p>
          <a:p>
            <a:pPr marL="5715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44390" y="3831866"/>
            <a:ext cx="361281" cy="606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605395" y="4216356"/>
            <a:ext cx="843417" cy="3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12836" y="3056520"/>
            <a:ext cx="0" cy="1150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30064" y="3053584"/>
            <a:ext cx="225601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27729" y="3053584"/>
            <a:ext cx="0" cy="765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7196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Bi-directional (one to many) association (C#)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4181" y="2464310"/>
            <a:ext cx="4070189" cy="20060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public class Bank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private string accountNumber;</a:t>
            </a:r>
          </a:p>
          <a:p>
            <a:pPr marL="0" indent="0">
              <a:buNone/>
            </a:pPr>
            <a:r>
              <a:rPr lang="en-US" sz="1400" dirty="0"/>
              <a:t>	private </a:t>
            </a:r>
            <a:r>
              <a:rPr lang="en-US" sz="1400" b="1" dirty="0">
                <a:solidFill>
                  <a:srgbClr val="FF0000"/>
                </a:solidFill>
              </a:rPr>
              <a:t>Transaction [] txList;</a:t>
            </a:r>
          </a:p>
          <a:p>
            <a:pPr marL="0" indent="0">
              <a:buNone/>
            </a:pPr>
            <a:r>
              <a:rPr lang="en-US" sz="1400" dirty="0"/>
              <a:t>	…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75" y="5167826"/>
            <a:ext cx="5844982" cy="155770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133540" y="5491073"/>
            <a:ext cx="361281" cy="47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29893" y="2456666"/>
            <a:ext cx="4070189" cy="2008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/>
              <a:t>public class Transaction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private int txID;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…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private </a:t>
            </a:r>
            <a:r>
              <a:rPr lang="en-US" sz="1400" b="1" dirty="0">
                <a:solidFill>
                  <a:srgbClr val="00B050"/>
                </a:solidFill>
              </a:rPr>
              <a:t>Bank Bnk;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}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7314180" y="4741200"/>
            <a:ext cx="1959842" cy="8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274022" y="3883182"/>
            <a:ext cx="0" cy="852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16362" y="3982403"/>
            <a:ext cx="2565743" cy="9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9091" y="3977998"/>
            <a:ext cx="0" cy="15180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95572" y="5491073"/>
            <a:ext cx="361281" cy="4758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18" idx="0"/>
          </p:cNvCxnSpPr>
          <p:nvPr/>
        </p:nvCxnSpPr>
        <p:spPr>
          <a:xfrm>
            <a:off x="7314180" y="4735777"/>
            <a:ext cx="1" cy="755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9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Bi-directional (one to many) association </a:t>
            </a:r>
            <a:r>
              <a:rPr lang="en-US" dirty="0" smtClean="0"/>
              <a:t>(</a:t>
            </a:r>
            <a:r>
              <a:rPr lang="en-US" dirty="0" smtClean="0"/>
              <a:t>Java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4181" y="2464310"/>
            <a:ext cx="4070189" cy="20060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public class Bank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private string </a:t>
            </a:r>
            <a:r>
              <a:rPr lang="en-US" sz="1400" dirty="0" err="1"/>
              <a:t>accountNumber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private </a:t>
            </a:r>
            <a:r>
              <a:rPr lang="en-US" sz="1400" b="1" dirty="0" err="1">
                <a:solidFill>
                  <a:srgbClr val="FF0000"/>
                </a:solidFill>
              </a:rPr>
              <a:t>ArrayList</a:t>
            </a:r>
            <a:r>
              <a:rPr lang="en-US" sz="1400" b="1" dirty="0">
                <a:solidFill>
                  <a:srgbClr val="FF0000"/>
                </a:solidFill>
              </a:rPr>
              <a:t>&lt;Transaction&gt; </a:t>
            </a:r>
            <a:r>
              <a:rPr lang="en-US" sz="1400" b="1" dirty="0" err="1">
                <a:solidFill>
                  <a:srgbClr val="FF0000"/>
                </a:solidFill>
              </a:rPr>
              <a:t>txList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	…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75" y="5167826"/>
            <a:ext cx="5844982" cy="155770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133540" y="5491073"/>
            <a:ext cx="361281" cy="47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29893" y="2456666"/>
            <a:ext cx="4070189" cy="2008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/>
              <a:t>public class Transaction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private int txID;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…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private </a:t>
            </a:r>
            <a:r>
              <a:rPr lang="en-US" sz="1400" b="1" dirty="0">
                <a:solidFill>
                  <a:srgbClr val="00B050"/>
                </a:solidFill>
              </a:rPr>
              <a:t>Bank Bnk;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}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7314180" y="4741200"/>
            <a:ext cx="1959842" cy="8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274022" y="3896489"/>
            <a:ext cx="0" cy="852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16362" y="3982403"/>
            <a:ext cx="2565743" cy="9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9091" y="3977998"/>
            <a:ext cx="0" cy="15180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95572" y="5491073"/>
            <a:ext cx="361281" cy="4758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14180" y="4738067"/>
            <a:ext cx="0" cy="741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you will be able to:</a:t>
            </a:r>
          </a:p>
          <a:p>
            <a:pPr lvl="1"/>
            <a:r>
              <a:rPr lang="en-US" dirty="0"/>
              <a:t>Explain how the various UML models support software development activities</a:t>
            </a:r>
          </a:p>
          <a:p>
            <a:pPr lvl="1"/>
            <a:r>
              <a:rPr lang="en-US" dirty="0"/>
              <a:t>Map the various design class diagrams into a programming language such as C# or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2.0 – Construct a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1" y="2352694"/>
            <a:ext cx="1933479" cy="456941"/>
          </a:xfrm>
        </p:spPr>
        <p:txBody>
          <a:bodyPr/>
          <a:lstStyle/>
          <a:p>
            <a:r>
              <a:rPr lang="en-US" dirty="0"/>
              <a:t>Java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1" y="3073983"/>
            <a:ext cx="4611365" cy="1751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Lecturer extends Staff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 ArrayList &lt;Module&gt; modList;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79374" y="2820653"/>
            <a:ext cx="461136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public class Module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	private String moduleCode;</a:t>
            </a:r>
          </a:p>
          <a:p>
            <a:pPr marL="0" indent="0">
              <a:buNone/>
            </a:pPr>
            <a:r>
              <a:rPr lang="en-US" sz="1200" dirty="0"/>
              <a:t>	private </a:t>
            </a:r>
            <a:r>
              <a:rPr lang="en-US" sz="1200" dirty="0" err="1"/>
              <a:t>Lecturertutor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public boolean computeGrade() { … }</a:t>
            </a:r>
          </a:p>
          <a:p>
            <a:pPr marL="0" indent="0">
              <a:buNone/>
            </a:pPr>
            <a:r>
              <a:rPr lang="en-US" sz="1200" dirty="0"/>
              <a:t>	…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6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2.1 – Construct a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933479" cy="456941"/>
          </a:xfrm>
        </p:spPr>
        <p:txBody>
          <a:bodyPr/>
          <a:lstStyle/>
          <a:p>
            <a:r>
              <a:rPr lang="en-US" dirty="0"/>
              <a:t>C#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2" y="3060441"/>
            <a:ext cx="461136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Lecturer : Staff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private Module [ ] moduList;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5295" y="3060441"/>
            <a:ext cx="473888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Module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 string moduleCode;</a:t>
            </a:r>
          </a:p>
          <a:p>
            <a:pPr marL="0" indent="0">
              <a:buNone/>
            </a:pPr>
            <a:r>
              <a:rPr lang="en-US" dirty="0"/>
              <a:t>	private Lecturer tutor;</a:t>
            </a:r>
          </a:p>
          <a:p>
            <a:pPr marL="0" indent="0">
              <a:buNone/>
            </a:pPr>
            <a:r>
              <a:rPr lang="en-US" dirty="0"/>
              <a:t>	public boolean computeGrade() {… }</a:t>
            </a:r>
          </a:p>
          <a:p>
            <a:pPr marL="0" indent="0">
              <a:buNone/>
            </a:pPr>
            <a:r>
              <a:rPr lang="en-US" dirty="0"/>
              <a:t>	….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association relationship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45" y="3341940"/>
            <a:ext cx="3048425" cy="9335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06" y="4826232"/>
            <a:ext cx="7382905" cy="122889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5535658" y="4275520"/>
            <a:ext cx="1" cy="55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7264" y="2468062"/>
            <a:ext cx="994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for many-to-many association relationship, we cannot map the design directly.</a:t>
            </a:r>
          </a:p>
          <a:p>
            <a:r>
              <a:rPr lang="en-US" dirty="0"/>
              <a:t>We </a:t>
            </a:r>
            <a:r>
              <a:rPr lang="en-US" dirty="0" smtClean="0"/>
              <a:t>will need to transform the many to many relationship to two 1 to many relationships.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" y="6488668"/>
            <a:ext cx="115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context of the database, </a:t>
            </a:r>
            <a:r>
              <a:rPr lang="en-US" i="1" dirty="0">
                <a:solidFill>
                  <a:srgbClr val="00B050"/>
                </a:solidFill>
              </a:rPr>
              <a:t>ModuleRegistration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is known as an </a:t>
            </a:r>
            <a:r>
              <a:rPr lang="en-US" dirty="0">
                <a:solidFill>
                  <a:srgbClr val="FF0000"/>
                </a:solidFill>
              </a:rPr>
              <a:t>association</a:t>
            </a:r>
            <a:r>
              <a:rPr lang="en-US" dirty="0"/>
              <a:t> or an </a:t>
            </a:r>
            <a:r>
              <a:rPr lang="en-US" dirty="0">
                <a:solidFill>
                  <a:srgbClr val="FF0000"/>
                </a:solidFill>
              </a:rPr>
              <a:t>intersection table</a:t>
            </a: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5535657" y="6055128"/>
            <a:ext cx="2" cy="433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1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499"/>
            <a:ext cx="8825659" cy="3416300"/>
          </a:xfrm>
        </p:spPr>
        <p:txBody>
          <a:bodyPr/>
          <a:lstStyle/>
          <a:p>
            <a:r>
              <a:rPr lang="en-US" dirty="0"/>
              <a:t>Association class is rendered by a </a:t>
            </a:r>
            <a:r>
              <a:rPr lang="en-US" u="sng" dirty="0"/>
              <a:t>dashed line</a:t>
            </a:r>
            <a:r>
              <a:rPr lang="en-US" dirty="0"/>
              <a:t> from the association to the class rectangle.</a:t>
            </a:r>
          </a:p>
          <a:p>
            <a:r>
              <a:rPr lang="en-US" dirty="0"/>
              <a:t>Association class is essentially a class attached to an association; the association itself is modelled as a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77" y="4311649"/>
            <a:ext cx="5998323" cy="17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20" y="3924300"/>
            <a:ext cx="5038725" cy="293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student can study many modules and a module can be studied by many students.</a:t>
            </a:r>
          </a:p>
          <a:p>
            <a:r>
              <a:rPr lang="en-US" dirty="0"/>
              <a:t>We can model the association as an association class and put that information in the association class as shown below: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6175" y="6019800"/>
            <a:ext cx="20521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Association class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400800" y="6204466"/>
            <a:ext cx="109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association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implement an association class.</a:t>
            </a:r>
          </a:p>
          <a:p>
            <a:r>
              <a:rPr lang="en-US" dirty="0"/>
              <a:t>The easy way is to change the many-to-many association and the association class to two unidirectional 1-to-many and many-to-1 associations as shown below: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274546"/>
            <a:ext cx="3717290" cy="2059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9" y="4693186"/>
            <a:ext cx="5660594" cy="87893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924424" y="5269965"/>
            <a:ext cx="12668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Task 3: Map the design into a corresponding C#/Java class templates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7" y="2671341"/>
            <a:ext cx="4575672" cy="36691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Free Response Quiz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847179"/>
                  </p:ext>
                </p:extLst>
              </p:nvPr>
            </p:nvGraphicFramePr>
            <p:xfrm>
              <a:off x="5523123" y="2427230"/>
              <a:ext cx="6668877" cy="41574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 title="Free Response Quiz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5523123" y="2427230"/>
                <a:ext cx="6668877" cy="41574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SDL, you have learnt:</a:t>
            </a:r>
          </a:p>
          <a:p>
            <a:pPr lvl="1"/>
            <a:r>
              <a:rPr lang="en-US" dirty="0"/>
              <a:t>How to map a solution class to C#/Java class template</a:t>
            </a:r>
          </a:p>
          <a:p>
            <a:pPr lvl="1"/>
            <a:r>
              <a:rPr lang="en-US" dirty="0"/>
              <a:t>How to construct a class diagram, given the relevant code</a:t>
            </a:r>
          </a:p>
          <a:p>
            <a:pPr lvl="1"/>
            <a:r>
              <a:rPr lang="en-US" dirty="0"/>
              <a:t>How to map the design solution class diagram into a corresponding C#/Java class template</a:t>
            </a:r>
          </a:p>
          <a:p>
            <a:pPr lvl="1"/>
            <a:r>
              <a:rPr lang="en-US" dirty="0"/>
              <a:t>Various UML models such as Use Case Model, Domain Model, Sequence Diagram and Design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p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841459"/>
                  </p:ext>
                </p:extLst>
              </p:nvPr>
            </p:nvGraphicFramePr>
            <p:xfrm>
              <a:off x="9525" y="2209800"/>
              <a:ext cx="12353925" cy="47148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pp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5" y="2209800"/>
                <a:ext cx="12353925" cy="471487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41711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p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456884"/>
                  </p:ext>
                </p:extLst>
              </p:nvPr>
            </p:nvGraphicFramePr>
            <p:xfrm>
              <a:off x="503854" y="2314575"/>
              <a:ext cx="11859596" cy="45434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pp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854" y="2314575"/>
                <a:ext cx="11859596" cy="4543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2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72" y="3555730"/>
            <a:ext cx="2916121" cy="1056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software developers would follow the following key steps: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13" y="3371017"/>
            <a:ext cx="2351619" cy="1265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304" y="3265620"/>
            <a:ext cx="3384380" cy="1174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801" y="5323305"/>
            <a:ext cx="2875905" cy="1534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87" y="5370772"/>
            <a:ext cx="3994498" cy="14312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7863" y="2941443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Use Case Diagram &amp; Use Case 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2409" y="2942301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Domain Class Diagram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05" y="502097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Sequence Diagram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2581" y="4907962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Solution Class Diagram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420324" y="3927514"/>
            <a:ext cx="57461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765242" y="5753567"/>
            <a:ext cx="186537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16367" y="4469658"/>
            <a:ext cx="0" cy="6111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lus 15"/>
          <p:cNvSpPr/>
          <p:nvPr/>
        </p:nvSpPr>
        <p:spPr>
          <a:xfrm>
            <a:off x="3767988" y="3711714"/>
            <a:ext cx="753561" cy="76324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37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Once the diagrams have been completed, developers will then map the methods in the solution class diagram into programming codes such as C# and Java.</a:t>
            </a:r>
          </a:p>
          <a:p>
            <a:pPr>
              <a:lnSpc>
                <a:spcPct val="250000"/>
              </a:lnSpc>
            </a:pPr>
            <a:r>
              <a:rPr lang="en-US" dirty="0"/>
              <a:t>The following slides will introduce you to the key steps to develop the method signature by using some of the patterns that we will normally come across.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68" y="2856839"/>
            <a:ext cx="2688066" cy="1998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of relationships between Solution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/>
          </a:bodyPr>
          <a:lstStyle/>
          <a:p>
            <a:r>
              <a:rPr lang="en-US" sz="1600" dirty="0"/>
              <a:t>These are the relationships between each Solution Classes that we will normally come across: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33" y="4421280"/>
            <a:ext cx="3300659" cy="814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14" y="3332213"/>
            <a:ext cx="3161713" cy="781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2932" y="459874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4562" y="5235344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Bi-Directional Association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520" y="4166773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Uni-Directional Association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47884" y="3779848"/>
            <a:ext cx="935182" cy="5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709547"/>
            <a:ext cx="3340846" cy="820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305" y="5640955"/>
            <a:ext cx="3934374" cy="9574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09044" y="649400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75433" y="652745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05782" y="3922573"/>
            <a:ext cx="0" cy="182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83099" y="3908865"/>
            <a:ext cx="0" cy="182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034357" y="3914255"/>
            <a:ext cx="1450346" cy="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730955" y="3510000"/>
            <a:ext cx="0" cy="390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10740" y="4829344"/>
            <a:ext cx="1005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17811" y="4536105"/>
            <a:ext cx="580397" cy="2384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541440" y="6121709"/>
            <a:ext cx="676596" cy="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176055" y="6129709"/>
            <a:ext cx="744256" cy="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 solution class to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6628" y="2338086"/>
            <a:ext cx="4894111" cy="40318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F9F8A"/>
                </a:solidFill>
              </a:rPr>
              <a:t>public class BasicAccount {</a:t>
            </a:r>
          </a:p>
          <a:p>
            <a:r>
              <a:rPr lang="en-US" sz="1600" b="1" dirty="0">
                <a:solidFill>
                  <a:srgbClr val="BE3C1A"/>
                </a:solidFill>
              </a:rPr>
              <a:t>private string accountNumber;</a:t>
            </a:r>
          </a:p>
          <a:p>
            <a:r>
              <a:rPr lang="en-US" sz="1600" b="1" dirty="0">
                <a:solidFill>
                  <a:srgbClr val="BE3C1A"/>
                </a:solidFill>
              </a:rPr>
              <a:t>private double balance;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rgbClr val="7E2812"/>
                </a:solidFill>
              </a:rPr>
              <a:t>public double getBalance() {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</a:t>
            </a:r>
            <a:r>
              <a:rPr lang="mr-IN" sz="1600" b="1" dirty="0">
                <a:solidFill>
                  <a:srgbClr val="7E2812"/>
                </a:solidFill>
              </a:rPr>
              <a:t>…</a:t>
            </a:r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}</a:t>
            </a:r>
          </a:p>
          <a:p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public void credit(double amt) {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</a:t>
            </a:r>
            <a:r>
              <a:rPr lang="mr-IN" sz="1600" b="1" dirty="0">
                <a:solidFill>
                  <a:srgbClr val="7E2812"/>
                </a:solidFill>
              </a:rPr>
              <a:t>…</a:t>
            </a:r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}</a:t>
            </a:r>
          </a:p>
          <a:p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public void debit(double amt) {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</a:t>
            </a:r>
            <a:r>
              <a:rPr lang="mr-IN" sz="1600" b="1" dirty="0">
                <a:solidFill>
                  <a:srgbClr val="7E2812"/>
                </a:solidFill>
              </a:rPr>
              <a:t>…</a:t>
            </a:r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}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86" y="2877910"/>
            <a:ext cx="4246205" cy="480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4" y="3365554"/>
            <a:ext cx="4246205" cy="976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4" y="4341872"/>
            <a:ext cx="4235188" cy="13111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54954" y="2974554"/>
            <a:ext cx="3978905" cy="3028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1009" y="3435071"/>
            <a:ext cx="3934715" cy="749147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11009" y="4483865"/>
            <a:ext cx="3934715" cy="991518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56932" y="2525269"/>
            <a:ext cx="624332" cy="0"/>
          </a:xfrm>
          <a:prstGeom prst="straightConnector1">
            <a:avLst/>
          </a:prstGeom>
          <a:ln w="38100">
            <a:solidFill>
              <a:srgbClr val="EF9F8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137425" y="3125985"/>
            <a:ext cx="615087" cy="8000"/>
          </a:xfrm>
          <a:prstGeom prst="line">
            <a:avLst/>
          </a:prstGeom>
          <a:ln w="38100">
            <a:solidFill>
              <a:srgbClr val="EF9F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52512" y="2525269"/>
            <a:ext cx="0" cy="592847"/>
          </a:xfrm>
          <a:prstGeom prst="line">
            <a:avLst/>
          </a:prstGeom>
          <a:ln w="38100">
            <a:solidFill>
              <a:srgbClr val="EF9F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61947" y="2373838"/>
            <a:ext cx="2846449" cy="29209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61947" y="2673291"/>
            <a:ext cx="3097585" cy="444825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045724" y="3803692"/>
            <a:ext cx="615087" cy="8000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681418" y="2845671"/>
            <a:ext cx="0" cy="954787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88527" y="2845671"/>
            <a:ext cx="686765" cy="0"/>
          </a:xfrm>
          <a:prstGeom prst="straightConnector1">
            <a:avLst/>
          </a:prstGeom>
          <a:ln w="38100">
            <a:solidFill>
              <a:srgbClr val="BE3C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56089" y="4996089"/>
            <a:ext cx="615087" cy="8000"/>
          </a:xfrm>
          <a:prstGeom prst="line">
            <a:avLst/>
          </a:prstGeom>
          <a:ln w="38100">
            <a:solidFill>
              <a:srgbClr val="7E281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691783" y="4038068"/>
            <a:ext cx="0" cy="954787"/>
          </a:xfrm>
          <a:prstGeom prst="line">
            <a:avLst/>
          </a:prstGeom>
          <a:ln w="38100">
            <a:solidFill>
              <a:srgbClr val="7E281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98892" y="4038068"/>
            <a:ext cx="686765" cy="0"/>
          </a:xfrm>
          <a:prstGeom prst="straightConnector1">
            <a:avLst/>
          </a:prstGeom>
          <a:ln w="38100">
            <a:solidFill>
              <a:srgbClr val="7E281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361948" y="3323063"/>
            <a:ext cx="4129394" cy="2987585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 solution class to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0123" y="2751202"/>
            <a:ext cx="4483865" cy="3293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F9F8A"/>
                </a:solidFill>
              </a:rPr>
              <a:t>public class BasicAccount</a:t>
            </a:r>
          </a:p>
          <a:p>
            <a:r>
              <a:rPr lang="en-US" sz="1600" b="1" dirty="0">
                <a:solidFill>
                  <a:srgbClr val="EF9F8A"/>
                </a:solidFill>
              </a:rPr>
              <a:t>{</a:t>
            </a:r>
          </a:p>
          <a:p>
            <a:endParaRPr lang="en-US" sz="1600" b="1" dirty="0">
              <a:solidFill>
                <a:srgbClr val="EF9F8A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rgbClr val="BE3C1A"/>
                </a:solidFill>
              </a:rPr>
              <a:t>private String accountNumber;</a:t>
            </a:r>
          </a:p>
          <a:p>
            <a:r>
              <a:rPr lang="en-US" sz="1600" b="1" dirty="0">
                <a:solidFill>
                  <a:srgbClr val="BE3C1A"/>
                </a:solidFill>
              </a:rPr>
              <a:t>	private double balance;</a:t>
            </a:r>
          </a:p>
          <a:p>
            <a:endParaRPr lang="en-US" sz="1600" b="1" dirty="0">
              <a:solidFill>
                <a:srgbClr val="BE3C1A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public void getBalance()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	{ … }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public void credit(double amt)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	{ … }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public void debit(double amt)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	{ … }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73" y="2963537"/>
            <a:ext cx="4246205" cy="4804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73" y="3451181"/>
            <a:ext cx="4246205" cy="9763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1" y="4427499"/>
            <a:ext cx="4235188" cy="131112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408341" y="3060181"/>
            <a:ext cx="3978905" cy="3028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64396" y="3520698"/>
            <a:ext cx="3934715" cy="749147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64396" y="4569492"/>
            <a:ext cx="3934715" cy="991518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83503" y="2751202"/>
            <a:ext cx="2785878" cy="54311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27638" y="3001900"/>
            <a:ext cx="567575" cy="0"/>
          </a:xfrm>
          <a:prstGeom prst="straightConnector1">
            <a:avLst/>
          </a:prstGeom>
          <a:ln w="38100">
            <a:solidFill>
              <a:srgbClr val="EF9F8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12551" y="3202959"/>
            <a:ext cx="615087" cy="8000"/>
          </a:xfrm>
          <a:prstGeom prst="line">
            <a:avLst/>
          </a:prstGeom>
          <a:ln w="38100">
            <a:solidFill>
              <a:srgbClr val="EF9F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27638" y="3020818"/>
            <a:ext cx="0" cy="171726"/>
          </a:xfrm>
          <a:prstGeom prst="line">
            <a:avLst/>
          </a:prstGeom>
          <a:ln w="38100">
            <a:solidFill>
              <a:srgbClr val="EF9F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31811" y="3730665"/>
            <a:ext cx="1070079" cy="502"/>
          </a:xfrm>
          <a:prstGeom prst="straightConnector1">
            <a:avLst/>
          </a:prstGeom>
          <a:ln w="38100">
            <a:solidFill>
              <a:srgbClr val="BE3C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319718" y="3931723"/>
            <a:ext cx="615087" cy="8000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934805" y="3749582"/>
            <a:ext cx="0" cy="171726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87449" y="3460872"/>
            <a:ext cx="3365091" cy="606304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44494" y="4877544"/>
            <a:ext cx="604032" cy="502"/>
          </a:xfrm>
          <a:prstGeom prst="straightConnector1">
            <a:avLst/>
          </a:prstGeom>
          <a:ln w="38100">
            <a:solidFill>
              <a:srgbClr val="BE3C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19718" y="5078602"/>
            <a:ext cx="615087" cy="8000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934805" y="4896461"/>
            <a:ext cx="0" cy="171726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83503" y="4232279"/>
            <a:ext cx="4288261" cy="1727845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24" grpId="0" animBg="1"/>
      <p:bldP spid="24" grpId="1" animBg="1"/>
      <p:bldP spid="11" grpId="0" animBg="1"/>
      <p:bldP spid="11" grpId="1" animBg="1"/>
      <p:bldP spid="23" grpId="0" animBg="1"/>
      <p:bldP spid="23" grpId="1" animBg="1"/>
      <p:bldP spid="28" grpId="0" animBg="1"/>
      <p:bldP spid="2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webextension1.xml><?xml version="1.0" encoding="utf-8"?>
<we:webextension xmlns:we="http://schemas.microsoft.com/office/webextensions/webextension/2010/11" id="{BFF3D7C4-2DB2-49EC-B44D-E1D73BA49452}">
  <we:reference id="wa104238076" version="1.6.0.0" store="en-US" storeType="OMEX"/>
  <we:alternateReferences>
    <we:reference id="WA104238076" version="1.6.0.0" store="WA104238076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a&amp;nbsp;Use Case Diagram?&lt;/p&gt;\n&quot;,&quot;text/plain&quot;:&quot;Which of the following is a Use Case Diagram?&quot;},&quot;type&quot;:&quot;Labs.Components.ChoiceComponent&quot;,&quot;timeLimit&quot;:0,&quot;maxAttempts&quot;:0,&quot;choices&quot;:[{&quot;id&quot;:&quot;0&quot;,&quot;content&quot;:{&quot;text/html&quot;:&quot;&lt;p&gt;A&amp;nbsp;&amp;nbsp;&amp;nbsp;&amp;nbsp;&amp;nbsp;&amp;nbsp;&amp;nbsp;&amp;nbsp;&amp;nbsp;&amp;nbsp;&amp;nbsp;&amp;nbsp;&amp;nbsp;&amp;nbsp; &lt;img src=\&quot;data:image/png;base64,iVBORw0KGgoAAAANSUhEUgAAAaQAAADiCAYAAAABOrPwAAAAAXNSR0IArs4c6QAAAARnQU1BAACxjwv8YQUAAAAJcEhZcwAADsQAAA7EAZUrDhsAACXvSURBVHhe7Z09b93I2YZP3sbFAqvdarvIWwbYwNrOQQwoqWPAdpsUsrt0sqvIlb2dOslNUtqu4ir2AtraMXYDbGcb+QGK021lOcAWrvTONeIjjUbkOcOPQw4P7wsYHHLIIeeLzz1fh/zFf/7zn+P19fVZEz58+DBbW1sr9uoxVNh3797NlN40lN50lN50lN50ppbe/yt+hRBCiEGRIAkhhMgCCZIQQogskCAJIYTIAgmSEEKILJAgCSGEyAIJkhBCiCyQIAkhhMgCCZIQQogskCAJIYTIAgmSEEKILJAgCSGEyAL/ctXPPvus2F19jo6OZkrv6qL0rjZK72qjt33XQOlNR+lNR+lNR+lNZ4zp1ZCdEEKILJAgCSGEyAIJkhBCiCyQIAkhhMgCCZIQQogskCAJIYTIAgmSEEKILJAgCSGEyAIJkhBCiCyQIAkhhMgCCZIQQogskCAJIYTIAgmSEEKILNDnJ1YcpXe1UXpXm6mlV5+fqIHSm47Sm47Sm47Sm84Y06shOyGEEFkgQRJCCJEFEiQhhBBZIEESQgiRBVrUUAOlN50uwv7zn/8sfNL56aefZl988UWxV4+ff/559sknnxR79RgqrNKbjtKbTt2wv/vd74qtds/+DEFqytHRUbFVn6HCKr3pDBXng4ODY1fBj131lJOTG4njmX358mWrZ19DdiIrHj58OLt+/Xqj3pEQYjh4Zn//+9/Pdnd3C5/6SJBEVnzzzTfFlhBijLQRJM0h1UDpTadJWGthhTx48KDYEkLkyKtXry6MaPDcMtpRFwlSDZTedJqERYzCiv3y5ctzk6VCiDyJG5M8tzy/ddGQnciGUIyo0BIjIcZBV8+qBEkIIUQWSJCEEEJkgT4/seKMKb1hPJuOQU8FViMyN3j79u3CR4hh+cUvflFszWbXrl2bHRwcFHvpaFFDDZTedJqEDSt0boL05s2b2b1794q982xsbPj43rhxo/BZPuTV5ubmhdVNKVhatra2VkLQnj59Onvx4oV3hpUJq72m1AAdki6eXw3ZCZEAPU2M/+Hh4ez4+PjUvX//fra/vz+7efPmhSXruWJpcY3Rwme83Llzx4vq69evZ9vb216AcDTCKJcvv/zSC/AyoeybLHEWF5EgCVEDjB/G3BzGDpHCALL/5MmT4kyxbCy/r1y54ssBAUIYcPSWnj9/7sX31q1bRYjl8Pbt22JLtEWCJERLLl++fDr0VdbrwHAy50MPCkervqrVjn98LuFTISwOQ9wlGHiG+SxebFf1sBhCQwTs3EePHl2ID2GJJ7+48Nqcn4LlCz2UsmE5/Pf29maPHz/2+1YOVXlPGsO845e4WFqI47fffuuPgV2P+PPnULbDsrLwli6uQ97EIKqEBeJg9wvjEvoTjzg/VwaXmbzTrhEuU4qt+gwVVulNp+84u+p47kWNOfHy5UsfrwcPHhQ+59ne3vbHXau88DnBGUTv73pQx1tbW8c3btzw2/g5Q1mcdQL7di7ncX7Vufhtbm4Weyc4USw9N2ZRWmKcYffnu56IjxP3XVtbYzHU8evXr4uzTrA4cC7XJx3sc+779++Ls87iQP5wjGuGeZMSN+7NuRsbG4XPfOx80lAG8eD+wLnsk07OJz6kifBWN8ln8yMcabC8J63Ei2OcQ/2wc/EP84Jw+HMPK/vwXuSRxSOOQ04QL3NN4ydBqoHSm06TsF1U6GVRZcQxLPv7+954YSxCDg8PfRj8QwPENoYnNNL8mkGMzzUjxPUM9kNBShUjqCNIXI9zYyNuxj0sJ/PDoIaYKIf3szjgwjiTXhO7FCxvMPKuF1H4VmPnh3kMNCTwJ65AXNknniGWFvOvykvyC/+4POy64fkmSPyG8bK4xnXCzie/c4I4mZMgJaL0ptN3nLuo0MsiNKBlDgMUGzkzPnGvCaxHZQbLDJ0ZxBAThfAY+yZIFjY2flVUGdEyzPiFYmhY78eOkX6uXXZuGF+wOGB0Y+bdM4Z72vnmECcE+smTJ8VZZ1hexnllAmL3tH3iOY+qvMSvLG2A/+XLl4u9s/TGcbL6U+VfVq+GhDiZa/r8ag5JiBo443G6kgvHyi5nYE7nTcL5iXCOI8b8XIPB/zoB97/OmPrfEOaoIJyfMJh/YE6BeNg8VpcwYU/6LA4hFldLg+vV+OW+wJwK8yfMg9j8SBlleRNfdx7ck3xxQuLnisgH/m5AvpAfn3/++bky4X4cj+dymBtyAnuaTstLypT4V807lWHlxL3Jh9ixPLosbWVlD2V5D3XiNBYkSELUAINrK7lwrOzCMLiWsjdELEJoghmxMuNjfiZaBmJh96syWm3hnhj9eYSiyqQ7S63JJwSCfMHVYdH9yiD9iAjlQV66npNf0GBxMrg2osQ5Fm8WDHBeKOjEn1V6iBfl/PXXX3uBiRsd8+AeXCd2VeGrBGlKSJCE6AAMDb0njE2blmtZy7mqp4ARtR4avaQ2922DieHdu3e9ESZOCALxYR/XNwgP8aHXQz6FccAf6EUBgrS+vn6ht8Y+eU/vC3HiWpyLwFWVSQjnHx+f/Wctdm1ZViNkSCRIQnQMBhDMYMwTGesNIGhgYUPML25BI4D0CDCStORpvZeFbwOGmmGmMuJ02XnEKezlLEsobUhwHpZnoSDhZ8Os5BfDdWVDhwblyHEEjGFawpiYlWHl3nVZxEiQhBClYHQxyAiDGUETmTLjZXMYdo79Ii4x5mfnxGCYuAcC0XTIsIqqeJkhJ712TlWrf5FoVLFo6I5eC8NpVeJAHC2fY8Ghl0R+EZ7zrNdkkI8Ia0xVGYTiTHkgeNSHWLSB3mxZOZedOzlcJrh61AxXkMVWfYYKq/Sm03ecXXVsvUpnWdhqKuLljNg554ydX6bM8XhFlDNM3p/zWKbrWuqnS7TjpdS22opzOQ/HNn4cCynzs5VhZSv1QualxRznAKvOnOj49DnDf5oGJ7oX7mX3d8bdn+eMrr8H/rbMnevaajzOZcVYDH4c47x5cA/ixrmUAfGzfHNi4leycSzOZ+DaFjbOR7AVhKSF63E+6bF0W/4A+9yL47YU29JHms2f6xBP/MMVcpbe8JpQ139oiJO5ps9v9oJEplMAOBKJu3bt2uk2x+sUjAQpnb7j3EWFXhbUsTB+oUN0MHpl9RBDZoY6dNvb28UZZ1Sdi19snPGPDSnnmADOeybmpcUcz5uBMTWxNIcxj8WX+8fnWTo51wSA+1scwvsYdQwugkn+2LVDR17EcQyxvK46h7jH10VY4+XWFl9cWCacx/mp4W3JuVGVD3Xyp08sjbimz69/27e7QHbQXS7rMs+DbvfVq1e9E+MjHBN3FTqrt323xQn06VwKaVuEa03735Rz+8LZCu8YSrNhyTIsrX3H3eIHxI94zoNhPPKZ+M7DymJeurkG9y47bvGifod1fNUI3/aNDX727FmxVwOXUYU21adJK9ioChu2Npo6rlFFbulNoU3YMaU3LMOmLSwhUrAeGr0k0Q1dPL/ZLGqgFYLCNp0ADeEaLM20lo0QQgALDeyFqWtra7VHYcRyyUKQHj58eO7PayGut+MdwzdOQM85/HBlQwOIkURJCBGCrWBon+Xs2IZFw3qiXwYXJCpFWa8IEUJ0ECtcmejgh5snTIgS4YUQgj+5vi/+tDtvHkwMw6CCZL2YGMSoroiEwhSD4KmnJIRgUYF6RfkyqCCV9YwQlDY9GhOmmC7mpoQQQiyPwQRpd3f3Qq+latitLmWixL00dCeEEPkyqCCFdCVGBtdi6C9EvSQhhMiXQQQp7hkhHl2KkUGPKBYlLfMUQog8GUSQ4p5KLBrL5Mcffyy2hBBC5IR/dRBr8pvw4cMH/+eyuoSvmCib7+ma8H7AcvImNE0vDBX23bt3/j8XTeg7zn3XC7Ec4hGQqhWuVaMiyxgtEcuni+e3d0GicoZLvfswPAzdhb2yJsvKYShRaRNWgiS6hmc4FBn7DlKV8LTBxGlzc/N0235FXoxSkGJxINLLrmASJAmSaIaJD6JTJTiUFYJhxM9z1fNddT3zN6GD+NzwmjbkX3Uf0Q8SpESozGGvTIKURt9xliANC89JKAahCFAeJjr2vC77uY2x+PBb1iuz+PB89x030aEg9fnP5evXr89++OGHYq/5fE5dwsy6du3a7ODgoNhbbY6Ojkbzz/Qwnk0rtKgHBh1XtdCIcsjduJsokQYJ1HB0YmMRpKY0+cSAqxznXlPeB86wnbunq5zFkXr0/TkGo03YvsvXaBK2izISi+F5iJ9D9nEcGzukAUcdCtPI/iqkL1fivG7CoK8OgrBF0xfheLcQU4AhahytWIav6U3Qc8A5O3B63BmSIsR4IQ04Jz4+bfyyj60h7eaGsD1iPpMUJCGmgokQAlQlQqtOLE4QipNsUD70LkhDtMDi8fEh4iBEn4RCRH2fmghVUSZOiBJ5NeV8yYYh5hjcbc+5ZdPV/YaaB2oTVnNI08IJz2keso0T83HCdG6+iW38RD0s/ywPmzDIkB2ttZBltkzi7vjVq1eLLSFWh7BHpN5QPazXhGNbw3nDMfgcEsRDal1CpQrh88VCrApVQiTqM0+YRD8MIkg8MKxTD1nGQxRfk0qmHpJYBSREy8OEiTwlbxEmzTH1xFBzDAcHB+fGHHGu8Iuj7eFa8fVdJRvVnIrRJqzmkFYL6jV5Qx6xTZ0Wy4U8tjznV3leThfP72CCRNgy0ehClOZdV4KUTt9xDstLgnSRsF538ZyIeiBEyv9qLG9woxQkKBOPNsZo0fUkSOn0HeeqMps6MoR5EdoY9ZbOsDzBNX1+B1/UwLisi3yxd0I4Zpu6yiUcUw/h2q7SFHtCjAvqtU2qU481jzE8lAFlgW2hbFQmHZJLCxpFddEpdRyjVUJrxBz7uHnhylqT6iGl03ecw7KjXKeOtcTL6rHIAysj1dcVGbILscLtwlU9xBKkdPqOc1h+U37Aw+dAYpQ/YXnRWJ4qlge4ps9v75+fWASfptjd3T33iYo67OzseFeFM5Sj+RxDF4wpvfr8xMlwEMPOU03/WGFqgXLj1wnUJIfxmDIxRvP5CWNRWFoaqCzORXOhS21JqoeUTt9xDsuzaQtrzFhLW72i8TLlMuzi+c3iTQ1lWAsR5+J5obVoxzmG08SiGDPWM3KGTHV5xFB2lCFlqXKsT7aCFIMAxZT5CTE2JEarhUSpOaMRJCFWEZYNS4xWj1CU9C68dCRIQgwERmvKk+CrjokSZazyTUOCJMQAYKDUM1p9TJQ0fJeGBEmInpEYTQuJUjoSJCF6RGI0TSRKaUiQhOgJ+/Mkq0NllKaHRGkxEiQhesLEKP5PnZgOJkTUBXERCZIQPcDSX1tRJ6aNNUjUS7qIBEmIJYPhMTHSn7kFdUBDd+X4l6uur68Xu/W4f//+7NKlS8VePT5+/Fg7bNzNbdLa/PDhw2xtba3Yq8e9e/cah21z3zZh3717N2tavn3HOXw54yoNbZEuDdWJGMQIm8arz1aBTp7fNi/fdMEn5fRy1XT0ctUTSAfpcQ9n4SPEGdQN17Au9sZNF89vq89PTOkzDuCMbLE1HoizPj8xDAzTMXdET15DM6IM6yWtQh3p4vMTrYbswghMAYy7huzS0JDdyUIG0FCdmMeqDOl28fy2EqTvvvtu9sknnxR79fj5559rhw1fUkiCm8wh/fTTT7Mvvvii2KvH119/LUFKZOqCZL0j0kBahKhiVXpJgwvSGA3WmAy00SasBGkY1DsSdTBROh7xAocunl8t+xaiY+gd6T9Hogljn0dqiwRJiI6hpUsLESdECggR9YW6M2UkSEJ0iHpHoimbm5v+d8q9JAmSEB2i3pFoytSH60CCJESH0DsSoin0rKc8bCdBEqIjTIw0XCeaYj3rqfaWJEhCdISG64Tx6tUr7+oy9bqj/yHVoO/0Gm3C6n9I/UH8F/25sWo4ZmNjw7866cqVK5N7JVddxpCHVpeb/K+I+kMax/afpE6eXwSpKWN8+eaY0mu0CTu18h0K9/D5ePM7jzCNVe7mzZvH79+/L0KImLI8i93QeWjxaILVJde4KXzGgaUZ1/T51ZCdEB1grXZahinQegzd3t7ebGtryx978eLFuddkiXJWNQ9T69BKoh5SOn2n12gTVj2kfiC+KXG29FXx+vXr03OckS18RcgY8nBRHBeRWp9ywtKMaxp3P4fkLjAKLl++XGzNZlevXp09e/as2BOrQFi+rkL7Vu9YSJk/gpS5BfKBub/Hjx/Pbt++Xfie8ejRI98DcM+u3+d88mt7e/vC3En4Tr0nT57Mnj596t9a74z27M2bN/6jk8y52LwFKwW5Tnhf/AjH/djmXtyT3gjbwDVv3brlt8vK7c6dOz48YeI0hfHY398vfKvpOw+B9JEHcZibN2/6NMVh5sWRtJJm/ghbVV/GOI8UziE1ts8uc12amzHGFvSY0mu0CTu18h0CWuHEOaU1bumbhzN0pddjTmRjY8MfW1tbO3YGzbv19XXv54zi8eHhYXH2CXa/58+fn27jwOLNNZwhPj0Wzl3s7e2d+jvB8Ofya37O4BdnHp/600MJId52/o0bNwrfM7gfx1LnTOxa8+gyDxeF4Vg8X4U/LsaJo/cnr+IwIZYnKXUqFyzNuKbPrwSpBn2n12gTVoK0fMywpxgPS18VrmXsj2OwYlxL/PRYbMzsWJxvdj8MKEYuNLYWb66HoUW0Quw4x2KRsWM4u6aJGiIWYmJIHDD4MfhzPL5HFXbfKrrOQ/NHTOvmewjijV/ZvWPq1KlcsDTjmj6/EqQa9J1eo01YCdLysdZsCpY+jGboaDlbqx4DHRss9i1s3IKHquPmxzVjQlGJRQTM2Fb1XOw4QgR2vbgXxHkmeByPhQc/ehupcD6ujzzkt24YMD+jjhgZnJ/aa8wBSzNOgpSIBCmdMZbvEDQRpCqHQb179+4F42fGvqzVb1hPIxxGs+uWCU4oSGXGlt4Mx6pa6WZkQ7FjnzSEsG+9C46HcbE4IFqpcP4812UemoimhAl7mOzjwO6L6KaKERBmaoKkZd9CDIAzUqXOGW4/sc/XiZlAN+y1RPHkeYgzxP7XNUL8bwh/Gp2HhQ1xjQr/WxXWwrx9+9b/AvHn/hYH23YGysfdGfbTtIBtszigLmX5h+syD1l8APPCGHZuCH622IO4pFzHIM+mht7UUIO+P9lutAnb5pPtfcc5/N8I5etah8Ve3th/kFLqY8oKMQwneYHxci1q7/ewWHXlWuPnDHqInUO+sQ12P+IWGzi7D5TFZ1Fcy8IjBKwicz0Mv7qNlX2ssGNVH8Lmei5+tZqlizjxih32U411n3mYEsbSUJbv3N+EPTyeguVtEzs3BJZmaGqfaQm4cm3GGId02qQ3vL+cXOhS66Odvwg7zz3Uft8ZM7/P8FAVZXM+8XVC8OOYM5qFz3ksbNlwHlh45ocMzsXPhuBs/siI55HYnpemMgiDW4Sd1yYPU8JwLAwD7OMY6iPN5AH74bDeIqhTTe3cEFiacU3jPdohu6rWihCriHvA/S8jC1XYMFPZ8Ns8rAUfYyMJdt0Y8w+H9Lg34ezFot9+++25nplt8/zaM9xkuK4JTfIwJYxRNrRJGkkfPUWw/2OJckYlSGHFFmJVCRtbZhgxdgxxMydRZtAQFROBrp4Tu044DxNi8YwNMQaYOHKceIXxYQgLweKYXXcZz3VXeWhpSwlTJkg2DEme8Kdbzrc5JXGRUc0h2Xiu4britStzmzmk+/fvzy5dulTs1ePjx4+DhG1TRn3HOSxbynWz+KRz7hBv4kt9XMS8+Q8MG4aPeo7hIv2hYWX+hTcMYPi4lxk7oOVNK5wJ/VBAMMbU+bJnhWvPm0MiLiwMAJsDMiysGXgz+sD9MbrEnzTFYZlboudEGOZ3ygz9PPrOQ+LLvNe8MFtbW6e9IKiKI9dgEQjitOitFJpDqokr8GKrPk3CukT68Ulz4ZhtKmNKr9Em7JjSG5YtZT0WqIep8Q3TOM8xl+GMdRHqBPaZk7BzuCfOGXa/z7E4jM1vOONQ+JyBn12rClvajXPG1N+PX/MLl5iH2HEnWIXPGeE1ba6pDhZ2kesqD5uEsXNjmDsjTzi2aD6Jc5rYuKGwNOPInyaMZsiOFk/Y0gHrKgsxNHHdrIIWe5mjhe2Mj1+ddnh46FvbYUsc2Kf1v7e358NwHo4eP37EIQ5Di5xzY3/Az+5fBb0DWrrEz9kLfw96Rexzb46XQQ+A65Ydd8bq9L5V4edhYWO3rDyMw9DjC8NwLA5jcYqhPOgZcYz4uYZbcUR4xtCCDltysStr+c1DPaR0+o5zWK5NW1hDQCuWOAvRJdQp9ZAyJJxbiEltmQqxLGjxg+qi6AqrS1a3poJf1BB3N3Pihx9+mF2/fr3YK2dnZ8e7FFzL/UL3epUZU3rDePIgMlQ0BjAeTEAzXFTnj49CVGF1imdgLKIULmq4du3a7ODgoNirQe5DOi6K5xxdWCc+F/xT0ZBdOn3HOSzPpl3+oSDOYxpeEXkzxmHgLp7frIfsbNmjQUuBFii9objVoJapGBLqoxbZiK6gLsU2bgpkK0h0WeMxeYZEjHAbmGeSKImhYNVUXF+FaMpU61K2ghQvZECAwhYD22WiJMSQSJREW6wOxfZtCmQpSPF/jhCfst5Pqp8Qy8bqnQRJtMXqkIbsMoDCKOsdVVHWS5JREENAXVQvXbRlqvNHkJ0gxQ80BTOvcGiZauhO5IQaRKIp1B3cFIfrICtBQlzihznlvyjxMB3X0NCd6BsN24m2WGNaPaSB4SGOezZ1/hipXpLIAQ3bibZMVYwgG0GKH+JFQ3UxZUN36iWJoVDdE3WhUY6b6nAdZCFIVhAhTQolNgKInAyD6BOrb/qTrKgL9qpuQ3zVyEKQ4jcyIEZNCyUWMg2fiL6hDtLAUmNIpKLe0QmDC1L80CJEbR5kwsZiJsMg+kT1TdRFvaMTBhUkWgRxD6aLFkL8YSwN3Ym+oR6r3okU1Ds6Y9DPT/BZCT4vYdT5jMQidnd3vQs5OjrS5ycyZqyfn6iCoWgMzbF/EbIQ5diUxdjr+6g/PxF/QsIZoOLIYlLvG14f51og+vxEDfqOc1hWdepDrlDfrN4JUYbVESdGhc946eL5HWTIjlZj3HtZRnc1vqYWOIg+YbiOOqh6J8qwKQtGA3BioDmk+AFdVoGYQQjZ398vtoRYPjaHpLkkEWN2cOxDdV3SuyDxYNIyCFlmgcSGAEGScRB9Yr0k1TthmB1cxsjQmOldkOLeUR8FEt8jjoMQywTjY6IUN8bE9AiH6tRIOU+vglT1SfJlYwYhRBVB9InVt/gZENPDxEhDdRfpTZBoFcStwz67q/EcFZVCoiT6xOq76t10sb8C9Gn7xkRvghQPk/F/o2UsZKiCe8WVII6TEMvEeupqDE0TytzEqE/bNyZ6ESQrCIPC6OoPsHUoMwIyDKJPqG8SpelBWVPmlL3KvZqlCxJCFPdE4p5Kn9y9e7fYOoG4xUOJQiwTidK0kBils3RBisWI3tGQ3VUEKRbEOI5CLBuJ0jSQGNVjqYJEAcS9jxxWlsQVgziqsoi+oc7ROJMorSaUKWVLGat801iaIJUN1eW0zFG9JJEDPBPqKa0eJkaUrZZ3p7M0QYoN/NBDdTFUmFiUZBDEEFhdlCitBqEYqTzrsZTPT/BJCT4tEcKryHkl+dAcRZ9jiNPe5ScwciBOb86s2ucn6iJDNn6mXIbZfn7CXfacc4VTHDmj708bGHF6iVsc3yqGinOX6a1D33EOy8AJUuE7Law+kn4nyIWvGAOUGWVXZu+mQBfPb+dDdkO9HqgpxI04hqh1KoaCukfPkDlYniXVxfyhjOgdUGZT7Bl1SaeCRIHgQiig3InjqLF8MSQ0kFxj0f+qLuYNZWNDdJSZyqodnQoSBRNCIcW9jxwhjmWiJMSQhCvw7B1oIg8oC3pFJkYSom7oTJAokPCBwciPqZDK4qpKJoaGOqghvLygDGxqgrJRmXRHJ4LEw1LWOxobZb0ktUrF0NgQnvWWbL5C9AvCE/aKbFhVdEcnghSLEYU0xoKiwsWipAdf5AL1kxY5zxYtdA3j9QN5TN5j58h7bIR6RUui7bJgVzjnlvvhUsh5GXScHtIIQ8V52emtou84h3nuHvzCV5QRPndWP0X3KJ/TsXzCNX1+W/WQ+ANs3DuiBTd2XMUrtk6I0yjE0NBCd8+vb7FTPxlKUo+pO8jfeHhOvaLl00qQdnd3i60TeDhwY4eKF4uSKqPIERqANoyHGGkorx0SooFpOqTjHoJzXTQcfqmMYQgrTt/Ozk5xpD5jSG9M33EO87ppl3/K8PyRb2Ee1nkmpwpDcTjLN7ZFfSz/rO41obEghTfH1S3EMRjosJKaa8oY0hvTd5zDfJYgtSOsuxKmcsijUMAlRO2wfLQ614RGQ3bxcIC7+Up2a0kTaQvRUIgYA9Rd93yfzukyjKd5ppN8wdmwHHnhhEhDc5nQSJAw0lR0e3s3BbqqbG5u+l/SzNtrY4ESImfsWcVZ3Z2aOMUiZPNDEqL88J+fKLYb8eOPP86uXr1a7K0mU0hjDly+fLnYOjOkonsQIesdGOS3NSzH3ugiXZY20mmQPtI29vTlCoJvYC+fPXtW7KXjBWl9fb3YrceHDx9ma2trxV49hgr77t27mdKbRt9xDiu0BKkfTJxs2xiTQFUJEEiE+qOL57dSkN68eTO7d+9esXeejY2N00KWgU5D6V2MBGl45gkUMIRt2/bbFxYf+3316tWFOIZD7H3Hb+osVZAoaMaYORYOpRwdHc3evn3rt5lD+v777/12XWSg05lKeiVIeWHGPux1hAIAodEPxaCMKv/4muF+LDohXM8Esuraoj96ESS6vPGknwvjb4ixe/z48ez27dvFkXRkoNOZSnolSOPABIJfBMO2u8ZExoQO8DN/kReDCRLgR8up7LhVVKuk9LC2t7f9UJ/x73//e/aPf/zDV7bPPvvMX4t47O/vn4bn2k+fPp09efJktrW1dSp8//3vf70QMqxIj43wN2/e9OcAgkk4az2FMAzJ+Vw7xO7JNaxHyDVevHjh7wFM1P3lL3/x4Y0wHPEhzI0bNy6ItARpMRKk1cCe+5gq//gZleCMk06eXwSpDHexuX8WcwLjjz9//rzwOWFvb8/7OyN47Iz0sTPOfhs/JyLFWcfHBwcH3o/rOAN/7IyXPx+4p51v17J4vH792p+Lc4Ljw1y5csWf50TAnwPsczzE0oTjOiHEk2saXMvuTRy5FvvENQwbx5VrkAcxff/J1Kgq3xT6jjP5Z85V6MJXCDEGunh+awvS+/fvj10vxhvmr776qvA94fDw0IdBIDjPYBvDThjzN0FyvZEL9zAjT5hYOEjop59+esEfYSKMiR4Cw34I1/3Vr37lrxuLBucSBkxcbN/4/vvvvX+Y2RZX0hEKbowEaTHkozkJkhDjoovnd+EfYxlKoytm7vPPP5/dvXvXD0t99913xVknMLQGDOGFw1psM6TmjJQfAgtxcSgdEgTChMN8DInR7f/DH/5wzh+IE9j1XYb433CYgO3f/OY3/ljsD9wP7BoMH4b8+te/9kOPnM+wIFg6ncg1mksTQghxwkJBYh7G9QJOHQbZ9YD8XMmf/vQnLxJGbNhDzM8MuRGu4IuJr2NhMf4xJlC2AtDChvFjrod5IASJbcPibSJmx5h/Ydvcv/71Lz83AhYXu6+FFUII0YyFgoShpQdjjl4DRp4JK76HdOfOneLMZtQx5CYu9sqiMkwoEDqEy8TGfk2Q6K3Z9TiGyJo4cgw4L3T0zKwXGAurEEKIdjR6lx1goH/72996ox72QvqAFXop0Euy3g7DcIjOp59+ekGsOIf0xDCcGDqEyrY1PCeEEN3SWJBCrEdhPYyy3oP5hXNLdbHhMRs2C7E4MMRoIDLWE4pFh20EyUQpFBiEC+yaQgghlk9jQcLIM6eytrZ2YR7FhrVCmHOCsp5IKhY2XkwB8WIGsHkkjhHf8BjbiBSCFKYB7Dy7ZgjDlo8ePSr2hBBCdMVCQcJos9IudLdu3fJ/mgXmlKzXQy+D3oWdZz0T5pkw/Px5NDT8UGcuhvuwsIIhO+LAtbkHYscfXhEWW21nsBqwTAzZpgeEuMSLJxAdrkW8w3TwyXb2Dw8PizOFEEJ0hX9TQ9kwGgsWrl+/Xuyd56uvvvJLoFllFy8wYDhtZ2dn9ve//73wOeHPf/6zN+iGXZ9zcSGch+P7Q2ULGDj217/+dfa///2v8Jn5+Sz8iVfI3/72t9n9+/d9nLknImTp/eUvf+mvwbX++Mc/ej8D0SNe9AIN5p84LzUdORCmN3fCeNJgaPRPbyHEIIRvasBuY7/rUvnqoBTmvR7G5m4g7JkYTV4tY1hYm/+h15VqdOu+SsfSwfW//PLL1nFuQpuwenWQEKIPunh+O1nUUAYGnEiViVFX2PWX2QOwdMRDjUIIIbplaYIkhBBC1EGCJIQQIgskSEIIIbJAgiSEECILJEhCCCGyQIIkhBAiCyRIQgghskCCJIQQIgskSEIIIbJAgiSEECILJEhCCCGyQIIkhBAiCyo/P7GqjOlzDF2gz08IIfog689PLEKfY0hnKunV5yeEGC9Zf35CCCGEqIMESQghRBZIkESW2NeAhRDTQYIksoFx5xCJkhDjoKtnVYsaaqD0ptMk7MOHD2fffPNNsXcCIvXgwYNiTwiRG4hR/NyyoCFuYKYgQaqB0ptO07DhSh0hxDg5Pj4utuqhITuRFeoNCTFudnZ2iq36SJBEVjBsxx/qmnT3hRDDYf89aiNIGrKrgdKbTldhGZ+uM2Ha5r4fP36cXbp0qdirx1Bhld50lN506oZFjKwR2SbOEqQaKL3pKL3pKL3pKL3pjDG9GrITQgiRBRIkIYQQWSBBEkIIkQV+DkmfY1hdlN7VRuldbaaWXi1qqIHSm47Sm47Sm47Sm84Y06shOyGEEBkwm/0/p44qxjWvsQgAAAAASUVORK5CYII=\&quot; style=\&quot;height:100px; width:186px\&quot; /&gt;&lt;/p&gt;\n&quot;,&quot;text/plain&quot;:&quot;A               &quot;},&quot;name&quot;:null,&quot;value&quot;:null},{&quot;id&quot;:&quot;1&quot;,&quot;content&quot;:{&quot;text/html&quot;:&quot;&lt;p&gt;B&amp;nbsp;&amp;nbsp;&amp;nbsp;&amp;nbsp;&amp;nbsp;&amp;nbsp;&amp;nbsp;&amp;nbsp;&amp;nbsp;&amp;nbsp;&amp;nbsp;&amp;nbsp;&amp;nbsp; &lt;img src=\&quot;data:image/png;base64,iVBORw0KGgoAAAANSUhEUgAAAhgAAAC6CAYAAADszzTcAAAAAXNSR0IArs4c6QAAAARnQU1BAACxjwv8YQUAAAAJcEhZcwAADsQAAA7EAZUrDhsAACN4SURBVHhe7d09bxzHGcDxY5AiQApJVUpLfRBFnYEIoF1HAOXOneRPIKtTR6dTJ7kJ0tHu3EkC1CsCFMAdI38BSmUqkQEMJEAAZv/LfejRcPZedveOe3f/HzDQ3d6+3Wpv5+HMs7M7p5VJBycnJ5MrV6407/ob+/rw/v37ySeffNK8689j2J/HsD+PYX8ew/627RgOffwwtu/8q+ZfSZKkwRhgSJKkwRlgSJKkwRlgSNKW+Oabbyaff/75ZGdnp3e5fv16cXrXcvXq1eL0rmXs6xv6+FH67iPnxt///vfmbOnPAEOStgCVx1/+8pdBKxBtFs6NCEAJRvsywJCkDUZFwV+2BhZaBMHo48ePm3fdGGBI0gajopC6MMCQJBXZaqG+6DLpygBDkjZUW+vF/v7+hDEWLZYor169mnz22WfNGfILgtSugaoBhiRtqFLFQEUyRAKfNgvBBedGiQGGJOlcW6VQ+itVCrRuDcUAQ5K2hMGFVskAQ5IkDW6pAcYio8aNfdQ1iiPX9S9xDDkvKF379iRJ47aUAINKg8rDUePUhvMizhOKSWeS1tXr16/Py/HxcTNVO9XBOG1eD4KBOfoOzqHt5A9zPhwnWpfU3TYcwzdv3kzu3LnTvDsz7U6BMeGPDyrraf74xz9Obt68WbeKXjZaZUPb7Z7rgj/28tubHz16VJeFnXZEYJKrDizBisXSqVQ/yuZMml/pPOxj7OvDu3fvmlfD8Bj2N8bvXLoed/mNXYb9/f0L+95W7t69e/rhw4dmycuR7g/HfZ2Vjj3Tuhi0i8QhadUHf7XYVSJpEc+fP5988cUXzTuNyUruInHUOEtaaEKklBikSkrt7u5euIZ8+PBhcu/evWaOsz9O/vnPfzbvNBaDBRiRtJejIvGvUqXon6QMOaCLpO1B/szTp0+bd2eOCzlc1Em0bqR3slGYVqqvwvfffz+5devWR8tcu3Zt8tVXX03evXvXzDUb+5Su57vvvms+2Q6DBhi5qEikEgLP0vkx7YcvScgDijzZk8qcO9ToQskxre3uNYKI+/fvX2gRYXusk4Bh3tYSApmYlz+oWO82WWoXCU1bkiR1dXJy8tFtoBRaGNK8iwcPHnwUYNDK8PDhw+bdpO5OOTo6qrtWnjx50kw965JN/6ChVSRaGa5cuTJ59uxZvQzLRpcMgQbBySwEKrFult3GlvyV5GBIktQFLQDRGh4lWhg++eSTOmDIu0t4Hy0c/KFL0EAAQtfK119//VH+Rrrst99+27w6a2G9e/duvQzLsg6CDkRrRps0UGFb0+bdZAYYkqS19P79+zooyJPD0y6MUjcsgUOI8TZo9UjzK0rdGem62rpJCCai9YQAKA9+tokBhiRptGiB4GaBw8PD8ztIeH9wcFC3KBAU0NpAy0SIoAEMyJVLB1mLlo48ebM0EFu6rrYAg+6bQPdOrH8bGWBIkkaNloOo3Kn4o5skTeBMuzdSpUBh2Wi5AMFFmguybdYqwCBhhqawaeXFixcXIlFJ0ubJWyciqZIhxEPprrS0VSHyKvJApNTykLZatA1RTk5I5IeAIKh0J8s2WLsAg6awaYW+tRs3btQZxtvcNCVJmy5PnoxKf1ZXRlrhR14Fy0SwgVJQkHa9lHI7wHoIVqiPAq0Y21gfbWwXCSdHehuTJGn9kMgZLdTkN1B4zfU97X5IH3yW5mPQqp12n/A6zZNI501fs+5o/SA44LbTCBIIRNJE0RK6cGKohsgT2TZrG2A4fOzlsFVI0ipF5Uyh0qbwOm1hoDsibc2gFSEd74LAIUbTTIMIxs9IWyJYb3SvcK1jvIsYxTPWT3DBtufJ7chvgd22+mijWjD4D89vCSpViAQeRL9xwkVhWqm/jhMw5uFzTjROuHiP+JwCot/0feDHQiQcy0dhdLg0qgbfh8+YN5cum0fG7F/pM07u/Huz7lLzHcul62BZ5qXk25OkVSOo2Nvbq+8m4fqU52MQSDBQVpqPEViWz0q3kLIuRt1Mu0sC2+Oa39Y9kmOfCGJC2uKyDTauiySvKPNEHCrfLsPHBk6+UoWc4qRtO3EJJNiHfHk+IzIn+AhxEjNvmria73seFKXvoxmP9affO348rJt9nTUyHZ9P+86SNBSuwXkLdV64JnI947rZ1prA9Y9rHyNxxkMWec2y07o42D7XO26NjeXYJtvLAxmk+5UHH1xf4zPWs03WNsBY5fCxKT7jRGHdRLmlTGLmIULm8/SBXmklzbbjvm4i6ajwCT4oSE/UdH/idWQpp4lHePv2bf0v64wfA8clts135XXapcSPsC2w4rgyP/PyfeaN3iVpDLhOc92ilK7Zbbh+xnLqoKrgOqkqnObVmariOWV1aWHakErbKJWq4j2tKtFmqV9UQcH5PLu7u83UX1QV6Pnne3t7zdTT+nVMp1RRaPPJL9LPq4r9tKq8m0/OHBwcfPR5jv2Nz6sfQD2tCkDOp7HvoTrp62ksw7p4HfvEdmOZ+A58FtM4Njmm8RnrDfmxLh3PIVQ/3I+2Qykd3zb5edjX2NeHKlBuXg3DY9jfGL9z+ruPwu9NmmbIunwj7yIZcvhYpE1i9OeVlo3WBJSa7NIWCD7PpeukpaW6wNTbzVsp+Cy+B8vEcrH+0ndMt00ORbT4RIkcj3TZFPuQJkZJkjTLDpF887qXUt5BFfUMmhDIuiJo4C4S3lORUxFTIVNBUgFTGdKFAroyYr9IWAx0S+R9cFTEaS5CFYDV/6bbpZsgujBSVOYRBJTWnX7edlzS/av++qiXIRiJ5E/2hz5Aujvo/uA7893o9uF4sP/pvtIFw7FJp80S202XiXUvA8c7X/cPP/ww+fTTT5t3krr48ccfJ19++WXz7gy/bX7jUptSfUGd2umPzLodo4O8CW/IZpU26TZKXRwhbxoM6TTmybUtl2637TuxPzFPad3p523riM/TdaRdK0yLbp7o/ki7URDdOWlXSLr/TOd9Wzk6OrqwzLRj3Vd1wTvfTpTS8WszRFNyauzrwzY076c8ht3k1zMKvzdpmvTaH4VpXWxkF0napYH4C7nL8LFDSbtM0u2EvHsivgN/cQT2Oe0eAfPFvvJ5tJKky6VIcCJCbSuLJEBJktRmIwOMvAsjKs008CjlG6S3f7ZV0F2l62NkuVwa8JDzEAEJ+x55GOxzKYCI13SXRPBS+hxxh0mK9ZaOhyRJXa1tgLHK4WOHQC5FtDSQJ5IOO0twkfZ55duOACECE9aTBkv558gDjAhS2Ga+bcbmoKTLSJLUx9oGGFTS0axP5U3hddoKQaWatmZQKTMGRKAij9Eq00qdxNChK1taJNJ94TV3b7DtdHyMvb291gAjlBJIU3zvvKuD7UWAk28bfJYn6UqS1NXGdZFQuVJJDz187BAIDF69enX+AJwU297f3/8oQAp5AJG/T/MwkAcgYBlaKzg2OfaHz/JjJUlSZ02y58Kqv7ibV2eGzDxdFe6YINOaEndPrAoDYl3WthHbvmxV4HPhvFlkv/LzsK+xrw/eRdKfd5FIZd5FMhC6EfjLnpJ3KSwbXSaXtW3EtiVJWoatDjAkSdJyGGBIkqTB7dBP0rxeCENxp4mF3MGRDy9K0iLTpTalocJfNcOVzyM/D/sa+/rALdokBQ/FY9jfGL8zv6v00QeB67LUhrGW8mty57q8zsToIE9CGjIxRNujCiQunDcmeU5nkmd/Qx/Dn3766bS6KA+WsD3Edy4leVosXUrXutwuEm2U6sJcD7YW45vkkbg0FM41Wm0ZU+YPf/hD3ep248aN+n06mN0y8Nck57c0ZgYY2hgEE1zgS2OJSEMieKD7gYqe17///e/r8WQovGcwu3QAPWkbGWBoIzCAWlzQSwOZSUPifGMgP/IkDg8PJ2/evKkDXArvmc7n+ai8fUxrjeO893lCGhuTPHWphkjyZPh3zj2S9mI49khuW2RdGGOyXs4kz/76HEMeU0BLGRj5l5Fz832kFY2uOhwdHS081k3b+lgPQQvr5PlJTOec519G4iW4Cfyu4ncQ+C0YgGsakzy1MYZI8uQ8u3fvXj06KtLktkXWhfy87mvo9cEkz/76HMMqoK3PrSpAaaaU97EKEOr5mH9R+fqqwOH0wYMHpzdv3jw/t6Ownb29vQvbSX8HUfi9SdMMWZfbRaK1x190/BUXj7iXlin+upv17J74fIiuC9bFM5JYV9pKwbOFqmCkbsEYsjtGGoIBhtaegYVWiQodswKM6JqjS2VI3KFC9wlPfX7x4sXU3AzpMu3QFNe87uXx48d1Se2bg6EZSjkYL1++nNy+fbt5tzgS7u7cuVO/7ruuMaKCM6jqp88xJHeDHIlHjx7VpU1cEwkGyPkYAtv729/+NvnrX/86+fOf/1yf2//+978nP/3004U8lfR3EAh6yEuS2pTyKWed622WmuRpQpFmKSUUcQGMv/5mKSUAsj6TPOc39u88tmMY40+kf0CV9jG9Ji56mS2tj5YQWk0o8Zuha5AWDVoz6EJJpb+DYIChWUp1eefGAgKMLmj5SJUSQyyWLoXktHnl5yFYvsu6UFpfH0OvDyZ59tfnGMa5lSa+lfYxvSYuqu07k8hMwmeq7RxPfwdRqgCj+VQqK9Xl6bm+CHMwJGlN0K2T534s0kInrZIBhiQt4ObNm82r+dhNrG1lgCFJC4jk0Fl3hziypradSZ66VPk5g1cmeU5lkmd/fY4h400wiibXtki2LO3jrVu36iBjv0OC3BDf2SRPdbE2SZ5dE0O0PaoL3oXzpi1praSUDJcmty2yLgydUDj0+mCSZ399juGzZ8/Oz68YPTbfRx7bHvPkSZnzGOI7p7+DKPzepGmGrMvtIpGkBfDskWj9ePjwYf1vLqYzX56USdcKt2dTSpj+j3/8Y/ABuqRVM8DQ2osmvSjff/9988mkfp1+Fg9Dk/qIMSc4n3gIGQEBCA54z9DdKJ1vTKOroq3rjukMouW5qnVngKG1R+BAkBElvTDzuu0zqStaMQ4ODurXBBMEBAzARXAQwQWftwUR0jYwwNDaIwFp3nL//v1mKakfziUePHbv3r3Jn/70pzrpk8KomjxOve1cI+iI87GE6QzLbHCitdfkYiwsT0KqfhSDJYZoe1QX0QvnTd8kzz7Gvj6Y5NnfNhxDkzzVxZB1uS0YkiRpcAYYkqRLxXghJMgeN4/CnybuwvEum/EzwJAkDYLBvdK7tuYpBAoMXkbOyTyjn8ZdOCZsj58BhiRpEAQY6V1b8xQCDBJiSW69fv16s6YzjJgao6Vq/RhgSJIGQaDw6tWrj8qTJ0+aT8+G7s8LA5GxHMFGGmDQXULLhgHG+jLAkCQNggCB7ou0pCOZ5p9R4uFxOR8Wt/4MMCRJl4pAg4HKorWC1/GgNvI0YhCzaWjxYN4bN27U80dhZFWDlcuxw/3WzeteHj9+XJcUfWo0e0ltuIjkTaAvX76c3L59u3mnHBfStr/6NJ9tOIZv3ryZ3Llzp3l3hkqabolV4vcdwcJpy8O72S/uDGHfeE29wXJMY/AyptE6El0pBBJ5/RLXEp7/EoOckd/B4wL4v47uGE0XxzfFwG+UhZ0Nh7E4ApPUkINzaHtUF44L5011IWg+nS0/D/sa+/pQXTSbV8PwGPY3xu/M7yj/bfF7W7V0P9pUQUT9efrbjzolr0dK0w8ODuppN2/ePH/CbYjPquCimaJp4vimJf8/mJddJJKktRa3rPLXd94yRWtGFXjU3SR2layWAYYkaa3RlQK6Ukp4OB0MMFbLAEOSdEGaKBklzXkYo2vXrhX3O3IKyMnQ6hhgSJIuiKfDpiUfCGts9vcvPkE5LW0tHFoOAwxJ0gXckZGXuDtjrOgKoZWlrRhgrJYBhiRprdG6AnMsxmWHW0ma1ws5OTmZXLlypXlXvneWJimmS21K42As0pT5888/T37729827/ob+/rwr3/9a/K73/2uedefx7C/MX5nflf5NZnfFeNBrBL7seg4GIg6Ja9HStOfPn06efjwYT3OBetI7yQ5Pj6e3Lp1q+7eWfV3X0dxfFOd63ICjC7y+7SrHfjovlkK05bt6OjotPridUnvoS7h83nm0+pUF5ML543FYllO4fe2alxvY/ttdgvjYDx79qyeVgUL9XWb8SwQdU1evzAGBtMZ76IKOE6rwOb0u+++O60Ci+L8KhuyLl/7LhKygomsKF999VUdrbYhkma+/C9mSdK4kE+xt7dXX9O5bs96PDvX9QcPHkyqPzrPH/9OzkhVz02qYKXbX+DqZWNyMOiuiWBDkjQOVPRU8pQ2BAd8Ht0j4fnz55MPHz7UXRvxhyHXeObNr/V0i9BVQkDC/BSWpV6IcTC0WhsTYHACMQb9t99+O7pEn2mtKrlF5pWkTUfgkAceszA/JR/VU6u1MQEGUSrRK+gqWRRJLflT+EoJiODE5XOwXDq4S3TTUHjNND6nkIRUQpROElLMy7/sC8GSJEnraKNuU40+O1owItiYB4FANLvt7+9Pnjx5UvflEVwQZLS1iNDPd3BwMLl37169HN009BMynUcEHx4e1tNZF+tmn/J+RN7H44RjPcxP0x7roWwbmjY5XvMUArnS9K5l7OujEEyXpnctHsP+ZYzfmd+RdJk2KsAAlTgVPS0LXERmYR4qeZahkifQoFJnPVT2aMvroOUhghnm4T14PDA/8FhfGlikAQYXkWjV4GLAZzE/+xVdPvN8D0mSxmTjAgzudaaSTivvaeijo3KntSLvr4vWg7dv39b/5vg8XSbtJ8xbHuKzdF0EJOwnrS7psmC9BBqIfyVJWhcbF2CAyp3H81KBR6tCGypyKncGaAGtDgz4QolgoK0FIZYpKQUMIKAIbAtt64llYj5JktbFaAKMSJJMS1vXxDyiK4JWjLRSL6H1gjwItkmyJcFBlK7Slo02ETjQnZN/d0qMfidJ0roZTYCRPrEvSp8n99EqQLIkrQ/TApVI5KSlg/npLknLNH0CkBTflXyPtjL2BwxJkpQbTYBBRZ+XvhUrgcWssTEiv4GKnNeLtF707bqIAIptsa9txQBDkrRudo6Pj9uHV1vA48eP65Ki0qaCXCYCEVogaAXgdY6WCbo/aNEgmZLuiHS/mE6uBa0VeVDBPMwP7goJzJc/mCfQtYF0/pB/RkBDFw77NStXZFOVxhp5+fLl5Pbt28075ejym6cLTu224Ri+efNmcufOnebdGa5Xs1pmtd3Sei88evSoLgurKrtOCExSVaVNrflRYdqyVT+WeltVgNFMuaiqwOt5Sg+9YTmm8WCd1OHhYf2QHT6jpGIZtp0rzR+Ynu7nhw8fTq9cuVJPZ3s59pN9Lm1nU1QXvPNjFmWR75ufh32NfX149+5d82oYHsP+xvid49qYFn5vq1BVUnXhYZQl8ZBK9ifK/fv364eTcV0siXWWSvUHWuu2EPPl1/lc7Fc8WG0bDVmXb0WAwUkTFXm+X0+ePKmnEUxwcnOifv311/V7TrJY7unTp+dBwFABBtgG09ke22X7lLt379bTeULgJjPAWJwBRn8GGMsV2yv9lrnOpfvENTG9Pse1N5cu01b4fqUAJZ2n9MdcmKc+2XRD1uUbeZtqLsbGKOGW1urg1U2m5DowGiijc1J4TzcGg3AxH6WvfEwNtsGT/tgG22L7lOpEr0f2LHX7SNI64hoa11Sue1UdVF/juP5WfwieX4sZXbnt2sdIy1wf08JyrJNl6BIv4XPMMz6SBnIWZywuj7CHjHouS3WiTo1ul42Wlsveh1WzBWNxtmD0ZwvGcsX28t9ydDtP66qIuoSu7VTbOgPrjHlyTKNVIlqfabkuiWNmC8Yv5wyla12+FS0Y86p+fFMHz1o2Wlouex8kaVmqwKn+d9o1jlYOnsW0aOI7Lb+hCiCbVx9jfCRaMkhijH3R8hhgSJJWghGWMa2b4urVq53u8ImgggAihgDIMZ0AhuCiy1O3tRgDDEnSSkQuHK0T3KL+4sWLQVoS0twLcjymYR/iURLmuC2XAYYkaSXoxiBJMxIyeX/t2rX6EQ20KPAk6rbujUBgwphCLJM+VuH09OwR9W0DE56cnDSvfglC2KZdJctjgCFJWhm6KAgiuFOPxzPs7u7WoyKTH0FwcOPGjaldKLQ+sAxBCv9SGLGZO/QIGNpyN9KRl8l1i0dJzGrxUHcGGJKkC6J1IC1tt/svihyLGAaAlgxaHw4PD89vN2V627AAsUxaCBRovWBZukrmSRDluzA/CZ99H/ugMgMMSdIF0TqQlrbkySFwZwmVfgQHdJcsglaJCIDyoa5LCHLSp25reAYYkqQL8lYCSlt+w5AIFEBuxKItC3H767zLkQNC4MR3s6tkeAYYkqSlowKnm6Wt6yP0Sbrs0tXh2BjLs/YBBn1vnBgUotBp+Lw0XyzfVmiqm3bitq03xzp4dDyJSGQ9swzvPaklbbpoXeCaF10TJdFdQeLmIoMORl0AHrMwr3RsDLtKBlaP59lB9Z/RvDoz5PCii4ihXSnVidL6JD7EPub7FcvPKp999lnrU0/5vO37sgzL5utLy/3796fu+6YqHZe2oYBL8vOwr7GvD9WFtHk1DI9hf2P8zum1MQq/t1WI7eW/5Xi4I4Xr9TfffFM/SJJSVfLnT7y+cuXKhWttLFcFHfX3SAvT4nMeEJlfS+OzaVgu5tt1qPCPSlvdNsvGdJHQxEUE2yfLmSzkUuF2quino+WB7cyLVguWYdm9vb16fdVxrwsP94l7wonoma+6sDRLStJmIYeDayDXwrhe03pAoQuFIcJpfeC62dZ6wWdcT9PCcqyTazWfdxkJ1ByM4W1MgEGyDk1qNL9xgnVRRcLFwo+Ck5gggwBg3hORH1AEDZz4ZEezvhBNc8zHvrPfnuSS1l38EZVe7wLTuBbyObemxh9y/MHFtZI/trg25mKdpcI1lHW2JaHGfNOwXzEf13v1tzEBBidYVM7LGmM+Tt55Axiic34wRNZtJz6Ittl3Ivf0gT2StMlopaBip5SCCq23jbqLhMqZynxZLQHRfTHvD4Fx9jEtuAjsO5H7IklNkiSN1U71l//0dqM5UaHnlfr+/n6vnIh50JRFN0TkSNCSQSXN7VA0v6XBAPtClnG+X8yLWU1okUtB3gRdG6G03tgvzFrvNotjmvrhhx8mn376afNOUhc//vjj5Msvv2zenaGlgO4IqU3UZ6nIk1lYVfl1Uv0137w6M2Tm6SKqH0u9rTTrtwoA6ml3795tppyJfcz3K/a3hEzm58+f15nKzEN2c56hXFpv7Bfzq10c17Rw7OaVn4d9jX194I+CIXkM+xvjd45rUFr4vUnTRH2WlrzOnNdGdZEEIq14HC9lXjHeflp4Yh/dF/yVTSvJohnKPClQkqRtM5oAo1S5p90Yi4qBXBg4pfproH49SxWlXSiBZkWCjHnzL2I+umwkSdo2owkwaB3IS5+sYvIw4nG88wYqzJeXCDLyPqlZ2HfGt4BBhiRp24wmwKB1IC/z3H0xDQFC37ExWAfdLezPonemkFCFacPiBlpZaG0xGJEkbYKNzMEIMb4E+oyNEeugFWORACCybglwZi1HcMF2+gZVkiSNwUYHGEjHxuChZV3QEkF3C60MiwQqLMe2WY5kUVpBcrFOWjliyHBJUj9c81+/fj13Dp6Gt/EBBmgZoPLu0/1AVwnrIEhYJAhgXvJJOMkZ84FAg9YKWkO++OKLyY0bN86DC9bdJ+9EksaIaxzXPFpzV4UWZP7I69o9rv62IsCg0iZA6IPulggsFrkzheUIHHgWCbkcnOwEPOxPjMdPIinTHcVT0qaJVlqueVT6Q+eZsb5Fu6+1GmsfYBChUkmXuh9SnNjMR8mDjZg+C90tzMeT+9KxMFhfab0pcisIIpiPW14prIcfH8vZciFpE8UfZrTkInLahsK1n2uoAcb4bEULxtgQFFEWGbBLktZRdItEV3DXXLg2y+wCMX+jHwMMSdJS0LpAywLJ7rTS0gpMpR2tGjlaIqYNshiDMIJ18zoCGHLceF9qzaY7mny3WJ7Xba3eBEAxLyMxx/yl/BH+UORz0A3Ea6bpjAGGJGkpIpAgsEDcuj9EKwYBC/lrjHWEe/fu1e/z7maCC7qoCXL4PAZgJCDJu1XYP+al+5r5mJ/Cez6L/c8REPFdybMzl+4XBhiSpMFReRNI0C0S4/tQ+RIQRMtGH5G8HwEF20jfByp+thfJ9fxL0BCfBbpaaKWIOw5jfgrvmc7npf0myZSnd0cSv84YYEiSBheVd/5Xf7xfVUVM4JG3KkQ3RtpNEg/GZP48P473ESSlQUmg9cSWi4sMMCRJg4tukKiYQ7wfOtmzzbw5ERFsRHdOLgKIUlKpwUWZAYYk6QISFvNCd8E8aA2gK4Huivfv39cjakZ5+/ZtXSGXkj37dpuUDHW3XnS9lO4sMcAoM8CQJF2QPtk6Sp7f0CYCBwIGWhDyEq0AeSvGMgIMXR4DDEnSBXQZ5CXv7ighSHjx4kWdFBl3YZQKn7PONKgg+Ghz2cGHwc/ifnVycjLpUpC+/+9//1tPk/r6+eefPzq3phWUpnctY1/fOuzj2Ne3Dvs4xPr4HV2GaL0glyHuwiiVCFbmTfZc5oBaiOAmkj1zsf1pQdCmon4vnWOzCkNXd3J8fNy8OlNFpIy1/VFhmjRN9WO9cN68evWq+XS2/Dzsa+zrQ/WXVPNqGB7D/sb4nfkd5b8tfm/LdvXq1Xpbh4eHzZSyo6Ojej7mDwcHB8X9/PDhw0fXitTu7m49Lb9utE1HHBvmCewv065fv15vL8V7pvM5+x2mbWNdDVmX20UiSRoErRdVcDTXgFPkczAf86etHtF1wtOmydFgjAkGxWLekkjijKdUs2wX7G8MwsVTr1kXSansQwzKxefz5qHIHAxJ0kDabk1tE2NixHIECwQIBBkxAifdKSSYtnWlMJ3Bu+jCYN6uAQZYF/khjNzJuugOYR+Ojo7q6asau2NTGGBIkgbx6tWr+onRbUNq56i8mZ/lQtzCysiYsb6o2HlNSdGiQOsC81MIDECgwbwECTmm8VkpGGF5ts+2KayT97He1LRtyABDkjRCBBqLVNzMP6tbZhFsmzLkOreNAYYkSRqcAYYkSRqcAYYkSRqcAYYkSRqcAYYkSRqcAYYkSRqcAYYkSRqcAYYkSRqcAYYkSRqcAYYkSRqcAYYuVZ8HE0mSxmuwAKM0ZjyPuy09IEZC27nhg4Mkaf3tnOaPppvTyclJ/Ujd1M7OTvPqY1QYPOpWCrRcEIDmOFfSJyvOUjoP+xj7+vD+/fv68dRD8Rj2N8bvzG/s888/b96dWfT3pe3DH375tZn6u1NjAQFGF8fHx82rX1Q7QbBisXQu1cWvOZvmUzoP+xj7+vDu3bvm1TA8hv2N8TvzW8p/X1WA0XwqlZXqcaZ1scOJXK1gMHfu3Jm8efOmeSctpjofm1dqwzG6evVq805dbMMx5DrM9ThlC4ZmKbVgPHr0qC4LawKNhU2LsFmtxbJI6RohTzsPuxj7+mALRn+2YEhlQ7ZgLOUuEiJkImVpHtXJazKwJG2YQZM8S9qS+XL/+9//Jr/+9a+bd/0NvT785z//mfzmN79p3vU39u+8zGO4u7tbvycQ7ROMjj2hcOj1wSTP/kzylMpGm+TZh82q/XkM+/MY9ucx7G+I9dlFoi5G30UiSZK2mwGGJG0JR87VLK9fv25e9WeAIUkbqC23yYRqtSEALQWhXfPklp7kOS8Tw/rzGPbnMezPY9jfUOtzdGXNq+2GjD6JwQYYC/DC3p/HsD+PYX/bcgxLdwRIi+gTYNhFIkkbigDDlgr10ef8McCQpA1mzoW6YnjwrvkXMMCQpA338uXLXhWFtgutFmRPdHr+SMIcjAXY992fx7A/j2F/23wM25L5FuXIxv0MffzQdx9jhOVo9ep7HhpgLMALe38ew/48hv15DPvzGPYz9PHD2L6zXSSSJGlwBhiSJGlwBhiSJGlwBhiSJGlwBhiSJGlwO8fHx53uItlG1bGaXL16tXmnLjyG/XkM+/MY9ucx7Gcbjp+3qS7A27L68xj25zHsz2PYn8ewn6GPH8b2ne0ikSRJgzPAkCRJgzPAkCRJgzPAkCRJgzPAkCRJgzPAkCRJgzPAkCRJA5tM/g8S+bUprjQ9ggAAAABJRU5ErkJggg==\&quot; style=\&quot;height:100px; width:288px\&quot; /&gt;&lt;/p&gt;\n&quot;,&quot;text/plain&quot;:&quot;B              &quot;},&quot;name&quot;:null,&quot;value&quot;:null}],&quot;maxScore&quot;:1,&quot;hasAnswer&quot;:true,&quot;answer&quot;:[&quot;0&quot;],&quot;values&quot;:{&quot;hints&quot;:[]},&quot;secure&quot;:false,&quot;data&quot;:{&quot;question&quot;:&quot;&lt;p&gt;Which of the following is a&amp;nbsp;Use Case Diagram?&lt;/p&gt;\n&quot;,&quot;fontSize&quot;:&quot;small&quot;,&quot;choices&quot;:[{&quot;id&quot;:0,&quot;choice&quot;:&quot;&lt;p&gt;A&amp;nbsp;&amp;nbsp;&amp;nbsp;&amp;nbsp;&amp;nbsp;&amp;nbsp;&amp;nbsp;&amp;nbsp;&amp;nbsp;&amp;nbsp;&amp;nbsp;&amp;nbsp;&amp;nbsp;&amp;nbsp; &lt;img src=\&quot;data:image/png;base64,iVBORw0KGgoAAAANSUhEUgAAAaQAAADiCAYAAAABOrPwAAAAAXNSR0IArs4c6QAAAARnQU1BAACxjwv8YQUAAAAJcEhZcwAADsQAAA7EAZUrDhsAACXvSURBVHhe7Z09b93I2YZP3sbFAqvdarvIWwbYwNrOQQwoqWPAdpsUsrt0sqvIlb2dOslNUtqu4ir2AtraMXYDbGcb+QGK021lOcAWrvTONeIjjUbkOcOPQw4P7wsYHHLIIeeLzz1fh/zFf/7zn+P19fVZEz58+DBbW1sr9uoxVNh3797NlN40lN50lN50lN50ppbe/yt+hRBCiEGRIAkhhMgCCZIQQogskCAJIYTIAgmSEEKILJAgCSGEyAIJkhBCiCyQIAkhhMgCCZIQQogskCAJIYTIAgmSEEKILJAgCSGEyAL/ctXPPvus2F19jo6OZkrv6qL0rjZK72qjt33XQOlNR+lNR+lNR+lNZ4zp1ZCdEEKILJAgCSGEyAIJkhBCiCyQIAkhhMgCCZIQQogskCAJIYTIAgmSEEKILJAgCSGEyAIJkhBCiCyQIAkhhMgCCZIQQogskCAJIYTIAgmSEEKILNDnJ1YcpXe1UXpXm6mlV5+fqIHSm47Sm47Sm47Sm84Y06shOyGEEFkgQRJCCJEFEiQhhBBZIEESQgiRBVrUUAOlN50uwv7zn/8sfNL56aefZl988UWxV4+ff/559sknnxR79RgqrNKbjtKbTt2wv/vd74qtds/+DEFqytHRUbFVn6HCKr3pDBXng4ODY1fBj131lJOTG4njmX358mWrZ19DdiIrHj58OLt+/Xqj3pEQYjh4Zn//+9/Pdnd3C5/6SJBEVnzzzTfFlhBijLQRJM0h1UDpTadJWGthhTx48KDYEkLkyKtXry6MaPDcMtpRFwlSDZTedJqERYzCiv3y5ctzk6VCiDyJG5M8tzy/ddGQnciGUIyo0BIjIcZBV8+qBEkIIUQWSJCEEEJkgT4/seKMKb1hPJuOQU8FViMyN3j79u3CR4hh+cUvflFszWbXrl2bHRwcFHvpaFFDDZTedJqEDSt0boL05s2b2b1794q982xsbPj43rhxo/BZPuTV5ubmhdVNKVhatra2VkLQnj59Onvx4oV3hpUJq72m1AAdki6eXw3ZCZEAPU2M/+Hh4ez4+PjUvX//fra/vz+7efPmhSXruWJpcY3Rwme83Llzx4vq69evZ9vb216AcDTCKJcvv/zSC/AyoeybLHEWF5EgCVEDjB/G3BzGDpHCALL/5MmT4kyxbCy/r1y54ssBAUIYcPSWnj9/7sX31q1bRYjl8Pbt22JLtEWCJERLLl++fDr0VdbrwHAy50MPCkervqrVjn98LuFTISwOQ9wlGHiG+SxebFf1sBhCQwTs3EePHl2ID2GJJ7+48Nqcn4LlCz2UsmE5/Pf29maPHz/2+1YOVXlPGsO845e4WFqI47fffuuPgV2P+PPnULbDsrLwli6uQ97EIKqEBeJg9wvjEvoTjzg/VwaXmbzTrhEuU4qt+gwVVulNp+84u+p47kWNOfHy5UsfrwcPHhQ+59ne3vbHXau88DnBGUTv73pQx1tbW8c3btzw2/g5Q1mcdQL7di7ncX7Vufhtbm4Weyc4USw9N2ZRWmKcYffnu56IjxP3XVtbYzHU8evXr4uzTrA4cC7XJx3sc+779++Ls87iQP5wjGuGeZMSN+7NuRsbG4XPfOx80lAG8eD+wLnsk07OJz6kifBWN8ln8yMcabC8J63Ei2OcQ/2wc/EP84Jw+HMPK/vwXuSRxSOOQ04QL3NN4ydBqoHSm06TsF1U6GVRZcQxLPv7+954YSxCDg8PfRj8QwPENoYnNNL8mkGMzzUjxPUM9kNBShUjqCNIXI9zYyNuxj0sJ/PDoIaYKIf3szjgwjiTXhO7FCxvMPKuF1H4VmPnh3kMNCTwJ65AXNknniGWFvOvykvyC/+4POy64fkmSPyG8bK4xnXCzie/c4I4mZMgJaL0ptN3nLuo0MsiNKBlDgMUGzkzPnGvCaxHZQbLDJ0ZxBAThfAY+yZIFjY2flVUGdEyzPiFYmhY78eOkX6uXXZuGF+wOGB0Y+bdM4Z72vnmECcE+smTJ8VZZ1hexnllAmL3tH3iOY+qvMSvLG2A/+XLl4u9s/TGcbL6U+VfVq+GhDiZa/r8ag5JiBo443G6kgvHyi5nYE7nTcL5iXCOI8b8XIPB/zoB97/OmPrfEOaoIJyfMJh/YE6BeNg8VpcwYU/6LA4hFldLg+vV+OW+wJwK8yfMg9j8SBlleRNfdx7ck3xxQuLnisgH/m5AvpAfn3/++bky4X4cj+dymBtyAnuaTstLypT4V807lWHlxL3Jh9ixPLosbWVlD2V5D3XiNBYkSELUAINrK7lwrOzCMLiWsjdELEJoghmxMuNjfiZaBmJh96syWm3hnhj9eYSiyqQ7S63JJwSCfMHVYdH9yiD9iAjlQV66npNf0GBxMrg2osQ5Fm8WDHBeKOjEn1V6iBfl/PXXX3uBiRsd8+AeXCd2VeGrBGlKSJCE6AAMDb0njE2blmtZy7mqp4ARtR4avaQ2922DieHdu3e9ESZOCALxYR/XNwgP8aHXQz6FccAf6EUBgrS+vn6ht8Y+eU/vC3HiWpyLwFWVSQjnHx+f/Wctdm1ZViNkSCRIQnQMBhDMYMwTGesNIGhgYUPML25BI4D0CDCStORpvZeFbwOGmmGmMuJ02XnEKezlLEsobUhwHpZnoSDhZ8Os5BfDdWVDhwblyHEEjGFawpiYlWHl3nVZxEiQhBClYHQxyAiDGUETmTLjZXMYdo79Ii4x5mfnxGCYuAcC0XTIsIqqeJkhJ712TlWrf5FoVLFo6I5eC8NpVeJAHC2fY8Ghl0R+EZ7zrNdkkI8Ia0xVGYTiTHkgeNSHWLSB3mxZOZedOzlcJrh61AxXkMVWfYYKq/Sm03ecXXVsvUpnWdhqKuLljNg554ydX6bM8XhFlDNM3p/zWKbrWuqnS7TjpdS22opzOQ/HNn4cCynzs5VhZSv1QualxRznAKvOnOj49DnDf5oGJ7oX7mX3d8bdn+eMrr8H/rbMnevaajzOZcVYDH4c47x5cA/ixrmUAfGzfHNi4leycSzOZ+DaFjbOR7AVhKSF63E+6bF0W/4A+9yL47YU29JHms2f6xBP/MMVcpbe8JpQ139oiJO5ps9v9oJEplMAOBKJu3bt2uk2x+sUjAQpnb7j3EWFXhbUsTB+oUN0MHpl9RBDZoY6dNvb28UZZ1Sdi19snPGPDSnnmADOeybmpcUcz5uBMTWxNIcxj8WX+8fnWTo51wSA+1scwvsYdQwugkn+2LVDR17EcQyxvK46h7jH10VY4+XWFl9cWCacx/mp4W3JuVGVD3Xyp08sjbimz69/27e7QHbQXS7rMs+DbvfVq1e9E+MjHBN3FTqrt323xQn06VwKaVuEa03735Rz+8LZCu8YSrNhyTIsrX3H3eIHxI94zoNhPPKZ+M7DymJeurkG9y47bvGifod1fNUI3/aNDX727FmxVwOXUYU21adJK9ioChu2Npo6rlFFbulNoU3YMaU3LMOmLSwhUrAeGr0k0Q1dPL/ZLGqgFYLCNp0ADeEaLM20lo0QQgALDeyFqWtra7VHYcRyyUKQHj58eO7PayGut+MdwzdOQM85/HBlQwOIkURJCBGCrWBon+Xs2IZFw3qiXwYXJCpFWa8IEUJ0ECtcmejgh5snTIgS4YUQgj+5vi/+tDtvHkwMw6CCZL2YGMSoroiEwhSD4KmnJIRgUYF6RfkyqCCV9YwQlDY9GhOmmC7mpoQQQiyPwQRpd3f3Qq+latitLmWixL00dCeEEPkyqCCFdCVGBtdi6C9EvSQhhMiXQQQp7hkhHl2KkUGPKBYlLfMUQog8GUSQ4p5KLBrL5Mcffyy2hBBC5IR/dRBr8pvw4cMH/+eyuoSvmCib7+ma8H7AcvImNE0vDBX23bt3/j8XTeg7zn3XC7Ec4hGQqhWuVaMiyxgtEcuni+e3d0GicoZLvfswPAzdhb2yJsvKYShRaRNWgiS6hmc4FBn7DlKV8LTBxGlzc/N0235FXoxSkGJxINLLrmASJAmSaIaJD6JTJTiUFYJhxM9z1fNddT3zN6GD+NzwmjbkX3Uf0Q8SpESozGGvTIKURt9xliANC89JKAahCFAeJjr2vC77uY2x+PBb1iuz+PB89x030aEg9fnP5evXr89++OGHYq/5fE5dwsy6du3a7ODgoNhbbY6Ojkbzz/Qwnk0rtKgHBh1XtdCIcsjduJsokQYJ1HB0YmMRpKY0+cSAqxznXlPeB86wnbunq5zFkXr0/TkGo03YvsvXaBK2izISi+F5iJ9D9nEcGzukAUcdCtPI/iqkL1fivG7CoK8OgrBF0xfheLcQU4AhahytWIav6U3Qc8A5O3B63BmSIsR4IQ04Jz4+bfyyj60h7eaGsD1iPpMUJCGmgokQAlQlQqtOLE4QipNsUD70LkhDtMDi8fEh4iBEn4RCRH2fmghVUSZOiBJ5NeV8yYYh5hjcbc+5ZdPV/YaaB2oTVnNI08IJz2keso0T83HCdG6+iW38RD0s/ywPmzDIkB2ttZBltkzi7vjVq1eLLSFWh7BHpN5QPazXhGNbw3nDMfgcEsRDal1CpQrh88VCrApVQiTqM0+YRD8MIkg8MKxTD1nGQxRfk0qmHpJYBSREy8OEiTwlbxEmzTH1xFBzDAcHB+fGHHGu8Iuj7eFa8fVdJRvVnIrRJqzmkFYL6jV5Qx6xTZ0Wy4U8tjznV3leThfP72CCRNgy0ehClOZdV4KUTt9xDstLgnSRsF538ZyIeiBEyv9qLG9woxQkKBOPNsZo0fUkSOn0HeeqMps6MoR5EdoY9ZbOsDzBNX1+B1/UwLisi3yxd0I4Zpu6yiUcUw/h2q7SFHtCjAvqtU2qU481jzE8lAFlgW2hbFQmHZJLCxpFddEpdRyjVUJrxBz7uHnhylqT6iGl03ecw7KjXKeOtcTL6rHIAysj1dcVGbILscLtwlU9xBKkdPqOc1h+U37Aw+dAYpQ/YXnRWJ4qlge4ps9v75+fWASfptjd3T33iYo67OzseFeFM5Sj+RxDF4wpvfr8xMlwEMPOU03/WGFqgXLj1wnUJIfxmDIxRvP5CWNRWFoaqCzORXOhS21JqoeUTt9xDsuzaQtrzFhLW72i8TLlMuzi+c3iTQ1lWAsR5+J5obVoxzmG08SiGDPWM3KGTHV5xFB2lCFlqXKsT7aCFIMAxZT5CTE2JEarhUSpOaMRJCFWEZYNS4xWj1CU9C68dCRIQgwERmvKk+CrjokSZazyTUOCJMQAYKDUM1p9TJQ0fJeGBEmInpEYTQuJUjoSJCF6RGI0TSRKaUiQhOgJ+/Mkq0NllKaHRGkxEiQhesLEKP5PnZgOJkTUBXERCZIQPcDSX1tRJ6aNNUjUS7qIBEmIJYPhMTHSn7kFdUBDd+X4l6uur68Xu/W4f//+7NKlS8VePT5+/Fg7bNzNbdLa/PDhw2xtba3Yq8e9e/cah21z3zZh3717N2tavn3HOXw54yoNbZEuDdWJGMQIm8arz1aBTp7fNi/fdMEn5fRy1XT0ctUTSAfpcQ9n4SPEGdQN17Au9sZNF89vq89PTOkzDuCMbLE1HoizPj8xDAzTMXdET15DM6IM6yWtQh3p4vMTrYbswghMAYy7huzS0JDdyUIG0FCdmMeqDOl28fy2EqTvvvtu9sknnxR79fj5559rhw1fUkiCm8wh/fTTT7Mvvvii2KvH119/LUFKZOqCZL0j0kBahKhiVXpJgwvSGA3WmAy00SasBGkY1DsSdTBROh7xAocunl8t+xaiY+gd6T9Hogljn0dqiwRJiI6hpUsLESdECggR9YW6M2UkSEJ0iHpHoimbm5v+d8q9JAmSEB2i3pFoytSH60CCJESH0DsSoin0rKc8bCdBEqIjTIw0XCeaYj3rqfaWJEhCdISG64Tx6tUr7+oy9bqj/yHVoO/0Gm3C6n9I/UH8F/25sWo4ZmNjw7866cqVK5N7JVddxpCHVpeb/K+I+kMax/afpE6eXwSpKWN8+eaY0mu0CTu18h0K9/D5ePM7jzCNVe7mzZvH79+/L0KImLI8i93QeWjxaILVJde4KXzGgaUZ1/T51ZCdEB1grXZahinQegzd3t7ebGtryx978eLFuddkiXJWNQ9T69BKoh5SOn2n12gTVj2kfiC+KXG29FXx+vXr03OckS18RcgY8nBRHBeRWp9ywtKMaxp3P4fkLjAKLl++XGzNZlevXp09e/as2BOrQFi+rkL7Vu9YSJk/gpS5BfKBub/Hjx/Pbt++Xfie8ejRI98DcM+u3+d88mt7e/vC3En4Tr0nT57Mnj596t9a74z27M2bN/6jk8y52LwFKwW5Tnhf/AjH/djmXtyT3gjbwDVv3brlt8vK7c6dOz48YeI0hfHY398vfKvpOw+B9JEHcZibN2/6NMVh5sWRtJJm/ghbVV/GOI8UziE1ts8uc12amzHGFvSY0mu0CTu18h0CWuHEOaU1bumbhzN0pddjTmRjY8MfW1tbO3YGzbv19XXv54zi8eHhYXH2CXa/58+fn27jwOLNNZwhPj0Wzl3s7e2d+jvB8Ofya37O4BdnHp/600MJId52/o0bNwrfM7gfx1LnTOxa8+gyDxeF4Vg8X4U/LsaJo/cnr+IwIZYnKXUqFyzNuKbPrwSpBn2n12gTVoK0fMywpxgPS18VrmXsj2OwYlxL/PRYbMzsWJxvdj8MKEYuNLYWb66HoUW0Quw4x2KRsWM4u6aJGiIWYmJIHDD4MfhzPL5HFXbfKrrOQ/NHTOvmewjijV/ZvWPq1KlcsDTjmj6/EqQa9J1eo01YCdLysdZsCpY+jGboaDlbqx4DHRss9i1s3IKHquPmxzVjQlGJRQTM2Fb1XOw4QgR2vbgXxHkmeByPhQc/ehupcD6ujzzkt24YMD+jjhgZnJ/aa8wBSzNOgpSIBCmdMZbvEDQRpCqHQb179+4F42fGvqzVb1hPIxxGs+uWCU4oSGXGlt4Mx6pa6WZkQ7FjnzSEsG+9C46HcbE4IFqpcP4812UemoimhAl7mOzjwO6L6KaKERBmaoKkZd9CDIAzUqXOGW4/sc/XiZlAN+y1RPHkeYgzxP7XNUL8bwh/Gp2HhQ1xjQr/WxXWwrx9+9b/AvHn/hYH23YGysfdGfbTtIBtszigLmX5h+syD1l8APPCGHZuCH622IO4pFzHIM+mht7UUIO+P9lutAnb5pPtfcc5/N8I5etah8Ve3th/kFLqY8oKMQwneYHxci1q7/ewWHXlWuPnDHqInUO+sQ12P+IWGzi7D5TFZ1Fcy8IjBKwicz0Mv7qNlX2ssGNVH8Lmei5+tZqlizjxih32U411n3mYEsbSUJbv3N+EPTyeguVtEzs3BJZmaGqfaQm4cm3GGId02qQ3vL+cXOhS66Odvwg7zz3Uft8ZM7/P8FAVZXM+8XVC8OOYM5qFz3ksbNlwHlh45ocMzsXPhuBs/siI55HYnpemMgiDW4Sd1yYPU8JwLAwD7OMY6iPN5AH74bDeIqhTTe3cEFiacU3jPdohu6rWihCriHvA/S8jC1XYMFPZ8Ns8rAUfYyMJdt0Y8w+H9Lg34ezFot9+++25nplt8/zaM9xkuK4JTfIwJYxRNrRJGkkfPUWw/2OJckYlSGHFFmJVCRtbZhgxdgxxMydRZtAQFROBrp4Tu044DxNi8YwNMQaYOHKceIXxYQgLweKYXXcZz3VXeWhpSwlTJkg2DEme8Kdbzrc5JXGRUc0h2Xiu4britStzmzmk+/fvzy5dulTs1ePjx4+DhG1TRn3HOSxbynWz+KRz7hBv4kt9XMS8+Q8MG4aPeo7hIv2hYWX+hTcMYPi4lxk7oOVNK5wJ/VBAMMbU+bJnhWvPm0MiLiwMAJsDMiysGXgz+sD9MbrEnzTFYZlboudEGOZ3ygz9PPrOQ+LLvNe8MFtbW6e9IKiKI9dgEQjitOitFJpDqokr8GKrPk3CukT68Ulz4ZhtKmNKr9Em7JjSG5YtZT0WqIep8Q3TOM8xl+GMdRHqBPaZk7BzuCfOGXa/z7E4jM1vOONQ+JyBn12rClvajXPG1N+PX/MLl5iH2HEnWIXPGeE1ba6pDhZ2kesqD5uEsXNjmDsjTzi2aD6Jc5rYuKGwNOPInyaMZsiOFk/Y0gHrKgsxNHHdrIIWe5mjhe2Mj1+ddnh46FvbYUsc2Kf1v7e358NwHo4eP37EIQ5Di5xzY3/Az+5fBb0DWrrEz9kLfw96Rexzb46XQQ+A65Ydd8bq9L5V4edhYWO3rDyMw9DjC8NwLA5jcYqhPOgZcYz4uYZbcUR4xtCCDltysStr+c1DPaR0+o5zWK5NW1hDQCuWOAvRJdQp9ZAyJJxbiEltmQqxLGjxg+qi6AqrS1a3poJf1BB3N3Pihx9+mF2/fr3YK2dnZ8e7FFzL/UL3epUZU3rDePIgMlQ0BjAeTEAzXFTnj49CVGF1imdgLKIULmq4du3a7ODgoNirQe5DOi6K5xxdWCc+F/xT0ZBdOn3HOSzPpl3+oSDOYxpeEXkzxmHgLp7frIfsbNmjQUuBFii9objVoJapGBLqoxbZiK6gLsU2bgpkK0h0WeMxeYZEjHAbmGeSKImhYNVUXF+FaMpU61K2ghQvZECAwhYD22WiJMSQSJREW6wOxfZtCmQpSPF/jhCfst5Pqp8Qy8bqnQRJtMXqkIbsMoDCKOsdVVHWS5JREENAXVQvXbRlqvNHkJ0gxQ80BTOvcGiZauhO5IQaRKIp1B3cFIfrICtBQlzihznlvyjxMB3X0NCd6BsN24m2WGNaPaSB4SGOezZ1/hipXpLIAQ3bibZMVYwgG0GKH+JFQ3UxZUN36iWJoVDdE3WhUY6b6nAdZCFIVhAhTQolNgKInAyD6BOrb/qTrKgL9qpuQ3zVyEKQ4jcyIEZNCyUWMg2fiL6hDtLAUmNIpKLe0QmDC1L80CJEbR5kwsZiJsMg+kT1TdRFvaMTBhUkWgRxD6aLFkL8YSwN3Ym+oR6r3okU1Ds6Y9DPT/BZCT4vYdT5jMQidnd3vQs5OjrS5ycyZqyfn6iCoWgMzbF/EbIQ5diUxdjr+6g/PxF/QsIZoOLIYlLvG14f51og+vxEDfqOc1hWdepDrlDfrN4JUYbVESdGhc946eL5HWTIjlZj3HtZRnc1vqYWOIg+YbiOOqh6J8qwKQtGA3BioDmk+AFdVoGYQQjZ398vtoRYPjaHpLkkEWN2cOxDdV3SuyDxYNIyCFlmgcSGAEGScRB9Yr0k1TthmB1cxsjQmOldkOLeUR8FEt8jjoMQywTjY6IUN8bE9AiH6tRIOU+vglT1SfJlYwYhRBVB9InVt/gZENPDxEhDdRfpTZBoFcStwz67q/EcFZVCoiT6xOq76t10sb8C9Gn7xkRvghQPk/F/o2UsZKiCe8WVII6TEMvEeupqDE0TytzEqE/bNyZ6ESQrCIPC6OoPsHUoMwIyDKJPqG8SpelBWVPmlL3KvZqlCxJCFPdE4p5Kn9y9e7fYOoG4xUOJQiwTidK0kBils3RBisWI3tGQ3VUEKRbEOI5CLBuJ0jSQGNVjqYJEAcS9jxxWlsQVgziqsoi+oc7ROJMorSaUKWVLGat801iaIJUN1eW0zFG9JJEDPBPqKa0eJkaUrZZ3p7M0QYoN/NBDdTFUmFiUZBDEEFhdlCitBqEYqTzrsZTPT/BJCT4tEcKryHkl+dAcRZ9jiNPe5ScwciBOb86s2ucn6iJDNn6mXIbZfn7CXfacc4VTHDmj708bGHF6iVsc3yqGinOX6a1D33EOy8AJUuE7Law+kn4nyIWvGAOUGWVXZu+mQBfPb+dDdkO9HqgpxI04hqh1KoaCukfPkDlYniXVxfyhjOgdUGZT7Bl1SaeCRIHgQiig3InjqLF8MSQ0kFxj0f+qLuYNZWNDdJSZyqodnQoSBRNCIcW9jxwhjmWiJMSQhCvw7B1oIg8oC3pFJkYSom7oTJAokPCBwciPqZDK4qpKJoaGOqghvLygDGxqgrJRmXRHJ4LEw1LWOxobZb0ktUrF0NgQnvWWbL5C9AvCE/aKbFhVdEcnghSLEYU0xoKiwsWipAdf5AL1kxY5zxYtdA3j9QN5TN5j58h7bIR6RUui7bJgVzjnlvvhUsh5GXScHtIIQ8V52emtou84h3nuHvzCV5QRPndWP0X3KJ/TsXzCNX1+W/WQ+ANs3DuiBTd2XMUrtk6I0yjE0NBCd8+vb7FTPxlKUo+pO8jfeHhOvaLl00qQdnd3i60TeDhwY4eKF4uSKqPIERqANoyHGGkorx0SooFpOqTjHoJzXTQcfqmMYQgrTt/Ozk5xpD5jSG9M33EO87ppl3/K8PyRb2Ee1nkmpwpDcTjLN7ZFfSz/rO41obEghTfH1S3EMRjosJKaa8oY0hvTd5zDfJYgtSOsuxKmcsijUMAlRO2wfLQ614RGQ3bxcIC7+Up2a0kTaQvRUIgYA9Rd93yfzukyjKd5ppN8wdmwHHnhhEhDc5nQSJAw0lR0e3s3BbqqbG5u+l/SzNtrY4ESImfsWcVZ3Z2aOMUiZPNDEqL88J+fKLYb8eOPP86uXr1a7K0mU0hjDly+fLnYOjOkonsQIesdGOS3NSzH3ugiXZY20mmQPtI29vTlCoJvYC+fPXtW7KXjBWl9fb3YrceHDx9ma2trxV49hgr77t27mdKbRt9xDiu0BKkfTJxs2xiTQFUJEEiE+qOL57dSkN68eTO7d+9esXeejY2N00KWgU5D6V2MBGl45gkUMIRt2/bbFxYf+3316tWFOIZD7H3Hb+osVZAoaMaYORYOpRwdHc3evn3rt5lD+v777/12XWSg05lKeiVIeWHGPux1hAIAodEPxaCMKv/4muF+LDohXM8Esuraoj96ESS6vPGknwvjb4ixe/z48ez27dvFkXRkoNOZSnolSOPABIJfBMO2u8ZExoQO8DN/kReDCRLgR8up7LhVVKuk9LC2t7f9UJ/x73//e/aPf/zDV7bPPvvMX4t47O/vn4bn2k+fPp09efJktrW1dSp8//3vf70QMqxIj43wN2/e9OcAgkk4az2FMAzJ+Vw7xO7JNaxHyDVevHjh7wFM1P3lL3/x4Y0wHPEhzI0bNy6ItARpMRKk1cCe+5gq//gZleCMk06eXwSpDHexuX8WcwLjjz9//rzwOWFvb8/7OyN47Iz0sTPOfhs/JyLFWcfHBwcH3o/rOAN/7IyXPx+4p51v17J4vH792p+Lc4Ljw1y5csWf50TAnwPsczzE0oTjOiHEk2saXMvuTRy5FvvENQwbx5VrkAcxff/J1Kgq3xT6jjP5Z85V6MJXCDEGunh+awvS+/fvj10vxhvmr776qvA94fDw0IdBIDjPYBvDThjzN0FyvZEL9zAjT5hYOEjop59+esEfYSKMiR4Cw34I1/3Vr37lrxuLBucSBkxcbN/4/vvvvX+Y2RZX0hEKbowEaTHkozkJkhDjoovnd+EfYxlKoytm7vPPP5/dvXvXD0t99913xVknMLQGDOGFw1psM6TmjJQfAgtxcSgdEgTChMN8DInR7f/DH/5wzh+IE9j1XYb433CYgO3f/OY3/ljsD9wP7BoMH4b8+te/9kOPnM+wIFg6ncg1mksTQghxwkJBYh7G9QJOHQbZ9YD8XMmf/vQnLxJGbNhDzM8MuRGu4IuJr2NhMf4xJlC2AtDChvFjrod5IASJbcPibSJmx5h/Ydvcv/71Lz83AhYXu6+FFUII0YyFgoShpQdjjl4DRp4JK76HdOfOneLMZtQx5CYu9sqiMkwoEDqEy8TGfk2Q6K3Z9TiGyJo4cgw4L3T0zKwXGAurEEKIdjR6lx1goH/72996ox72QvqAFXop0Euy3g7DcIjOp59+ekGsOIf0xDCcGDqEyrY1PCeEEN3SWJBCrEdhPYyy3oP5hXNLdbHhMRs2C7E4MMRoIDLWE4pFh20EyUQpFBiEC+yaQgghlk9jQcLIM6eytrZ2YR7FhrVCmHOCsp5IKhY2XkwB8WIGsHkkjhHf8BjbiBSCFKYB7Dy7ZgjDlo8ePSr2hBBCdMVCQcJos9IudLdu3fJ/mgXmlKzXQy+D3oWdZz0T5pkw/Px5NDT8UGcuhvuwsIIhO+LAtbkHYscfXhEWW21nsBqwTAzZpgeEuMSLJxAdrkW8w3TwyXb2Dw8PizOFEEJ0hX9TQ9kwGgsWrl+/Xuyd56uvvvJLoFllFy8wYDhtZ2dn9ve//73wOeHPf/6zN+iGXZ9zcSGch+P7Q2ULGDj217/+dfa///2v8Jn5+Sz8iVfI3/72t9n9+/d9nLknImTp/eUvf+mvwbX++Mc/ej8D0SNe9AIN5p84LzUdORCmN3fCeNJgaPRPbyHEIIRvasBuY7/rUvnqoBTmvR7G5m4g7JkYTV4tY1hYm/+h15VqdOu+SsfSwfW//PLL1nFuQpuwenWQEKIPunh+O1nUUAYGnEiViVFX2PWX2QOwdMRDjUIIIbplaYIkhBBC1EGCJIQQIgskSEIIIbJAgiSEECILJEhCCCGyQIIkhBAiCyRIQgghskCCJIQQIgskSEIIIbJAgiSEECILJEhCCCGyQIIkhBAiCyo/P7GqjOlzDF2gz08IIfog689PLEKfY0hnKunV5yeEGC9Zf35CCCGEqIMESQghRBZIkESW2NeAhRDTQYIksoFx5xCJkhDjoKtnVYsaaqD0ptMk7MOHD2fffPNNsXcCIvXgwYNiTwiRG4hR/NyyoCFuYKYgQaqB0ptO07DhSh0hxDg5Pj4utuqhITuRFeoNCTFudnZ2iq36SJBEVjBsxx/qmnT3hRDDYf89aiNIGrKrgdKbTldhGZ+uM2Ha5r4fP36cXbp0qdirx1Bhld50lN506oZFjKwR2SbOEqQaKL3pKL3pKL3pKL3pjDG9GrITQgiRBRIkIYQQWSBBEkIIkQV+DkmfY1hdlN7VRuldbaaWXi1qqIHSm47Sm47Sm47Sm84Y06shOyGEEBkwm/0/p44qxjWvsQgAAAAASUVORK5CYII=\&quot; style=\&quot;height:100px; width:186px\&quot; /&gt;&lt;/p&gt;\n&quot;,&quot;feedback&quot;:null},{&quot;id&quot;:1,&quot;choice&quot;:&quot;&lt;p&gt;B&amp;nbsp;&amp;nbsp;&amp;nbsp;&amp;nbsp;&amp;nbsp;&amp;nbsp;&amp;nbsp;&amp;nbsp;&amp;nbsp;&amp;nbsp;&amp;nbsp;&amp;nbsp;&amp;nbsp; &lt;img src=\&quot;data:image/png;base64,iVBORw0KGgoAAAANSUhEUgAAAhgAAAC6CAYAAADszzTcAAAAAXNSR0IArs4c6QAAAARnQU1BAACxjwv8YQUAAAAJcEhZcwAADsQAAA7EAZUrDhsAACN4SURBVHhe7d09bxzHGcDxY5AiQApJVUpLfRBFnYEIoF1HAOXOneRPIKtTR6dTJ7kJ0tHu3EkC1CsCFMAdI38BSmUqkQEMJEAAZv/LfejRcPZedveOe3f/HzDQ3d6+3Wpv5+HMs7M7p5VJBycnJ5MrV6407/ob+/rw/v37ySeffNK8689j2J/HsD+PYX8ew/627RgOffwwtu/8q+ZfSZKkwRhgSJKkwRlgSJKkwRlgSNKW+Oabbyaff/75ZGdnp3e5fv16cXrXcvXq1eL0rmXs6xv6+FH67iPnxt///vfmbOnPAEOStgCVx1/+8pdBKxBtFs6NCEAJRvsywJCkDUZFwV+2BhZaBMHo48ePm3fdGGBI0gajopC6MMCQJBXZaqG+6DLpygBDkjZUW+vF/v7+hDEWLZYor169mnz22WfNGfILgtSugaoBhiRtqFLFQEUyRAKfNgvBBedGiQGGJOlcW6VQ+itVCrRuDcUAQ5K2hMGFVskAQ5IkDW6pAcYio8aNfdQ1iiPX9S9xDDkvKF379iRJ47aUAINKg8rDUePUhvMizhOKSWeS1tXr16/Py/HxcTNVO9XBOG1eD4KBOfoOzqHt5A9zPhwnWpfU3TYcwzdv3kzu3LnTvDsz7U6BMeGPDyrraf74xz9Obt68WbeKXjZaZUPb7Z7rgj/28tubHz16VJeFnXZEYJKrDizBisXSqVQ/yuZMml/pPOxj7OvDu3fvmlfD8Bj2N8bvXLoed/mNXYb9/f0L+95W7t69e/rhw4dmycuR7g/HfZ2Vjj3Tuhi0i8QhadUHf7XYVSJpEc+fP5988cUXzTuNyUruInHUOEtaaEKklBikSkrt7u5euIZ8+PBhcu/evWaOsz9O/vnPfzbvNBaDBRiRtJejIvGvUqXon6QMOaCLpO1B/szTp0+bd2eOCzlc1Em0bqR3slGYVqqvwvfffz+5devWR8tcu3Zt8tVXX03evXvXzDUb+5Su57vvvms+2Q6DBhi5qEikEgLP0vkx7YcvScgDijzZk8qcO9ToQskxre3uNYKI+/fvX2gRYXusk4Bh3tYSApmYlz+oWO82WWoXCU1bkiR1dXJy8tFtoBRaGNK8iwcPHnwUYNDK8PDhw+bdpO5OOTo6qrtWnjx50kw965JN/6ChVSRaGa5cuTJ59uxZvQzLRpcMgQbBySwEKrFult3GlvyV5GBIktQFLQDRGh4lWhg++eSTOmDIu0t4Hy0c/KFL0EAAQtfK119//VH+Rrrst99+27w6a2G9e/duvQzLsg6CDkRrRps0UGFb0+bdZAYYkqS19P79+zooyJPD0y6MUjcsgUOI8TZo9UjzK0rdGem62rpJCCai9YQAKA9+tokBhiRptGiB4GaBw8PD8ztIeH9wcFC3KBAU0NpAy0SIoAEMyJVLB1mLlo48ebM0EFu6rrYAg+6bQPdOrH8bGWBIkkaNloOo3Kn4o5skTeBMuzdSpUBh2Wi5AMFFmguybdYqwCBhhqawaeXFixcXIlFJ0ubJWyciqZIhxEPprrS0VSHyKvJApNTykLZatA1RTk5I5IeAIKh0J8s2WLsAg6awaYW+tRs3btQZxtvcNCVJmy5PnoxKf1ZXRlrhR14Fy0SwgVJQkHa9lHI7wHoIVqiPAq0Y21gfbWwXCSdHehuTJGn9kMgZLdTkN1B4zfU97X5IH3yW5mPQqp12n/A6zZNI501fs+5o/SA44LbTCBIIRNJE0RK6cGKohsgT2TZrG2A4fOzlsFVI0ipF5Uyh0qbwOm1hoDsibc2gFSEd74LAIUbTTIMIxs9IWyJYb3SvcK1jvIsYxTPWT3DBtufJ7chvgd22+mijWjD4D89vCSpViAQeRL9xwkVhWqm/jhMw5uFzTjROuHiP+JwCot/0feDHQiQcy0dhdLg0qgbfh8+YN5cum0fG7F/pM07u/Huz7lLzHcul62BZ5qXk25OkVSOo2Nvbq+8m4fqU52MQSDBQVpqPEViWz0q3kLIuRt1Mu0sC2+Oa39Y9kmOfCGJC2uKyDTauiySvKPNEHCrfLsPHBk6+UoWc4qRtO3EJJNiHfHk+IzIn+AhxEjNvmria73seFKXvoxmP9affO348rJt9nTUyHZ9P+86SNBSuwXkLdV64JnI947rZ1prA9Y9rHyNxxkMWec2y07o42D7XO26NjeXYJtvLAxmk+5UHH1xf4zPWs03WNsBY5fCxKT7jRGHdRLmlTGLmIULm8/SBXmklzbbjvm4i6ajwCT4oSE/UdH/idWQpp4lHePv2bf0v64wfA8clts135XXapcSPsC2w4rgyP/PyfeaN3iVpDLhOc92ilK7Zbbh+xnLqoKrgOqkqnObVmariOWV1aWHakErbKJWq4j2tKtFmqV9UQcH5PLu7u83UX1QV6Pnne3t7zdTT+nVMp1RRaPPJL9LPq4r9tKq8m0/OHBwcfPR5jv2Nz6sfQD2tCkDOp7HvoTrp62ksw7p4HfvEdmOZ+A58FtM4Njmm8RnrDfmxLh3PIVQ/3I+2Qykd3zb5edjX2NeHKlBuXg3DY9jfGL9z+ruPwu9NmmbIunwj7yIZcvhYpE1i9OeVlo3WBJSa7NIWCD7PpeukpaW6wNTbzVsp+Cy+B8vEcrH+0ndMt00ORbT4RIkcj3TZFPuQJkZJkjTLDpF887qXUt5BFfUMmhDIuiJo4C4S3lORUxFTIVNBUgFTGdKFAroyYr9IWAx0S+R9cFTEaS5CFYDV/6bbpZsgujBSVOYRBJTWnX7edlzS/av++qiXIRiJ5E/2hz5Aujvo/uA7893o9uF4sP/pvtIFw7FJp80S202XiXUvA8c7X/cPP/ww+fTTT5t3krr48ccfJ19++WXz7gy/bX7jUptSfUGd2umPzLodo4O8CW/IZpU26TZKXRwhbxoM6TTmybUtl2637TuxPzFPad3p523riM/TdaRdK0yLbp7o/ki7URDdOWlXSLr/TOd9Wzk6OrqwzLRj3Vd1wTvfTpTS8WszRFNyauzrwzY076c8ht3k1zMKvzdpmvTaH4VpXWxkF0napYH4C7nL8LFDSbtM0u2EvHsivgN/cQT2Oe0eAfPFvvJ5tJKky6VIcCJCbSuLJEBJktRmIwOMvAsjKs008CjlG6S3f7ZV0F2l62NkuVwa8JDzEAEJ+x55GOxzKYCI13SXRPBS+hxxh0mK9ZaOhyRJXa1tgLHK4WOHQC5FtDSQJ5IOO0twkfZ55duOACECE9aTBkv558gDjAhS2Ga+bcbmoKTLSJLUx9oGGFTS0axP5U3hddoKQaWatmZQKTMGRKAij9Eq00qdxNChK1taJNJ94TV3b7DtdHyMvb291gAjlBJIU3zvvKuD7UWAk28bfJYn6UqS1NXGdZFQuVJJDz187BAIDF69enX+AJwU297f3/8oQAp5AJG/T/MwkAcgYBlaKzg2OfaHz/JjJUlSZ02y58Kqv7ibV2eGzDxdFe6YINOaEndPrAoDYl3WthHbvmxV4HPhvFlkv/LzsK+xrw/eRdKfd5FIZd5FMhC6EfjLnpJ3KSwbXSaXtW3EtiVJWoatDjAkSdJyGGBIkqTB7dBP0rxeCENxp4mF3MGRDy9K0iLTpTalocJfNcOVzyM/D/sa+/rALdokBQ/FY9jfGL8zv6v00QeB67LUhrGW8mty57q8zsToIE9CGjIxRNujCiQunDcmeU5nkmd/Qx/Dn3766bS6KA+WsD3Edy4leVosXUrXutwuEm2U6sJcD7YW45vkkbg0FM41Wm0ZU+YPf/hD3ep248aN+n06mN0y8Nck57c0ZgYY2hgEE1zgS2OJSEMieKD7gYqe17///e/r8WQovGcwu3QAPWkbGWBoIzCAWlzQSwOZSUPifGMgP/IkDg8PJ2/evKkDXArvmc7n+ai8fUxrjeO893lCGhuTPHWphkjyZPh3zj2S9mI49khuW2RdGGOyXs4kz/76HEMeU0BLGRj5l5Fz832kFY2uOhwdHS081k3b+lgPQQvr5PlJTOec519G4iW4Cfyu4ncQ+C0YgGsakzy1MYZI8uQ8u3fvXj06KtLktkXWhfy87mvo9cEkz/76HMMqoK3PrSpAaaaU97EKEOr5mH9R+fqqwOH0wYMHpzdv3jw/t6Ownb29vQvbSX8HUfi9SdMMWZfbRaK1x190/BUXj7iXlin+upv17J74fIiuC9bFM5JYV9pKwbOFqmCkbsEYsjtGGoIBhtaegYVWiQodswKM6JqjS2VI3KFC9wlPfX7x4sXU3AzpMu3QFNe87uXx48d1Se2bg6EZSjkYL1++nNy+fbt5tzgS7u7cuVO/7ruuMaKCM6jqp88xJHeDHIlHjx7VpU1cEwkGyPkYAtv729/+NvnrX/86+fOf/1yf2//+978nP/3004U8lfR3EAh6yEuS2pTyKWed622WmuRpQpFmKSUUcQGMv/5mKSUAsj6TPOc39u88tmMY40+kf0CV9jG9Ji56mS2tj5YQWk0o8Zuha5AWDVoz6EJJpb+DYIChWUp1eefGAgKMLmj5SJUSQyyWLoXktHnl5yFYvsu6UFpfH0OvDyZ59tfnGMa5lSa+lfYxvSYuqu07k8hMwmeq7RxPfwdRqgCj+VQqK9Xl6bm+CHMwJGlN0K2T534s0kInrZIBhiQt4ObNm82r+dhNrG1lgCFJC4jk0Fl3hziypradSZ66VPk5g1cmeU5lkmd/fY4h400wiibXtki2LO3jrVu36iBjv0OC3BDf2SRPdbE2SZ5dE0O0PaoL3oXzpi1praSUDJcmty2yLgydUDj0+mCSZ399juGzZ8/Oz68YPTbfRx7bHvPkSZnzGOI7p7+DKPzepGmGrMvtIpGkBfDskWj9ePjwYf1vLqYzX56USdcKt2dTSpj+j3/8Y/ABuqRVM8DQ2osmvSjff/9988mkfp1+Fg9Dk/qIMSc4n3gIGQEBCA54z9DdKJ1vTKOroq3rjukMouW5qnVngKG1R+BAkBElvTDzuu0zqStaMQ4ODurXBBMEBAzARXAQwQWftwUR0jYwwNDaIwFp3nL//v1mKakfziUePHbv3r3Jn/70pzrpk8KomjxOve1cI+iI87GE6QzLbHCitdfkYiwsT0KqfhSDJYZoe1QX0QvnTd8kzz7Gvj6Y5NnfNhxDkzzVxZB1uS0YkiRpcAYYkqRLxXghJMgeN4/CnybuwvEum/EzwJAkDYLBvdK7tuYpBAoMXkbOyTyjn8ZdOCZsj58BhiRpEAQY6V1b8xQCDBJiSW69fv16s6YzjJgao6Vq/RhgSJIGQaDw6tWrj8qTJ0+aT8+G7s8LA5GxHMFGGmDQXULLhgHG+jLAkCQNggCB7ou0pCOZ5p9R4uFxOR8Wt/4MMCRJl4pAg4HKorWC1/GgNvI0YhCzaWjxYN4bN27U80dhZFWDlcuxw/3WzeteHj9+XJcUfWo0e0ltuIjkTaAvX76c3L59u3mnHBfStr/6NJ9tOIZv3ryZ3Llzp3l3hkqabolV4vcdwcJpy8O72S/uDGHfeE29wXJMY/AyptE6El0pBBJ5/RLXEp7/EoOckd/B4wL4v47uGE0XxzfFwG+UhZ0Nh7E4ApPUkINzaHtUF44L5011IWg+nS0/D/sa+/pQXTSbV8PwGPY3xu/M7yj/bfF7W7V0P9pUQUT9efrbjzolr0dK0w8ODuppN2/ePH/CbYjPquCimaJp4vimJf8/mJddJJKktRa3rPLXd94yRWtGFXjU3SR2layWAYYkaa3RlQK6Ukp4OB0MMFbLAEOSdEGaKBklzXkYo2vXrhX3O3IKyMnQ6hhgSJIuiKfDpiUfCGts9vcvPkE5LW0tHFoOAwxJ0gXckZGXuDtjrOgKoZWlrRhgrJYBhiRprdG6AnMsxmWHW0ma1ws5OTmZXLlypXlXvneWJimmS21K42As0pT5888/T37729827/ob+/rwr3/9a/K73/2uedefx7C/MX5nflf5NZnfFeNBrBL7seg4GIg6Ja9HStOfPn06efjwYT3OBetI7yQ5Pj6e3Lp1q+7eWfV3X0dxfFOd63ICjC7y+7SrHfjovlkK05bt6OjotPridUnvoS7h83nm0+pUF5ML543FYllO4fe2alxvY/ttdgvjYDx79qyeVgUL9XWb8SwQdU1evzAGBtMZ76IKOE6rwOb0u+++O60Ci+L8KhuyLl/7LhKygomsKF999VUdrbYhkma+/C9mSdK4kE+xt7dXX9O5bs96PDvX9QcPHkyqPzrPH/9OzkhVz02qYKXbX+DqZWNyMOiuiWBDkjQOVPRU8pQ2BAd8Ht0j4fnz55MPHz7UXRvxhyHXeObNr/V0i9BVQkDC/BSWpV6IcTC0WhsTYHACMQb9t99+O7pEn2mtKrlF5pWkTUfgkAceszA/JR/VU6u1MQEGUSrRK+gqWRRJLflT+EoJiODE5XOwXDq4S3TTUHjNND6nkIRUQpROElLMy7/sC8GSJEnraKNuU40+O1owItiYB4FANLvt7+9Pnjx5UvflEVwQZLS1iNDPd3BwMLl37169HN009BMynUcEHx4e1tNZF+tmn/J+RN7H44RjPcxP0x7roWwbmjY5XvMUArnS9K5l7OujEEyXpnctHsP+ZYzfmd+RdJk2KsAAlTgVPS0LXERmYR4qeZahkifQoFJnPVT2aMvroOUhghnm4T14PDA/8FhfGlikAQYXkWjV4GLAZzE/+xVdPvN8D0mSxmTjAgzudaaSTivvaeijo3KntSLvr4vWg7dv39b/5vg8XSbtJ8xbHuKzdF0EJOwnrS7psmC9BBqIfyVJWhcbF2CAyp3H81KBR6tCGypyKncGaAGtDgz4QolgoK0FIZYpKQUMIKAIbAtt64llYj5JktbFaAKMSJJMS1vXxDyiK4JWjLRSL6H1gjwItkmyJcFBlK7Slo02ETjQnZN/d0qMfidJ0roZTYCRPrEvSp8n99EqQLIkrQ/TApVI5KSlg/npLknLNH0CkBTflXyPtjL2BwxJkpQbTYBBRZ+XvhUrgcWssTEiv4GKnNeLtF707bqIAIptsa9txQBDkrRudo6Pj9uHV1vA48eP65Ki0qaCXCYCEVogaAXgdY6WCbo/aNEgmZLuiHS/mE6uBa0VeVDBPMwP7goJzJc/mCfQtYF0/pB/RkBDFw77NStXZFOVxhp5+fLl5Pbt28075ejym6cLTu224Ri+efNmcufOnebdGa5Xs1pmtd3Sei88evSoLgurKrtOCExSVaVNrflRYdqyVT+WeltVgNFMuaiqwOt5Sg+9YTmm8WCd1OHhYf2QHT6jpGIZtp0rzR+Ynu7nhw8fTq9cuVJPZ3s59pN9Lm1nU1QXvPNjFmWR75ufh32NfX149+5d82oYHsP+xvid49qYFn5vq1BVUnXhYZQl8ZBK9ifK/fv364eTcV0siXWWSvUHWuu2EPPl1/lc7Fc8WG0bDVmXb0WAwUkTFXm+X0+ePKmnEUxwcnOifv311/V7TrJY7unTp+dBwFABBtgG09ke22X7lLt379bTeULgJjPAWJwBRn8GGMsV2yv9lrnOpfvENTG9Pse1N5cu01b4fqUAJZ2n9MdcmKc+2XRD1uUbeZtqLsbGKOGW1urg1U2m5DowGiijc1J4TzcGg3AxH6WvfEwNtsGT/tgG22L7lOpEr0f2LHX7SNI64hoa11Sue1UdVF/juP5WfwieX4sZXbnt2sdIy1wf08JyrJNl6BIv4XPMMz6SBnIWZywuj7CHjHouS3WiTo1ul42Wlsveh1WzBWNxtmD0ZwvGcsX28t9ydDtP66qIuoSu7VTbOgPrjHlyTKNVIlqfabkuiWNmC8Yv5wyla12+FS0Y86p+fFMHz1o2Wlouex8kaVmqwKn+d9o1jlYOnsW0aOI7Lb+hCiCbVx9jfCRaMkhijH3R8hhgSJJWghGWMa2b4urVq53u8ImgggAihgDIMZ0AhuCiy1O3tRgDDEnSSkQuHK0T3KL+4sWLQVoS0twLcjymYR/iURLmuC2XAYYkaSXoxiBJMxIyeX/t2rX6EQ20KPAk6rbujUBgwphCLJM+VuH09OwR9W0DE56cnDSvfglC2KZdJctjgCFJWhm6KAgiuFOPxzPs7u7WoyKTH0FwcOPGjaldKLQ+sAxBCv9SGLGZO/QIGNpyN9KRl8l1i0dJzGrxUHcGGJKkC6J1IC1tt/svihyLGAaAlgxaHw4PD89vN2V627AAsUxaCBRovWBZukrmSRDluzA/CZ99H/ugMgMMSdIF0TqQlrbkySFwZwmVfgQHdJcsglaJCIDyoa5LCHLSp25reAYYkqQL8lYCSlt+w5AIFEBuxKItC3H767zLkQNC4MR3s6tkeAYYkqSlowKnm6Wt6yP0Sbrs0tXh2BjLs/YBBn1vnBgUotBp+Lw0XyzfVmiqm3bitq03xzp4dDyJSGQ9swzvPaklbbpoXeCaF10TJdFdQeLmIoMORl0AHrMwr3RsDLtKBlaP59lB9Z/RvDoz5PCii4ihXSnVidL6JD7EPub7FcvPKp999lnrU0/5vO37sgzL5utLy/3796fu+6YqHZe2oYBL8vOwr7GvD9WFtHk1DI9hf2P8zum1MQq/t1WI7eW/5Xi4I4Xr9TfffFM/SJJSVfLnT7y+cuXKhWttLFcFHfX3SAvT4nMeEJlfS+OzaVgu5tt1qPCPSlvdNsvGdJHQxEUE2yfLmSzkUuF2quino+WB7cyLVguWYdm9vb16fdVxrwsP94l7wonoma+6sDRLStJmIYeDayDXwrhe03pAoQuFIcJpfeC62dZ6wWdcT9PCcqyTazWfdxkJ1ByM4W1MgEGyDk1qNL9xgnVRRcLFwo+Ck5gggwBg3hORH1AEDZz4ZEezvhBNc8zHvrPfnuSS1l38EZVe7wLTuBbyObemxh9y/MHFtZI/trg25mKdpcI1lHW2JaHGfNOwXzEf13v1tzEBBidYVM7LGmM+Tt55Axiic34wRNZtJz6Ittl3Ivf0gT2StMlopaBip5SCCq23jbqLhMqZynxZLQHRfTHvD4Fx9jEtuAjsO5H7IklNkiSN1U71l//0dqM5UaHnlfr+/n6vnIh50JRFN0TkSNCSQSXN7VA0v6XBAPtClnG+X8yLWU1okUtB3gRdG6G03tgvzFrvNotjmvrhhx8mn376afNOUhc//vjj5Msvv2zenaGlgO4IqU3UZ6nIk1lYVfl1Uv0137w6M2Tm6SKqH0u9rTTrtwoA6ml3795tppyJfcz3K/a3hEzm58+f15nKzEN2c56hXFpv7Bfzq10c17Rw7OaVn4d9jX194I+CIXkM+xvjd45rUFr4vUnTRH2WlrzOnNdGdZEEIq14HC9lXjHeflp4Yh/dF/yVTSvJohnKPClQkqRtM5oAo1S5p90Yi4qBXBg4pfproH49SxWlXSiBZkWCjHnzL2I+umwkSdo2owkwaB3IS5+sYvIw4nG88wYqzJeXCDLyPqlZ2HfGt4BBhiRp24wmwKB1IC/z3H0xDQFC37ExWAfdLezPonemkFCFacPiBlpZaG0xGJEkbYKNzMEIMb4E+oyNEeugFWORACCybglwZi1HcMF2+gZVkiSNwUYHGEjHxuChZV3QEkF3C60MiwQqLMe2WY5kUVpBcrFOWjliyHBJUj9c81+/fj13Dp6Gt/EBBmgZoPLu0/1AVwnrIEhYJAhgXvJJOMkZ84FAg9YKWkO++OKLyY0bN86DC9bdJ+9EksaIaxzXPFpzV4UWZP7I69o9rv62IsCg0iZA6IPulggsFrkzheUIHHgWCbkcnOwEPOxPjMdPIinTHcVT0qaJVlqueVT6Q+eZsb5Fu6+1GmsfYBChUkmXuh9SnNjMR8mDjZg+C90tzMeT+9KxMFhfab0pcisIIpiPW14prIcfH8vZciFpE8UfZrTkInLahsK1n2uoAcb4bEULxtgQFFEWGbBLktZRdItEV3DXXLg2y+wCMX+jHwMMSdJS0LpAywLJ7rTS0gpMpR2tGjlaIqYNshiDMIJ18zoCGHLceF9qzaY7mny3WJ7Xba3eBEAxLyMxx/yl/BH+UORz0A3Ea6bpjAGGJGkpIpAgsEDcuj9EKwYBC/lrjHWEe/fu1e/z7maCC7qoCXL4PAZgJCDJu1XYP+al+5r5mJ/Cez6L/c8REPFdybMzl+4XBhiSpMFReRNI0C0S4/tQ+RIQRMtGH5G8HwEF20jfByp+thfJ9fxL0BCfBbpaaKWIOw5jfgrvmc7npf0myZSnd0cSv84YYEiSBheVd/5Xf7xfVUVM4JG3KkQ3RtpNEg/GZP48P473ESSlQUmg9cSWi4sMMCRJg4tukKiYQ7wfOtmzzbw5ERFsRHdOLgKIUlKpwUWZAYYk6QISFvNCd8E8aA2gK4Huivfv39cjakZ5+/ZtXSGXkj37dpuUDHW3XnS9lO4sMcAoM8CQJF2QPtk6Sp7f0CYCBwIGWhDyEq0AeSvGMgIMXR4DDEnSBXQZ5CXv7ighSHjx4kWdFBl3YZQKn7PONKgg+Ghz2cGHwc/ifnVycjLpUpC+/+9//1tPk/r6+eefPzq3phWUpnctY1/fOuzj2Ne3Dvs4xPr4HV2GaL0glyHuwiiVCFbmTfZc5oBaiOAmkj1zsf1pQdCmon4vnWOzCkNXd3J8fNy8OlNFpIy1/VFhmjRN9WO9cN68evWq+XS2/Dzsa+zrQ/WXVPNqGB7D/sb4nfkd5b8tfm/LdvXq1Xpbh4eHzZSyo6Ojej7mDwcHB8X9/PDhw0fXitTu7m49Lb9utE1HHBvmCewv065fv15vL8V7pvM5+x2mbWNdDVmX20UiSRoErRdVcDTXgFPkczAf86etHtF1wtOmydFgjAkGxWLekkjijKdUs2wX7G8MwsVTr1kXSansQwzKxefz5qHIHAxJ0kDabk1tE2NixHIECwQIBBkxAifdKSSYtnWlMJ3Bu+jCYN6uAQZYF/khjNzJuugOYR+Ojo7q6asau2NTGGBIkgbx6tWr+onRbUNq56i8mZ/lQtzCysiYsb6o2HlNSdGiQOsC81MIDECgwbwECTmm8VkpGGF5ts+2KayT97He1LRtyABDkjRCBBqLVNzMP6tbZhFsmzLkOreNAYYkSRqcAYYkSRqcAYYkSRqcAYYkSRqcAYYkSRqcAYYkSRqcAYYkSRqcAYYkSRqcAYYkSRqcAYYkSRqcAYYuVZ8HE0mSxmuwAKM0ZjyPuy09IEZC27nhg4Mkaf3tnOaPppvTyclJ/Ujd1M7OTvPqY1QYPOpWCrRcEIDmOFfSJyvOUjoP+xj7+vD+/fv68dRD8Rj2N8bvzG/s888/b96dWfT3pe3DH375tZn6u1NjAQFGF8fHx82rX1Q7QbBisXQu1cWvOZvmUzoP+xj7+vDu3bvm1TA8hv2N8TvzW8p/X1WA0XwqlZXqcaZ1scOJXK1gMHfu3Jm8efOmeSctpjofm1dqwzG6evVq805dbMMx5DrM9ThlC4ZmKbVgPHr0qC4LawKNhU2LsFmtxbJI6RohTzsPuxj7+mALRn+2YEhlQ7ZgLOUuEiJkImVpHtXJazKwJG2YQZM8S9qS+XL/+9//Jr/+9a+bd/0NvT785z//mfzmN79p3vU39u+8zGO4u7tbvycQ7ROMjj2hcOj1wSTP/kzylMpGm+TZh82q/XkM+/MY9ucx7G+I9dlFoi5G30UiSZK2mwGGJG0JR87VLK9fv25e9WeAIUkbqC23yYRqtSEALQWhXfPklp7kOS8Tw/rzGPbnMezPY9jfUOtzdGXNq+2GjD6JwQYYC/DC3p/HsD+PYX/bcgxLdwRIi+gTYNhFIkkbigDDlgr10ef8McCQpA1mzoW6YnjwrvkXMMCQpA338uXLXhWFtgutFmRPdHr+SMIcjAXY992fx7A/j2F/23wM25L5FuXIxv0MffzQdx9jhOVo9ep7HhpgLMALe38ew/48hv15DPvzGPYz9PHD2L6zXSSSJGlwBhiSJGlwBhiSJGlwBhiSJGlwBhiSJGlwO8fHx53uItlG1bGaXL16tXmnLjyG/XkM+/MY9ucx7Gcbjp+3qS7A27L68xj25zHsz2PYn8ewn6GPH8b2ne0ikSRJgzPAkCRJgzPAkCRJgzPAkCRJgzPAkCRJgzPAkCRJgzPAkCRJA5tM/g8S+bUprjQ9ggAAAABJRU5ErkJggg==\&quot; style=\&quot;height:100px; width:288px\&quot; /&gt;&lt;/p&gt;\n&quot;,&quot;feedback&quot;:null}],&quot;hasAnswer&quot;:true,&quot;answer&quot;:&quot;0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7A68FF9-7D54-49C7-B211-CE66E407DBFF}">
  <we:reference id="wa104238076" version="1.6.0.0" store="en-US" storeType="OMEX"/>
  <we:alternateReferences>
    <we:reference id="wa104238076" version="1.6.0.0" store="en-US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a Solution Class Diagram?&lt;/p&gt;\n&quot;,&quot;text/plain&quot;:&quot;Which of the following is a Solution Class Diagram?&quot;},&quot;type&quot;:&quot;Labs.Components.ChoiceComponent&quot;,&quot;timeLimit&quot;:0,&quot;maxAttempts&quot;:0,&quot;choices&quot;:[{&quot;id&quot;:&quot;0&quot;,&quot;content&quot;:{&quot;text/html&quot;:&quot;&lt;p&gt;A&amp;nbsp;&amp;nbsp;&amp;nbsp;&amp;nbsp;&amp;nbsp;&amp;nbsp;&amp;nbsp;&amp;nbsp;&amp;nbsp;&amp;nbsp;&amp;nbsp;&amp;nbsp;&amp;nbsp;&amp;nbsp; &lt;img src=\&quot;data:image/png;base64,iVBORw0KGgoAAAANSUhEUgAAAo4AAAFdCAYAAACNTOz8AAAAAXNSR0IArs4c6QAAAARnQU1BAACxjwv8YQUAAAAJcEhZcwAADsQAAA7EAZUrDhsAADfLSURBVHhe7d1PiCXrXf/xOj8GMhBNtyBkoUlPQBDlSnJXTkhL9yw0aAauouBgFlddiLi5N5hF34094+bOQrnJRkUhiSA6gnIV+vonm54hI4yrGJW4vN0hC+/qno4EbmCgf/Wpfr7TTz9d55yn6pz68zz1fsEzU+f0qXPqW/Wtp77159SZnZeKCGdnZ8XW1pZ71MxQ456enhY7OzvuUTPEG4944xFvPOKNR7zxiDce8cabUrz/z/0PAAAALEXhCAAAgCgUjgAAAIhC4QgAAIAoFI4AAACIQuEIAACAKNkUjo8fPy7u379ftTt37lTt3r17L4b1dzUAAAC0M5vP51H3cRyrhw8fVq2Jg4ODYnd3t2o5KZdlsb297R7lj3jzRrx5I968EW/GdAPwGOVMcUPNdTHu4eGhCt61mt5jkbHFG+Pk5MQNNUe88Yg3HvHGI954xBuPeOMRb5zkTlXrdPNsNisePHjgnmlP72GnsQEAALBcUoWjXb9Y5/DwsGrHx8c6inql6Tm1/f199+pLKhopHgEAAFZLpnBUYVd3lFHFoopD+2JMXXGo59SWFZAqHjU+AAAA6iVRONpRwZCKxqbFnl9AhlSYcuQRAACgXhKFY92RRhV+6xwhtAIytIlrJwEAAHI0+sJRt9oJjwIuOt3cVF3xqM/ilDUAAMB1SRSOvk0VjUbvpVPePo46AgAAXDfqwjE80qgib5NFo9ERxrB4bHpTcQAAgNyNunAMj/yFxV2Xnj596oYAAAAgyRxx7Opoowmva6RwBAAAuGq0heMQt8UJj2jyJRkAAIBLyRSOfZ6mBgAAwHWjPlXdty5PhQMAAKRuNp/Pz93wqNy9e/fKdYb6WcE+zGYzN1QUu7u7xdHRkXs0fuWyLLa3t92j/BFv3og3b8SbN+LNWFmQRSlnihtqrs24h4eHqhRftD4cHx9f+cz9/X33l2b6nlfm5OTEDTU31DQTbzzijUe88Yg3HvHGI954qcWbzKnqIb4ss7e354YAAF3iy4hAGigcAQCDUtGo+/ZSPALjN9rCcYgvqoQ3HOfLMgDQHRWKuq7c+l6KR2D8kikcw6KuC+FRTQpHANg8FYe3bt2q7df76OsBtDfqU9V93pA7LBr1jWqgb8pD5bnanTt3qqYjMmra0Nqwmv1dzcbhkg6MlXLT8ntRcag+/7ynO2gA67KcVnv27NmL4dzN9A0ZN7zU2dlZsbW15R4103bcug6mq05FG2KfbsPzuc99zj1qZoh5Jaenp8XOzo571MxQ09xVvOHKGx49HlO8ynPZ5JEWxauNsMU9pnhjkc/xxhKvbTifPHnSeANquaovJWo4XGd9Y4m3CfI53tjitT66aV77OWwHwuryemzxrqTCMcZQXxff3d19cXscNd2mZ9P0nv5nlAs2ua/HC7c/uBQuz9DQ8SrnNF3+dHbV9DnljlB1u6k2xrh8Vxl6+baRarzK5bAP3VRT7tbl7ZDxtkU+xxs6XuVcV3205bSf10PH29ToC0dt8MIZrwW6KXUdnhZoagtS6Jgu+ctTK2poqGk+ODi4Mm2xTTGEre51q5rGq9sQLzPG5bvKUNM8lXi72qgua37usnzjEW+8tv1z22Z9ueqctoaYV6M+VS0a96233rp2Gq/suF4cPm6r7lS4ve+Q8bYdl1Mhl/xLD8oVsyg3OO7Rhb6nuS7X6ij/RNOsFsM/daLPiDmV0mT9GePyXWWoac493tg8NpbD/j1x25zG9uk9v/jFL3IpUSTiXa1JXvv9ct29npXfpulpbfXLsf2+GWT5VuVjhKH2AGzccobWVuttrXq/oeNtgz3aS4uWq+lrmuvyzG+aNr2m6VHAVfR+em+1us+1ps9eZYzLd5WhpjnXeFflsTW9LianFr2frQ+r8lZNr2mz3rB84+Ue76bzepHY/lit6ecMsXyTKRxl0UzXjI7tQBYlit7bN4Z4m6JjurRs2UrX07woz6yt0wk1pXVj2fRo/ixbf8a4fFcZappzi1d5E5PLbQo4jVP3fmpGr1m1sV2VvyGWb7xc443JabUuKFdj8jr284dYvkkVjrJsZutv1olZswRYNl7dAhpLvE3QMV3yl6+WfajLaVY++Z/vt7pc61PT9UDGuHxXGWqac4p3WR6rbSqXw5xUv11n1ca2bj2vw/KNl1u8yqG63LE2RP+8bD1TTi9aH8wQyze5wlFWdWhN2qJEGVO8seiYLvnLuG6D0tU0L8rNITqkRZZtgPucV6uQz/E2Pc3L+tguctk+L+a9V+XvGDe0Qj7H62Ka+87pJpbltNqy6Rti+c40YjlhyXn69Gnx8OHD6v82Dg4OqpaTclkW29vb7lH+lsXrP6+bueu+nF1SHt69e9c9ulR2Bq0ueO6DLtyu+zKN5pfWjaFvgk8+929RHovyOPYLVW0oD5usJ8u+0KD1fWw/4kA+D0e1glqo65xualGfLKOqWVwBuVKZBG6ouS7HtUp9WbXut9g9i7HGuwx7tJf8Za7cCG1ympVT/udZi821oS2afjtyM8blu8pQ05xyvKnmcdPpnurybSOHeBfVBmPO60VHILvelsVKvnAMaYaHM9o2gE2kEq+PjulSmAOhTU1zqhvb0LI4xrh8VxlqmlONN/U8bjL9U1y+baUcb1gLWKvbHozVouLRr2mGWL6j/q3qNsqZ6oYu1T0HrMtOK4TKjdWoTn/E0PSWnZF7dEnx1Z3iQT60fOvyWPmQSh4vy9/U1kWsT32zfsM/pL65Lk/GStOqafZZbHWns/uSXeEI9KGuY9IOSrkzluyGStOvjirc0VJhMWQnhe4oV8MdA8vj1Ha4F+UvxeP05LJDL5rmsHiUusK4LxSOQAuLjtCkbtnGF3nRzkC4XFM7IhOieIS+3BXu6ConUl7+mva69XKo4pHCEWhoUceUk7rTI2x486HlWXfEPJdlrPUxzGEVj+F6i7wof8M7rdTtSKTIdop8yuchLiWicAQaqOuYtIHKoWPyKZ66DS/FYx7CI411G6XUKVfD9TKMG/nQ8g6Xb259c12/rMKx736ZwhGIpL27uo4p12JKcVE85qfuwvpwOecijGuoIzTo1pT65kX9crhOd4nCEYg0paLRLOqkkCZtXMINTC6n8uqM5QgNuhX2SVruOS9jxRaus31e70jhCEQIN7i5d0y+ujjZ8KYp3LioqMq1aDTKVXZ+8qXlG/bNuV12Uacuxr76ZQpHIELd0cYpYcObvnCjMrWdnzCHpxJ77qbcNw/VL1M4AitoAxPu0eZ+lCbEhjd9U9/5CfOVnZ/0hct0an3zUP3yTD8f44aXOjs7K7a2ttyjZt54443iQx/6kHvUzA9+8IPG426ig2zzueYLX/hC63m1znw+PT0tdnZ23KNm1vncocZdFu9sNnND9acumnyu/16S8zVhy6hDCtetVd0H+Ryvy3jDL8TUrRNTEOawtg1NNrTkc7yu41U+h5deTLVvDrdRkWVd++WrwjHGOr+HqI+ZUhvityOF30K95C+PsiNxz16K/dxyw7LyvaYknB96vAz5HK+reMuN6ZVlpqbnpiqcF02Qz/G6jld9sb8cp9w3N+2XTdvlO9PCLT+oU7du3XJD01DOUzeEofg5d/v27eLRo0fuUTNh7k51j9bUHXUk38ft3r17xbNnz9yj5kfZchPm8Ouvv141pEP5rLz2Tb1vDo86dtovuwJypXX2PPQxU2q57uEtMsZ4/eVRtyca87nhkZop79H6muzdks/xuorXX1ZqaD9PyOd4XcarvthffrFH2HLWpF82bZdvL9c4vvPOO8WHP/xh96iZ73//+43H9a970B5IOQPdo3htPte8/PLLWV5TsshQ4y6LdxPXOIbXhU19j9Y0uU6MfI7XRbzhdWB168IUNclhH/kcr8t4w745sozJXtNrHVsvXxWOMVLa41FY1rRn0kZK8Rr2aC+tyoGYz9V4/vvgkj9fls0b8jleF/GGOayj6Lh+NiHm6IyQz/G6ijdcdm238TlSHvvzZtX63nb5cjseoIb2Zv092rJzckOQ8Ci+P68wHuFyIY8vhPMhvG4X6Qj7Ilzqql+mcARqhBsSOqflKBzHh6JxOXZ+0kSRv1h4ucWTJ0/c0GZROAJorK8OCu2x89MMheP4aRn5y0k7Q+wQLdZVTlM4AjXonJphozt+5PBV7PwgR+EOYsyXvpqicAQCYRG0t7fnhuDjVN94aVmEOz+4zp8v5O/4cRR9HCgcAWwEG97xYuenXjhfyOG0sEN0XR9H0ikcgRXonOoxX5AbCkfkoOsj6RSOQICNB1IX5jBFfj3mS1r8vGbZDYfCEQhwkXwcOm4AmB4KR2RPe6m67sNvDx8+vPactRAFUhwK7vFgWcQJ123m23hxJihe19fuUjhiEvRtPL+pcAyfs0YHhdyw84Pc8IWv4cz0W4VuOBvb29tuqCh2d3eLo6Mj9yhv5bK8EnvulsW7yflwzg/oL+T/qP6m1zXyub27d+8WT58+dY/I4WW6zGEf+bwe5bPy2uhWPHVniHDxzWodBDHKaeX2xlS/WB2hTAI31Fzf4yosa+Wetnu2mZTiNfyI/iU/B9ZtWMyfT3XrGvkcb5Pxaln4ywaL+fNp1faCfI636XiPj4+vLKuycHR/QUjzxp9Xmnd12i5fTlUjezpNV644V5r2wMLnrOn1AADgOgpHTIKKQb/psH34nDVuChwnnC9cc4TUsG4jR11/yYvCEQAyw85PO+z8jJd26n18Az5eOO/WReEIYCM23TkBAMaHwhFYgaM19Zgv6WBZ1QvnCzs/yIGf113kNIUjEGDjEYdTReNFDiNHfl6zMzSc7AtHkgtNhRtd/35YuMTRmvEKlwVFfj3mS1rCa1C5j+N1fdQ8WRaObMCwLt1c1kcHdRVF4/j5y4Qd6Hr+fNH8Io+RuvBAR7gt24QsC0e+UQh0q4/OCevh6MxybBfSE+YwZ4OGkWXhGJ5+oINAU2EHxSmt5ThSMz4sk+XY+UkTeb2Yap0+jqJnVzhqgx8Wimz00Ya/wrHzcamuc8L4hMuFozNXhes0eZwGjqTH62pnKKvCUR1BXecYbuiAGHRQ9cJ1iSM14xUuG/rBC+F8oGhMB8tqsb52DrMqHJfNNDpMNMURm3ocwU8X/eCFcF1m5ycd9MuL+eu35lNXRfZsPp+fu+GkPX36tLh79657VO/g4KBquSqXZbG9ve0e5W9ZvP7z+l3qo6Mj96iZhw8fVs1oAzPlI4+K3e+o15m3q5DPmxG+5/l5Fl3+WmazmRu6oHnfNfJ5c+iXr+uzb1YnEqVMAjfUXB/jKhS/lYl0/vrrr197PtbY461zcnLihprLLV5/mZd7Xe7ZS7Gfqzzy30ttysJ5cXx87P5Sj3yO11W8YQ7r8ZSF86Ouf1iEfI7Xdbz+MlSbMvXD4fxY1TdL2+WbxanqO3fuuKELOjyr6rssHK8dqp36XgmaUb6UGxr36MJUcyiMW+tWuH5hfMLlNuVTezqVx2nqPNAvXwpzuuu+OfnCUR1BeN2On1BhcmkGTznBsL4pbnjZ4KaNjeyFvjew6A47RBdW1UBdSL5wrNuY+R2BhuuKRyCWOqipb3jZ4KaNjWz9Bvb4+NgNIUXsEK2ugbqQdOGoJPE7As2susSJfQ5YJMwXraxTyaEh9mixeez8XN/AIm1T7pelrm/uI/5kC0fNrCYdQfg3jRvOcGCZKeaQ4guvIdZ84Ghjeqa8kVWcQ2xg0b26fnkqmtRAm5Rs4RjOsFWnztRJTDnBsD7lUJhjuedQXXxscNNV1wfmvjzrDjJwijofdfkb7uzmSDH6O0OLzrh2IcnCUTMn3HuM6QjCmar3yL3TxGaFeZZzDoUdk7DBTZtyta54DJdzLhRXWETo/nYcMc/LlPplUWzhOtvX0UZJrnDUzFpn75GjjlhXeBP5HI/aLOqY2OCmT8t2KkfOw7gUd2c3RcZgtFyncjRdMYV53Xvf7O7nuNJYbkBazpwrN7nU40UW3YC0nMlX3kOPQ2OJtwluMHvJX751ObLuNIc5pFaXRynaZGxdLd9VhsrJVOItd7Y3tozHKtxWqCnuKSxf35Tireu7tMxzUbfeHhwcuL8213Y+J1U41s20ZUkRW1iohZ3mGOJtio7pkr9suygcZZMF1ljUxTRExyTkc7w2n1u3rJftiKekLjbbVkxl+Zqpxbu7u7tw2aesrv7R+jrE8k3qVPUmv92pcX25nqpBdxad8kv1wuy6UyCKL+ffd58yLe+wH7RrAsPLFFKi6R/8VB4GU3cpgnIi5dPWmvZwu6J8LotJ96hfyRSO4ULXTFsnETRu2JGknFgYhlbcMI9S2/hqOmezWW3ROFTHhH6ozwt3DFItHi2Pw+lW0UjfPi11/Zb6txTzQNMc9s0S7vT1KYnCUR1B3R7kuvb29tzQhVQTC8NSJ5XqkRvle7gnK4qHonEaVDjW9afKi1T6w2V5TJ8+PbbTG+7UaxtflydjpWmtKxrrYuvTTOe43fBo3b17t3j69Kl7dNHRxZw+K2Mrtre33aN6Dx8+rJpP46UoJt6cLIvXf1633+jjm5R1uSRawbUBG3JFr6MNal2nFLt+dY187tei/B178TX2PDbk8zDC+kHG2iebRTnd17ZsJXet40plErih5tYZt1zxr10MGiv24lz//dXKhBos3nXG5eLrS/7yrMuZrqa53BO88tl+03To70NTftdNn5r+Fhrj8l1lqGlOPd5l+VuXG0NalsfL1rMpL9+mcol3Ua6MpU/2LZrWRevfEMt31IVjXSfWZCHHJm7dghoiXllnXDqmS/6y7LNwFOWoPtOfBr8t6gC6tqhDUqubR2aMy3eVoaY5h3iX5e8YNrTL8jhm3Zr68m0ip3hX9X+p5vUQy3fUhWPYeS3buNVpkrjhQtORzraGmFdCx3TJX5Z1edPHNC/rCNT66Kw0DaumY1mnJGNcvqsMNc05xRv2v37rI3dD6+axYfnGyy3eZTtFarE5tEmr8nrVejbE8h1t4Vg3M5tqmrjh57VNoiEWpNAxXfKX41CFo1nVMajZhnjdjbHG1+ct6xytxeb3GJfvKkNNc27xrtrQqlnudsHyue5zrenvsbksLN94uca7Kqc21R8vYjlb99nWYnN6iOU72sKx7Uz0NU3cugXZxhALUuiYLvnLUJ1AqO9pjtkAW9PrrFkHY52Y3+xv1ureq67ptU2McfmuMtQ05xqv8i0mf/UavXYdTfK5aS4Lyzde7vHG5Jn1xevkdZc5PcTynemfcmJXOjs7K7a2ttyjZpqOq6+g+7cxKRdaq1uDnJ6eFjs7O+5RnPDbTOVCbPyNwj7nla9NvGaoae4qXt3PzdTlz1DT/M477xR/9Ed/NMhtetrksoxx+a4y1DTnHq/dGi02f7XumfD2Z+bJkyfV/03WCX1b+s0333SPmmH5xhtrvMty5fvf/37x4Q9/2D1azXK6iVV5bTktTdYV9dFNrYrXn9ZQ6+VblY8R+qpqVdVrsvzWttJvs8dT9/kp7AEIe7SXypXlRatbfmOIV7lm0xjm3KaaYlcbQ7xNkc/x+p5my926nOuq+esyyzdebvEqB+ryg3a91W37fG2X7+huAB5W/tqzLDsM96h7+qxyZrtHF5rujWB45YbtRWtzlK0PyjV/OpV36+a63kOtXLerptjHGj/SZblbbniq/7vqo/181ueQy8DwRlU4qlPwD+uqMxriBq51nRMdFrqkXFeOaeNoRZ+GrWnj+frrr7/YkFqzv1MoYihWRFrOKi/1nLUm9HrL67Hl88nJSXWDdH8b9bWvfY0DC5ic0VzjqJUx/CkgdR4vv/zyINdYvPHGG9d+RUHTE9MRdj2vFuEamsX+4z/+o/jCF75QvPrqq8Vv/uZvZhevispvfetb7tF1z58/L27cuFHlcFMpLN/QWJZvmHfLpB7vX/7lXxb/8A//UMWsIkt95a1bt4pf/uVfLl555ZVr13q99957xa//+q+7R80MEa9to1TYWjGrGHU9W8xmlP453rLP1XIIc8n3gx/8oPjQhz7kHl33v//7v8W//uu/ukdX/eiP/mjxEz/xE8VP/uRPumfitZ1X2vH42Mc+Vvz2b/+2e6aZZfEqP5fVLK2XrwrHGF1fJ1EGd+XcvB7LOp+77jUWZQdRO02rdD2vFuEamsXKgqlahlqmklu8e3t7VXz6v6595jOfqf5vI4XlGxrL8g3zbplU4/3mN795/qlPfaqKsywUzssi+fy1116r8k3PqanvfP/9991YF7qKV9OybH63jbduWVqMMXLI5ybGGq8tR+Wq9Y9qn/zkJ6/ka1Nt49XnqX9ua4jlO4pT1dp7C/cg2hwZ2bTwFImmcSynTYA6tjceNn2bW/8Dm/Sd73ynOgr37rvvFm+//XZ1pFGnb7/0pS9V+VYWi0W5Qa6GdVS8DzriCayiMwDWP6opb/7zP/+zOkqqx8pj1Bu8cNQCCq8RGUPRaMq9Szd0getZpkOn3XSaURtGNQ1rw1hHp+l+5Vd+5cVrv/zlL1dfHPBpXF3+oP/V/PfW6/um6VM+23Trf8UR+uu//uuqE7XX67V2OlKPtQ778eh99JyosLDnf+u3fquap1iuTd7dvXu3eu2ivNNy0v/+crLXr+P3fu/3qs9TfuiUdGh7e7vKhUWnLPX5ygt/esLp97cRGtbrFW+YT/Y30eljy03RsOWwplmf5bPPsOnQ+6xTgGq6/Lg0z7/73e+6v17wl4s+X8uxr+Ia9T7+8Y+/uKREyyXUJE/0fPhay8cYGlctXB9GwR15XKmceDfU3LJxF52iNut8brng3VBz/ufq1IQ/jatOO3U1r1bZVLxNpRBveJpp1eeWG8Hq9Tp9oVNvOpWxtbV1Xm4Iz7/xjW+4V10oO5oXr9X7v/LKK9VjvdY/PWfT8NZbb1V/03vqtTpl4k/bIsvi1XvpPRYJ49XpxVu3blUxaVydWrRTNTrV57PT3JoP+rumV7FYPHrej0fvqef1d3v/8PkYOeSzzaNVy1YU77K80zLz+Xmnn0htm3dtf1713XffrcbX+zSl6fvpn/7panxNj39qW/nnT7/mnZ5/++23q3mhaf+lX/qla/n01a9+9UUOa5r0fnpO7HNse+NPs+aLPad57s8bG1/qlqVNs8+Wi72fveYjH/nIlWVo76fP0P8WW52x5HMTY11/l62TGle5qL8r33yr8sSP15ap/q7X6fV1OSV6LjxVbTkUvrbOEMt3pmDLCRzEs2fPinv37rlHFx49elTcvn3bPRoPXeTt054he4fpsFyLWW5/93d/V3zxi18sfvVXf7X44z/+Y/dsUXz7298uyg1WlZ/KU/+5n//5ny/+4i/+onpOvvKVrxR/+Id/eOXz/HzXTcB/7dd+rRr+3ve+V5QdR3XTcp0qaUNfMvj3f//32r3kOpoOTc8//dM/FeUG3D1bFL//+79f/P3f//2V6bP3/qmf+qnib//2b4tyA1g9vyier3/968Xv/M7vVMP+8/b6cL7mLOe8s+nVRf1/8Ad/4J6No1PZahrP/1JA3Tyw1/7Yj/1YlX8//uM/Xj1vcfnzYNH8Vv+t8X74h3/4Sg7rKODu7u613Na8+cVf/MXi//7v/4qnT59Wz9e9d7je1U2TaHnptfoShNY5WbRc0K1FOaJlrvyzXPvnf/5n95dmeaLn9Frlmt7Df61y4H/+53+q11oeKzd/9md/tnpfUf5rOkadE66AXKmLqlYf77dFewBtbXKPx/Z6/bZIF/MqxibjbSKFeMO9zGWfa0cIdEQlpL1H/286MqL3rnutXqf3MjYNOioSWvaZZlm8dUc+fH68Ouqh19Yd3bCjSP50a29Yz4V74Ivi0TzR89rDDudz+N7L5JDPy45uhMqNR/XaNnnnf244j9fNu0WsT4yJLaQjn+WG1T26Snmjv5u6z7F49bx/hHzR/NZzasp9f17Ze4e5LXbkyY761L13uN6Fy8lXFsjV3+yo47LlEtpkTjaxzrhjXX9tvi9qOjroH/GWmDwpC73qsR2Z1P8hOxLp/02P7YijjRtzpNEMsXwHu8ZR5/x9+/sX97EbK02bptHHF2XypNvalJ35taPMUm6kqv/LTrH6v9zAvcgLXVela7Ts2pRF6q4FC9+3LR09qmv+dJadRfW/fabPYq67tU+Y/yZ8Xp8ldfMPi+lIRNu8+7M/+7Pe886WcxvKQf9It0/x6+/htWOL8q/JtYhhzts1Z3Xzxp5rMm90Cxr7X8vFbyY2LnSrLPqr7zBYKwvA4qWXXnpx3bC/nGLyxK5hjelf66511DW4uhZW02HXWY7VIIWjZlo447Tgxi6cRnXSFI/50Yq/aqNoGxO9VjtBn/jEJ6oNQLmnWH25S62JdTbCPr8j9JtupG+d0aoNrYoX6/x8i6Zx0fNsEJvRqay2efdXf/VXveedbRjrcmUZ6/vtVF3INq5N33cV5XXXbN3SMgmbLiOQsBDd1LqPZrRMtP22plPUOoWsdUg5qi+ztGH5XbcDuCi3//u///vF59WNNzaDFI7hXrE2bFqIY6dp1LT6lu3hI1+2cusaGXUU2kt8//33qw2HHlvn0Te/I/SbXziuYkdNMD6L8k4bvL7zzgpH/2jaInVFYPgtY9Pm6GeMPgu08/OLX3Lym+LS/1ofMV7azutopPryVTvZy9Tl8aLc1o24tS5r50ZHHdf53D70XjhqpfE7N6v6U1E3rXQEednZ2Vm4MQxXfHud9lb9DdOYV/xVR4r0/CaOzgxVPKdKF+SnlHf6XH25Rp+5alnr1J9+BUy5ZQcJ9IWCOtqISt2pvk2zQnzZRr5JwamCQxatW0iLLceYPLEvwVh+1+WAPRfmttYjrcu6jdPW1la1vow5h3otHNW51B1tTE3dUUc2kvmwa1bCew5qRf7Hf/zHqoOwzkFHEOq0PRLdx1ERTbs6J8USdk4Ws8WH/tjdJBblnZbZ2PJOP80q4TVhPp2CU/+onRH7HBVY+qZxuCHWY72P/9pVrFhbZdl1u3U3e7Z7mjZZF+y1KgJCOlW97n0z0T3ln3bMtL5ZgReTJ7b+2mvD9VhW9a8qUPUZWg/anirvQ6+FY9ipaeYtmoFjpiOMYfFI4ZgGdQjKQ92IW//7zZahTgOq09CKq07BOhJdU6aNuG0sxfLXTi9oA6/XaXwdudTGSu8bu/doe7ZdU4zqnDStmmZNu2JVzJp2jqJvluVdXbO8Uw4tyzt/mYR5p1u8DJF3uu2IruvV5+iIoqZdMSmn9L+uwdSGUMWdX0xZLCo49VpNq/7XY6krvJrQe2ne+YVp3bzQ5RsqUm1Z2DxXHJqmV199tdGRT61Xmv/++6lpWLdJevvtt90rMbS6dfLzn/98tR6JfzQ/Jk/sy15aN5XvWof1Wr3OPkvP6W91X7Ix+pveT0XmuutBZ8o91yjlSueGmtO4ZaFVfc3cbzHW+dyy03BDzcV8bhiPYpR151VbXce7SArxHq+4BYOaLT/RLTPKFfzK38uNcnWbBH+adduG8HWvvfZa9Te9VuPoOX2+TYP/OcbWD71mkWXx2jQsUjef9Zk2fdb0Pv5NiuUz7nY8oWXx2HuFn2vPx8ghn5vkneJdlne+PvNuGYtX49utaPymW+uE027+/M///MVNkf3Xh7c8qZtG+1w9XxZ21bDxp8NitscSLiPNS92CxV5jzeanqZuPtgx8er9wXmh56HY8+ptZtlxCm8zJJtYZd6zrr833uvbSSy9VueDnmlmVJ368i16r5/wcED2vPtan15SFavW3umnxDbF846q30joTd3R0dGXmxcwMs87ndp241qH5TYZYkJLDhraJPuLV/diUq34xVTeuVvSYnB5jvIpN0x52aGadaR5jvKuMId66vKtjeTemeC2fVrF4LdYm95JcNc2aL4vm3aJxbV4um/Ym88rez6Zjyvnc1JjjXZQni+JdlVMy5njr9FI47u7uXimu9oOfFVxmnc/tI3HD4lGPh1iQQscUj3jjEW884o1HvPGINx7xxms7bufXOOr8v24V4SuLKzeUvvBaMF3HoOvngLbs+pmw6afNwuf0WmATFuVdXSPvgAlzBeRKbStTfYTfYq7n8KWwB7DolHUbKcQbGmrcXOMNr11b1mKvFxxzvIuQz/E2Mc1t8i7leNsg3njEGy+1eDs94qijjT592yjHb2sqJvuWowljB2Ipd8p181orO6Zrz5Fn2JRFeVfXyDtgujotHFVMHR8fV7dskJxOUYfKPfDqf8V8dHR0rZAEAABI3UyHKt1wp3SdoxWQfSlj6+WGymaIGH19xzs04s0b8eaNePNGvPmaneu8QwT9DNTW1pZ71MxQ4+o3d3Uz1jaINx7xxiPeeMQbj3jjEW884o03pXjXPlWtb9fpTut1Tb9qoDv4AwAAIH1rF446PKsLpd99990rF0+///771c/l6Odz7t69614NAACAVG3syzH6LUcVkNZ0JFLFpA7d6tq/uh8HBwAAQDo6/Va1fjhfBaXoViIhFZi6Ybad2tYPhoc3lv3Od75TvcaKUf0Ivn5IXmx80Y+H6z38AvV73/te9XeNo7/pf73OaJrsvUO6ibe9t88+049H72mfoaZxdSTW54+nHy/X6ymmAQBASjotHMUKqE996lPV/0ansVVkffWrX62OSuoCTd265+WXX75SUKlw1H0SVWzp9XqNvaeKMf1Nr1eBqiOcVtCpyNQ3nN96663qtLk+Q3/X61SgigpbjR/eW1Lvq+JPz4eFrKZb76lxRe+l9/zmN79ZfPKTn6xO02vcT3ziE1fGtWnV/yoa/TgAAABS0FnhqKLoy1/+cnU07qWXXqqudTQq7vTFGRVaKq5U+Kkw1LAKPP0tLKr0JZvXXnutej48UqeCTIWb3teKQL2HijgVamoaR+//6quvVsP2Hq+88kr1E1o+vV7TrGnRsE/TYfdotPfRe+izVVTq9d/4xjeq6dQ0hHTUUcWy/m5HTgEAAFKwscJRBdFsNnvRfuRHfqQqjFRUvfPOO+5VF6xoU5Hn3/dIwyowVVSpkPSpCLSiMKRx/COaKhBVwP3CL/zCtSOdVqzZ+1sR6BeIGtbRSv0tfF6sCLb3UMHo+5mf+ZmqyNXr7Qioxali1E7fAwAApGRjhaN+OUW/DGNNhZOOKOqI4+c///lrp23FPwpp7DkruIydGq4Tvo+N+7GPfaz632eF5Le+9a3qfxvXnz4dgfy5n/u5qnD0j0badFuxaX/T/Zs0bO3f/u3fqvsjiU2Lfa6NCwAAkJqNFY4qiHRE0JqOwqkY07V8+la1XVfYVpOCy4rA27dvV//XsYJOBal/Str+tyOOOvpp76e/qRi2IlZ/E73Ob5/73OdeHFUNC2AAAIBUdf7lGBVSn/nMZ6riyz+q14dvf/vbbmg5HXW0o4c6/aziUF/WCYtKvUbxhOzeldZUUNowp6UBAEAuOi8cfXaEzo7Y1R2Ns+fW+c1HOy2s2/GEbBp0at2oGLQji2FxqGEVjlY8+oWgCkyx9wQAAMhZ54WjijFd86cjeOF1fnY612f3Waw7shfLxv36179e/e8LvxQjdp2j/qbp9f+mYRWTKhz9GMReZ+/p0+l6fascAAAgFxsrHFVc6ZvVfrObYouuebSjiDpqp6N19jo70qfrIFWg6ZY5foEmTa4V1OfoCzo6Va1p0HvrM1SU6hY5KgDDW+Ho2991RauGdURRRWD4JRwVh3ovTbcfh908XPeNBAAAyMWsLIrO3XAr+uLLot+i1r0QdWsafataXzbx6VvHBwcHxd/8zd+4Zy787u/+blV4GXt/vVbNp9epHR0dXXt/UWH3la985copa11vqXE0Xb4//dM/Ld54441qmvWZvo9//OPVe/zJn/xJ8Ru/8Rvu2Qv/9V//VU2Xjqqaj3zkI9XrYuPYFBW465ziTw3x5o1480a8eSPefM3O9Q2OCCr0dHStjWXjambrSJ34R/rMOp+r2+T4X27RUczYBdv0cy0Ovb9+NaaLebWKxdtGV8t3FeKNR7zxiDce8cYj3njEGy+1eHv9ckwdFVoqGOuKxk2x9+9yb8DiCE+xAwAA5GLwwhEAAABpoHAEAABAFApHAAAARKFwBAAAQBQKRwAAAEShcAQAAEAUCkcAAABEoXAEAABAFApHAAAARKFwBAAAQBQKRwAAAEShcAQAAECU2Xw+P3fD2SljK7a3t92j/BFv3og3b8SbN+LN26TiPY9UzhQ31NxQ456cnLih5og3HvHGI954xBsvpXi12bG2v7/vnm0mpXgN+RwvpXinmM+cqgYAAEAUCkcAAABEoXAEAABAFApHAAAARKFwBAAAQBQKRwAAAETJsnC8f/9+1b70pS8Vjx8/ds8CaSKfAQBjkWXh+ODBg6ppQ6v/gZSRzwCAseBUNQAAAKJQOAIAACAKhSMAAACiUDgCAAAgCoUjAAAAosxOTk7O3XA2bt265YaK4vbt28WjR4/cIyA95DNyQj4jJ5PM5/NI8/ncDTXX97gKy9r+/r57tpmU4jXaCWiLeOP1PS753Bzxxut7XPK5OeKN1/e4U8xnTlUDAAAgCoUjAAAAolA4AgB6c3x8XDVdC3Z4eOieBdI0xXymcAQA9GZ/f79q+iKB/gdSNsV8pnAEAABAFApHAAAARKFwBAAAQBQKRwAAAEShcAQAAECULAtH/1tOe3t77lkgTeQzAGAssiwc/fsq3b9/3z0LpIl8BgCMBaeqAQAAEIXCEQAAAFFm8/n83A1np4yt2N7edo/yR7x5I968EW/eiDdvU4p3dl5yw0udnZ0VW1tb7lEzQ417enpa7OzsuEfNEG884o1HvPGINx7xxiPeeMQbb0rxcqoaAAAAUSgcgQHo29F37twpHj9+7J4BAGD8KByBgahoVPE4m80oIgEASaBwBEagroikkAQAjA2FIzAyVkRao4gEAIxF1t+q/vSnP13cvHnTPWrm+fPnxY0bN9yjZoYa94MPPiDeSEPH26YQ1E8Ovvnmm9WwfoKwiRTXX76VGS+leC3333vvveKjH/1o41yWlOI15HO8lOKdZD6rcIwxn8/dUHNDjavwaLQcW9k5Ve34+Nhl+3Iprr8nJyduqDnijdf3uGEet5FSvIZ8jpdSvFPMZ05VA4na29tzQwAA9IPCEUiETlUfHh7qLEFxfHxc3dKnzWkRAADayrpwPDk5qTaybdp8Pq99PqYNNS7xxreh41UBGEOFoRWLjx49qopFAACGwhFHYGT8YtGOLAIAMAYUjsAIqFCkWAQAjB2FIzAQv1hUoUixCAAYu9l8PtfXyLNy9+7d6n/dM0+n/Q4ODqrHudP1c9vb2+5R/qYSL/k8DVOJ149xd3e3ODo6co/yRj7naZL5fB6pTAI31Fzf4yosa+WG1j3bTErxGu4TFi+leMnn5og3Xt/jks/NEW+8vsedYj5zqhoAAABRKBwBAAAQhcIRAAAAUSgcAQAAEIXCEQAAAFEoHAEAa9E9SO/cuVM8fvzYPQMgVxSOAIC1qWhU8TibzSgigYxROAIANqquiKSQBPJA4QgA6IwVkdYApG2mu4C74aXOzs6Kra0t96iZvsfVXq7RT7QdHx+7R/FSitecnp4WOzs77lEzxBuv73H9fBbldFP6ucIbN264R80MNe4HH3xQ3Lx50z1qhnjjbWLctkcTlcv6vfamOZ3S+mvon+OlFO8k643q92MipPSTOArLWrkg3bPNpBSv4Set4qUUr5/PNFqOTf20WrnRdVm/XErrr6F/jpdSvGEet5FSvMKpagDA4Pb29twQgDGjcAQADEKn9s7Pz6vTe7qljx4DGLeZDlW64Wxsb2+7oaLY3d0tjo6O3KO8lcvySuy5m0q85PM0pBzvw4cPq7aK8vfp06fuEfmcM/rnjF2csV6tTAI31Fzf4yosa1O55kC4hiZeSvGSz80Rb7xNjHt4eHglT/2mnNXfTfi3NoaOtw3yOV5K8U4xnzlVDQDYKH1TWq3cxrw4DQ0gDxSOAIC1+cWiCkWKRSBPFI4AgLVYoUixCOSPwhEAAABRKBwBAAAQhcIRAAAAUSgcAQAAEIXCEQAAAFEoHAEAABCFwhEAAABRKBwBAAAQhcIRAAAAUSgcAQC90W9Xqz169Kj6iUIgZVPM59nJycm5G87GrVu33FBR3L59u1qgQKrIZwDAaJxHms/nbqi5vsdVWNb29/fds82kFK/RTkBbxBuv73HJ5+aINx7xxiPeeMQbL7V4OVUNAADg3L9/v7hz507x+PFj9wx8FI4AAAAeFY0qHmezGUVkgMIRAABggboicsqFJIUjAABABCsirU2xiJzpQkc3vNTZ2VmxtbXlHjXT97hamPLBBx8Un/3sZ6vrFZpKKV5zenpa7OzsuEfNEG+8vscln5sj3nhDjfvpT3+6uHnzpnvUzPPnz4sbN264R80MNa7WX+KNM3S8bQpB3fHizTffrIb39/er/2Oltv5mWTgaNjzxiDce8cYj3nhTi1en/YAcWeGo+zrGFJGprb+cqgYAANigvb09N5QfCkcAAIA16FS1jjDqJK5+SUaXFDU9ZZ0KCkcAQO9OTk6qjWybNp/Pa5+PaUONS7zxbeh4Y386UIWhFYv6Ra8215+niMIRAAAggl8s2pHFqaFwBAAAWECF4tSLRR+FIwAAgMcvFlUoTr1Y9FE4AgAAOFYoUizWm83n86j7OKZIF7pub2+7R/kj3rwRb96IN2/Em7cpxcsNwBcg3njEG4944xFvPOKNR7zxiDfelOLlVDUAoDf2277Pnj2b3G/8Ij9TzGcKRwBAb/Tb62r37t0rHjx44J4F0jTFfKZwBAAAQBQKRwAAAEShcAQAAEAUCkcAAABEoXAEAABAFApHAAAARMmycPS/Hs9PBiF15DMAYCyyLBz9G3I+efLEPQukiXwGAIwFp6oBAAAQhcIRAAAAUSgcAQAAEGU2n8/P3XA2tre33VBR7O7uFkdHR+5R3spleSX23E0lXvJ5GsjnvJHPeZpkPp9HKpPADTXX97gKy9r+/r57tpmU4jUnJyduqDnijdf3uORzc8Qbr+9xyefmiDde3+NOMZ85VQ0AAIAoFI4AAACIQuEIAACAKBSOAAAAiELhCAAAgCgUjgAAAIhC4QgAAIAoFI4AAACIQuEIAACAKBSOAAAAiELhCAAAgCgUjgAAAIhC4QgAGK379++/aACGN5vP5+duOBvb29tuqCh2d3eLo6Mj9yhv5bK8EnvuphIv+TwN5POlhw8fXvlfDg4OqpYq8jlPMfmcnfNIZRK4oeb6HldhWdvf33fPNpNSvObk5MQNNUe88foel3xujnjj9T3uonw+PDysHvt/95v+blKK15DP8VKK18/RqfTPnKoGAAzi8ePHxZ07d4rZbFY8ePCgegxg3GaqHt3wUmdnZ8XW1pZ71Ezf46oTMuUeQHF8fOwexUspXnN6elrs7Oy4R80Qb7y+xyWfmyPeeH2P6+dzE8p98/z58+LGjRvu0YXY9SJ2mlXQhuo+N9YHH3xQ3Lx50z1qhnjHG6+/szOV/pnCcYGU4jVsaOOlFC/53Bzxxut6XG1Y1Z48edLpEcXITVl0vG0L3L4Qb70h451K/8ypagBAp1Q0AsgDhSMAoDN2FMYagLRROAIAeqEi0qfH4XOLHB4eVqcr1ebz+Ytha5sWvr9a3efGtpOTk9rnYxrxjjfeKaJwBAAMxj8aGVtEAhgOhSMAoDdWJD569Kg6iih25FHP6ygORSRSUZfPuaNwBAD0xorE27dvLywOKSKRiph8zg2FIwBgtKyI5LeqgXGgcAQAAEAUCkcAAABEoXAEAABAlNnJyUl2NyK6deuWGyqqC1b1bScgVeQzAGAssvytavvxcv3I+mc/+9lWF1WnFK/ht33jpRQv+dwc8cYj3njEG49446UWb5anqv37KvFNPKSOfAYAjAXXOAIAACAKhSMAAACiUDgCAAAgCoUjAAAAolA4ApnRF2isAQCwSRSOQAasUJzNZsWDBw+qBgDAplE4AolSoah7PFIsAgD6QuEIJCQsFh8/fuz+AgBA97L85RjDnevjEW+8vsdVsfjkyZPGReL+/r4bKornz58XN27ccI8u6KbiMWKn2X7hxlf3ubH0Szk3b950j5oh3vHH+7WvfY3+KhLxxiPeeG3HpXBcgHjjEW+8mHFVIKq1KRabiFz1o+PVUdAxI956Q8WrX0L66Ec/emUHJ1bX6+Ai64xL/xwvpXitj37vvfcmk8+cqgZGSEUjkLN79+5xXS6SpyPxalPKZwpHYGS0x2q/T22tzV4sAACbNpvP53HnMxJUxlZsb2+7R/kj3rz9y7/8S/FDP/RDxcOHD4unT5+6Zxc7ODioWqrI5zz5Me7u7hZHR0fuUd7I5zxNMp91jWOMMgncUHNDjXtycuKGmiPeeMQbb1PxHh8fV21/f187frXt8PDQvTr9eJsi3nh9j+vnqPK3jZTiNeRzvJTinWI+c6oaSJBOXavpNHa5HnM6GwDQCwpHIAMUkQCAPlA4ApmxIlL3fwQAYJOyLBz9r8ez8UTqyGcAwFhkWTjaDZSfPXvG/fCQPPIZADAWnKoGAABAFApHAAAARKFwBAAAQBQKRwAAAEShcAQAAEAUCkcAAABEoXAEAABAFApHAAAARJnN5/NzN5yN7e1tN1QUu7u7xdHRkXuUt3JZXok9d1OJl3yeBvI5b+RzniaZz+eRyiRwQ831Pa7Csra/v++ebSaleM3JyYkbao544/U9LvncHPHGI954xBuPeOOlFi+nqgEAABCFwhEAAABRKBwBAAAQhcIRAAAAUSgcAQAAEIXCEQAAAFGyLBwPDw+r9vrrrxd7e3vuWSBN5DMAYCyyLBzv379fNW1o9T+QMvIZADAWnKoGAABAFApHAAAARKFwBAAAQBQKRwAAAEShcAQAAECU2Xw+P3fD2SljK7a3t92j/BFv3og3b8SbN+LN25TinZ2X3PBSZ2dnxdbWlnvUzFDjnp6eFjs7O+5RM8Qbj3jjEW884o1HvPGINx7xxptSvJyqBgAAQBQKRwAAAEShcAQAAEAUCkcAAABEoXAEAABAFApHAAAARKFwBAAAQBQKRwAAAEShcAQAAECEovj/k4x+wlqvRkkAAAAASUVORK5CYII=\&quot; style=\&quot;height:150px; width:281px\&quot; /&gt;&lt;/p&gt;\n&quot;,&quot;text/plain&quot;:&quot;A               &quot;},&quot;name&quot;:null,&quot;value&quot;:null},{&quot;id&quot;:&quot;1&quot;,&quot;content&quot;:{&quot;text/html&quot;:&quot;&lt;p&gt;B&amp;nbsp;&amp;nbsp;&amp;nbsp;&amp;nbsp;&amp;nbsp;&amp;nbsp;&amp;nbsp;&amp;nbsp;&amp;nbsp;&amp;nbsp;&amp;nbsp;&amp;nbsp;&amp;nbsp;&amp;nbsp; &lt;img src=\&quot;data:image/png;base64,iVBORw0KGgoAAAANSUhEUgAAAhgAAAC6CAYAAADszzTcAAAAAXNSR0IArs4c6QAAAARnQU1BAACxjwv8YQUAAAAJcEhZcwAADsQAAA7EAZUrDhsAACN4SURBVHhe7d09bxzHGcDxY5AiQApJVUpLfRBFnYEIoF1HAOXOneRPIKtTR6dTJ7kJ0tHu3EkC1CsCFMAdI38BSmUqkQEMJEAAZv/LfejRcPZedveOe3f/HzDQ3d6+3Wpv5+HMs7M7p5VJBycnJ5MrV6407/ob+/rw/v37ySeffNK8689j2J/HsD+PYX8ew/627RgOffwwtu/8q+ZfSZKkwRhgSJKkwRlgSJKkwRlgSNKW+Oabbyaff/75ZGdnp3e5fv16cXrXcvXq1eL0rmXs6xv6+FH67iPnxt///vfmbOnPAEOStgCVx1/+8pdBKxBtFs6NCEAJRvsywJCkDUZFwV+2BhZaBMHo48ePm3fdGGBI0gajopC6MMCQJBXZaqG+6DLpygBDkjZUW+vF/v7+hDEWLZYor169mnz22WfNGfILgtSugaoBhiRtqFLFQEUyRAKfNgvBBedGiQGGJOlcW6VQ+itVCrRuDcUAQ5K2hMGFVskAQ5IkDW6pAcYio8aNfdQ1iiPX9S9xDDkvKF379iRJ47aUAINKg8rDUePUhvMizhOKSWeS1tXr16/Py/HxcTNVO9XBOG1eD4KBOfoOzqHt5A9zPhwnWpfU3TYcwzdv3kzu3LnTvDsz7U6BMeGPDyrraf74xz9Obt68WbeKXjZaZUPb7Z7rgj/28tubHz16VJeFnXZEYJKrDizBisXSqVQ/yuZMml/pPOxj7OvDu3fvmlfD8Bj2N8bvXLoed/mNXYb9/f0L+95W7t69e/rhw4dmycuR7g/HfZ2Vjj3Tuhi0i8QhadUHf7XYVSJpEc+fP5988cUXzTuNyUruInHUOEtaaEKklBikSkrt7u5euIZ8+PBhcu/evWaOsz9O/vnPfzbvNBaDBRiRtJejIvGvUqXon6QMOaCLpO1B/szTp0+bd2eOCzlc1Em0bqR3slGYVqqvwvfffz+5devWR8tcu3Zt8tVXX03evXvXzDUb+5Su57vvvms+2Q6DBhi5qEikEgLP0vkx7YcvScgDijzZk8qcO9ToQskxre3uNYKI+/fvX2gRYXusk4Bh3tYSApmYlz+oWO82WWoXCU1bkiR1dXJy8tFtoBRaGNK8iwcPHnwUYNDK8PDhw+bdpO5OOTo6qrtWnjx50kw965JN/6ChVSRaGa5cuTJ59uxZvQzLRpcMgQbBySwEKrFult3GlvyV5GBIktQFLQDRGh4lWhg++eSTOmDIu0t4Hy0c/KFL0EAAQtfK119//VH+Rrrst99+27w6a2G9e/duvQzLsg6CDkRrRps0UGFb0+bdZAYYkqS19P79+zooyJPD0y6MUjcsgUOI8TZo9UjzK0rdGem62rpJCCai9YQAKA9+tokBhiRptGiB4GaBw8PD8ztIeH9wcFC3KBAU0NpAy0SIoAEMyJVLB1mLlo48ebM0EFu6rrYAg+6bQPdOrH8bGWBIkkaNloOo3Kn4o5skTeBMuzdSpUBh2Wi5AMFFmguybdYqwCBhhqawaeXFixcXIlFJ0ubJWyciqZIhxEPprrS0VSHyKvJApNTykLZatA1RTk5I5IeAIKh0J8s2WLsAg6awaYW+tRs3btQZxtvcNCVJmy5PnoxKf1ZXRlrhR14Fy0SwgVJQkHa9lHI7wHoIVqiPAq0Y21gfbWwXCSdHehuTJGn9kMgZLdTkN1B4zfU97X5IH3yW5mPQqp12n/A6zZNI501fs+5o/SA44LbTCBIIRNJE0RK6cGKohsgT2TZrG2A4fOzlsFVI0ipF5Uyh0qbwOm1hoDsibc2gFSEd74LAIUbTTIMIxs9IWyJYb3SvcK1jvIsYxTPWT3DBtufJ7chvgd22+mijWjD4D89vCSpViAQeRL9xwkVhWqm/jhMw5uFzTjROuHiP+JwCot/0feDHQiQcy0dhdLg0qgbfh8+YN5cum0fG7F/pM07u/Huz7lLzHcul62BZ5qXk25OkVSOo2Nvbq+8m4fqU52MQSDBQVpqPEViWz0q3kLIuRt1Mu0sC2+Oa39Y9kmOfCGJC2uKyDTauiySvKPNEHCrfLsPHBk6+UoWc4qRtO3EJJNiHfHk+IzIn+AhxEjNvmria73seFKXvoxmP9affO348rJt9nTUyHZ9P+86SNBSuwXkLdV64JnI947rZ1prA9Y9rHyNxxkMWec2y07o42D7XO26NjeXYJtvLAxmk+5UHH1xf4zPWs03WNsBY5fCxKT7jRGHdRLmlTGLmIULm8/SBXmklzbbjvm4i6ajwCT4oSE/UdH/idWQpp4lHePv2bf0v64wfA8clts135XXapcSPsC2w4rgyP/PyfeaN3iVpDLhOc92ilK7Zbbh+xnLqoKrgOqkqnObVmariOWV1aWHakErbKJWq4j2tKtFmqV9UQcH5PLu7u83UX1QV6Pnne3t7zdTT+nVMp1RRaPPJL9LPq4r9tKq8m0/OHBwcfPR5jv2Nz6sfQD2tCkDOp7HvoTrp62ksw7p4HfvEdmOZ+A58FtM4Njmm8RnrDfmxLh3PIVQ/3I+2Qykd3zb5edjX2NeHKlBuXg3DY9jfGL9z+ruPwu9NmmbIunwj7yIZcvhYpE1i9OeVlo3WBJSa7NIWCD7PpeukpaW6wNTbzVsp+Cy+B8vEcrH+0ndMt00ORbT4RIkcj3TZFPuQJkZJkjTLDpF887qXUt5BFfUMmhDIuiJo4C4S3lORUxFTIVNBUgFTGdKFAroyYr9IWAx0S+R9cFTEaS5CFYDV/6bbpZsgujBSVOYRBJTWnX7edlzS/av++qiXIRiJ5E/2hz5Aujvo/uA7893o9uF4sP/pvtIFw7FJp80S202XiXUvA8c7X/cPP/ww+fTTT5t3krr48ccfJ19++WXz7gy/bX7jUptSfUGd2umPzLodo4O8CW/IZpU26TZKXRwhbxoM6TTmybUtl2637TuxPzFPad3p523riM/TdaRdK0yLbp7o/ki7URDdOWlXSLr/TOd9Wzk6OrqwzLRj3Vd1wTvfTpTS8WszRFNyauzrwzY076c8ht3k1zMKvzdpmvTaH4VpXWxkF0napYH4C7nL8LFDSbtM0u2EvHsivgN/cQT2Oe0eAfPFvvJ5tJKky6VIcCJCbSuLJEBJktRmIwOMvAsjKs008CjlG6S3f7ZV0F2l62NkuVwa8JDzEAEJ+x55GOxzKYCI13SXRPBS+hxxh0mK9ZaOhyRJXa1tgLHK4WOHQC5FtDSQJ5IOO0twkfZ55duOACECE9aTBkv558gDjAhS2Ga+bcbmoKTLSJLUx9oGGFTS0axP5U3hddoKQaWatmZQKTMGRKAij9Eq00qdxNChK1taJNJ94TV3b7DtdHyMvb291gAjlBJIU3zvvKuD7UWAk28bfJYn6UqS1NXGdZFQuVJJDz187BAIDF69enX+AJwU297f3/8oQAp5AJG/T/MwkAcgYBlaKzg2OfaHz/JjJUlSZ02y58Kqv7ibV2eGzDxdFe6YINOaEndPrAoDYl3WthHbvmxV4HPhvFlkv/LzsK+xrw/eRdKfd5FIZd5FMhC6EfjLnpJ3KSwbXSaXtW3EtiVJWoatDjAkSdJyGGBIkqTB7dBP0rxeCENxp4mF3MGRDy9K0iLTpTalocJfNcOVzyM/D/sa+/rALdokBQ/FY9jfGL8zv6v00QeB67LUhrGW8mty57q8zsToIE9CGjIxRNujCiQunDcmeU5nkmd/Qx/Dn3766bS6KA+WsD3Edy4leVosXUrXutwuEm2U6sJcD7YW45vkkbg0FM41Wm0ZU+YPf/hD3ep248aN+n06mN0y8Nck57c0ZgYY2hgEE1zgS2OJSEMieKD7gYqe17///e/r8WQovGcwu3QAPWkbGWBoIzCAWlzQSwOZSUPifGMgP/IkDg8PJ2/evKkDXArvmc7n+ai8fUxrjeO893lCGhuTPHWphkjyZPh3zj2S9mI49khuW2RdGGOyXs4kz/76HEMeU0BLGRj5l5Fz832kFY2uOhwdHS081k3b+lgPQQvr5PlJTOec519G4iW4Cfyu4ncQ+C0YgGsakzy1MYZI8uQ8u3fvXj06KtLktkXWhfy87mvo9cEkz/76HMMqoK3PrSpAaaaU97EKEOr5mH9R+fqqwOH0wYMHpzdv3jw/t6Ownb29vQvbSX8HUfi9SdMMWZfbRaK1x190/BUXj7iXlin+upv17J74fIiuC9bFM5JYV9pKwbOFqmCkbsEYsjtGGoIBhtaegYVWiQodswKM6JqjS2VI3KFC9wlPfX7x4sXU3AzpMu3QFNe87uXx48d1Se2bg6EZSjkYL1++nNy+fbt5tzgS7u7cuVO/7ruuMaKCM6jqp88xJHeDHIlHjx7VpU1cEwkGyPkYAtv729/+NvnrX/86+fOf/1yf2//+978nP/3004U8lfR3EAh6yEuS2pTyKWed622WmuRpQpFmKSUUcQGMv/5mKSUAsj6TPOc39u88tmMY40+kf0CV9jG9Ji56mS2tj5YQWk0o8Zuha5AWDVoz6EJJpb+DYIChWUp1eefGAgKMLmj5SJUSQyyWLoXktHnl5yFYvsu6UFpfH0OvDyZ59tfnGMa5lSa+lfYxvSYuqu07k8hMwmeq7RxPfwdRqgCj+VQqK9Xl6bm+CHMwJGlN0K2T534s0kInrZIBhiQt4ObNm82r+dhNrG1lgCFJC4jk0Fl3hziypradSZ66VPk5g1cmeU5lkmd/fY4h400wiibXtki2LO3jrVu36iBjv0OC3BDf2SRPdbE2SZ5dE0O0PaoL3oXzpi1praSUDJcmty2yLgydUDj0+mCSZ399juGzZ8/Oz68YPTbfRx7bHvPkSZnzGOI7p7+DKPzepGmGrMvtIpGkBfDskWj9ePjwYf1vLqYzX56USdcKt2dTSpj+j3/8Y/ABuqRVM8DQ2osmvSjff/9988mkfp1+Fg9Dk/qIMSc4n3gIGQEBCA54z9DdKJ1vTKOroq3rjukMouW5qnVngKG1R+BAkBElvTDzuu0zqStaMQ4ODurXBBMEBAzARXAQwQWftwUR0jYwwNDaIwFp3nL//v1mKakfziUePHbv3r3Jn/70pzrpk8KomjxOve1cI+iI87GE6QzLbHCitdfkYiwsT0KqfhSDJYZoe1QX0QvnTd8kzz7Gvj6Y5NnfNhxDkzzVxZB1uS0YkiRpcAYYkqRLxXghJMgeN4/CnybuwvEum/EzwJAkDYLBvdK7tuYpBAoMXkbOyTyjn8ZdOCZsj58BhiRpEAQY6V1b8xQCDBJiSW69fv16s6YzjJgao6Vq/RhgSJIGQaDw6tWrj8qTJ0+aT8+G7s8LA5GxHMFGGmDQXULLhgHG+jLAkCQNggCB7ou0pCOZ5p9R4uFxOR8Wt/4MMCRJl4pAg4HKorWC1/GgNvI0YhCzaWjxYN4bN27U80dhZFWDlcuxw/3WzeteHj9+XJcUfWo0e0ltuIjkTaAvX76c3L59u3mnHBfStr/6NJ9tOIZv3ryZ3Llzp3l3hkqabolV4vcdwcJpy8O72S/uDGHfeE29wXJMY/AyptE6El0pBBJ5/RLXEp7/EoOckd/B4wL4v47uGE0XxzfFwG+UhZ0Nh7E4ApPUkINzaHtUF44L5011IWg+nS0/D/sa+/pQXTSbV8PwGPY3xu/M7yj/bfF7W7V0P9pUQUT9efrbjzolr0dK0w8ODuppN2/ePH/CbYjPquCimaJp4vimJf8/mJddJJKktRa3rPLXd94yRWtGFXjU3SR2layWAYYkaa3RlQK6Ukp4OB0MMFbLAEOSdEGaKBklzXkYo2vXrhX3O3IKyMnQ6hhgSJIuiKfDpiUfCGts9vcvPkE5LW0tHFoOAwxJ0gXckZGXuDtjrOgKoZWlrRhgrJYBhiRprdG6AnMsxmWHW0ma1ws5OTmZXLlypXlXvneWJimmS21K42As0pT5888/T37729827/ob+/rwr3/9a/K73/2uedefx7C/MX5nflf5NZnfFeNBrBL7seg4GIg6Ja9HStOfPn06efjwYT3OBetI7yQ5Pj6e3Lp1q+7eWfV3X0dxfFOd63ICjC7y+7SrHfjovlkK05bt6OjotPridUnvoS7h83nm0+pUF5ML543FYllO4fe2alxvY/ttdgvjYDx79qyeVgUL9XWb8SwQdU1evzAGBtMZ76IKOE6rwOb0u+++O60Ci+L8KhuyLl/7LhKygomsKF999VUdrbYhkma+/C9mSdK4kE+xt7dXX9O5bs96PDvX9QcPHkyqPzrPH/9OzkhVz02qYKXbX+DqZWNyMOiuiWBDkjQOVPRU8pQ2BAd8Ht0j4fnz55MPHz7UXRvxhyHXeObNr/V0i9BVQkDC/BSWpV6IcTC0WhsTYHACMQb9t99+O7pEn2mtKrlF5pWkTUfgkAceszA/JR/VU6u1MQEGUSrRK+gqWRRJLflT+EoJiODE5XOwXDq4S3TTUHjNND6nkIRUQpROElLMy7/sC8GSJEnraKNuU40+O1owItiYB4FANLvt7+9Pnjx5UvflEVwQZLS1iNDPd3BwMLl37169HN009BMynUcEHx4e1tNZF+tmn/J+RN7H44RjPcxP0x7roWwbmjY5XvMUArnS9K5l7OujEEyXpnctHsP+ZYzfmd+RdJk2KsAAlTgVPS0LXERmYR4qeZahkifQoFJnPVT2aMvroOUhghnm4T14PDA/8FhfGlikAQYXkWjV4GLAZzE/+xVdPvN8D0mSxmTjAgzudaaSTivvaeijo3KntSLvr4vWg7dv39b/5vg8XSbtJ8xbHuKzdF0EJOwnrS7psmC9BBqIfyVJWhcbF2CAyp3H81KBR6tCGypyKncGaAGtDgz4QolgoK0FIZYpKQUMIKAIbAtt64llYj5JktbFaAKMSJJMS1vXxDyiK4JWjLRSL6H1gjwItkmyJcFBlK7Slo02ETjQnZN/d0qMfidJ0roZTYCRPrEvSp8n99EqQLIkrQ/TApVI5KSlg/npLknLNH0CkBTflXyPtjL2BwxJkpQbTYBBRZ+XvhUrgcWssTEiv4GKnNeLtF707bqIAIptsa9txQBDkrRudo6Pj9uHV1vA48eP65Ki0qaCXCYCEVogaAXgdY6WCbo/aNEgmZLuiHS/mE6uBa0VeVDBPMwP7goJzJc/mCfQtYF0/pB/RkBDFw77NStXZFOVxhp5+fLl5Pbt28075ejym6cLTu224Ri+efNmcufOnebdGa5Xs1pmtd3Sei88evSoLgurKrtOCExSVaVNrflRYdqyVT+WeltVgNFMuaiqwOt5Sg+9YTmm8WCd1OHhYf2QHT6jpGIZtp0rzR+Ynu7nhw8fTq9cuVJPZ3s59pN9Lm1nU1QXvPNjFmWR75ufh32NfX149+5d82oYHsP+xvid49qYFn5vq1BVUnXhYZQl8ZBK9ifK/fv364eTcV0siXWWSvUHWuu2EPPl1/lc7Fc8WG0bDVmXb0WAwUkTFXm+X0+ePKmnEUxwcnOifv311/V7TrJY7unTp+dBwFABBtgG09ke22X7lLt379bTeULgJjPAWJwBRn8GGMsV2yv9lrnOpfvENTG9Pse1N5cu01b4fqUAJZ2n9MdcmKc+2XRD1uUbeZtqLsbGKOGW1urg1U2m5DowGiijc1J4TzcGg3AxH6WvfEwNtsGT/tgG22L7lOpEr0f2LHX7SNI64hoa11Sue1UdVF/juP5WfwieX4sZXbnt2sdIy1wf08JyrJNl6BIv4XPMMz6SBnIWZywuj7CHjHouS3WiTo1ul42Wlsveh1WzBWNxtmD0ZwvGcsX28t9ydDtP66qIuoSu7VTbOgPrjHlyTKNVIlqfabkuiWNmC8Yv5wyla12+FS0Y86p+fFMHz1o2Wlouex8kaVmqwKn+d9o1jlYOnsW0aOI7Lb+hCiCbVx9jfCRaMkhijH3R8hhgSJJWghGWMa2b4urVq53u8ImgggAihgDIMZ0AhuCiy1O3tRgDDEnSSkQuHK0T3KL+4sWLQVoS0twLcjymYR/iURLmuC2XAYYkaSXoxiBJMxIyeX/t2rX6EQ20KPAk6rbujUBgwphCLJM+VuH09OwR9W0DE56cnDSvfglC2KZdJctjgCFJWhm6KAgiuFOPxzPs7u7WoyKTH0FwcOPGjaldKLQ+sAxBCv9SGLGZO/QIGNpyN9KRl8l1i0dJzGrxUHcGGJKkC6J1IC1tt/svihyLGAaAlgxaHw4PD89vN2V627AAsUxaCBRovWBZukrmSRDluzA/CZ99H/ugMgMMSdIF0TqQlrbkySFwZwmVfgQHdJcsglaJCIDyoa5LCHLSp25reAYYkqQL8lYCSlt+w5AIFEBuxKItC3H767zLkQNC4MR3s6tkeAYYkqSlowKnm6Wt6yP0Sbrs0tXh2BjLs/YBBn1vnBgUotBp+Lw0XyzfVmiqm3bitq03xzp4dDyJSGQ9swzvPaklbbpoXeCaF10TJdFdQeLmIoMORl0AHrMwr3RsDLtKBlaP59lB9Z/RvDoz5PCii4ihXSnVidL6JD7EPub7FcvPKp999lnrU0/5vO37sgzL5utLy/3796fu+6YqHZe2oYBL8vOwr7GvD9WFtHk1DI9hf2P8zum1MQq/t1WI7eW/5Xi4I4Xr9TfffFM/SJJSVfLnT7y+cuXKhWttLFcFHfX3SAvT4nMeEJlfS+OzaVgu5tt1qPCPSlvdNsvGdJHQxEUE2yfLmSzkUuF2quino+WB7cyLVguWYdm9vb16fdVxrwsP94l7wonoma+6sDRLStJmIYeDayDXwrhe03pAoQuFIcJpfeC62dZ6wWdcT9PCcqyTazWfdxkJ1ByM4W1MgEGyDk1qNL9xgnVRRcLFwo+Ck5gggwBg3hORH1AEDZz4ZEezvhBNc8zHvrPfnuSS1l38EZVe7wLTuBbyObemxh9y/MHFtZI/trg25mKdpcI1lHW2JaHGfNOwXzEf13v1tzEBBidYVM7LGmM+Tt55Axiic34wRNZtJz6Ittl3Ivf0gT2StMlopaBip5SCCq23jbqLhMqZynxZLQHRfTHvD4Fx9jEtuAjsO5H7IklNkiSN1U71l//0dqM5UaHnlfr+/n6vnIh50JRFN0TkSNCSQSXN7VA0v6XBAPtClnG+X8yLWU1okUtB3gRdG6G03tgvzFrvNotjmvrhhx8mn376afNOUhc//vjj5Msvv2zenaGlgO4IqU3UZ6nIk1lYVfl1Uv0137w6M2Tm6SKqH0u9rTTrtwoA6ml3795tppyJfcz3K/a3hEzm58+f15nKzEN2c56hXFpv7Bfzq10c17Rw7OaVn4d9jX194I+CIXkM+xvjd45rUFr4vUnTRH2WlrzOnNdGdZEEIq14HC9lXjHeflp4Yh/dF/yVTSvJohnKPClQkqRtM5oAo1S5p90Yi4qBXBg4pfproH49SxWlXSiBZkWCjHnzL2I+umwkSdo2owkwaB3IS5+sYvIw4nG88wYqzJeXCDLyPqlZ2HfGt4BBhiRp24wmwKB1IC/z3H0xDQFC37ExWAfdLezPonemkFCFacPiBlpZaG0xGJEkbYKNzMEIMb4E+oyNEeugFWORACCybglwZi1HcMF2+gZVkiSNwUYHGEjHxuChZV3QEkF3C60MiwQqLMe2WY5kUVpBcrFOWjliyHBJUj9c81+/fj13Dp6Gt/EBBmgZoPLu0/1AVwnrIEhYJAhgXvJJOMkZ84FAg9YKWkO++OKLyY0bN86DC9bdJ+9EksaIaxzXPFpzV4UWZP7I69o9rv62IsCg0iZA6IPulggsFrkzheUIHHgWCbkcnOwEPOxPjMdPIinTHcVT0qaJVlqueVT6Q+eZsb5Fu6+1GmsfYBChUkmXuh9SnNjMR8mDjZg+C90tzMeT+9KxMFhfab0pcisIIpiPW14prIcfH8vZciFpE8UfZrTkInLahsK1n2uoAcb4bEULxtgQFFEWGbBLktZRdItEV3DXXLg2y+wCMX+jHwMMSdJS0LpAywLJ7rTS0gpMpR2tGjlaIqYNshiDMIJ18zoCGHLceF9qzaY7mny3WJ7Xba3eBEAxLyMxx/yl/BH+UORz0A3Ea6bpjAGGJGkpIpAgsEDcuj9EKwYBC/lrjHWEe/fu1e/z7maCC7qoCXL4PAZgJCDJu1XYP+al+5r5mJ/Cez6L/c8REPFdybMzl+4XBhiSpMFReRNI0C0S4/tQ+RIQRMtGH5G8HwEF20jfByp+thfJ9fxL0BCfBbpaaKWIOw5jfgrvmc7npf0myZSnd0cSv84YYEiSBheVd/5Xf7xfVUVM4JG3KkQ3RtpNEg/GZP48P473ESSlQUmg9cSWi4sMMCRJg4tukKiYQ7wfOtmzzbw5ERFsRHdOLgKIUlKpwUWZAYYk6QISFvNCd8E8aA2gK4Huivfv39cjakZ5+/ZtXSGXkj37dpuUDHW3XnS9lO4sMcAoM8CQJF2QPtk6Sp7f0CYCBwIGWhDyEq0AeSvGMgIMXR4DDEnSBXQZ5CXv7ighSHjx4kWdFBl3YZQKn7PONKgg+Ghz2cGHwc/ifnVycjLpUpC+/+9//1tPk/r6+eefPzq3phWUpnctY1/fOuzj2Ne3Dvs4xPr4HV2GaL0glyHuwiiVCFbmTfZc5oBaiOAmkj1zsf1pQdCmon4vnWOzCkNXd3J8fNy8OlNFpIy1/VFhmjRN9WO9cN68evWq+XS2/Dzsa+zrQ/WXVPNqGB7D/sb4nfkd5b8tfm/LdvXq1Xpbh4eHzZSyo6Ojej7mDwcHB8X9/PDhw0fXitTu7m49Lb9utE1HHBvmCewv065fv15vL8V7pvM5+x2mbWNdDVmX20UiSRoErRdVcDTXgFPkczAf86etHtF1wtOmydFgjAkGxWLekkjijKdUs2wX7G8MwsVTr1kXSansQwzKxefz5qHIHAxJ0kDabk1tE2NixHIECwQIBBkxAifdKSSYtnWlMJ3Bu+jCYN6uAQZYF/khjNzJuugOYR+Ojo7q6asau2NTGGBIkgbx6tWr+onRbUNq56i8mZ/lQtzCysiYsb6o2HlNSdGiQOsC81MIDECgwbwECTmm8VkpGGF5ts+2KayT97He1LRtyABDkjRCBBqLVNzMP6tbZhFsmzLkOreNAYYkSRqcAYYkSRqcAYYkSRqcAYYkSRqcAYYkSRqcAYYkSRqcAYYkSRqcAYYkSRqcAYYkSRqcAYYkSRqcAYYuVZ8HE0mSxmuwAKM0ZjyPuy09IEZC27nhg4Mkaf3tnOaPppvTyclJ/Ujd1M7OTvPqY1QYPOpWCrRcEIDmOFfSJyvOUjoP+xj7+vD+/fv68dRD8Rj2N8bvzG/s888/b96dWfT3pe3DH375tZn6u1NjAQFGF8fHx82rX1Q7QbBisXQu1cWvOZvmUzoP+xj7+vDu3bvm1TA8hv2N8TvzW8p/X1WA0XwqlZXqcaZ1scOJXK1gMHfu3Jm8efOmeSctpjofm1dqwzG6evVq805dbMMx5DrM9ThlC4ZmKbVgPHr0qC4LawKNhU2LsFmtxbJI6RohTzsPuxj7+mALRn+2YEhlQ7ZgLOUuEiJkImVpHtXJazKwJG2YQZM8S9qS+XL/+9//Jr/+9a+bd/0NvT785z//mfzmN79p3vU39u+8zGO4u7tbvycQ7ROMjj2hcOj1wSTP/kzylMpGm+TZh82q/XkM+/MY9ucx7G+I9dlFoi5G30UiSZK2mwGGJG0JR87VLK9fv25e9WeAIUkbqC23yYRqtSEALQWhXfPklp7kOS8Tw/rzGPbnMezPY9jfUOtzdGXNq+2GjD6JwQYYC/DC3p/HsD+PYX/bcgxLdwRIi+gTYNhFIkkbigDDlgr10ef8McCQpA1mzoW6YnjwrvkXMMCQpA338uXLXhWFtgutFmRPdHr+SMIcjAXY992fx7A/j2F/23wM25L5FuXIxv0MffzQdx9jhOVo9ep7HhpgLMALe38ew/48hv15DPvzGPYz9PHD2L6zXSSSJGlwBhiSJGlwBhiSJGlwBhiSJGlwBhiSJGlwO8fHx53uItlG1bGaXL16tXmnLjyG/XkM+/MY9ucx7Gcbjp+3qS7A27L68xj25zHsz2PYn8ewn6GPH8b2ne0ikSRJgzPAkCRJgzPAkCRJgzPAkCRJgzPAkCRJgzPAkCRJgzPAkCRJA5tM/g8S+bUprjQ9ggAAAABJRU5ErkJggg==\&quot; style=\&quot;height:80px; width:231px\&quot; /&gt;&lt;/p&gt;\n&quot;,&quot;text/plain&quot;:&quot;B               &quot;},&quot;name&quot;:null,&quot;value&quot;:null}],&quot;maxScore&quot;:1,&quot;hasAnswer&quot;:true,&quot;answer&quot;:[&quot;1&quot;],&quot;values&quot;:{&quot;hints&quot;:[]},&quot;secure&quot;:false,&quot;data&quot;:{&quot;question&quot;:&quot;&lt;p&gt;Which of the following is a Solution Class Diagram?&lt;/p&gt;\n&quot;,&quot;fontSize&quot;:&quot;small&quot;,&quot;choices&quot;:[{&quot;id&quot;:0,&quot;choice&quot;:&quot;&lt;p&gt;A&amp;nbsp;&amp;nbsp;&amp;nbsp;&amp;nbsp;&amp;nbsp;&amp;nbsp;&amp;nbsp;&amp;nbsp;&amp;nbsp;&amp;nbsp;&amp;nbsp;&amp;nbsp;&amp;nbsp;&amp;nbsp; &lt;img src=\&quot;data:image/png;base64,iVBORw0KGgoAAAANSUhEUgAAAo4AAAFdCAYAAACNTOz8AAAAAXNSR0IArs4c6QAAAARnQU1BAACxjwv8YQUAAAAJcEhZcwAADsQAAA7EAZUrDhsAADfLSURBVHhe7d1PiCXrXf/xOj8GMhBNtyBkoUlPQBDlSnJXTkhL9yw0aAauouBgFlddiLi5N5hF34094+bOQrnJRkUhiSA6gnIV+vonm54hI4yrGJW4vN0hC+/qno4EbmCgf/Wpfr7TTz9d55yn6pz68zz1fsEzU+f0qXPqW/Wtp77159SZnZeKCGdnZ8XW1pZ71MxQ456enhY7OzvuUTPEG4944xFvPOKNR7zxiDce8cabUrz/z/0PAAAALEXhCAAAgCgUjgAAAIhC4QgAAIAoFI4AAACIQuEIAACAKNkUjo8fPy7u379ftTt37lTt3r17L4b1dzUAAAC0M5vP51H3cRyrhw8fVq2Jg4ODYnd3t2o5KZdlsb297R7lj3jzRrx5I968EW/GdAPwGOVMcUPNdTHu4eGhCt61mt5jkbHFG+Pk5MQNNUe88Yg3HvHGI954xBuPeOMRb5zkTlXrdPNsNisePHjgnmlP72GnsQEAALBcUoWjXb9Y5/DwsGrHx8c6inql6Tm1/f199+pLKhopHgEAAFZLpnBUYVd3lFHFoopD+2JMXXGo59SWFZAqHjU+AAAA6iVRONpRwZCKxqbFnl9AhlSYcuQRAACgXhKFY92RRhV+6xwhtAIytIlrJwEAAHI0+sJRt9oJjwIuOt3cVF3xqM/ilDUAAMB1SRSOvk0VjUbvpVPePo46AgAAXDfqwjE80qgib5NFo9ERxrB4bHpTcQAAgNyNunAMj/yFxV2Xnj596oYAAAAgyRxx7Opoowmva6RwBAAAuGq0heMQt8UJj2jyJRkAAIBLyRSOfZ6mBgAAwHWjPlXdty5PhQMAAKRuNp/Pz93wqNy9e/fKdYb6WcE+zGYzN1QUu7u7xdHRkXs0fuWyLLa3t92j/BFv3og3b8SbN+LNWFmQRSlnihtqrs24h4eHqhRftD4cHx9f+cz9/X33l2b6nlfm5OTEDTU31DQTbzzijUe88Yg3HvHGI954qcWbzKnqIb4ss7e354YAAF3iy4hAGigcAQCDUtGo+/ZSPALjN9rCcYgvqoQ3HOfLMgDQHRWKuq7c+l6KR2D8kikcw6KuC+FRTQpHANg8FYe3bt2q7df76OsBtDfqU9V93pA7LBr1jWqgb8pD5bnanTt3qqYjMmra0Nqwmv1dzcbhkg6MlXLT8ntRcag+/7ynO2gA67KcVnv27NmL4dzN9A0ZN7zU2dlZsbW15R4103bcug6mq05FG2KfbsPzuc99zj1qZoh5Jaenp8XOzo571MxQ09xVvOHKGx49HlO8ynPZ5JEWxauNsMU9pnhjkc/xxhKvbTifPHnSeANquaovJWo4XGd9Y4m3CfI53tjitT66aV77OWwHwuryemzxrqTCMcZQXxff3d19cXscNd2mZ9P0nv5nlAs2ua/HC7c/uBQuz9DQ8SrnNF3+dHbV9DnljlB1u6k2xrh8Vxl6+baRarzK5bAP3VRT7tbl7ZDxtkU+xxs6XuVcV3205bSf10PH29ToC0dt8MIZrwW6KXUdnhZoagtS6Jgu+ctTK2poqGk+ODi4Mm2xTTGEre51q5rGq9sQLzPG5bvKUNM8lXi72qgua37usnzjEW+8tv1z22Z9ueqctoaYV6M+VS0a96233rp2Gq/suF4cPm6r7lS4ve+Q8bYdl1Mhl/xLD8oVsyg3OO7Rhb6nuS7X6ij/RNOsFsM/daLPiDmV0mT9GePyXWWoac493tg8NpbD/j1x25zG9uk9v/jFL3IpUSTiXa1JXvv9ct29npXfpulpbfXLsf2+GWT5VuVjhKH2AGzccobWVuttrXq/oeNtgz3aS4uWq+lrmuvyzG+aNr2m6VHAVfR+em+1us+1ps9eZYzLd5WhpjnXeFflsTW9LianFr2frQ+r8lZNr2mz3rB84+Ue76bzepHY/lit6ecMsXyTKRxl0UzXjI7tQBYlit7bN4Z4m6JjurRs2UrX07woz6yt0wk1pXVj2fRo/ixbf8a4fFcZappzi1d5E5PLbQo4jVP3fmpGr1m1sV2VvyGWb7xc443JabUuKFdj8jr284dYvkkVjrJsZutv1olZswRYNl7dAhpLvE3QMV3yl6+WfajLaVY++Z/vt7pc61PT9UDGuHxXGWqac4p3WR6rbSqXw5xUv11n1ca2bj2vw/KNl1u8yqG63LE2RP+8bD1TTi9aH8wQyze5wlFWdWhN2qJEGVO8seiYLvnLuG6D0tU0L8rNITqkRZZtgPucV6uQz/E2Pc3L+tguctk+L+a9V+XvGDe0Qj7H62Ka+87pJpbltNqy6Rti+c40YjlhyXn69Gnx8OHD6v82Dg4OqpaTclkW29vb7lH+lsXrP6+bueu+nF1SHt69e9c9ulR2Bq0ueO6DLtyu+zKN5pfWjaFvgk8+929RHovyOPYLVW0oD5usJ8u+0KD1fWw/4kA+D0e1glqo65xualGfLKOqWVwBuVKZBG6ouS7HtUp9WbXut9g9i7HGuwx7tJf8Za7cCG1ympVT/udZi821oS2afjtyM8blu8pQ05xyvKnmcdPpnurybSOHeBfVBmPO60VHILvelsVKvnAMaYaHM9o2gE2kEq+PjulSmAOhTU1zqhvb0LI4xrh8VxlqmlONN/U8bjL9U1y+baUcb1gLWKvbHozVouLRr2mGWL6j/q3qNsqZ6oYu1T0HrMtOK4TKjdWoTn/E0PSWnZF7dEnx1Z3iQT60fOvyWPmQSh4vy9/U1kWsT32zfsM/pL65Lk/GStOqafZZbHWns/uSXeEI9KGuY9IOSrkzluyGStOvjirc0VJhMWQnhe4oV8MdA8vj1Ha4F+UvxeP05LJDL5rmsHiUusK4LxSOQAuLjtCkbtnGF3nRzkC4XFM7IhOieIS+3BXu6ConUl7+mva69XKo4pHCEWhoUceUk7rTI2x486HlWXfEPJdlrPUxzGEVj+F6i7wof8M7rdTtSKTIdop8yuchLiWicAQaqOuYtIHKoWPyKZ66DS/FYx7CI411G6XUKVfD9TKMG/nQ8g6Xb259c12/rMKx736ZwhGIpL27uo4p12JKcVE85qfuwvpwOecijGuoIzTo1pT65kX9crhOd4nCEYg0paLRLOqkkCZtXMINTC6n8uqM5QgNuhX2SVruOS9jxRaus31e70jhCEQIN7i5d0y+ujjZ8KYp3LioqMq1aDTKVXZ+8qXlG/bNuV12Uacuxr76ZQpHIELd0cYpYcObvnCjMrWdnzCHpxJ77qbcNw/VL1M4AitoAxPu0eZ+lCbEhjd9U9/5CfOVnZ/0hct0an3zUP3yTD8f44aXOjs7K7a2ttyjZt54443iQx/6kHvUzA9+8IPG426ig2zzueYLX/hC63m1znw+PT0tdnZ23KNm1vncocZdFu9sNnND9acumnyu/16S8zVhy6hDCtetVd0H+Ryvy3jDL8TUrRNTEOawtg1NNrTkc7yu41U+h5deTLVvDrdRkWVd++WrwjHGOr+HqI+ZUhvityOF30K95C+PsiNxz16K/dxyw7LyvaYknB96vAz5HK+reMuN6ZVlpqbnpiqcF02Qz/G6jld9sb8cp9w3N+2XTdvlO9PCLT+oU7du3XJD01DOUzeEofg5d/v27eLRo0fuUTNh7k51j9bUHXUk38ft3r17xbNnz9yj5kfZchPm8Ouvv141pEP5rLz2Tb1vDo86dtovuwJypXX2PPQxU2q57uEtMsZ4/eVRtyca87nhkZop79H6muzdks/xuorXX1ZqaD9PyOd4XcarvthffrFH2HLWpF82bZdvL9c4vvPOO8WHP/xh96iZ73//+43H9a970B5IOQPdo3htPte8/PLLWV5TsshQ4y6LdxPXOIbXhU19j9Y0uU6MfI7XRbzhdWB168IUNclhH/kcr8t4w745sozJXtNrHVsvXxWOMVLa41FY1rRn0kZK8Rr2aC+tyoGYz9V4/vvgkj9fls0b8jleF/GGOayj6Lh+NiHm6IyQz/G6ijdcdm238TlSHvvzZtX63nb5cjseoIb2Zv092rJzckOQ8Ci+P68wHuFyIY8vhPMhvG4X6Qj7Ilzqql+mcARqhBsSOqflKBzHh6JxOXZ+0kSRv1h4ucWTJ0/c0GZROAJorK8OCu2x89MMheP4aRn5y0k7Q+wQLdZVTlM4AjXonJphozt+5PBV7PwgR+EOYsyXvpqicAQCYRG0t7fnhuDjVN94aVmEOz+4zp8v5O/4cRR9HCgcAWwEG97xYuenXjhfyOG0sEN0XR9H0ikcgRXonOoxX5AbCkfkoOsj6RSOQICNB1IX5jBFfj3mS1r8vGbZDYfCEQhwkXwcOm4AmB4KR2RPe6m67sNvDx8+vPactRAFUhwK7vFgWcQJ123m23hxJihe19fuUjhiEvRtPL+pcAyfs0YHhdyw84Pc8IWv4cz0W4VuOBvb29tuqCh2d3eLo6Mj9yhv5bK8EnvulsW7yflwzg/oL+T/qP6m1zXyub27d+8WT58+dY/I4WW6zGEf+bwe5bPy2uhWPHVniHDxzWodBDHKaeX2xlS/WB2hTAI31Fzf4yosa+Wetnu2mZTiNfyI/iU/B9ZtWMyfT3XrGvkcb5Pxaln4ywaL+fNp1faCfI636XiPj4+vLKuycHR/QUjzxp9Xmnd12i5fTlUjezpNV644V5r2wMLnrOn1AADgOgpHTIKKQb/psH34nDVuChwnnC9cc4TUsG4jR11/yYvCEQAyw85PO+z8jJd26n18Az5eOO/WReEIYCM23TkBAMaHwhFYgaM19Zgv6WBZ1QvnCzs/yIGf113kNIUjEGDjEYdTReNFDiNHfl6zMzSc7AtHkgtNhRtd/35YuMTRmvEKlwVFfj3mS1rCa1C5j+N1fdQ8WRaObMCwLt1c1kcHdRVF4/j5y4Qd6Hr+fNH8Io+RuvBAR7gt24QsC0e+UQh0q4/OCevh6MxybBfSE+YwZ4OGkWXhGJ5+oINAU2EHxSmt5ThSMz4sk+XY+UkTeb2Yap0+jqJnVzhqgx8Wimz00Ya/wrHzcamuc8L4hMuFozNXhes0eZwGjqTH62pnKKvCUR1BXecYbuiAGHRQ9cJ1iSM14xUuG/rBC+F8oGhMB8tqsb52DrMqHJfNNDpMNMURm3ocwU8X/eCFcF1m5ycd9MuL+eu35lNXRfZsPp+fu+GkPX36tLh79657VO/g4KBquSqXZbG9ve0e5W9ZvP7z+l3qo6Mj96iZhw8fVs1oAzPlI4+K3e+o15m3q5DPmxG+5/l5Fl3+WmazmRu6oHnfNfJ5c+iXr+uzb1YnEqVMAjfUXB/jKhS/lYl0/vrrr197PtbY461zcnLihprLLV5/mZd7Xe7ZS7Gfqzzy30ttysJ5cXx87P5Sj3yO11W8YQ7r8ZSF86Ouf1iEfI7Xdbz+MlSbMvXD4fxY1TdL2+WbxanqO3fuuKELOjyr6rssHK8dqp36XgmaUb6UGxr36MJUcyiMW+tWuH5hfMLlNuVTezqVx2nqPNAvXwpzuuu+OfnCUR1BeN2On1BhcmkGTznBsL4pbnjZ4KaNjeyFvjew6A47RBdW1UBdSL5wrNuY+R2BhuuKRyCWOqipb3jZ4KaNjWz9Bvb4+NgNIUXsEK2ugbqQdOGoJPE7As2susSJfQ5YJMwXraxTyaEh9mixeez8XN/AIm1T7pelrm/uI/5kC0fNrCYdQfg3jRvOcGCZKeaQ4guvIdZ84Ghjeqa8kVWcQ2xg0b26fnkqmtRAm5Rs4RjOsFWnztRJTDnBsD7lUJhjuedQXXxscNNV1wfmvjzrDjJwijofdfkb7uzmSDH6O0OLzrh2IcnCUTMn3HuM6QjCmar3yL3TxGaFeZZzDoUdk7DBTZtyta54DJdzLhRXWETo/nYcMc/LlPplUWzhOtvX0UZJrnDUzFpn75GjjlhXeBP5HI/aLOqY2OCmT8t2KkfOw7gUd2c3RcZgtFyncjRdMYV53Xvf7O7nuNJYbkBazpwrN7nU40UW3YC0nMlX3kOPQ2OJtwluMHvJX751ObLuNIc5pFaXRynaZGxdLd9VhsrJVOItd7Y3tozHKtxWqCnuKSxf35Tireu7tMxzUbfeHhwcuL8213Y+J1U41s20ZUkRW1iohZ3mGOJtio7pkr9suygcZZMF1ljUxTRExyTkc7w2n1u3rJftiKekLjbbVkxl+Zqpxbu7u7tw2aesrv7R+jrE8k3qVPUmv92pcX25nqpBdxad8kv1wuy6UyCKL+ffd58yLe+wH7RrAsPLFFKi6R/8VB4GU3cpgnIi5dPWmvZwu6J8LotJ96hfyRSO4ULXTFsnETRu2JGknFgYhlbcMI9S2/hqOmezWW3ROFTHhH6ozwt3DFItHi2Pw+lW0UjfPi11/Zb6txTzQNMc9s0S7vT1KYnCUR1B3R7kuvb29tzQhVQTC8NSJ5XqkRvle7gnK4qHonEaVDjW9afKi1T6w2V5TJ8+PbbTG+7UaxtflydjpWmtKxrrYuvTTOe43fBo3b17t3j69Kl7dNHRxZw+K2Mrtre33aN6Dx8+rJpP46UoJt6cLIvXf1633+jjm5R1uSRawbUBG3JFr6MNal2nFLt+dY187tei/B178TX2PDbk8zDC+kHG2iebRTnd17ZsJXet40plErih5tYZt1zxr10MGiv24lz//dXKhBos3nXG5eLrS/7yrMuZrqa53BO88tl+03To70NTftdNn5r+Fhrj8l1lqGlOPd5l+VuXG0NalsfL1rMpL9+mcol3Ua6MpU/2LZrWRevfEMt31IVjXSfWZCHHJm7dghoiXllnXDqmS/6y7LNwFOWoPtOfBr8t6gC6tqhDUqubR2aMy3eVoaY5h3iX5e8YNrTL8jhm3Zr68m0ip3hX9X+p5vUQy3fUhWPYeS3buNVpkrjhQtORzraGmFdCx3TJX5Z1edPHNC/rCNT66Kw0DaumY1mnJGNcvqsMNc05xRv2v37rI3dD6+axYfnGyy3eZTtFarE5tEmr8nrVejbE8h1t4Vg3M5tqmrjh57VNoiEWpNAxXfKX41CFo1nVMajZhnjdjbHG1+ct6xytxeb3GJfvKkNNc27xrtrQqlnudsHyue5zrenvsbksLN94uca7Kqc21R8vYjlb99nWYnN6iOU72sKx7Uz0NU3cugXZxhALUuiYLvnLUJ1AqO9pjtkAW9PrrFkHY52Y3+xv1ureq67ptU2McfmuMtQ05xqv8i0mf/UavXYdTfK5aS4Lyzde7vHG5Jn1xevkdZc5PcTynemfcmJXOjs7K7a2ttyjZpqOq6+g+7cxKRdaq1uDnJ6eFjs7O+5RnPDbTOVCbPyNwj7nla9NvGaoae4qXt3PzdTlz1DT/M477xR/9Ed/NMhtetrksoxx+a4y1DTnHq/dGi02f7XumfD2Z+bJkyfV/03WCX1b+s0333SPmmH5xhtrvMty5fvf/37x4Q9/2D1azXK6iVV5bTktTdYV9dFNrYrXn9ZQ6+VblY8R+qpqVdVrsvzWttJvs8dT9/kp7AEIe7SXypXlRatbfmOIV7lm0xjm3KaaYlcbQ7xNkc/x+p5my926nOuq+esyyzdebvEqB+ryg3a91W37fG2X7+huAB5W/tqzLDsM96h7+qxyZrtHF5rujWB45YbtRWtzlK0PyjV/OpV36+a63kOtXLerptjHGj/SZblbbniq/7vqo/181ueQy8DwRlU4qlPwD+uqMxriBq51nRMdFrqkXFeOaeNoRZ+GrWnj+frrr7/YkFqzv1MoYihWRFrOKi/1nLUm9HrL67Hl88nJSXWDdH8b9bWvfY0DC5ic0VzjqJUx/CkgdR4vv/zyINdYvPHGG9d+RUHTE9MRdj2vFuEamsX+4z/+o/jCF75QvPrqq8Vv/uZvZhevispvfetb7tF1z58/L27cuFHlcFMpLN/QWJZvmHfLpB7vX/7lXxb/8A//UMWsIkt95a1bt4pf/uVfLl555ZVr13q99957xa//+q+7R80MEa9to1TYWjGrGHU9W8xmlP453rLP1XIIc8n3gx/8oPjQhz7kHl33v//7v8W//uu/ukdX/eiP/mjxEz/xE8VP/uRPumfitZ1X2vH42Mc+Vvz2b/+2e6aZZfEqP5fVLK2XrwrHGF1fJ1EGd+XcvB7LOp+77jUWZQdRO02rdD2vFuEamsXKgqlahlqmklu8e3t7VXz6v6595jOfqf5vI4XlGxrL8g3zbplU4/3mN795/qlPfaqKsywUzssi+fy1116r8k3PqanvfP/9991YF7qKV9OybH63jbduWVqMMXLI5ybGGq8tR+Wq9Y9qn/zkJ6/ka1Nt49XnqX9ua4jlO4pT1dp7C/cg2hwZ2bTwFImmcSynTYA6tjceNn2bW/8Dm/Sd73ynOgr37rvvFm+//XZ1pFGnb7/0pS9V+VYWi0W5Qa6GdVS8DzriCayiMwDWP6opb/7zP/+zOkqqx8pj1Bu8cNQCCq8RGUPRaMq9Szd0getZpkOn3XSaURtGNQ1rw1hHp+l+5Vd+5cVrv/zlL1dfHPBpXF3+oP/V/PfW6/um6VM+23Trf8UR+uu//uuqE7XX67V2OlKPtQ778eh99JyosLDnf+u3fquap1iuTd7dvXu3eu2ivNNy0v/+crLXr+P3fu/3qs9TfuiUdGh7e7vKhUWnLPX5ygt/esLp97cRGtbrFW+YT/Y30eljy03RsOWwplmf5bPPsOnQ+6xTgGq6/Lg0z7/73e+6v17wl4s+X8uxr+Ia9T7+8Y+/uKREyyXUJE/0fPhay8cYGlctXB9GwR15XKmceDfU3LJxF52iNut8brng3VBz/ufq1IQ/jatOO3U1r1bZVLxNpRBveJpp1eeWG8Hq9Tp9oVNvOpWxtbV1Xm4Iz7/xjW+4V10oO5oXr9X7v/LKK9VjvdY/PWfT8NZbb1V/03vqtTpl4k/bIsvi1XvpPRYJ49XpxVu3blUxaVydWrRTNTrV57PT3JoP+rumV7FYPHrej0fvqef1d3v/8PkYOeSzzaNVy1YU77K80zLz+Xmnn0htm3dtf1713XffrcbX+zSl6fvpn/7panxNj39qW/nnT7/mnZ5/++23q3mhaf+lX/qla/n01a9+9UUOa5r0fnpO7HNse+NPs+aLPad57s8bG1/qlqVNs8+Wi72fveYjH/nIlWVo76fP0P8WW52x5HMTY11/l62TGle5qL8r33yr8sSP15ap/q7X6fV1OSV6LjxVbTkUvrbOEMt3pmDLCRzEs2fPinv37rlHFx49elTcvn3bPRoPXeTt054he4fpsFyLWW5/93d/V3zxi18sfvVXf7X44z/+Y/dsUXz7298uyg1WlZ/KU/+5n//5ny/+4i/+onpOvvKVrxR/+Id/eOXz/HzXTcB/7dd+rRr+3ve+V5QdR3XTcp0qaUNfMvj3f//32r3kOpoOTc8//dM/FeUG3D1bFL//+79f/P3f//2V6bP3/qmf+qnib//2b4tyA1g9vyier3/968Xv/M7vVMP+8/b6cL7mLOe8s+nVRf1/8Ad/4J6No1PZahrP/1JA3Tyw1/7Yj/1YlX8//uM/Xj1vcfnzYNH8Vv+t8X74h3/4Sg7rKODu7u613Na8+cVf/MXi//7v/4qnT59Wz9e9d7je1U2TaHnptfoShNY5WbRc0K1FOaJlrvyzXPvnf/5n95dmeaLn9Frlmt7Df61y4H/+53+q11oeKzd/9md/tnpfUf5rOkadE66AXKmLqlYf77dFewBtbXKPx/Z6/bZIF/MqxibjbSKFeMO9zGWfa0cIdEQlpL1H/286MqL3rnutXqf3MjYNOioSWvaZZlm8dUc+fH68Ouqh19Yd3bCjSP50a29Yz4V74Ivi0TzR89rDDudz+N7L5JDPy45uhMqNR/XaNnnnf244j9fNu0WsT4yJLaQjn+WG1T26Snmjv5u6z7F49bx/hHzR/NZzasp9f17Ze4e5LXbkyY761L13uN6Fy8lXFsjV3+yo47LlEtpkTjaxzrhjXX9tvi9qOjroH/GWmDwpC73qsR2Z1P8hOxLp/02P7YijjRtzpNEMsXwHu8ZR5/x9+/sX97EbK02bptHHF2XypNvalJ35taPMUm6kqv/LTrH6v9zAvcgLXVela7Ts2pRF6q4FC9+3LR09qmv+dJadRfW/fabPYq67tU+Y/yZ8Xp8ldfMPi+lIRNu8+7M/+7Pe886WcxvKQf9It0/x6+/htWOL8q/JtYhhzts1Z3Xzxp5rMm90Cxr7X8vFbyY2LnSrLPqr7zBYKwvA4qWXXnpx3bC/nGLyxK5hjelf66511DW4uhZW02HXWY7VIIWjZlo447Tgxi6cRnXSFI/50Yq/aqNoGxO9VjtBn/jEJ6oNQLmnWH25S62JdTbCPr8j9JtupG+d0aoNrYoX6/x8i6Zx0fNsEJvRqay2efdXf/VXveedbRjrcmUZ6/vtVF3INq5N33cV5XXXbN3SMgmbLiOQsBDd1LqPZrRMtP22plPUOoWsdUg5qi+ztGH5XbcDuCi3//u///vF59WNNzaDFI7hXrE2bFqIY6dp1LT6lu3hI1+2cusaGXUU2kt8//33qw2HHlvn0Te/I/SbXziuYkdNMD6L8k4bvL7zzgpH/2jaInVFYPgtY9Pm6GeMPgu08/OLX3Lym+LS/1ofMV7azutopPryVTvZy9Tl8aLc1o24tS5r50ZHHdf53D70XjhqpfE7N6v6U1E3rXQEednZ2Vm4MQxXfHud9lb9DdOYV/xVR4r0/CaOzgxVPKdKF+SnlHf6XH25Rp+5alnr1J9+BUy5ZQcJ9IWCOtqISt2pvk2zQnzZRr5JwamCQxatW0iLLceYPLEvwVh+1+WAPRfmttYjrcu6jdPW1la1vow5h3otHNW51B1tTE3dUUc2kvmwa1bCew5qRf7Hf/zHqoOwzkFHEOq0PRLdx1ERTbs6J8USdk4Ws8WH/tjdJBblnZbZ2PJOP80q4TVhPp2CU/+onRH7HBVY+qZxuCHWY72P/9pVrFhbZdl1u3U3e7Z7mjZZF+y1KgJCOlW97n0z0T3ln3bMtL5ZgReTJ7b+2mvD9VhW9a8qUPUZWg/anirvQ6+FY9ipaeYtmoFjpiOMYfFI4ZgGdQjKQ92IW//7zZahTgOq09CKq07BOhJdU6aNuG0sxfLXTi9oA6/XaXwdudTGSu8bu/doe7ZdU4zqnDStmmZNu2JVzJp2jqJvluVdXbO8Uw4tyzt/mYR5p1u8DJF3uu2IruvV5+iIoqZdMSmn9L+uwdSGUMWdX0xZLCo49VpNq/7XY6krvJrQe2ne+YVp3bzQ5RsqUm1Z2DxXHJqmV199tdGRT61Xmv/++6lpWLdJevvtt90rMbS6dfLzn/98tR6JfzQ/Jk/sy15aN5XvWof1Wr3OPkvP6W91X7Ix+pveT0XmuutBZ8o91yjlSueGmtO4ZaFVfc3cbzHW+dyy03BDzcV8bhiPYpR151VbXce7SArxHq+4BYOaLT/RLTPKFfzK38uNcnWbBH+adduG8HWvvfZa9Te9VuPoOX2+TYP/OcbWD71mkWXx2jQsUjef9Zk2fdb0Pv5NiuUz7nY8oWXx2HuFn2vPx8ghn5vkneJdlne+PvNuGYtX49utaPymW+uE027+/M///MVNkf3Xh7c8qZtG+1w9XxZ21bDxp8NitscSLiPNS92CxV5jzeanqZuPtgx8er9wXmh56HY8+ptZtlxCm8zJJtYZd6zrr833uvbSSy9VueDnmlmVJ368i16r5/wcED2vPtan15SFavW3umnxDbF846q30joTd3R0dGXmxcwMs87ndp241qH5TYZYkJLDhraJPuLV/diUq34xVTeuVvSYnB5jvIpN0x52aGadaR5jvKuMId66vKtjeTemeC2fVrF4LdYm95JcNc2aL4vm3aJxbV4um/Ym88rez6Zjyvnc1JjjXZQni+JdlVMy5njr9FI47u7uXimu9oOfFVxmnc/tI3HD4lGPh1iQQscUj3jjEW884o1HvPGINx7xxms7bufXOOr8v24V4SuLKzeUvvBaMF3HoOvngLbs+pmw6afNwuf0WmATFuVdXSPvgAlzBeRKbStTfYTfYq7n8KWwB7DolHUbKcQbGmrcXOMNr11b1mKvFxxzvIuQz/E2Mc1t8i7leNsg3njEGy+1eDs94qijjT592yjHb2sqJvuWowljB2Ipd8p181orO6Zrz5Fn2JRFeVfXyDtgujotHFVMHR8fV7dskJxOUYfKPfDqf8V8dHR0rZAEAABI3UyHKt1wp3SdoxWQfSlj6+WGymaIGH19xzs04s0b8eaNePNGvPmaneu8QwT9DNTW1pZ71MxQ4+o3d3Uz1jaINx7xxiPeeMQbj3jjEW884o03pXjXPlWtb9fpTut1Tb9qoDv4AwAAIH1rF446PKsLpd99990rF0+///771c/l6Odz7t69614NAACAVG3syzH6LUcVkNZ0JFLFpA7d6tq/uh8HBwAAQDo6/Va1fjhfBaXoViIhFZi6Ybad2tYPhoc3lv3Od75TvcaKUf0Ivn5IXmx80Y+H6z38AvV73/te9XeNo7/pf73OaJrsvUO6ibe9t88+049H72mfoaZxdSTW54+nHy/X6ymmAQBASjotHMUKqE996lPV/0ansVVkffWrX62OSuoCTd265+WXX75SUKlw1H0SVWzp9XqNvaeKMf1Nr1eBqiOcVtCpyNQ3nN96663qtLk+Q3/X61SgigpbjR/eW1Lvq+JPz4eFrKZb76lxRe+l9/zmN79ZfPKTn6xO02vcT3ziE1fGtWnV/yoa/TgAAABS0FnhqKLoy1/+cnU07qWXXqqudTQq7vTFGRVaKq5U+Kkw1LAKPP0tLKr0JZvXXnutej48UqeCTIWb3teKQL2HijgVamoaR+//6quvVsP2Hq+88kr1E1o+vV7TrGnRsE/TYfdotPfRe+izVVTq9d/4xjeq6dQ0hHTUUcWy/m5HTgEAAFKwscJRBdFsNnvRfuRHfqQqjFRUvfPOO+5VF6xoU5Hn3/dIwyowVVSpkPSpCLSiMKRx/COaKhBVwP3CL/zCtSOdVqzZ+1sR6BeIGtbRSv0tfF6sCLb3UMHo+5mf+ZmqyNXr7Qioxali1E7fAwAApGRjhaN+OUW/DGNNhZOOKOqI4+c///lrp23FPwpp7DkruIydGq4Tvo+N+7GPfaz632eF5Le+9a3qfxvXnz4dgfy5n/u5qnD0j0badFuxaX/T/Zs0bO3f/u3fqvsjiU2Lfa6NCwAAkJqNFY4qiHRE0JqOwqkY07V8+la1XVfYVpOCy4rA27dvV//XsYJOBal/Str+tyOOOvpp76e/qRi2IlZ/E73Ob5/73OdeHFUNC2AAAIBUdf7lGBVSn/nMZ6riyz+q14dvf/vbbmg5HXW0o4c6/aziUF/WCYtKvUbxhOzeldZUUNowp6UBAEAuOi8cfXaEzo7Y1R2Ns+fW+c1HOy2s2/GEbBp0at2oGLQji2FxqGEVjlY8+oWgCkyx9wQAAMhZ54WjijFd86cjeOF1fnY612f3Waw7shfLxv36179e/e8LvxQjdp2j/qbp9f+mYRWTKhz9GMReZ+/p0+l6fascAAAgFxsrHFVc6ZvVfrObYouuebSjiDpqp6N19jo70qfrIFWg6ZY5foEmTa4V1OfoCzo6Va1p0HvrM1SU6hY5KgDDW+Ho2991RauGdURRRWD4JRwVh3ovTbcfh908XPeNBAAAyMWsLIrO3XAr+uLLot+i1r0QdWsafataXzbx6VvHBwcHxd/8zd+4Zy787u/+blV4GXt/vVbNp9epHR0dXXt/UWH3la985copa11vqXE0Xb4//dM/Ld54441qmvWZvo9//OPVe/zJn/xJ8Ru/8Rvu2Qv/9V//VU2Xjqqaj3zkI9XrYuPYFBW465ziTw3x5o1480a8eSPefM3O9Q2OCCr0dHStjWXjambrSJ34R/rMOp+r2+T4X27RUczYBdv0cy0Ovb9+NaaLebWKxdtGV8t3FeKNR7zxiDce8cYj3njEGy+1eHv9ckwdFVoqGOuKxk2x9+9yb8DiCE+xAwAA5GLwwhEAAABpoHAEAABAFApHAAAARKFwBAAAQBQKRwAAAEShcAQAAEAUCkcAAABEoXAEAABAFApHAAAARKFwBAAAQBQKRwAAAEShcAQAAECU2Xw+P3fD2SljK7a3t92j/BFv3og3b8SbN+LN26TiPY9UzhQ31NxQ456cnLih5og3HvHGI954xBsvpXi12bG2v7/vnm0mpXgN+RwvpXinmM+cqgYAAEAUCkcAAABEoXAEAABAFApHAAAARKFwBAAAQBQKRwAAAETJsnC8f/9+1b70pS8Vjx8/ds8CaSKfAQBjkWXh+ODBg6ppQ6v/gZSRzwCAseBUNQAAAKJQOAIAACAKhSMAAACiUDgCAAAgCoUjAAAAosxOTk7O3XA2bt265YaK4vbt28WjR4/cIyA95DNyQj4jJ5PM5/NI8/ncDTXX97gKy9r+/r57tpmU4jXaCWiLeOP1PS753Bzxxut7XPK5OeKN1/e4U8xnTlUDAAAgCoUjAAAAolA4AgB6c3x8XDVdC3Z4eOieBdI0xXymcAQA9GZ/f79q+iKB/gdSNsV8pnAEAABAFApHAAAARKFwBAAAQBQKRwAAAEShcAQAAECULAtH/1tOe3t77lkgTeQzAGAssiwc/fsq3b9/3z0LpIl8BgCMBaeqAQAAEIXCEQAAAFFm8/n83A1np4yt2N7edo/yR7x5I968EW/eiDdvU4p3dl5yw0udnZ0VW1tb7lEzQ417enpa7OzsuEfNEG884o1HvPGINx7xxiPeeMQbb0rxcqoaAAAAUSgcgQHo29F37twpHj9+7J4BAGD8KByBgahoVPE4m80oIgEASaBwBEagroikkAQAjA2FIzAyVkRao4gEAIxF1t+q/vSnP13cvHnTPWrm+fPnxY0bN9yjZoYa94MPPiDeSEPH26YQ1E8Ovvnmm9WwfoKwiRTXX76VGS+leC3333vvveKjH/1o41yWlOI15HO8lOKdZD6rcIwxn8/dUHNDjavwaLQcW9k5Ve34+Nhl+3Iprr8nJyduqDnijdf3uGEet5FSvIZ8jpdSvFPMZ05VA4na29tzQwAA9IPCEUiETlUfHh7qLEFxfHxc3dKnzWkRAADayrpwPDk5qTaybdp8Pq99PqYNNS7xxreh41UBGEOFoRWLjx49qopFAACGwhFHYGT8YtGOLAIAMAYUjsAIqFCkWAQAjB2FIzAQv1hUoUixCAAYu9l8PtfXyLNy9+7d6n/dM0+n/Q4ODqrHudP1c9vb2+5R/qYSL/k8DVOJ149xd3e3ODo6co/yRj7naZL5fB6pTAI31Fzf4yosa+WG1j3bTErxGu4TFi+leMnn5og3Xt/jks/NEW+8vsedYj5zqhoAAABRKBwBAAAQhcIRAAAAUSgcAQAAEIXCEQAAAFEoHAEAa9E9SO/cuVM8fvzYPQMgVxSOAIC1qWhU8TibzSgigYxROAIANqquiKSQBPJA4QgA6IwVkdYApG2mu4C74aXOzs6Kra0t96iZvsfVXq7RT7QdHx+7R/FSitecnp4WOzs77lEzxBuv73H9fBbldFP6ucIbN264R80MNe4HH3xQ3Lx50z1qhnjjbWLctkcTlcv6vfamOZ3S+mvon+OlFO8k643q92MipPSTOArLWrkg3bPNpBSv4Set4qUUr5/PNFqOTf20WrnRdVm/XErrr6F/jpdSvGEet5FSvMKpagDA4Pb29twQgDGjcAQADEKn9s7Pz6vTe7qljx4DGLeZDlW64Wxsb2+7oaLY3d0tjo6O3KO8lcvySuy5m0q85PM0pBzvw4cPq7aK8vfp06fuEfmcM/rnjF2csV6tTAI31Fzf4yosa1O55kC4hiZeSvGSz80Rb7xNjHt4eHglT/2mnNXfTfi3NoaOtw3yOV5K8U4xnzlVDQDYKH1TWq3cxrw4DQ0gDxSOAIC1+cWiCkWKRSBPFI4AgLVYoUixCOSPwhEAAABRKBwBAAAQhcIRAAAAUSgcAQAAEIXCEQAAAFEoHAEAABCFwhEAAABRKBwBAAAQhcIRAAAAUSgcAQC90W9Xqz169Kj6iUIgZVPM59nJycm5G87GrVu33FBR3L59u1qgQKrIZwDAaJxHms/nbqi5vsdVWNb29/fds82kFK/RTkBbxBuv73HJ5+aINx7xxiPeeMQbL7V4OVUNAADg3L9/v7hz507x+PFj9wx8FI4AAAAeFY0qHmezGUVkgMIRAABggboicsqFJIUjAABABCsirU2xiJzpQkc3vNTZ2VmxtbXlHjXT97hamPLBBx8Un/3sZ6vrFZpKKV5zenpa7OzsuEfNEG+8vscln5sj3nhDjfvpT3+6uHnzpnvUzPPnz4sbN264R80MNa7WX+KNM3S8bQpB3fHizTffrIb39/er/2Oltv5mWTgaNjzxiDce8cYj3nhTi1en/YAcWeGo+zrGFJGprb+cqgYAANigvb09N5QfCkcAAIA16FS1jjDqJK5+SUaXFDU9ZZ0KCkcAQO9OTk6qjWybNp/Pa5+PaUONS7zxbeh4Y386UIWhFYv6Ra8215+niMIRAAAggl8s2pHFqaFwBAAAWECF4tSLRR+FIwAAgMcvFlUoTr1Y9FE4AgAAOFYoUizWm83n86j7OKZIF7pub2+7R/kj3rwRb96IN2/Em7cpxcsNwBcg3njEG4944xFvPOKNR7zxiDfelOLlVDUAoDf2277Pnj2b3G/8Ij9TzGcKRwBAb/Tb62r37t0rHjx44J4F0jTFfKZwBAAAQBQKRwAAAEShcAQAAEAUCkcAAABEoXAEAABAFApHAAAARMmycPS/Hs9PBiF15DMAYCyyLBz9G3I+efLEPQukiXwGAIwFp6oBAAAQhcIRAAAAUSgcAQAAEGU2n8/P3XA2tre33VBR7O7uFkdHR+5R3spleSX23E0lXvJ5GsjnvJHPeZpkPp9HKpPADTXX97gKy9r+/r57tpmU4jUnJyduqDnijdf3uORzc8Qbr+9xyefmiDde3+NOMZ85VQ0AAIAoFI4AAACIQuEIAACAKBSOAAAAiELhCAAAgCgUjgAAAIhC4QgAAIAoFI4AAACIQuEIAACAKBSOAAAAiELhCAAAgCgUjgAAAIhC4QgAGK379++/aACGN5vP5+duOBvb29tuqCh2d3eLo6Mj9yhv5bK8EnvuphIv+TwN5POlhw8fXvlfDg4OqpYq8jlPMfmcnfNIZRK4oeb6HldhWdvf33fPNpNSvObk5MQNNUe88foel3xujnjj9T3uonw+PDysHvt/95v+blKK15DP8VKK18/RqfTPnKoGAAzi8ePHxZ07d4rZbFY8ePCgegxg3GaqHt3wUmdnZ8XW1pZ71Ezf46oTMuUeQHF8fOwexUspXnN6elrs7Oy4R80Qb7y+xyWfmyPeeH2P6+dzE8p98/z58+LGjRvu0YXY9SJ2mlXQhuo+N9YHH3xQ3Lx50z1qhnjHG6+/szOV/pnCcYGU4jVsaOOlFC/53Bzxxut6XG1Y1Z48edLpEcXITVl0vG0L3L4Qb70h451K/8ypagBAp1Q0AsgDhSMAoDN2FMYagLRROAIAeqEi0qfH4XOLHB4eVqcr1ebz+Ytha5sWvr9a3efGtpOTk9rnYxrxjjfeKaJwBAAMxj8aGVtEAhgOhSMAoDdWJD569Kg6iih25FHP6ygORSRSUZfPuaNwBAD0xorE27dvLywOKSKRiph8zg2FIwBgtKyI5LeqgXGgcAQAAEAUCkcAAABEoXAEAABAlNnJyUl2NyK6deuWGyqqC1b1bScgVeQzAGAssvytavvxcv3I+mc/+9lWF1WnFK/ht33jpRQv+dwc8cYj3njEG49446UWb5anqv37KvFNPKSOfAYAjAXXOAIAACAKhSMAAACiUDgCAAAgCoUjAAAAolA4ApnRF2isAQCwSRSOQAasUJzNZsWDBw+qBgDAplE4AolSoah7PFIsAgD6QuEIJCQsFh8/fuz+AgBA97L85RjDnevjEW+8vsdVsfjkyZPGReL+/r4bKornz58XN27ccI8u6KbiMWKn2X7hxlf3ubH0Szk3b950j5oh3vHH+7WvfY3+KhLxxiPeeG3HpXBcgHjjEW+8mHFVIKq1KRabiFz1o+PVUdAxI956Q8WrX0L66Ec/emUHJ1bX6+Ai64xL/xwvpXitj37vvfcmk8+cqgZGSEUjkLN79+5xXS6SpyPxalPKZwpHYGS0x2q/T22tzV4sAACbNpvP53HnMxJUxlZsb2+7R/kj3rz9y7/8S/FDP/RDxcOHD4unT5+6Zxc7ODioWqrI5zz5Me7u7hZHR0fuUd7I5zxNMp91jWOMMgncUHNDjXtycuKGmiPeeMQbb1PxHh8fV21/f187frXt8PDQvTr9eJsi3nh9j+vnqPK3jZTiNeRzvJTinWI+c6oaSJBOXavpNHa5HnM6GwDQCwpHIAMUkQCAPlA4ApmxIlL3fwQAYJOyLBz9r8ez8UTqyGcAwFhkWTjaDZSfPXvG/fCQPPIZADAWnKoGAABAFApHAAAARKFwBAAAQBQKRwAAAEShcAQAAEAUCkcAAABEoXAEAABAFApHAAAARJnN5/NzN5yN7e1tN1QUu7u7xdHRkXuUt3JZXok9d1OJl3yeBvI5b+RzniaZz+eRyiRwQ831Pa7Csra/v++ebSaleM3JyYkbao544/U9LvncHPHGI954xBuPeOOlFi+nqgEAABCFwhEAAABRKBwBAAAQhcIRAAAAUSgcAQAAEIXCEQAAAFGyLBwPDw+r9vrrrxd7e3vuWSBN5DMAYCyyLBzv379fNW1o9T+QMvIZADAWnKoGAABAFApHAAAARKFwBAAAQBQKRwAAAEShcAQAAECU2Xw+P3fD2SljK7a3t92j/BFv3og3b8SbN+LN25TinZ2X3PBSZ2dnxdbWlnvUzFDjnp6eFjs7O+5RM8Qbj3jjEW884o1HvPGINx7xxptSvJyqBgAAQBQKRwAAAEShcAQAAEAUCkcAAABEoXAEAABAFApHAAAARKFwBAAAQBQKRwAAAEShcAQAAECEovj/k4x+wlqvRkkAAAAASUVORK5CYII=\&quot; style=\&quot;height:150px; width:281px\&quot; /&gt;&lt;/p&gt;\n&quot;,&quot;feedback&quot;:null},{&quot;id&quot;:1,&quot;choice&quot;:&quot;&lt;p&gt;B&amp;nbsp;&amp;nbsp;&amp;nbsp;&amp;nbsp;&amp;nbsp;&amp;nbsp;&amp;nbsp;&amp;nbsp;&amp;nbsp;&amp;nbsp;&amp;nbsp;&amp;nbsp;&amp;nbsp;&amp;nbsp; &lt;img src=\&quot;data:image/png;base64,iVBORw0KGgoAAAANSUhEUgAAAhgAAAC6CAYAAADszzTcAAAAAXNSR0IArs4c6QAAAARnQU1BAACxjwv8YQUAAAAJcEhZcwAADsQAAA7EAZUrDhsAACN4SURBVHhe7d09bxzHGcDxY5AiQApJVUpLfRBFnYEIoF1HAOXOneRPIKtTR6dTJ7kJ0tHu3EkC1CsCFMAdI38BSmUqkQEMJEAAZv/LfejRcPZedveOe3f/HzDQ3d6+3Wpv5+HMs7M7p5VJBycnJ5MrV6407/ob+/rw/v37ySeffNK8689j2J/HsD+PYX8ew/627RgOffwwtu/8q+ZfSZKkwRhgSJKkwRlgSJKkwRlgSNKW+Oabbyaff/75ZGdnp3e5fv16cXrXcvXq1eL0rmXs6xv6+FH67iPnxt///vfmbOnPAEOStgCVx1/+8pdBKxBtFs6NCEAJRvsywJCkDUZFwV+2BhZaBMHo48ePm3fdGGBI0gajopC6MMCQJBXZaqG+6DLpygBDkjZUW+vF/v7+hDEWLZYor169mnz22WfNGfILgtSugaoBhiRtqFLFQEUyRAKfNgvBBedGiQGGJOlcW6VQ+itVCrRuDcUAQ5K2hMGFVskAQ5IkDW6pAcYio8aNfdQ1iiPX9S9xDDkvKF379iRJ47aUAINKg8rDUePUhvMizhOKSWeS1tXr16/Py/HxcTNVO9XBOG1eD4KBOfoOzqHt5A9zPhwnWpfU3TYcwzdv3kzu3LnTvDsz7U6BMeGPDyrraf74xz9Obt68WbeKXjZaZUPb7Z7rgj/28tubHz16VJeFnXZEYJKrDizBisXSqVQ/yuZMml/pPOxj7OvDu3fvmlfD8Bj2N8bvXLoed/mNXYb9/f0L+95W7t69e/rhw4dmycuR7g/HfZ2Vjj3Tuhi0i8QhadUHf7XYVSJpEc+fP5988cUXzTuNyUruInHUOEtaaEKklBikSkrt7u5euIZ8+PBhcu/evWaOsz9O/vnPfzbvNBaDBRiRtJejIvGvUqXon6QMOaCLpO1B/szTp0+bd2eOCzlc1Em0bqR3slGYVqqvwvfffz+5devWR8tcu3Zt8tVXX03evXvXzDUb+5Su57vvvms+2Q6DBhi5qEikEgLP0vkx7YcvScgDijzZk8qcO9ToQskxre3uNYKI+/fvX2gRYXusk4Bh3tYSApmYlz+oWO82WWoXCU1bkiR1dXJy8tFtoBRaGNK8iwcPHnwUYNDK8PDhw+bdpO5OOTo6qrtWnjx50kw965JN/6ChVSRaGa5cuTJ59uxZvQzLRpcMgQbBySwEKrFult3GlvyV5GBIktQFLQDRGh4lWhg++eSTOmDIu0t4Hy0c/KFL0EAAQtfK119//VH+Rrrst99+27w6a2G9e/duvQzLsg6CDkRrRps0UGFb0+bdZAYYkqS19P79+zooyJPD0y6MUjcsgUOI8TZo9UjzK0rdGem62rpJCCai9YQAKA9+tokBhiRptGiB4GaBw8PD8ztIeH9wcFC3KBAU0NpAy0SIoAEMyJVLB1mLlo48ebM0EFu6rrYAg+6bQPdOrH8bGWBIkkaNloOo3Kn4o5skTeBMuzdSpUBh2Wi5AMFFmguybdYqwCBhhqawaeXFixcXIlFJ0ubJWyciqZIhxEPprrS0VSHyKvJApNTykLZatA1RTk5I5IeAIKh0J8s2WLsAg6awaYW+tRs3btQZxtvcNCVJmy5PnoxKf1ZXRlrhR14Fy0SwgVJQkHa9lHI7wHoIVqiPAq0Y21gfbWwXCSdHehuTJGn9kMgZLdTkN1B4zfU97X5IH3yW5mPQqp12n/A6zZNI501fs+5o/SA44LbTCBIIRNJE0RK6cGKohsgT2TZrG2A4fOzlsFVI0ipF5Uyh0qbwOm1hoDsibc2gFSEd74LAIUbTTIMIxs9IWyJYb3SvcK1jvIsYxTPWT3DBtufJ7chvgd22+mijWjD4D89vCSpViAQeRL9xwkVhWqm/jhMw5uFzTjROuHiP+JwCot/0feDHQiQcy0dhdLg0qgbfh8+YN5cum0fG7F/pM07u/Huz7lLzHcul62BZ5qXk25OkVSOo2Nvbq+8m4fqU52MQSDBQVpqPEViWz0q3kLIuRt1Mu0sC2+Oa39Y9kmOfCGJC2uKyDTauiySvKPNEHCrfLsPHBk6+UoWc4qRtO3EJJNiHfHk+IzIn+AhxEjNvmria73seFKXvoxmP9affO348rJt9nTUyHZ9P+86SNBSuwXkLdV64JnI947rZ1prA9Y9rHyNxxkMWec2y07o42D7XO26NjeXYJtvLAxmk+5UHH1xf4zPWs03WNsBY5fCxKT7jRGHdRLmlTGLmIULm8/SBXmklzbbjvm4i6ajwCT4oSE/UdH/idWQpp4lHePv2bf0v64wfA8clts135XXapcSPsC2w4rgyP/PyfeaN3iVpDLhOc92ilK7Zbbh+xnLqoKrgOqkqnObVmariOWV1aWHakErbKJWq4j2tKtFmqV9UQcH5PLu7u83UX1QV6Pnne3t7zdTT+nVMp1RRaPPJL9LPq4r9tKq8m0/OHBwcfPR5jv2Nz6sfQD2tCkDOp7HvoTrp62ksw7p4HfvEdmOZ+A58FtM4Njmm8RnrDfmxLh3PIVQ/3I+2Qykd3zb5edjX2NeHKlBuXg3DY9jfGL9z+ruPwu9NmmbIunwj7yIZcvhYpE1i9OeVlo3WBJSa7NIWCD7PpeukpaW6wNTbzVsp+Cy+B8vEcrH+0ndMt00ORbT4RIkcj3TZFPuQJkZJkjTLDpF887qXUt5BFfUMmhDIuiJo4C4S3lORUxFTIVNBUgFTGdKFAroyYr9IWAx0S+R9cFTEaS5CFYDV/6bbpZsgujBSVOYRBJTWnX7edlzS/av++qiXIRiJ5E/2hz5Aujvo/uA7893o9uF4sP/pvtIFw7FJp80S202XiXUvA8c7X/cPP/ww+fTTT5t3krr48ccfJ19++WXz7gy/bX7jUptSfUGd2umPzLodo4O8CW/IZpU26TZKXRwhbxoM6TTmybUtl2637TuxPzFPad3p523riM/TdaRdK0yLbp7o/ki7URDdOWlXSLr/TOd9Wzk6OrqwzLRj3Vd1wTvfTpTS8WszRFNyauzrwzY076c8ht3k1zMKvzdpmvTaH4VpXWxkF0napYH4C7nL8LFDSbtM0u2EvHsivgN/cQT2Oe0eAfPFvvJ5tJKky6VIcCJCbSuLJEBJktRmIwOMvAsjKs008CjlG6S3f7ZV0F2l62NkuVwa8JDzEAEJ+x55GOxzKYCI13SXRPBS+hxxh0mK9ZaOhyRJXa1tgLHK4WOHQC5FtDSQJ5IOO0twkfZ55duOACECE9aTBkv558gDjAhS2Ga+bcbmoKTLSJLUx9oGGFTS0axP5U3hddoKQaWatmZQKTMGRKAij9Eq00qdxNChK1taJNJ94TV3b7DtdHyMvb291gAjlBJIU3zvvKuD7UWAk28bfJYn6UqS1NXGdZFQuVJJDz187BAIDF69enX+AJwU297f3/8oQAp5AJG/T/MwkAcgYBlaKzg2OfaHz/JjJUlSZ02y58Kqv7ibV2eGzDxdFe6YINOaEndPrAoDYl3WthHbvmxV4HPhvFlkv/LzsK+xrw/eRdKfd5FIZd5FMhC6EfjLnpJ3KSwbXSaXtW3EtiVJWoatDjAkSdJyGGBIkqTB7dBP0rxeCENxp4mF3MGRDy9K0iLTpTalocJfNcOVzyM/D/sa+/rALdokBQ/FY9jfGL8zv6v00QeB67LUhrGW8mty57q8zsToIE9CGjIxRNujCiQunDcmeU5nkmd/Qx/Dn3766bS6KA+WsD3Edy4leVosXUrXutwuEm2U6sJcD7YW45vkkbg0FM41Wm0ZU+YPf/hD3ep248aN+n06mN0y8Nck57c0ZgYY2hgEE1zgS2OJSEMieKD7gYqe17///e/r8WQovGcwu3QAPWkbGWBoIzCAWlzQSwOZSUPifGMgP/IkDg8PJ2/evKkDXArvmc7n+ai8fUxrjeO893lCGhuTPHWphkjyZPh3zj2S9mI49khuW2RdGGOyXs4kz/76HEMeU0BLGRj5l5Fz832kFY2uOhwdHS081k3b+lgPQQvr5PlJTOec519G4iW4Cfyu4ncQ+C0YgGsakzy1MYZI8uQ8u3fvXj06KtLktkXWhfy87mvo9cEkz/76HMMqoK3PrSpAaaaU97EKEOr5mH9R+fqqwOH0wYMHpzdv3jw/t6Ownb29vQvbSX8HUfi9SdMMWZfbRaK1x190/BUXj7iXlin+upv17J74fIiuC9bFM5JYV9pKwbOFqmCkbsEYsjtGGoIBhtaegYVWiQodswKM6JqjS2VI3KFC9wlPfX7x4sXU3AzpMu3QFNe87uXx48d1Se2bg6EZSjkYL1++nNy+fbt5tzgS7u7cuVO/7ruuMaKCM6jqp88xJHeDHIlHjx7VpU1cEwkGyPkYAtv729/+NvnrX/86+fOf/1yf2//+978nP/3004U8lfR3EAh6yEuS2pTyKWed622WmuRpQpFmKSUUcQGMv/5mKSUAsj6TPOc39u88tmMY40+kf0CV9jG9Ji56mS2tj5YQWk0o8Zuha5AWDVoz6EJJpb+DYIChWUp1eefGAgKMLmj5SJUSQyyWLoXktHnl5yFYvsu6UFpfH0OvDyZ59tfnGMa5lSa+lfYxvSYuqu07k8hMwmeq7RxPfwdRqgCj+VQqK9Xl6bm+CHMwJGlN0K2T534s0kInrZIBhiQt4ObNm82r+dhNrG1lgCFJC4jk0Fl3hziypradSZ66VPk5g1cmeU5lkmd/fY4h400wiibXtki2LO3jrVu36iBjv0OC3BDf2SRPdbE2SZ5dE0O0PaoL3oXzpi1praSUDJcmty2yLgydUDj0+mCSZ399juGzZ8/Oz68YPTbfRx7bHvPkSZnzGOI7p7+DKPzepGmGrMvtIpGkBfDskWj9ePjwYf1vLqYzX56USdcKt2dTSpj+j3/8Y/ABuqRVM8DQ2osmvSjff/9988mkfp1+Fg9Dk/qIMSc4n3gIGQEBCA54z9DdKJ1vTKOroq3rjukMouW5qnVngKG1R+BAkBElvTDzuu0zqStaMQ4ODurXBBMEBAzARXAQwQWftwUR0jYwwNDaIwFp3nL//v1mKakfziUePHbv3r3Jn/70pzrpk8KomjxOve1cI+iI87GE6QzLbHCitdfkYiwsT0KqfhSDJYZoe1QX0QvnTd8kzz7Gvj6Y5NnfNhxDkzzVxZB1uS0YkiRpcAYYkqRLxXghJMgeN4/CnybuwvEum/EzwJAkDYLBvdK7tuYpBAoMXkbOyTyjn8ZdOCZsj58BhiRpEAQY6V1b8xQCDBJiSW69fv16s6YzjJgao6Vq/RhgSJIGQaDw6tWrj8qTJ0+aT8+G7s8LA5GxHMFGGmDQXULLhgHG+jLAkCQNggCB7ou0pCOZ5p9R4uFxOR8Wt/4MMCRJl4pAg4HKorWC1/GgNvI0YhCzaWjxYN4bN27U80dhZFWDlcuxw/3WzeteHj9+XJcUfWo0e0ltuIjkTaAvX76c3L59u3mnHBfStr/6NJ9tOIZv3ryZ3Llzp3l3hkqabolV4vcdwcJpy8O72S/uDGHfeE29wXJMY/AyptE6El0pBBJ5/RLXEp7/EoOckd/B4wL4v47uGE0XxzfFwG+UhZ0Nh7E4ApPUkINzaHtUF44L5011IWg+nS0/D/sa+/pQXTSbV8PwGPY3xu/M7yj/bfF7W7V0P9pUQUT9efrbjzolr0dK0w8ODuppN2/ePH/CbYjPquCimaJp4vimJf8/mJddJJKktRa3rPLXd94yRWtGFXjU3SR2layWAYYkaa3RlQK6Ukp4OB0MMFbLAEOSdEGaKBklzXkYo2vXrhX3O3IKyMnQ6hhgSJIuiKfDpiUfCGts9vcvPkE5LW0tHFoOAwxJ0gXckZGXuDtjrOgKoZWlrRhgrJYBhiRprdG6AnMsxmWHW0ma1ws5OTmZXLlypXlXvneWJimmS21K42As0pT5888/T37729827/ob+/rwr3/9a/K73/2uedefx7C/MX5nflf5NZnfFeNBrBL7seg4GIg6Ja9HStOfPn06efjwYT3OBetI7yQ5Pj6e3Lp1q+7eWfV3X0dxfFOd63ICjC7y+7SrHfjovlkK05bt6OjotPridUnvoS7h83nm0+pUF5ML543FYllO4fe2alxvY/ttdgvjYDx79qyeVgUL9XWb8SwQdU1evzAGBtMZ76IKOE6rwOb0u+++O60Ci+L8KhuyLl/7LhKygomsKF999VUdrbYhkma+/C9mSdK4kE+xt7dXX9O5bs96PDvX9QcPHkyqPzrPH/9OzkhVz02qYKXbX+DqZWNyMOiuiWBDkjQOVPRU8pQ2BAd8Ht0j4fnz55MPHz7UXRvxhyHXeObNr/V0i9BVQkDC/BSWpV6IcTC0WhsTYHACMQb9t99+O7pEn2mtKrlF5pWkTUfgkAceszA/JR/VU6u1MQEGUSrRK+gqWRRJLflT+EoJiODE5XOwXDq4S3TTUHjNND6nkIRUQpROElLMy7/sC8GSJEnraKNuU40+O1owItiYB4FANLvt7+9Pnjx5UvflEVwQZLS1iNDPd3BwMLl37169HN009BMynUcEHx4e1tNZF+tmn/J+RN7H44RjPcxP0x7roWwbmjY5XvMUArnS9K5l7OujEEyXpnctHsP+ZYzfmd+RdJk2KsAAlTgVPS0LXERmYR4qeZahkifQoFJnPVT2aMvroOUhghnm4T14PDA/8FhfGlikAQYXkWjV4GLAZzE/+xVdPvN8D0mSxmTjAgzudaaSTivvaeijo3KntSLvr4vWg7dv39b/5vg8XSbtJ8xbHuKzdF0EJOwnrS7psmC9BBqIfyVJWhcbF2CAyp3H81KBR6tCGypyKncGaAGtDgz4QolgoK0FIZYpKQUMIKAIbAtt64llYj5JktbFaAKMSJJMS1vXxDyiK4JWjLRSL6H1gjwItkmyJcFBlK7Slo02ETjQnZN/d0qMfidJ0roZTYCRPrEvSp8n99EqQLIkrQ/TApVI5KSlg/npLknLNH0CkBTflXyPtjL2BwxJkpQbTYBBRZ+XvhUrgcWssTEiv4GKnNeLtF707bqIAIptsa9txQBDkrRudo6Pj9uHV1vA48eP65Ki0qaCXCYCEVogaAXgdY6WCbo/aNEgmZLuiHS/mE6uBa0VeVDBPMwP7goJzJc/mCfQtYF0/pB/RkBDFw77NStXZFOVxhp5+fLl5Pbt28075ejym6cLTu224Ri+efNmcufOnebdGa5Xs1pmtd3Sei88evSoLgurKrtOCExSVaVNrflRYdqyVT+WeltVgNFMuaiqwOt5Sg+9YTmm8WCd1OHhYf2QHT6jpGIZtp0rzR+Ynu7nhw8fTq9cuVJPZ3s59pN9Lm1nU1QXvPNjFmWR75ufh32NfX149+5d82oYHsP+xvid49qYFn5vq1BVUnXhYZQl8ZBK9ifK/fv364eTcV0siXWWSvUHWuu2EPPl1/lc7Fc8WG0bDVmXb0WAwUkTFXm+X0+ePKmnEUxwcnOifv311/V7TrJY7unTp+dBwFABBtgG09ke22X7lLt379bTeULgJjPAWJwBRn8GGMsV2yv9lrnOpfvENTG9Pse1N5cu01b4fqUAJZ2n9MdcmKc+2XRD1uUbeZtqLsbGKOGW1urg1U2m5DowGiijc1J4TzcGg3AxH6WvfEwNtsGT/tgG22L7lOpEr0f2LHX7SNI64hoa11Sue1UdVF/juP5WfwieX4sZXbnt2sdIy1wf08JyrJNl6BIv4XPMMz6SBnIWZywuj7CHjHouS3WiTo1ul42Wlsveh1WzBWNxtmD0ZwvGcsX28t9ydDtP66qIuoSu7VTbOgPrjHlyTKNVIlqfabkuiWNmC8Yv5wyla12+FS0Y86p+fFMHz1o2Wlouex8kaVmqwKn+d9o1jlYOnsW0aOI7Lb+hCiCbVx9jfCRaMkhijH3R8hhgSJJWghGWMa2b4urVq53u8ImgggAihgDIMZ0AhuCiy1O3tRgDDEnSSkQuHK0T3KL+4sWLQVoS0twLcjymYR/iURLmuC2XAYYkaSXoxiBJMxIyeX/t2rX6EQ20KPAk6rbujUBgwphCLJM+VuH09OwR9W0DE56cnDSvfglC2KZdJctjgCFJWhm6KAgiuFOPxzPs7u7WoyKTH0FwcOPGjaldKLQ+sAxBCv9SGLGZO/QIGNpyN9KRl8l1i0dJzGrxUHcGGJKkC6J1IC1tt/svihyLGAaAlgxaHw4PD89vN2V627AAsUxaCBRovWBZukrmSRDluzA/CZ99H/ugMgMMSdIF0TqQlrbkySFwZwmVfgQHdJcsglaJCIDyoa5LCHLSp25reAYYkqQL8lYCSlt+w5AIFEBuxKItC3H767zLkQNC4MR3s6tkeAYYkqSlowKnm6Wt6yP0Sbrs0tXh2BjLs/YBBn1vnBgUotBp+Lw0XyzfVmiqm3bitq03xzp4dDyJSGQ9swzvPaklbbpoXeCaF10TJdFdQeLmIoMORl0AHrMwr3RsDLtKBlaP59lB9Z/RvDoz5PCii4ihXSnVidL6JD7EPub7FcvPKp999lnrU0/5vO37sgzL5utLy/3796fu+6YqHZe2oYBL8vOwr7GvD9WFtHk1DI9hf2P8zum1MQq/t1WI7eW/5Xi4I4Xr9TfffFM/SJJSVfLnT7y+cuXKhWttLFcFHfX3SAvT4nMeEJlfS+OzaVgu5tt1qPCPSlvdNsvGdJHQxEUE2yfLmSzkUuF2quino+WB7cyLVguWYdm9vb16fdVxrwsP94l7wonoma+6sDRLStJmIYeDayDXwrhe03pAoQuFIcJpfeC62dZ6wWdcT9PCcqyTazWfdxkJ1ByM4W1MgEGyDk1qNL9xgnVRRcLFwo+Ck5gggwBg3hORH1AEDZz4ZEezvhBNc8zHvrPfnuSS1l38EZVe7wLTuBbyObemxh9y/MHFtZI/trg25mKdpcI1lHW2JaHGfNOwXzEf13v1tzEBBidYVM7LGmM+Tt55Axiic34wRNZtJz6Ittl3Ivf0gT2StMlopaBip5SCCq23jbqLhMqZynxZLQHRfTHvD4Fx9jEtuAjsO5H7IklNkiSN1U71l//0dqM5UaHnlfr+/n6vnIh50JRFN0TkSNCSQSXN7VA0v6XBAPtClnG+X8yLWU1okUtB3gRdG6G03tgvzFrvNotjmvrhhx8mn376afNOUhc//vjj5Msvv2zenaGlgO4IqU3UZ6nIk1lYVfl1Uv0137w6M2Tm6SKqH0u9rTTrtwoA6ml3795tppyJfcz3K/a3hEzm58+f15nKzEN2c56hXFpv7Bfzq10c17Rw7OaVn4d9jX194I+CIXkM+xvjd45rUFr4vUnTRH2WlrzOnNdGdZEEIq14HC9lXjHeflp4Yh/dF/yVTSvJohnKPClQkqRtM5oAo1S5p90Yi4qBXBg4pfproH49SxWlXSiBZkWCjHnzL2I+umwkSdo2owkwaB3IS5+sYvIw4nG88wYqzJeXCDLyPqlZ2HfGt4BBhiRp24wmwKB1IC/z3H0xDQFC37ExWAfdLezPonemkFCFacPiBlpZaG0xGJEkbYKNzMEIMb4E+oyNEeugFWORACCybglwZi1HcMF2+gZVkiSNwUYHGEjHxuChZV3QEkF3C60MiwQqLMe2WY5kUVpBcrFOWjliyHBJUj9c81+/fj13Dp6Gt/EBBmgZoPLu0/1AVwnrIEhYJAhgXvJJOMkZ84FAg9YKWkO++OKLyY0bN86DC9bdJ+9EksaIaxzXPFpzV4UWZP7I69o9rv62IsCg0iZA6IPulggsFrkzheUIHHgWCbkcnOwEPOxPjMdPIinTHcVT0qaJVlqueVT6Q+eZsb5Fu6+1GmsfYBChUkmXuh9SnNjMR8mDjZg+C90tzMeT+9KxMFhfab0pcisIIpiPW14prIcfH8vZciFpE8UfZrTkInLahsK1n2uoAcb4bEULxtgQFFEWGbBLktZRdItEV3DXXLg2y+wCMX+jHwMMSdJS0LpAywLJ7rTS0gpMpR2tGjlaIqYNshiDMIJ18zoCGHLceF9qzaY7mny3WJ7Xba3eBEAxLyMxx/yl/BH+UORz0A3Ea6bpjAGGJGkpIpAgsEDcuj9EKwYBC/lrjHWEe/fu1e/z7maCC7qoCXL4PAZgJCDJu1XYP+al+5r5mJ/Cez6L/c8REPFdybMzl+4XBhiSpMFReRNI0C0S4/tQ+RIQRMtGH5G8HwEF20jfByp+thfJ9fxL0BCfBbpaaKWIOw5jfgrvmc7npf0myZSnd0cSv84YYEiSBheVd/5Xf7xfVUVM4JG3KkQ3RtpNEg/GZP48P473ESSlQUmg9cSWi4sMMCRJg4tukKiYQ7wfOtmzzbw5ERFsRHdOLgKIUlKpwUWZAYYk6QISFvNCd8E8aA2gK4Huivfv39cjakZ5+/ZtXSGXkj37dpuUDHW3XnS9lO4sMcAoM8CQJF2QPtk6Sp7f0CYCBwIGWhDyEq0AeSvGMgIMXR4DDEnSBXQZ5CXv7ighSHjx4kWdFBl3YZQKn7PONKgg+Ghz2cGHwc/ifnVycjLpUpC+/+9//1tPk/r6+eefPzq3phWUpnctY1/fOuzj2Ne3Dvs4xPr4HV2GaL0glyHuwiiVCFbmTfZc5oBaiOAmkj1zsf1pQdCmon4vnWOzCkNXd3J8fNy8OlNFpIy1/VFhmjRN9WO9cN68evWq+XS2/Dzsa+zrQ/WXVPNqGB7D/sb4nfkd5b8tfm/LdvXq1Xpbh4eHzZSyo6Ojej7mDwcHB8X9/PDhw0fXitTu7m49Lb9utE1HHBvmCewv065fv15vL8V7pvM5+x2mbWNdDVmX20UiSRoErRdVcDTXgFPkczAf86etHtF1wtOmydFgjAkGxWLekkjijKdUs2wX7G8MwsVTr1kXSansQwzKxefz5qHIHAxJ0kDabk1tE2NixHIECwQIBBkxAifdKSSYtnWlMJ3Bu+jCYN6uAQZYF/khjNzJuugOYR+Ojo7q6asau2NTGGBIkgbx6tWr+onRbUNq56i8mZ/lQtzCysiYsb6o2HlNSdGiQOsC81MIDECgwbwECTmm8VkpGGF5ts+2KayT97He1LRtyABDkjRCBBqLVNzMP6tbZhFsmzLkOreNAYYkSRqcAYYkSRqcAYYkSRqcAYYkSRqcAYYkSRqcAYYkSRqcAYYkSRqcAYYkSRqcAYYkSRqcAYYkSRqcAYYuVZ8HE0mSxmuwAKM0ZjyPuy09IEZC27nhg4Mkaf3tnOaPppvTyclJ/Ujd1M7OTvPqY1QYPOpWCrRcEIDmOFfSJyvOUjoP+xj7+vD+/fv68dRD8Rj2N8bvzG/s888/b96dWfT3pe3DH375tZn6u1NjAQFGF8fHx82rX1Q7QbBisXQu1cWvOZvmUzoP+xj7+vDu3bvm1TA8hv2N8TvzW8p/X1WA0XwqlZXqcaZ1scOJXK1gMHfu3Jm8efOmeSctpjofm1dqwzG6evVq805dbMMx5DrM9ThlC4ZmKbVgPHr0qC4LawKNhU2LsFmtxbJI6RohTzsPuxj7+mALRn+2YEhlQ7ZgLOUuEiJkImVpHtXJazKwJG2YQZM8S9qS+XL/+9//Jr/+9a+bd/0NvT785z//mfzmN79p3vU39u+8zGO4u7tbvycQ7ROMjj2hcOj1wSTP/kzylMpGm+TZh82q/XkM+/MY9ucx7G+I9dlFoi5G30UiSZK2mwGGJG0JR87VLK9fv25e9WeAIUkbqC23yYRqtSEALQWhXfPklp7kOS8Tw/rzGPbnMezPY9jfUOtzdGXNq+2GjD6JwQYYC/DC3p/HsD+PYX/bcgxLdwRIi+gTYNhFIkkbigDDlgr10ef8McCQpA1mzoW6YnjwrvkXMMCQpA338uXLXhWFtgutFmRPdHr+SMIcjAXY992fx7A/j2F/23wM25L5FuXIxv0MffzQdx9jhOVo9ep7HhpgLMALe38ew/48hv15DPvzGPYz9PHD2L6zXSSSJGlwBhiSJGlwBhiSJGlwBhiSJGlwBhiSJGlwO8fHx53uItlG1bGaXL16tXmnLjyG/XkM+/MY9ucx7Gcbjp+3qS7A27L68xj25zHsz2PYn8ewn6GPH8b2ne0ikSRJgzPAkCRJgzPAkCRJgzPAkCRJgzPAkCRJgzPAkCRJgzPAkCRJA5tM/g8S+bUprjQ9ggAAAABJRU5ErkJggg==\&quot; style=\&quot;height:80px; width:231px\&quot; /&gt;&lt;/p&gt;\n&quot;,&quot;feedback&quot;:null}],&quot;hasAnswer&quot;:true,&quot;answer&quot;:&quot;1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0DA444D-7603-433F-8748-6DAEF353C065}">
  <we:reference id="wa104238072" version="1.6.0.0" store="en-US" storeType="OMEX"/>
  <we:alternateReferences>
    <we:reference id="WA104238072" version="1.6.0.0" store="WA104238072" storeType="OMEX"/>
  </we:alternateReferences>
  <we:properties>
    <we:property name="__labs__" value="{&quot;configuration&quot;:{&quot;appVersion&quot;:{&quot;major&quot;:0,&quot;minor&quot;:1},&quot;components&quot;:[{&quot;name&quot;:&quot;Free Response Question&quot;,&quot;question&quot;:{&quot;text/html&quot;:&quot;&lt;p&gt;Map the following Student solution class to a C# class template&lt;/p&gt;\n&quot;,&quot;text/plain&quot;:&quot;Map the following Student solution class to a C# class template&quot;},&quot;maxScore&quot;:0,&quot;timeLimit&quot;:0,&quot;hasAnswer&quot;:false,&quot;answer&quot;:null,&quot;type&quot;:&quot;Labs.Components.InputComponent&quot;,&quot;values&quot;:{&quot;hints&quot;:[]},&quot;secure&quot;:false,&quot;data&quot;:{&quot;question&quot;:&quot;&lt;p&gt;Map the following Student solution class to a C# class template&lt;/p&gt;\n&quot;,&quot;fontSize&quot;:&quot;large&quot;,&quot;hints&quot;:[]}}],&quot;name&quot;:&quot;&lt;p&gt;Map the following Student solution class to a C# class template&lt;/p&gt;\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F0DA444D-7603-433F-8748-6DAEF353C065}">
  <we:reference id="wa104238072" version="1.6.0.0" store="en-US" storeType="OMEX"/>
  <we:alternateReferences>
    <we:reference id="WA104238072" version="1.6.0.0" store="WA104238072" storeType="OMEX"/>
  </we:alternateReferences>
  <we:properties>
    <we:property name="__labs__" value="{&quot;configuration&quot;:{&quot;appVersion&quot;:{&quot;major&quot;:0,&quot;minor&quot;:1},&quot;components&quot;:[{&quot;name&quot;:&quot;Free Response Question&quot;,&quot;question&quot;:{&quot;text/html&quot;:&quot;&lt;p&gt;Map the following Student solution class to a&amp;nbsp;Java class template&lt;/p&gt;\n&quot;,&quot;text/plain&quot;:&quot;Map the following Student solution class to a Java class template&quot;},&quot;maxScore&quot;:0,&quot;timeLimit&quot;:0,&quot;hasAnswer&quot;:false,&quot;answer&quot;:null,&quot;type&quot;:&quot;Labs.Components.InputComponent&quot;,&quot;values&quot;:{&quot;hints&quot;:[]},&quot;secure&quot;:false,&quot;data&quot;:{&quot;question&quot;:&quot;&lt;p&gt;Map the following Student solution class to a&amp;nbsp;Java class template&lt;/p&gt;\n&quot;,&quot;fontSize&quot;:&quot;large&quot;,&quot;hints&quot;:[]}}],&quot;name&quot;:&quot;&lt;p&gt;Map the following Student solution class to a&amp;nbsp;Java class template&lt;/p&gt;\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7290681A-EB54-4545-964E-FA9D582F2D4C}">
  <we:reference id="wa104238076" version="1.6.0.0" store="en-US" storeType="OMEX"/>
  <we:alternateReferences>
    <we:reference id="wa104238076" version="1.6.0.0" store="en-US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&lt;strong&gt;true&lt;/strong&gt; in C#?&lt;/p&gt;\n&quot;,&quot;text/plain&quot;:&quot;Which of the following is true in C#?&quot;},&quot;type&quot;:&quot;Labs.Components.ChoiceComponent&quot;,&quot;timeLimit&quot;:0,&quot;maxAttempts&quot;:0,&quot;choices&quot;:[{&quot;id&quot;:&quot;0&quot;,&quot;content&quot;:{&quot;text/html&quot;:&quot;&lt;p&gt;Class name in the solution class will be mapped to the class name in C#&lt;/p&gt;\n&quot;,&quot;text/plain&quot;:&quot;Class name in the solution class will be mapped to the class name in C#&quot;},&quot;name&quot;:null,&quot;value&quot;:null},{&quot;id&quot;:&quot;1&quot;,&quot;content&quot;:{&quot;text/html&quot;:&quot;&lt;p&gt;Attributes will be map to the class variables in C#&lt;/p&gt;\n&quot;,&quot;text/plain&quot;:&quot;Attributes will be map to the class variables in C#&quot;},&quot;name&quot;:null,&quot;value&quot;:null},{&quot;id&quot;:&quot;2&quot;,&quot;content&quot;:{&quot;text/html&quot;:&quot;&lt;p&gt;The methods in solution class will be mapped to the class methods in C#&lt;/p&gt;\n&quot;,&quot;text/plain&quot;:&quot;The methods in solution class will be mapped to the class methods in C#&quot;},&quot;name&quot;:null,&quot;value&quot;:null}],&quot;maxScore&quot;:1,&quot;hasAnswer&quot;:true,&quot;answer&quot;:[&quot;0&quot;],&quot;values&quot;:{&quot;hints&quot;:[]},&quot;secure&quot;:false,&quot;data&quot;:{&quot;question&quot;:&quot;&lt;p&gt;Which of the following is &lt;strong&gt;true&lt;/strong&gt; in C#?&lt;/p&gt;\n&quot;,&quot;fontSize&quot;:&quot;small&quot;,&quot;choices&quot;:[{&quot;id&quot;:0,&quot;choice&quot;:&quot;&lt;p&gt;Class name in the solution class will be mapped to the class name in C#&lt;/p&gt;\n&quot;,&quot;feedback&quot;:null},{&quot;id&quot;:1,&quot;choice&quot;:&quot;&lt;p&gt;Attributes will be map to the class variables in C#&lt;/p&gt;\n&quot;,&quot;feedback&quot;:null},{&quot;id&quot;:2,&quot;choice&quot;:&quot;&lt;p&gt;The methods in solution class will be mapped to the class methods in C#&lt;/p&gt;\n&quot;,&quot;feedback&quot;:null}],&quot;hasAnswer&quot;:true,&quot;answer&quot;:&quot;0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4E633FA3-ACA0-47D4-9428-3BB09B77C890}">
  <we:reference id="wa104238072" version="1.6.0.0" store="en-US" storeType="OMEX"/>
  <we:alternateReferences>
    <we:reference id="wa104238072" version="1.6.0.0" store="wa104238072" storeType="OMEX"/>
  </we:alternateReferences>
  <we:properties>
    <we:property name="__labs__" value="{&quot;configuration&quot;:{&quot;appVersion&quot;:{&quot;major&quot;:0,&quot;minor&quot;:1},&quot;components&quot;:[{&quot;name&quot;:&quot;Free Response Question&quot;,&quot;question&quot;:{&quot;text/html&quot;:&quot;&lt;p&gt;Map the design into a corresponding C#/Java class templates&lt;/p&gt;\n&quot;,&quot;text/plain&quot;:&quot;Map the design into a corresponding C#/Java class templates&quot;},&quot;maxScore&quot;:0,&quot;timeLimit&quot;:0,&quot;hasAnswer&quot;:false,&quot;answer&quot;:null,&quot;type&quot;:&quot;Labs.Components.InputComponent&quot;,&quot;values&quot;:{&quot;hints&quot;:[]},&quot;secure&quot;:false,&quot;data&quot;:{&quot;question&quot;:&quot;&lt;p&gt;Map the design into a corresponding C#/Java class templates&lt;/p&gt;\n&quot;,&quot;fontSize&quot;:&quot;large&quot;,&quot;hints&quot;:[]}}],&quot;name&quot;:&quot;&lt;p&gt;Map the design into a corresponding C#/Java class templates&lt;/p&gt;\n&quot;,&quot;timeline&quot;:null,&quot;analytics&quot;:null},&quot;hostVersion&quot;:{&quot;major&quot;:0,&quot;minor&quot;:1}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4433</TotalTime>
  <Words>773</Words>
  <Application>Microsoft Office PowerPoint</Application>
  <PresentationFormat>Widescreen</PresentationFormat>
  <Paragraphs>216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Mangal</vt:lpstr>
      <vt:lpstr>Wingdings 3</vt:lpstr>
      <vt:lpstr>Ion Boardroom</vt:lpstr>
      <vt:lpstr>Implementation</vt:lpstr>
      <vt:lpstr>Overview</vt:lpstr>
      <vt:lpstr>Recap</vt:lpstr>
      <vt:lpstr>Recap</vt:lpstr>
      <vt:lpstr>Software Development Steps</vt:lpstr>
      <vt:lpstr>What happen next?</vt:lpstr>
      <vt:lpstr>Patterns of relationships between Solution Classes</vt:lpstr>
      <vt:lpstr>Mapping a solution class to C#</vt:lpstr>
      <vt:lpstr>Mapping a solution class to Java</vt:lpstr>
      <vt:lpstr>Task 1.0</vt:lpstr>
      <vt:lpstr>Task 1.1</vt:lpstr>
      <vt:lpstr>Mapping Inheritance in C#</vt:lpstr>
      <vt:lpstr>Mapping Inheritance in Java</vt:lpstr>
      <vt:lpstr>Quiz</vt:lpstr>
      <vt:lpstr>Mapping associations</vt:lpstr>
      <vt:lpstr>Mapping Uni-directional (one to many) association (C#)</vt:lpstr>
      <vt:lpstr>Mapping Uni-directional (one to many) association (Java)</vt:lpstr>
      <vt:lpstr>Mapping Bi-directional (one to many) association (C#)</vt:lpstr>
      <vt:lpstr>Mapping Bi-directional (one to many) association (Java)</vt:lpstr>
      <vt:lpstr>Task 2.0 – Construct a class diagram</vt:lpstr>
      <vt:lpstr>Task 2.1 – Construct a class diagram</vt:lpstr>
      <vt:lpstr>Many to Many association relationship</vt:lpstr>
      <vt:lpstr>Association Class</vt:lpstr>
      <vt:lpstr>Association class</vt:lpstr>
      <vt:lpstr>Implementation of association class</vt:lpstr>
      <vt:lpstr>Task 3: Map the design into a corresponding C#/Java class templates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L31409</dc:creator>
  <cp:lastModifiedBy>L31409</cp:lastModifiedBy>
  <cp:revision>265</cp:revision>
  <dcterms:created xsi:type="dcterms:W3CDTF">2017-06-01T02:21:56Z</dcterms:created>
  <dcterms:modified xsi:type="dcterms:W3CDTF">2017-07-04T00:51:37Z</dcterms:modified>
</cp:coreProperties>
</file>