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3" r:id="rId9"/>
    <p:sldId id="264" r:id="rId10"/>
    <p:sldId id="265" r:id="rId11"/>
    <p:sldId id="271" r:id="rId12"/>
    <p:sldId id="266" r:id="rId13"/>
    <p:sldId id="267" r:id="rId14"/>
    <p:sldId id="268" r:id="rId15"/>
    <p:sldId id="269" r:id="rId16"/>
    <p:sldId id="272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20611-796B-420B-A37E-5FE786BCB57B}" type="datetimeFigureOut">
              <a:rPr lang="en-US" smtClean="0"/>
              <a:t>6/2/2017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8A6F5-0408-4AD2-90DB-526CF8E8A1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51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78A6F5-0408-4AD2-90DB-526CF8E8A1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81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EC92CB2-3500-49E1-9DAB-D6BC5741DB02}" type="datetime1">
              <a:rPr lang="en-US" smtClean="0"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119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EE65E-5557-4F18-B4FF-7A77A8FE683B}" type="datetime1">
              <a:rPr lang="en-US" smtClean="0"/>
              <a:t>6/2/2017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179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9153D-8EC7-414A-8484-20C9B575CC1F}" type="datetime1">
              <a:rPr lang="en-US" smtClean="0"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43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17CE6-0056-4082-B3F6-4168F573F5E3}" type="datetime1">
              <a:rPr lang="en-US" smtClean="0"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423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8B96E-5BCB-421A-AE29-14CC7A4BEED0}" type="datetime1">
              <a:rPr lang="en-US" smtClean="0"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730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FF43B-E1FB-479A-8208-FD1FCA4461BF}" type="datetime1">
              <a:rPr lang="en-US" smtClean="0"/>
              <a:t>6/2/2017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35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216-9191-4793-AC88-50EB05913461}" type="datetime1">
              <a:rPr lang="en-US" smtClean="0"/>
              <a:t>6/2/2017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125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3D12187-F3BA-4D9D-9B7D-39440E538472}" type="datetime1">
              <a:rPr lang="en-US" smtClean="0"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6092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5B4EAAA-2439-4F9D-BDC4-1FF720E7C95E}" type="datetime1">
              <a:rPr lang="en-US" smtClean="0"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498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D19C-11B1-41C4-9E02-E43FD65F904A}" type="datetime1">
              <a:rPr lang="en-US" smtClean="0"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52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2CFF1-0883-4FD7-8441-715C49D10C2D}" type="datetime1">
              <a:rPr lang="en-US" smtClean="0"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40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8C571-0433-4ADA-A7F4-46DBA4DE8E94}" type="datetime1">
              <a:rPr lang="en-US" smtClean="0"/>
              <a:t>6/2/2017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299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2699D-9C6B-4460-92CD-7FE4CFB69299}" type="datetime1">
              <a:rPr lang="en-US" smtClean="0"/>
              <a:t>6/2/2017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461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59C8-BBBF-40C6-9E22-AE6FF7FEBAF5}" type="datetime1">
              <a:rPr lang="en-US" smtClean="0"/>
              <a:t>6/2/2017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898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6AF2-E912-4ACF-880C-E6B32D752B24}" type="datetime1">
              <a:rPr lang="en-US" smtClean="0"/>
              <a:t>6/2/2017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91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9D743-3947-46D9-A22D-B3FD7D452006}" type="datetime1">
              <a:rPr lang="en-US" smtClean="0"/>
              <a:t>6/2/2017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401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99D93-12DF-4C56-86BD-1875CC7AF860}" type="datetime1">
              <a:rPr lang="en-US" smtClean="0"/>
              <a:t>6/2/2017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795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E743280-0D1E-49A0-BD46-99419D87CAF8}" type="datetime1">
              <a:rPr lang="en-US" smtClean="0"/>
              <a:t>6/2/2017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87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Mapping Design to (C#/Java)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4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889" y="3049711"/>
            <a:ext cx="5553850" cy="33151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 between Solution classes</a:t>
            </a:r>
            <a:br>
              <a:rPr lang="en-US" dirty="0" smtClean="0"/>
            </a:br>
            <a:r>
              <a:rPr lang="en-US" dirty="0" smtClean="0"/>
              <a:t>-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Inheritance simply means that one of the classes </a:t>
            </a:r>
            <a:r>
              <a:rPr lang="en-US" dirty="0" smtClean="0"/>
              <a:t>“inherit” the functionality of another class</a:t>
            </a:r>
          </a:p>
          <a:p>
            <a:r>
              <a:rPr lang="en-US" dirty="0" smtClean="0"/>
              <a:t>Exa</a:t>
            </a:r>
            <a:r>
              <a:rPr lang="en-US" dirty="0" smtClean="0"/>
              <a:t>mple:</a:t>
            </a:r>
          </a:p>
          <a:p>
            <a:pPr lvl="1"/>
            <a:r>
              <a:rPr lang="en-US" i="1" dirty="0" smtClean="0"/>
              <a:t>CheckingAccount</a:t>
            </a:r>
            <a:r>
              <a:rPr lang="en-US" dirty="0" smtClean="0"/>
              <a:t> class “inherit” the functionality such</a:t>
            </a:r>
            <a:br>
              <a:rPr lang="en-US" dirty="0" smtClean="0"/>
            </a:br>
            <a:r>
              <a:rPr lang="en-US" dirty="0" smtClean="0"/>
              <a:t>as </a:t>
            </a:r>
            <a:r>
              <a:rPr lang="en-US" i="1" dirty="0" smtClean="0"/>
              <a:t>withdrawal </a:t>
            </a:r>
            <a:r>
              <a:rPr lang="en-US" dirty="0" smtClean="0"/>
              <a:t>from </a:t>
            </a:r>
            <a:r>
              <a:rPr lang="en-US" i="1" dirty="0" smtClean="0"/>
              <a:t>BankAccount</a:t>
            </a:r>
            <a:r>
              <a:rPr lang="en-US" dirty="0"/>
              <a:t> </a:t>
            </a:r>
            <a:r>
              <a:rPr lang="en-US" dirty="0" smtClean="0"/>
              <a:t>class.</a:t>
            </a:r>
          </a:p>
          <a:p>
            <a:pPr lvl="1"/>
            <a:r>
              <a:rPr lang="en-US" i="1" dirty="0" smtClean="0"/>
              <a:t>SavingsAccount</a:t>
            </a:r>
            <a:r>
              <a:rPr lang="en-US" dirty="0" smtClean="0"/>
              <a:t> class “inherit” the functionality from</a:t>
            </a:r>
            <a:br>
              <a:rPr lang="en-US" dirty="0" smtClean="0"/>
            </a:br>
            <a:r>
              <a:rPr lang="en-US" i="1" dirty="0" smtClean="0"/>
              <a:t>BankAccount</a:t>
            </a:r>
            <a:r>
              <a:rPr lang="en-US" dirty="0" smtClean="0"/>
              <a:t> class.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27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Inheritance in C#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848827"/>
            <a:ext cx="6588033" cy="3416300"/>
          </a:xfrm>
        </p:spPr>
      </p:pic>
    </p:spTree>
    <p:extLst>
      <p:ext uri="{BB962C8B-B14F-4D97-AF65-F5344CB8AC3E}">
        <p14:creationId xmlns:p14="http://schemas.microsoft.com/office/powerpoint/2010/main" val="4254011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257" y="3806207"/>
            <a:ext cx="5782482" cy="14289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 between Solution classes</a:t>
            </a:r>
            <a:br>
              <a:rPr lang="en-US" dirty="0" smtClean="0"/>
            </a:br>
            <a:r>
              <a:rPr lang="en-US" dirty="0" smtClean="0"/>
              <a:t>- Bi-direction association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Association are always assumed to be bi-directional; that means that both classes are aware of each other and their relationship unless you qualify the classes as some other types.</a:t>
            </a:r>
          </a:p>
          <a:p>
            <a:r>
              <a:rPr lang="en-US" dirty="0" smtClean="0"/>
              <a:t>Between each classes, there will be a solid line and at each line, there</a:t>
            </a:r>
            <a:br>
              <a:rPr lang="en-US" dirty="0" smtClean="0"/>
            </a:br>
            <a:r>
              <a:rPr lang="en-US" dirty="0" smtClean="0"/>
              <a:t>be a role name next to it and a</a:t>
            </a:r>
            <a:br>
              <a:rPr lang="en-US" dirty="0" smtClean="0"/>
            </a:br>
            <a:r>
              <a:rPr lang="en-US" dirty="0" smtClean="0"/>
              <a:t>multiplicity value.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On </a:t>
            </a:r>
            <a:r>
              <a:rPr lang="en-US" i="1" dirty="0" smtClean="0"/>
              <a:t>Flight</a:t>
            </a:r>
            <a:r>
              <a:rPr lang="en-US" dirty="0" smtClean="0"/>
              <a:t> class, there is a</a:t>
            </a:r>
            <a:br>
              <a:rPr lang="en-US" dirty="0" smtClean="0"/>
            </a:br>
            <a:r>
              <a:rPr lang="en-US" i="1" dirty="0" smtClean="0"/>
              <a:t>assignedFlights</a:t>
            </a:r>
            <a:r>
              <a:rPr lang="en-US" i="1" dirty="0"/>
              <a:t> </a:t>
            </a:r>
            <a:r>
              <a:rPr lang="en-US" dirty="0" smtClean="0"/>
              <a:t>and it is </a:t>
            </a:r>
            <a:r>
              <a:rPr lang="en-US" i="1" dirty="0" smtClean="0"/>
              <a:t>ZERO or MANY</a:t>
            </a:r>
          </a:p>
          <a:p>
            <a:pPr lvl="1"/>
            <a:r>
              <a:rPr lang="en-US" dirty="0" smtClean="0"/>
              <a:t>On </a:t>
            </a:r>
            <a:r>
              <a:rPr lang="en-US" i="1" dirty="0" smtClean="0"/>
              <a:t>Plane</a:t>
            </a:r>
            <a:r>
              <a:rPr lang="en-US" dirty="0" smtClean="0"/>
              <a:t> class, there is a </a:t>
            </a:r>
            <a:r>
              <a:rPr lang="en-US" i="1" dirty="0" smtClean="0"/>
              <a:t>assignedPlane</a:t>
            </a:r>
            <a:r>
              <a:rPr lang="en-US" dirty="0" smtClean="0"/>
              <a:t> and it is </a:t>
            </a:r>
            <a:r>
              <a:rPr lang="en-US" i="1" dirty="0" smtClean="0"/>
              <a:t>ZERO or ONE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53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 between Solution classes</a:t>
            </a:r>
            <a:br>
              <a:rPr lang="en-US" dirty="0" smtClean="0"/>
            </a:br>
            <a:r>
              <a:rPr lang="en-US" dirty="0" smtClean="0"/>
              <a:t>- Uni-directional association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Uni-directional association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15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 between Solution classes</a:t>
            </a:r>
            <a:br>
              <a:rPr lang="en-US" dirty="0" smtClean="0"/>
            </a:br>
            <a:r>
              <a:rPr lang="en-US" dirty="0" smtClean="0"/>
              <a:t>-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62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 between Solution classes</a:t>
            </a:r>
            <a:br>
              <a:rPr lang="en-US" dirty="0" smtClean="0"/>
            </a:br>
            <a:r>
              <a:rPr lang="en-US" dirty="0" smtClean="0"/>
              <a:t>- 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52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</a:t>
            </a:r>
            <a:endParaRPr 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05334804"/>
                  </p:ext>
                </p:extLst>
              </p:nvPr>
            </p:nvGraphicFramePr>
            <p:xfrm>
              <a:off x="1155699" y="2230245"/>
              <a:ext cx="10035039" cy="462775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ontent Placeholder 4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5699" y="2230245"/>
                <a:ext cx="10035039" cy="4627756"/>
              </a:xfrm>
              <a:prstGeom prst="rect">
                <a:avLst/>
              </a:prstGeom>
            </p:spPr>
          </p:pic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1: Map the following Student solution class to a C# class template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" r="3327"/>
          <a:stretch/>
        </p:blipFill>
        <p:spPr>
          <a:xfrm>
            <a:off x="1154954" y="2616983"/>
            <a:ext cx="4081665" cy="209579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62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 the end of this </a:t>
            </a:r>
            <a:r>
              <a:rPr lang="en-US" dirty="0" smtClean="0"/>
              <a:t>session, </a:t>
            </a:r>
            <a:r>
              <a:rPr lang="en-US" dirty="0" smtClean="0"/>
              <a:t>you will be able to:</a:t>
            </a:r>
          </a:p>
          <a:p>
            <a:pPr lvl="1"/>
            <a:r>
              <a:rPr lang="en-US" dirty="0" smtClean="0"/>
              <a:t>Explain </a:t>
            </a:r>
            <a:r>
              <a:rPr lang="en-US" dirty="0" smtClean="0"/>
              <a:t>how the various UML models </a:t>
            </a:r>
            <a:r>
              <a:rPr lang="en-US" dirty="0" smtClean="0"/>
              <a:t>support software development</a:t>
            </a:r>
            <a:endParaRPr lang="en-US" dirty="0" smtClean="0"/>
          </a:p>
          <a:p>
            <a:pPr lvl="1"/>
            <a:r>
              <a:rPr lang="en-US" dirty="0" smtClean="0"/>
              <a:t>Map the various design class diagrams into a programming language such as C# or 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73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App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8588493"/>
                  </p:ext>
                </p:extLst>
              </p:nvPr>
            </p:nvGraphicFramePr>
            <p:xfrm>
              <a:off x="410547" y="2407298"/>
              <a:ext cx="11290041" cy="397484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App 4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0547" y="2407298"/>
                <a:ext cx="11290041" cy="397484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711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App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0729423"/>
                  </p:ext>
                </p:extLst>
              </p:nvPr>
            </p:nvGraphicFramePr>
            <p:xfrm>
              <a:off x="503853" y="2071395"/>
              <a:ext cx="11196735" cy="478660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App 4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>
                <a:clrChange>
                  <a:clrFrom>
                    <a:prstClr val="black"/>
                  </a:clrFrom>
                  <a:clrTo>
                    <a:prstClr val="black">
                      <a:alpha val="0"/>
                    </a:prstClr>
                  </a:clrTo>
                </a:clrChange>
              </a:blip>
              <a:stretch>
                <a:fillRect/>
              </a:stretch>
            </p:blipFill>
            <p:spPr>
              <a:xfrm>
                <a:off x="503853" y="2071395"/>
                <a:ext cx="11196735" cy="478660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92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042" y="3268555"/>
            <a:ext cx="4472698" cy="34385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Mapping solution </a:t>
            </a:r>
            <a:r>
              <a:rPr lang="en-US" sz="2800" dirty="0"/>
              <a:t>c</a:t>
            </a:r>
            <a:r>
              <a:rPr lang="en-US" sz="2800" dirty="0" smtClean="0"/>
              <a:t>lass to C# class template</a:t>
            </a:r>
            <a:br>
              <a:rPr lang="en-US" sz="2800" dirty="0" smtClean="0"/>
            </a:br>
            <a:r>
              <a:rPr lang="en-US" sz="2800" dirty="0" smtClean="0"/>
              <a:t>- Use Case Model and Description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Firstly, we will have to create a Use Case Model and Description.</a:t>
            </a:r>
          </a:p>
          <a:p>
            <a:pPr lvl="1"/>
            <a:r>
              <a:rPr lang="en-US" dirty="0"/>
              <a:t>Model the system functional requirements and the various scenarios and process of each of the system functions.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3566233"/>
            <a:ext cx="4085491" cy="31408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10803" y="6583992"/>
            <a:ext cx="2087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Example: Use Case Model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3838202" y="6522436"/>
            <a:ext cx="133241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 smtClean="0"/>
              <a:t>Example: Use Case Description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198801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880" y="3238499"/>
            <a:ext cx="3917560" cy="28806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Mapping solution </a:t>
            </a:r>
            <a:r>
              <a:rPr lang="en-US" sz="2800" dirty="0"/>
              <a:t>c</a:t>
            </a:r>
            <a:r>
              <a:rPr lang="en-US" sz="2800" dirty="0" smtClean="0"/>
              <a:t>lass to C# class template</a:t>
            </a:r>
            <a:br>
              <a:rPr lang="en-US" sz="2800" dirty="0" smtClean="0"/>
            </a:br>
            <a:r>
              <a:rPr lang="en-US" sz="2800" dirty="0" smtClean="0"/>
              <a:t>- Domain Model (Domain Class Diagram)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Secondly, we will then have to create a Domain Class Diagram.</a:t>
            </a:r>
          </a:p>
          <a:p>
            <a:pPr lvl="1"/>
            <a:r>
              <a:rPr lang="en-US" dirty="0"/>
              <a:t>Model the system domain objects that the system wants to track and their relations.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15812" y="34896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76880" y="6262398"/>
            <a:ext cx="382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Example: Domain Class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6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Mapping solution </a:t>
            </a:r>
            <a:r>
              <a:rPr lang="en-US" sz="2800" dirty="0"/>
              <a:t>c</a:t>
            </a:r>
            <a:r>
              <a:rPr lang="en-US" sz="2800" dirty="0" smtClean="0"/>
              <a:t>lass to C# class template</a:t>
            </a:r>
            <a:br>
              <a:rPr lang="en-US" sz="2800" dirty="0" smtClean="0"/>
            </a:br>
            <a:r>
              <a:rPr lang="en-US" sz="2800" dirty="0" smtClean="0"/>
              <a:t>- Sequence Diagram (Interaction diagram)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Thirdly, we will then have to create a sequence diagram.</a:t>
            </a:r>
          </a:p>
          <a:p>
            <a:pPr lvl="1"/>
            <a:r>
              <a:rPr lang="en-US" dirty="0"/>
              <a:t>Model the interaction between the various system solution objects. This will help us derive the responsibilities of each of the solution objects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15812" y="34896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93459" y="6488668"/>
            <a:ext cx="346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Example: Sequence Diagram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206" y="3583137"/>
            <a:ext cx="3237942" cy="327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7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Mapping solution </a:t>
            </a:r>
            <a:r>
              <a:rPr lang="en-US" sz="2800" dirty="0"/>
              <a:t>c</a:t>
            </a:r>
            <a:r>
              <a:rPr lang="en-US" sz="2800" dirty="0" smtClean="0"/>
              <a:t>lass to C# class template</a:t>
            </a:r>
            <a:br>
              <a:rPr lang="en-US" sz="2800" dirty="0" smtClean="0"/>
            </a:br>
            <a:r>
              <a:rPr lang="en-US" sz="2800" dirty="0" smtClean="0"/>
              <a:t>- Design Model (Solution Class Diagram)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Lastly, we will then have to create a Solution Class Diagram.</a:t>
            </a:r>
          </a:p>
          <a:p>
            <a:pPr lvl="1"/>
            <a:r>
              <a:rPr lang="en-US" dirty="0"/>
              <a:t>Model the system solution objects (i.e. the software components) which make up the system.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15812" y="348964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583295" y="6365039"/>
            <a:ext cx="3817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Example: Solution Class Diagram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542" y="3408733"/>
            <a:ext cx="2696001" cy="291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0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 between Solution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are different relationships between Solution classes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Inheritance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Bi-direction association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Uni-directional association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Aggregation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8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webextensions/webextension1.xml><?xml version="1.0" encoding="utf-8"?>
<we:webextension xmlns:we="http://schemas.microsoft.com/office/webextensions/webextension/2010/11" id="{BFF3D7C4-2DB2-49EC-B44D-E1D73BA49452}">
  <we:reference id="wa104238076" version="1.6.0.0" store="en-US" storeType="OMEX"/>
  <we:alternateReferences>
    <we:reference id="WA104238076" version="1.6.0.0" store="WA104238076" storeType="OMEX"/>
  </we:alternateReferences>
  <we:properties>
    <we:property name="__labs__" value="{&quot;configuration&quot;:{&quot;appVersion&quot;:{&quot;major&quot;:0,&quot;minor&quot;:1},&quot;components&quot;:[{&quot;name&quot;:&quot;Choice Question&quot;,&quot;question&quot;:{&quot;text/html&quot;:&quot;&lt;p&gt;Which of the following is a&amp;nbsp;Use Case Diagram?&lt;/p&gt;\n&quot;,&quot;text/plain&quot;:&quot;Which of the following is a Use Case Diagram?&quot;},&quot;type&quot;:&quot;Labs.Components.ChoiceComponent&quot;,&quot;timeLimit&quot;:0,&quot;maxAttempts&quot;:0,&quot;choices&quot;:[{&quot;id&quot;:&quot;0&quot;,&quot;content&quot;:{&quot;text/html&quot;:&quot;&lt;p&gt;&lt;img alt=\&quot;\&quot; src=\&quot;http://agilemodeling.com/images/models/useCaseOnlineShopping.gif\&quot; style=\&quot;height:257px; width:480px\&quot; /&gt;&lt;/p&gt;\n&quot;,&quot;text/plain&quot;:&quot;&quot;},&quot;name&quot;:null,&quot;value&quot;:null},{&quot;id&quot;:&quot;1&quot;,&quot;content&quot;:{&quot;text/html&quot;:&quot;&lt;p&gt;&lt;img alt=\&quot;\&quot; src=\&quot;https://d1dlalugb0z2hd.cloudfront.net/tutorials/developdomainandimplclassmodel_screenshots/07-domain-class-diagram.png\&quot; style=\&quot;height:458px; width:506px\&quot; /&gt;&lt;/p&gt;\n&quot;,&quot;text/plain&quot;:&quot;&quot;},&quot;name&quot;:null,&quot;value&quot;:null}],&quot;maxScore&quot;:1,&quot;hasAnswer&quot;:true,&quot;answer&quot;:[&quot;0&quot;],&quot;values&quot;:{&quot;hints&quot;:[]},&quot;secure&quot;:false,&quot;data&quot;:{&quot;question&quot;:&quot;&lt;p&gt;Which of the following is a&amp;nbsp;Use Case Diagram?&lt;/p&gt;\n&quot;,&quot;fontSize&quot;:&quot;medium&quot;,&quot;choices&quot;:[{&quot;id&quot;:0,&quot;choice&quot;:&quot;&lt;p&gt;&lt;img alt=\&quot;\&quot; src=\&quot;http://agilemodeling.com/images/models/useCaseOnlineShopping.gif\&quot; style=\&quot;height:257px; width:480px\&quot; /&gt;&lt;/p&gt;\n&quot;,&quot;feedback&quot;:null},{&quot;id&quot;:1,&quot;choice&quot;:&quot;&lt;p&gt;&lt;img alt=\&quot;\&quot; src=\&quot;https://d1dlalugb0z2hd.cloudfront.net/tutorials/developdomainandimplclassmodel_screenshots/07-domain-class-diagram.png\&quot; style=\&quot;height:458px; width:506px\&quot; /&gt;&lt;/p&gt;\n&quot;,&quot;feedback&quot;:null}],&quot;hasAnswer&quot;:true,&quot;answer&quot;:&quot;0&quot;,&quot;required&quot;:false,&quot;hints&quot;:[],&quot;limitAttempts&quot;:false,&quot;maxAttempts&quot;:2,&quot;allowRetries&quot;:true,&quot;shuffleChoices&quot;:true,&quot;isTimed&quot;:false,&quot;timeLimit&quot;:120,&quot;allowMultipleAnswers&quot;:false,&quot;allowChoiceEditing&quot;:true}}],&quot;name&quot;:&quot;Choice question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17A68FF9-7D54-49C7-B211-CE66E407DBFF}">
  <we:reference id="wa104238076" version="1.6.0.0" store="en-US" storeType="OMEX"/>
  <we:alternateReferences>
    <we:reference id="wa104238076" version="1.6.0.0" store="en-US" storeType="OMEX"/>
  </we:alternateReferences>
  <we:properties>
    <we:property name="__labs__" value="{&quot;configuration&quot;:{&quot;appVersion&quot;:{&quot;major&quot;:0,&quot;minor&quot;:1},&quot;components&quot;:[{&quot;name&quot;:&quot;Choice Question&quot;,&quot;question&quot;:{&quot;text/html&quot;:&quot;&lt;p&gt;Which of the following is a Solution Class Diagram?&lt;/p&gt;\n&quot;,&quot;text/plain&quot;:&quot;Which of the following is a Solution Class Diagram?&quot;},&quot;type&quot;:&quot;Labs.Components.ChoiceComponent&quot;,&quot;timeLimit&quot;:0,&quot;maxAttempts&quot;:0,&quot;choices&quot;:[{&quot;id&quot;:&quot;0&quot;,&quot;content&quot;:{&quot;text/html&quot;:&quot;&lt;p&gt;&lt;img alt=\&quot;\&quot; src=\&quot;http://www8.tfe.umu.se/courses/systemteknik/Doit/UML/Sequence%20Diagrams_files/image005.gif\&quot; style=\&quot;height:333px; width:600px\&quot; /&gt;&lt;/p&gt;\n&quot;,&quot;text/plain&quot;:&quot;&quot;},&quot;name&quot;:null,&quot;value&quot;:null},{&quot;id&quot;:&quot;1&quot;,&quot;content&quot;:{&quot;text/html&quot;:&quot;&lt;p&gt;&lt;img src=\&quot;data:image/png;base64,iVBORw0KGgoAAAANSUhEUgAAAfIAAADACAYAAAD/VOHCAAAAAXNSR0IArs4c6QAAAARnQU1BAACxjwv8YQUAAAAJcEhZcwAADsMAAA7DAcdvqGQAAIO8SURBVHhe7V0HeFRl1j4pM+k9ISSQAgkQQgu9F6mKFRHFrrvr2lb97a676+ruuupasBdsCCq9Su+9E1oIBAIJhJIQ0nsm5T/vuTNhKJGAgATOy3PJzJ17v/6d95zzNYdqBikUCoVCoaiXcLT+VSgUCoVCUQ+hRK5QKBQKRT2GErlCoVAoFPUYSuQKhUKhUNRjKJErFAqFQlGPccas9aqqKpo/fz6lp6VSVWUlOfA/hUIBVPM/IpObO/W9bgBFRkYat68SaN9XKK4MQNI4mczUrGUr6tWrl/Vu7TiDyPNyc6lTt+5UGhRF3oENqLqq0vqL4nQ4ODhSdXWV9duFwwgH1VD7SkA8cyq4qnXl4GUGU5uTE+1bvYg+fO0FeuIvT1vvXx3Qvn9hqEv/rQvOJxybPLgY8Z4fuA84OHC8htwz0vzbZaDiVDg6OdPR5N3UrbEPzZ07z3q3dpxB5NknjtPg20ZQ3IufUXjr1lRZfjkbSX1BNTk4OpKjM1sxFfyNLRk08PMHly13Ckcn7hgcRHVV7WXt6Gy1j/AfP4YnqyrxAZ/UcrocgABzdiGa8OKf6fGezenJZ1+w/nJ1QPv++YLlABOZo+m3ygEGv3ZSDtQWjiF3nM1ElRwfhIATx43PVRXnGzcsPkMZqLTU9V1rfp34HZY9kEj4DH3PIPMLzLviDJjcHGjdlIlkXv0zTZ8x03q3dpxB5DknMmnQbXdQu+c/osYxbbmSy62/KGxwcjZR3rE02rN4BjXrO5T8I6K4nCzWX+sOR7buSgvyKH7S19Sk2wAKbduJheep5S3aLxP8jlljqSAznSrKStFryDu4MbW+aSS5eHhTlVpOlwUQYs4uZpry6iP0eK8YeuL/nrf+cnVA+/75wcnZmQqOp1PigikU3XsIBTRtzv33AuQAs2FZcSHFTxxNYZ16UVj77mfIAUBIlOM8uGklJa+ax8+UUeO4HiKDnF1dqcrCjF5HLoVcKSssIEtpMXkGNqyTVQ25l31oP+1bOY9aD72L47NQ4qJpFDPgVvIJCWOF4vzzrjg7TFyfm2aMJ/O6iTRt+gzr3dpR62Q3aIV6nf1yMjlR9sFkWvD2s5SRtJ01ZKdTfodbBBWBC+McIF55jzsC7jmbXZgQXLlTmqiCO+Px5EQqyc3izkX8G94xfsezCKuKVe5lH/+TNv74CR3fu5OO7tpCmft3ybtw9dqexV8h/spKidc+DMSJe7bnELfts9b3+VyozvpjqRYUFNCsWbPo4MGD1jvnxtnzrdfpF0g190iqyIGjuzafQw641C4HTCYh7szkXVScc+KscsCByR6K/87ZP9OkZ4bTkR0bRQZNee4uWvXVm2yRW8jJzP3b+jzCttXlGTIFrkSOZPH7L9OOX34ks4cho/C7XPy8WPvWdOLCZ+TvxIFEWvLBK1SYdZzy0g/RkvdfodzDKWxBOtU8C9liKwMnax5xH1oGZJPtN71+7cLQ6bmVKxt01voFAi4u46+T/BVw50CHQaf+5R+Pcie7m3YvmCrPoDEfWL+Upj5/L6347F+0YexHtH/NQnJx96KAiGhy9fGj8uIS2vjzp7Rtxg80+/XHacE7L7Dlf0gEBio3qucgGvnFNLrjgwnU/9n/krtfIFvpx2jFp2/QpKfuoDVfvy1athPHtWPWOFr7zbs089U/0q75k2nr1O9ECEx74X5a990HlLphmaRl5Wf/JktxUU1+FFcXnFj4b9q0ie69914aNWoU5ebmWn9RXAzUKgeYwNL3bKPZ/3ycpjw7khLmTMBDQrQHN62gqS/cJ8r5hrEf074Vc5lMPcif5YCbtz9byWW0afzntH3GGJrzxpM0/81nKf/YQZYPRbTy839T4zZd6d7Rs0QO9H3iH0KOVRWVlJW6l+b99xkm+jtp67TvhYxhJW/8CTKFw3r9CVY6XmASTqfD29ZzmsZTwuzxdGR7PIddSOvGjKLln7xO8//7f1ReWkQpG5bStJceoOkvP0gp65exHEIWDKMABoPhoQJRu1F6UhLN/NufaMbLD1Fa/BrJP2TW1snfsFx6R+5n7ksQOai4+FDpfRHhzCQOi3nai/fTiZQkachz/vUk7Vk8nXLS9tMvf/8jlRbm8ZVPi959iVK5c8AtvmXSV/I8sOyj12jzz5+Tu48vbeK/m37+glw8oNG6UeqmlUy+99GsfzwiROzo6MCd/BnaPnMsuXp5sxLwOS0d9Sp3MIQ5mlZ8wSRdUkjFrD0v/uCvtPOXn2TG9ZIPX6W1375HZndPWvfDKNrN6TO5Ghq84uqCu7s7/e1vf6M33niDNmzYQHfeeSf98MMPlJeXZ31CcbHh7GymrAN7aPqL97E8SBBin//fp2nX3AmUeyyNZv3tj1ScfUKGyWAV7189XyziLZO/Zqs8QZSClazsr2dl383Hh+KnfMNk/BkVZBym0vwcatK9Pyv+XmzJm6n3Y3+jfk//i4qyM1lJv5dJdK2Q5ZL3XqEtE78Ssl3x2Ru0ickcYW0e/4XIFQwLwOjAkGB1VQUV52XTwneep90Lp7IsMNGhzatoxl8flvjgJZjx14dY/mwQOQSFxAZY37DM57LhYSkpJrOnN8ukpylz/275be137/H1PlnKijk+k5SF4uJDifw3Ah0F7RpuL7TR5JVzqZq14Fv+8y3dMWoihbbuSInzJ1HSklnS8Qa/+B4Nev4t8gkNF5c5UFWB2SpVcqGZxw4ZTkNefYtCW3WUzmuD2c2DCdtHLpObJx3bvZ0Ob19PvR59lUZ8/B11ve9p2r92EQuDJExDoabdB9DdX06kBjHtZLyz5aDbacgro1jr96OIzn3olje/4s7tR7lHDnLatYNdrXB1daUBAwbQhAkT6NFHH6WpU6fSfffdR5MnT65XwwRXMk6RA06OTM4L2Kotppv/PZpGjBpPYR16UeLCKZS0dKYQ4aAX36GBfPmFRbPVXAHj+aQcqK6SeokZcBtd/7f/Ulhcd8pPP0wVGDeXeJz4WcQKV321WPmHtqyiguNH6Ya/f0wjPhxL0X1vkPgKM48JocYOtsqUNp3EqIjs0oM8G4RQK5Y1kd26UFlBvozV93r0rzT0tXdlDN4zMJiGv/cz3f7uT+TuH0iJC6ZJGhztvHcYrjuwbjFlHthtyCZvXzqevJv28/sgbsi4loOG0cjPJ5F/RHNjjo/iokOJ/DfDKgj5D2RiZaVFGrdonwx8xn244GChV/Hv0iH5Jjo/IO45JlJ0Xme2mF1Yq62ywMI3yxg4hkrQASK79KO7vxhNw9//jppfN0jcYYgXY1p4RsbFJBwjXq+gUOnwiBdhwQUmcbBWbfbwYnJnxYHjhvBRXBsYPnw4TZo0ie666y769ttvacSIEbJ2HO3Czc1NFboLBnc6/M9/8EnkABMoSBRwNrMcYNKVOSzcWTGmjXFxfEYfRKnb5AACQR8FMUIOiAzh3/3DoyS8Izs3Sjz8MK3++m0ZxivKPi7vGGPx/A5kAT+E8GFFu3hyWCwLYEwY8274ZyZZ1LtUOT8HEoaSX8HiCS55Z5MxNo90IS8iZPCo/G8A+ZGJefzXxIaGR0AwDX7pXYrseh3LrBLxDniwQoB8nM+Yr+L8oER+AZC+VmnMFF/5xb9pwhN30qRn7qDV375D4R17UXlJEc37z1M0/83/o9RNy6l5v5upJWvEIMw5//6LjEHls/aMSS7oSCV5OTIDFSjNy5aZpPK5IE/IGvGV5OdScW4WleTy59xiKi8qo+AW7SgoKkbSsOCd12ndmA+ocbtuFMj3inNPyJgaAE0fcaBjoTNJHCXF/Jnj4HAtpSVGZ1bUGc7OztZP9Q+w0GGRT5s2jfr3709vv/02PfLII7R6zRqDULQx1A2QA9YVI6tHv81y4C6azHIA49iNuB9CaYdLff5/n6dkttCb971R5ADIDWPZkBF5R1KFJCEH4MbGBFbA1kflc2E+lXE/9WzgRV3vf4r2LZ9DE58cLq5v9H0XLy9qcd3N4i5f8PZztOCtV9h6nkrRfYaSh38DKsrKqAmrzCpTjCF9B5k/k7Ztl8giiZ8NBiczUTN+93hyAs3991OczqfZij9ALfrfLG0DE3ORb1jbhScyKLxDTzEaEA8uzGqHsoDwIcMqIGsQneKSwel1hvWzoLS4mMZNmETB3a8nb9akdFOIs4AbM6xqCxO2m48/bojWDG00ZuBtFNKyg4wRlRflU4cRj1DbW+7jJ6q5w/lKowYB5xzaT/5hUdxhBlJpbi5FdOpDXsGNZAw9omNv8gmNEPJu0Kw1NWwZRyU5WdQ4rjt/bsfEXCkdH5p2o7ZdpQPmHU6lsA49ZMzMlbVvdLbgmHbUoHlrspSVSQeM6NKXO1wIlbFgCGvfg3wbcxxM8CB//8hm3DG1rn8NKENMPNy3aj45Z6VRwu49NHv2bFq8eDE1atSIgoKCrE8SHThwQCaXLViwQH7H5evrS6GhodYniDIyMuijjz6iuXPnyu+LFi0iEwtU+x3jMJb96aefysxz2zOlpaXUokUL6xMsnLl+R48eLS5z2zMnTpyg1q1b15Ay2suYMWNo4sSJNenJzMykP/3pT2Klp6Wl0TtvvUUph49S++F/IHffAO375wDKFmPMZUUFMvEUgBxw9w+imP63UmjrzjJWXlqQS3HDHqa42x+WZ1xZDoBMg1u0lcmsWEraov9QVr5zmBR7ybBbCb8T1r4n+YU1YVLPpcCmMRTaqhOFtOpMntyHcw6niFIed9tD1O3BZ8i7YWMKbs7hsWJQlJNJrW+4kzrf86TEV879HQaGT6NI7u+5FBQdy2lrz/LDk+VYKfmERIq1X8HtKJJlhLtvA5YNUeTLMggz6SEXevzxRTZIbmCZxoYFW+hNuw8UDyCUldY33k2hbTrTsYQtVJR9gpr1HkJNewwSYweyJrRtZwqMbK7y5TwA5e5o0k5yPpxId40cab1bO2pdR9722VG6lrQWoMjgOnfxxLIN600GhrwtxXAnubGGyzf4N5RulaWKMvbtpLlvPCGd0yOgAWvwb1G/p96gHn/4izxjKa0Uq9zV250q+LOFNWNXLw8Wpiyoi6AweIhrDJ9twhmA4DC5YlY7f3HkcErKZX2nC78LOQyrHGk1u5v5twqpT4mjrEosdMRRYakWjd0+XMWZMGbputLM15+g7p4l1KRFbM0s8Pvvv59iYmLkM5CSkkJjx46lcrgdrbj99tupY8eO1m8GkX///feyRAxAuxoyZAj17dtXvgP5+fniAgcxA3imZ8+edOONN8p3AESOcEDGAJ5p166dTGyzJ/Jx48ZRUlKS3MNsdqQXrvXt27eLu33V8mW070gGjfhqnghe7fvnAJcpFDsXL8OdbYNNDjiZsZTLGOrCBTmAseQ5rz/GRNqJCTRClo71/NPL1OfxF+QZ9H1Y5bY+Cm+Zi6eHhFtWWCTj2CZ3uLz5hjXO8uJS7v9VInds8dXc5y+uXm4cLoeF/s5h4XfIEbO7h1jmFWUVLCsqOB5XTreF5YExDm7CUIvVZwtZAhkB176LB1vvBYZxABlYVsjP830nxA05xOGXs0EIuHq5czsy5Au/IPcU5waMtE0zfyaX9ZPrtI689g1hnvuIGrdUIj8rUGJ1apN4yBgLR0fB8q+UdUvlXihb0nG3PygT2NAJz4B9HLV9PgVGXGegrmmt63PXMAwiN9Pkvz5CT1/Xmv78l2esv9RPrFmzhr7++mtKTU2lgQMH0pBBA+jJF/5KbZ/7kBqpEn9u1LnPGH0T7Qd9PWHuBFl6SlXVFNK6g3hAat3YyT4O2+eae7Yv1j+25+zv28P+mbOFYcMpYdmhtvun4CzhAXV6V2ED1t1vmvEzmddNunAixzaN7V78hMJj27B2pu6QiwGxgkyOLByNBf9OZsOKlpmqqqnWCxhE7kCTXvozPd6rRb3c2c1isYibHjPWs7OzhcDhTQgJCaGSwgLqe8Mt1PaFj7XvXyKoHFDUBSZXJ9owbSKZ14y/MCLHwQm9+11HBR4NyMPHVxqb4iKBO6q9q7PGB6aoJ+D6c3KktO0b6f3XXqY//flR6/0rH0VFReI+nzFjhpD5zTffLG71wEBjbBfQvn+ZoHJAcQ5gtVLW4YPUIyqEpk6bZr1bO84g8tzsLLru+hvJt8/tFNg4wtAUFQoFC1/sdW2idT9/QX9/4DZ69MmnrL9cuQBpjx8/XsbHvb29ZWIbxuEDAgKsT5yE9n2F4soAlhEmb1xJkSVpNG3adOvd2nH2MfJhI6jDy19QWGxLqtR98BUKAYwonH428cXH6LHu0fREPTj9DJPxMBEuIiJCJsi5uHAGaoH2fYXiyoDJlWjDtCnkvPLH3zbZTWetKxSnwhgjd6Upf/sTPdG75VV7+pn2fYXi98X5zlrXDWEUCoVCoajHUCJXKBQKhaIeQ4lcoVAoFIp6DCVyhUKhUCjqMWon8mpsQ+pMbj7u5O6LE7ncZdtAdz93GYg/bY6cQqG4WqB9X6GoV6iVyHEM3vG9ibT4/ddp3psv06bxo2nVl+/S3H+9SMmrF5LZzWx9UqFQXE3Qvq9Q1C/8qmsdp+tgA32c9IXNISosFtl43zgVSb3yCsXVCu37CkX9wa+uIw+LjZOj57CZoDwmuwrihJtK3b5Rcc3hWlpHrn1fofj9cFHXkVdXVUvHxak80oErsdG/cRa2QqG4eqF9X6GoPziHjwyd2TilBx0Y7jbRxrUzKxRXObTvKxT1BbUSuYOjo1566XXGhc4hfuarFmfPt1566XX5rpMn5NUFZyVyGRfDXwSkl156yWX0B2vnuEphy572fb30+j0v9EP+r46o9TzyPBdfcvPyMdxpCoWC+xeTOWvLR3ZtpQ9e/2u9Oo+8LtC+r1BcGXB0cqLso2nUq0X4hZ9H3v+Gmyhw0L0UFN5EzyRWKGxgIndyNtOqMaPo1btvpEf/8rT1h6sD2vcViisDOI88ad1SCsvZR9Om/5bzyF/6nMJiY6nSchX7ERWK8wAscjmP/KX6cx75+UD7vkJxZcDk6kAbpk0m51U/XRnnkcMVeSEuOryHGbKnJY+FKYb1+b58xrrWk2Ebv+G1i+sSrC0tvweMtFwpeYSr+dQ6uDg4e7i/dz3oeeRXFi5GX0AY52y/GFLBeCWGLE9vf/jtNDl0MWCbo3Dx+9b541Kl5ULClXe4Iupa5xcj7b+H3LnyziO/0LxbC83ZxY0L0km+S4FyvVRWWKRP2Z45CS7sC42Qw8LWlE6ms2w/yb9dvio8ByTPF55HZ7MrOTmbrDfsgDxK2OcBLEnCpiGon4sKTsfZknK+6VNc3fgtfcGGOrQpjFdWVrBSgz5ivVcDvH+h7ZLfQ9iQcSLY7CAhXmi4FxlGWuTj+UPy6CwK8Om4kDxikyK8aRD6uXEhcZwBfv83hnDJcW4il4rgxsYEAM3GBhSkWMA19/iv3e+OLNwtpcW0bcYYqiwvk8q0/x2fTwnD7rPJ1YX2LJlJKRuWUfahZCrJzyFHk0kshNT1S6k4O5Pyjh2i+Mnfcrpc+BUHMru70oF1S/j3ZQbh23cMhH8W2OLHX0cmt5xD+yknLcWaFuM3k5sb7Zz9M6XviidnV6MMatJtD+s9/IbPtcLufXnWhnN8xrMmjn/vijmUtnWt1MkpsH/HDjVp5b+Ozs50IjWJcrnsbOnEb+hkW6d9TydSkqQ8jfvGVQPrszXvcRlbykopaeksqigtsZa5HezfteG08Pi/ms+2sB0dnak0P5c2/vwpVbEWjXBxX/K+fDbnfd2ZeVdcGpy179vaxmntt+a+XZ1a6+4kzvYeHjXu83/WO79+D39Nbi6UtGQWHdy00pAtp0GePT1+u/dt8mnjT59SBbdjfLf/3QbInYw92ylz/25KXDiVjmxfL/IJz6Kv5Gccph2//HgyDBvswrCHET76CqeB0422npG0napYUbCl19kFe93vpO0zx9XEJfnBe3bhnu1ebTCeNS7rDfx38vMp963gz+h32Qf3UsKcCTJn4pR+bv9sDYw0GXnkbyxzinNOUAbnBxsKnezPLnR423raNW+SyG6Edbb82N+DnEK5HNqymuuFDa7To7d7D4BRhrIFl5hZjtfk3YqT6TwtPuTR9peRMGc8Ze5LkHqR+/KefVi2e3Zpx9+zPntpYKT0V4CGXJCZIeRRxUSKzIEQAFQMGqMt89KQWXXBdxR0RVkZJcweL0QOOPF7RsFZP/M7cJHAQnS0+4y/noENpeKWf/Ia5abtJ5OLmdJ3b6Pk1QvIM6ihVJJXcKi10B3ZmnaUTn1wy0q5V1N4UphnFiQEFJ6rqkLjdCIXTzNtmfQVJS2bKXlCHnFVVVZIWsweXsiwNX3IJIdhtWwRjhO/g12wOCPyDOI9GyReedaI1yAlQ7AY5egk758sU5S3ER7yuH/tIjqyY5M8V5c88oMSFz6bWfhtGPsRpbAyhDBxOfB91KNXg1AWju5Iil0ejbpG2MY9aMPGZ8SJTp6Xnka7F0/jd0/VuCX9p6VJ8m69Z3xGFHZlh3ecuUw4Tu+GjeV3mwJYk/edp+Vdcclw1r7P9YY6QX0Z7Zfrh5uKo5PRTmG5SP/BM9x35B1bG+LwbC5RaUO2v/wbwkM7MOI4Xb5wf0ad82XrN2YPJzul1gjfBokPzyJ+a3rt25mRJm7//Jt3wzD5bntOyIb/SvvkMCzFMEZ+IGeTC3kFhbCc8OH0croRJj9TkHGEyWgyVTKRIxwbkJ7T26iUD6w7LgOk0eTuQkd3baHVX78jXkbcsz1jdvcQOWeTiSgj47ORVzzHEUp68butzM4GW35tHjd8RpmizgDkxfa+vRzCPUcnB8pm42b3oqlcnha5b4Pkzz6Pki4uQ06nLd1mzuPBzSto/Q8f8j2yKoUsk9iydvXyJo+A4Jo84H37/Bp5hFvc+B35cPX2o73LZlF2yl4jLBv4udPL28nsTJnJu2jfqnnMJfjtpOwCf8DOlvi4XdrKFHGg3SDvmNiKMktcMJUVuT0sPyGbT8oqoxxPtmsjndb6kfZkyFZbe7qUcHqdYf0sKOWGO27CJAruPoR8WLi7eTvT8X1JtGfRNGraYyC5+bqxRrSe1o8ZRQnzJopGGdy8DR3mDpW2dQ2FdejIVu0hSpw/kXwbRXKhzxbrOWHOz1RaWEDBLdqiDCh+yrd0YO0S2jr1GyorzBeLd/0Po/iZfAqJbU/5x9Kkk+5hi8/dx0/e2/HLz/y3DYW170SFJzKp6ESGVMjq0f+lfcsXUMa+nRQY2YLT0IOlAI5iNFHekYP82xzyaRTOFeEuFYNKKso6Tpt++kw6aea+XeTk4k7bpnxHhZnHKLJLP7H8t0wazRr4Jg7HmfwaN6HCrEzaOvkbUSaQHzdffwpo0tzwPLBFu3n856Js5DO5+YSEcXweEp8BQ9PevWg6l80kaRzHk3ZQw5btOS/HWGucxeXYWrTfbdPGUKPWnSn3KKd95XxpBKu/fpsOrFkiaQ2JaUehrTtxI+FGyFZBFlvSB9YsIr+wpqzwuBp55EYGkt3448e0Y+ZY8TY4Oploy8TRVF5UQBGdenPd/MLl/y0dS9zGgsrEeWnBVvle2s5lgjLbvXAKK0uNuR7DaRened33HwiR5qQdYOUmmMkfnbCakhbP4DLvxcTuJuWORp3I73LXIs8GIZKWXBYGSawZ+zaKIM8Afy6/iaypZ4kgRdlBwTiyY6MQOMo1c2+CtIOMpJ20ZvRb3FaWct4TKaRlXE3eLzeMzu5MidwmO0cEUedu3M6uIpyr77sHuPHnOeKh2rNoBh3duZECm8Yw4QRIX948/ks6sH4JefgH0W5u3xu5f8GC8g+Plnuo/zXcjuFpc2Ehjr5znOt5zTf/o11s8VlKi6ght+3jXOfrfvhArEB439Dny4vyJTy0lWO7NlODZu3FMnNjwR7esbcITADyoPD4Udow7mOK576aze2+QVRL6Sfxk7/mNH5h9NHjhzndIZR7JJUasPzaw/1yH8uqHZy3w9vWUFB0a/Ju4M/yZzbLigxqfeNd3M/2sgLhyXEG0OaJX1L8xG8oPWmbWKrN+9/C7Z8VYWn/LPzZesdnL27/0k85XYc2r6L1Yz/k/j+ZKspLKSCiOZfleOmHYe268r0yzuMnXE6/UKXFQi7untxfmtKmnz+j1I3LaeuUb1hWZFDjdt2kP6/++i1KWvoLk1WikI9PaLi0UXsg3qzUJKmb/asXsqHyC/lynzvGZVCQfpjLsQXFT/2e8lnWhLRqRzt/GS/pcOc+uPHHT7i8fxCrFgTVrN9NHB5bpQx4R5EPkKmnkLFBwAdY2d4w9mNR7pEW39AmLGO+EyPLr3EE7WFZsWvuBH6emMh9qLy4gGVJI9r046eSR/BCGdd1o7ZdxBOCvp+8agETaaKUJ/jl4OZ1VJybRQ1jO/A9QwbmHNwnz/mynLYdtQv5n52azPleQCcOJEudIK3+EU0oZd0yWvvNO+JRRBgNmF9yD6eIjIP8hQwPim4lMhvttmHLdhQU1YJ/G0drIQd3bCAfLkcYeZDlm37+lP9O4faaxWnvLPf2Lef2xJx1eNs6LudWkt+6yi2U5VHuB86HE+mukSOtd2tHrRa5g6MzlRXkcSVPFNfRkYRNtPHnz/nzdCaDr7gwoum6Z/5NJXnZVMSdDQV9gDuoyd1RXCl7l80R1ytIzjcskro9+KyQwcHNy4VQdv7yk7iq2494xHBvccPoOPIxtuB/5vCy2GpcwpVcKATeuH0P1p0cWHBsYiHemWAYFmQcFYGyicnTKyiUOt3zCFv+5WL92xqzUZlm1uJ8RdPkr6JJQevavXCapHnIKx+I5gtyC4yOlfB9G4VKg4cy0XLwTSyclhkuaa7oRNZM29w8QpSXzRO+lPjQgGDl9nv6NXJhyx3lY4G72arlCjhJTmYn2rdiLpP1fur/zGvcKdO5fL/l9DjRofjV3OH2MlFu5kbxucSXsWebkP0WFhoNmrWmuNsfIEtJkTFHwNZhrQ3ZjfMoE8Q4k4bXo5oSuIyhmAz560eiVEA4BEW3pEYsNDyDGnBHnCJ1HNN/KO1l4s7nji0aLKexw50PkTeT+DbuhIfi19COWT9R94efEyLdPOELUYQAn5BwUYyOJyVIWRtw4Ebry8oRd3ouczReN19fsaghdEryCjm+uULw6NgH1i2mAc/9SxSR1dxx0fkSmTyg1K0f8wEFc5xxt98vea+yz7vikuBsfR/EmLxqNQvkFZSxezv1+8urIszRFhwcq1npXifWZYvrbuY6nW7tW29LHa8b8770DxBp1weepiY9Boi7szj7hJA4FOcb/v4RpXLYu5gctkweLX1y4PNvsVAvpILjx6R9pu/eSoNfeZ+FdVNpR/bWIYB+Xc0W+1puM+Usd67/6/+4/aez3PpMlBF46/o9/U+2Ej0pftLX3A5zKIFJBYIBiitIvfejL4iiijw4uzoI+Xo3DGfL0UU8AIh3/5qF0l97P/4SE3UjIZ7T2ySEtowLc/tHGZRyXJtYzoW26US9H/ubWPIwYKC4oE+GsHKalbpP+kNUz+vE6tvNaUCwMDagdHS57ynas3A6HU3YLAo6+mevPz8vytN+VuTFI3paOmCEQJmB0dX2tnsoonNvWsfKRDYT34ENS6kgM1MICApMcXYOpfI9UcTFCt1NfZ54mWWLP5UVF1nlCgMyhv/AOsbwgk3OQsmAcRTVazB1f+g5iRdzC4Jj2ko+3XwCaCcbQA25PzeO68wGxFY5FhdKyLbpYygwKpba3/FH5oafpa43jPuI343jNvOkEO7BLasQNSv4HThtu8jCbYMrHQJGPMAiA/k7nqkBf4ex2XLwMGrMysF6DvPQlnWsUI2iloOGU5d7nhTiPsDpWMfGKbySQ15+mxXYXSJ3uSLEkAKx7lkyn5XQ5XTTGx9TWFx3UcowZHBk+zrq+aeXqc/j/+ByniAK3/5V8yjv6CGu6xcpi8sB9Yr2eXr9XCxYa+ZMoGHC/QFtFMRs4YosyDhMlWVFXAndpWNBi2rctqtoghCwJ90zhjutmu/BMm11w13cgNtTFGv1h7dtEMHu4unNhTucmnbrz5pvqFR+VK/+5OrjL3GhQuDONjEZuPE9kEwla7GeAQ2kokASJw7soZLcbNEUw+JiKWbArdJ5qioNrQfjThAILfi+iTuvaO3WWm7I1l5pYR4tfv8VcRFHdukjleXi6cWN0hAQ7YY9RNG9O1stTRKlJIyVCtyL6NRHNGY03sPb1lITzkejNi0oZuBtFBDZXBqndG67iuP2Jg2/9Y0jufOGUez1d0qlu/sFsaBoQIe2rmEBmssNNY4JfSPlsGCBdVrOBNasz1C2PNpRs743iiKE8WMAwtQ3NIKasQDFpBmUrY3MQ9t0pjxWRpZ+9He2poLEUwHhh7IX14+zE3VgRSqyW0fRPJFHjHdHdr2OLbB2FMFlgnqEUhbauiPXeweOfyiFtupoxMNJcGGBhV5dkHmUw0TxGhNRkM6AiGZSDmgb3g0bynuwwFI3QuHzEI33IGvhzfnZkFYtuDxGiFUDK87Nx086cyW/36z3DZz3OIrmuCEUbXlXXBqcte8zIZbkZIhyGnvDCLZiw7m+7hCiLDyey22hkvv5ndIv4H1pwf2gQUxTanvLfawkFwoxNmrfncI7dWPF8Vbq+8Q/6FjCFlEcD6xfLEIR3rN0tsIascWZsm4pW0fvi1cGCl4QC3kox0vee4WcWWiHdegmbcseIJPsgwfEumzFfSuoWROK4z4MgoTiHtVjCPfR5hQzyNpHZcxXGq204ZiBw7h/t+R23kPGvAuzyiifCRfeJ9ZtRL6Vc1kc3r6emnYfJGGBDHxDIiQs4JT2H2m0f5QNLPlQJhJ4GeBVCO/Qi4k4WNIM+QJZV1FWwvnqyUr0MI6zgYQHpR1WZOyQO0TughShTGHeUPPrbmHrPIZaclmb3d1rXL4id6xA1jAs0qTbAGrStQP368H8rBcbHN6iyBzcvJICmzQnR5YXKUzikL+egSF0eMd6ljk3cL+Plri9WI7a5xH9sDnLHB+WPdLH4SpnIm3YqoN4MuF1bMJyxDPAx8gjEyRkSVDTlqyQPM7GUiNJHOKttJSRT6NI5oPbhSCDomLYsl8sYULehLVvIwoiZGdlOYlSA7mL92C8QAbCoBCvCLyuKAdJJ+RjmcizqJ6d5XcPlrXwNEA2gXMax3Wl6D7Xi5JZymXaimVQUPOm1O7W+9mg2EelLI/R5tH2UFa5R1P5/Y/E83CClVUYgC24PSfOmySezMqyMjFAmQS5nXF+uD2Fc57QbmBIwUt5KVArkWM8BCTS94mnqccfXmDCHUCDX3yX2g+/jyuoP/V57O/ibgZJQNt2ZyKC9uLizi9zWtER0KjQuOB+dWZjDZmWsQJpbNCcqrlxGGNtmP3MyrTRCG2XkIVhceK9KjxvE+JcSbhvjE3ArQPitkiYeNUAf+Dv1ejwqFUr0PD8uSL7sgYV3XuIdPLV37zPDc6FwzELIWH8C+FwMRjgL0baHCWdyBcaKLQsuJcsJcX8Hc9buOPgJcPyt6842ycoGliPjI4LZQOKREjL9pTOGircYG1uupeO7tgs2n84C8aK0lLJF9KFPErma4A8chmckkcuJ/7eoFkb6vvkPymyU29xkW388TMRGkg3lEOb4mXk0Zo6ySPXG4KTenORdyR/KGOuJ7je5DkAbM7AeJstfwDSg/dtsJRUsKJ1G6VtWyeT1pBfz8AgiRZlhvYh6eb8ocMDSCfaxcm8c5h29ai4NDhb3x/y8nvU8c7h0l4hKKX9wgMGMkTdcwWhf8AiNtpPBXH1ST+RvsLtqMpSIW0IzTeXSRt9GYpg47bdhWg63PknIVNY6CD6wCYxtOKzN8Qag0XX5/G/i2BPWjqTVn71P2mXUNxdvRxZOXVjIc4GhIk7ITcqtD+kEUSI9EDAQxFHH60qt4ilaL+fNeQRPqIvoN+CqIzfkCdu49ZmZxtLB0E4cliYNyIyyb7xM+zbP9osrhbc/ns/+qqMCy9+7yVWCOKlf3GEnC6MyWOsnsOWvld1Mm3orPw+PI4Yz5a5LPwddYF+gXwhfEkt8oHnrTCyYIwz41nAUlwgxhdcwyAgv7AoUfrhdYPS4hcWLmmX+FBekM3I42kwZI5xH3IY8bQeOpJ6sXUKD+D8t59lGbbfKEtOExQwTH7Da5wcI3G2PCKNHAZIGc9DoceJe5BjkkeWP5xFFJWkxxHP40X5j8M4QwaeBMJ0QN75N5QV5h8IqXLAyJ+FyddYOYCwrbKZf0dIKE9EUs1RIF1+jZuyYjCElZibqAfnszQvmzbDQ82KYWSXvtI+APv2ZDNsLyVO1vgZMBpw4YlyGd+Chg0BXnA8R1xVsBj9WeM0yLRaNGbMMF/7/URKmDuJyadYKi/7YDJtmfAVxU+ZQEdZA0eHRUWUsTUMIY1CgotJtCjOONxUiBcVB2sMCgHcHrDKXVmLhFcAlQI3KyZooWC3sDa1depcSmRCtlnzANwt+elHRAs2lAhjIgIqEGQCzdgruAG5+QVKI0Cngsss72i6VDjyi6CgYaEx4EI4RmOqkHSD/KNZcwVBrf56jMzSx1AD8o6OAXe5jTCN9lYp7sqtUzF+8iNroD3EuwBNXCbucJoju11HafFrxAUY0amnCNUtE76kbVNnsXU8WxQARxZCgJOZrZBD+8Ulady3Tlbh33APrkOfRqGiLUtn5saIsaiC45lGGUuDNpQs5AnlLWXI95DfssIC1lyHiJtozdefi7YN1yMUK9QD3FZ4zzMolOsLPQ2ZxASRKXTiwO6aBgyCDmzagp+1iBs2uvf1okyEd+4rdbGV84YxUAgpDHHAAxPc3HDHYQgDv+9d/oukDx1DcSlxZt+HV6i0ANXrxG1qIm2dMof7z3cU0qo990Nf6c/oDx6BrtSobVcZIts2bZYME8ErB+9b+p5tXI8TaQNbRLhCW8WJtV2cfVzaE7wzBelpMun04OZVomzLuDNj36r5MubtFRRI7pwm1urFSoIRsfGnH2jT+G9YIZ8r3qmgZq04fd+xhTRL2msoW4ntbnuQDrElu+abH6SPYuwdcgJpBtD+oZig3UN2Wfi7q5eZ/NhSLDh+lNuvIQeQTlh4GG+On/iLuIQx5GaTOdL+WaZhPBbDC2j/IF+Uz/ofPhCXLSx19EPIPxMTXk7afjqybRPHj75XKEGIrIFlxzDko0GYGBuGNYkxfPSL9WPGS1rwu9ndTfo2hsZQhzZFwIkNDQwRbB4/ReYIQPkJ79hNrFi45OGq9mkYLlYwPrt4miic5RFc+/GTZ4uliaEAm4KAv1AidrGcz4YsQB45P/DerP32XRmiQN2hrVRxPSGP8J4e3rGRylmeIFVIGvKLdgX+kHoACfNVnJMp84WgbMB6Xj/2R0rdtEx+A/HmZ6RxO2soBhTehQzMPZLC6ZkoMk2GGKxxoBwwf2jLxBncRr4QWdztgaclPxgW2jrlR5a1q6nTyEfJO7iRtL3t02fJvCJ4EKFownMBzwG8x2gnUDDg6cScsGIm8pLcE8JPyBusetQbLgwXo1kgTfB0Xkr8ymS368mbtTMIYBCKF2cSGhMELQb4MQGi4PgRiu51PUX3HCwZQSGlJ27jzhROzfvdSP7hzWQcBcg+fIBiuTNjjAZhmlgDasCVBasLFYExYFQMLGIoBZiYFtA0RiaEFOdlybhKcXYGlXBjwfhKZXmFzCKFOzaHFYiC9KPSCJt0x6Qc7ujcJmAllhbkSaVhTB8NGA0eDREdHuPsJ/bv4c7aRDo6KhIdxSekieQ3kLUsV29/DsskJOTBhI/xeIzRoWMjz37hUfIXWh4UGcxuRSVG9xoskyzgsg6KaiVWicnFxJ1jljxTZamUMNvceA83OLYoPLzEvRbZuZ9MOoOLvynnxSekEXfaNrI0rCj7hIxvw2Jx8w2QRgxSw/ACxqyRR5Ql8oi6QEeAkMlK2c9hxIqbE0MTmGTmHxYtww6YrARXmwObF4FRLYXwIXh9xF3oIIIcLnA8e4KVEpQhGi68Mr6hoazAwHOwi9oPf5DjhQJhWB+YtAeBi/dtQgjAuB4mfoR37MWaMJM75xX1gXaDOROd7uIO1bCxtAvUJyY6nUjZI0ICk3yasNZry/vlBgQjhNbVP9ntzL4PqYgJkftWzBfFDcsE0V/a3fog1xVmKjtyf48ShS6wSSsR0BlJu6T+O9z5iLQ/DJfAnc62JLUf9hD3nabcx1oyue2U9g1yasUWHYbaMpJ2UP6xw9wHBogLF3GBUDOT90jb7DD8D9JuoXDD/V3EygDqB3IilNsNJpBmJu8V0owb9jB5cX6cuH3BsIDCXsYCGbILkzFh+UP2oP27eLHCW+0kkzIxNl5ZUSlj0o3a9halAnkMb99DyOjYnh3iAoeXIIBlHVZc4L60/9R9Ii8wZAbvhKunN7nzdwwXIa1wx2IYAnIDvzuy3IO8Qf+AcVJV6cBpDhFCRL+AfIScQP/2474bFB0j/dhSnMtlXSqu78huvSlty3rK2LeDDYRuLANMLE+d6XhyIveveAkXLl4Mp2Goy+zuTd7c1yO5L7v7B7Jci5QhQiIzy6AYqf/j+xL5mcYy/IXfbUo0jLHsQ/tEBsPQwLOoX8yNObYrnuVujgy1NGrdSWQbiMzMZYCJYIZCz3KY7Uj0dX9W5tDO0EYAcAPyjecwZFdpKaGyggLxHIS178LKxRjx0DRq09koO8hAJlu42zGxEjIXdQARATmCYQQQLJSjjnf9mcsylttQuEymQ13AC9S0xwAZo4fBkp2SLEMY7W59QOQoFDHILAz5ABhaQX5ih4wQOYhwIaOgNDRhIyywaUvxbKBduXiiPTHfsEIo/aiOYut8J7ud/85u/DiEubOLdfIYX2XFhrbh4oG1ekZaMSHNUlrG91CofIPvg/ygnciznu7cqEpZyFfyZw/+XCZWsXzmhmloWyAkuJv4XUs1Hdm+kXbO/on6PvWGTCZxdHbkAi3jRsBxwLPDz1WUVYnVJuCIofk6u5g5LUZckhC+DxeWLW1IM+JHw4d7rqwIrl6sW4eFynngNOEzAKFVVljEfzlcVzPnqUosSmiz7Yc/REkyy/U4DXnlfVnXDlJGYwWZoXymvfggteIG0Pa2mzgcxMvpgmeCE4EywbaYsAhcvBBnlVgdcEmZ3LDEgR+DhldayYqMsaQP1YfGivRaSkrku/UHybvZHUso+DvyWFTKz8JV7sBxl0v6K8owQdAi8VWUwq1lLNUpL+I8stBwcTfRwS0bZQypPQtPCNjUDcvpxje+FCGxfuxHIiDa3jySy63IiIiBMTuUmaQTBQxwQqAIOjojfjyLnxz5WTd5DY9ZSi3SOc1cVmWFcOejTjjv1vq1z/vlBtKKtn9N7uzGlePq6Ua/vPYEK1Q9qNtD97FwNPqNUV8e0sbRBjH3QtYGG6/xM+X8DCvvTFpiLPG9irJK6afG0A2WfRn3pc7R3nHP2pTLiko4HO4fHpAJtjDLuH3iXX7A+hyLD3kfVjOWduE+nkWfwuQ6rESJQx9d8osI8Bv+NkpkQ2lBMaef2yv3A/QHcV1LGrmdscxY8uGrhtDuzspnidH+8DzCxgU91cIy0F6UntH++TdnDAWYjclYuMqLDK+li6crP4dwsHzJSfoGyAiyppyVK8gFlAFewmdLSTkt//R1MUYatmxNa74dxf3vXlaChtHBTRtk2AAEitRg/TRmTh/cuILu+vQrqTNLKcs1ThfK2cz9u6zQWDoHWYHP4rrGd+6DAGSOeCS4biXhctNBwq7gMsMYvC2PsL5hNUseuVwgRyBTzCxrRfwyyjl/CAUrbOCKFpK39neEg3aGCbHLPn5N5khg1cza70fJMI+HfwPaNOFL6nrfXyT/yMepMhDDkCflPNqI2d1w53OWavIOpczJZHguIX7hhcSwjMnNzO8hlUi7EZYLt+0KNhzRH1CvyCrKRNow34Nct72DACHDhD/Qnsqt7YkBj2ldgWGj89nZ7RJs0YqiOSXIiwIIURA73M+Y7ABL7vzTdjb8tvTCTY+lMViicOJAEnmzFYzJIdC+4YaRsR6rlHLiyt2zeKZojXAdoUFdHlx4HlHuEAzJK+fLrGQsBYSbFJ6I4txsFo5LqFm/G7mTQLH7LfV+adrNxcQ1TeQMkAsmuWLyFcZUaxTmWnE+dVrXZ88/TPRRuG7RR7FUE56qltY+CgXj1wCFHW5hEH9Y+15MTlY2+h0BKxFueyxbg4UN7xaWBzo4VAuRQYGHMmMjOMyszk07QDGDhzFpnqvOrgwY3t2tsgYccrJJ9wEU3aM/pW3bKO0uonOfOrS/C8W52tjZfj+fdnluXAFEfukgY79cwXDtcSu13v39AW0WDc/mtsdfpNH22R6wMDFx5EoQCHWF4VKGVcx5gTrKsAlAaNsYMzKUlasb1zqRA2gH3BC4/rn9Gk2hXqC2PloXyHuc59P78u8J1INQB8tB5AdeEVveQCj2Yh2KDCxszIepT3UGWSm5sObR2JobHGDk92rG+RI5av3SAcQrvjSjI4EQ7CHEbP29LkDjFAI5ncQlHGO25ulx2KfhYsJIu1F86EAyW53JGY3NJiDO1vHx+8Um8fMtx7oCxIU8otwh1GUGMufN3ooRAWJH4kYd1L1Z2eL4LUDez6h3xSUB6h6u1/pECEBtfbQuwLNXEokDqAdMBpb8cN+UPsh1IgrHafIR8saYvW+9UU9gqydbHjljkr+rncQvBJeWyEG81g6Dzn96Z5BK+dUOhW1A3WUchZ82bp0FcOtiLFmWKkkcdi2Wv8uyhAsBpx8Wp23mrD0Qjwi0mrg4fehAp3WiSw9jhvH5CCZ7oNND87Utv7CHQdx2eTxn/hwIS1YwrlRXcoaQMVYvXLiUEUFrp0woFGfH79VHLxGuprzUhmshjxcBdZC2xhgTJg3YhK29xSXWoNUawn2MzcjF5IBZplg+wD/I9oLpSTtknA1CHpMGsE4aO4dBu4T7yvauhM/vgBCwHAxLRfA73pO/dvEjHjyTnbqXts8aJzNMsSE/nsUkA8wkj+e4MenE3mq1xWEP5ONkGvizyUTYfQ3j8iALhClp53Cx/A7LMswerjX3a9JuBeKTe/zb6XGdAv7NCAPPGmk8vVztP/N/xmekxcONMvbukLSAFCUuK4y01J5HhIOZyNjK9cjODVzexi5GSAMOi8EGEdjYAZOMjPTZ8mgL0/AE2PKI9fBHd22m1I0r+B6WndnFze/Ylw2AiU5YtoelOpjgYuTd+o5dOk/Gx7clPqMNIE7kOX7SVzIzV9oW3zfain1d24dlpMH2vi3tCoVCUV9xTgmG5WA44Sdl7RIm3HIRihD4IlxFvhq7QNkEZ0l+LmEnJ1h5JXlZsjUdZiViP2N3vwBIULEgLaWFsv55/5oFHJ5h+WKpGLblxDN4H+vyVn7xH9lOEEIa7pWS/GyOhZ9nYQ0hXJKbJetaXX38ZNkalnvgd1scWNOILVShLNgLbLFg+RkbkB/8jmUpmBiDz2Y3s+znjH2fjTWmnEdOK57BEigsM5BxJwYUBSPtCMs4OAWzFOUeK5Qcujx3Vlg1Tuw7jOU0MjZkTVsNiSF9KDvJGzZ3wNh0peQRO1dh1jzesREVIHm0s1TlN76QP+QBngyTu5n2c/ls+vkLaz06SrqRDp/gxrIMRNxyDEwuwbpyhGHkETseFRv3GIgfW1Ziu0vUGWa914B/O91r4Gh2km0gsfViVWWJzNa3zZqXtbe2uhBixqYZmAlaxu3KaAOYyIOywNaZeUcOsSIB5QRtMIfrq1TKEe+h3koL8qV9Sf3wPbyP8sM95BttSaFQKOojznloirsP1iEmy25K2M0GghUbM2BJlU9IA9o5exLlHj4gM8mxlzAW0mM5FojHM6ChWHWtb7ybju7YKDsagYDWfvs/SpgzmY7tjmey9KQm3QbKvuk4kATxFLEVjLXiafHrZdMD2c/bhJO7PmbSHk/5xw5RYHQrVgy8adecSTJm0nLIMCbdNbJuHWGu/e49DnMCHdu1RYQ0tufDkjYAO68hPmcmGqwLF0WC07WPCQEbWGAjBMwGxTaOWLqB/YcjOvaSdZtrvn5H9ge2bb6CtY3Y2B+HAmyfMYaVnqP8bG852AH7hoNgsUc84BfW5Aw6h4KCQxywHSWWiGCjfZQlNuWHNwDrRdd9P0r2TMc2t5vHjxYvhImt2TVcjrvmT6NjiVsI686xjatMRuKyxzI/7Fns4u1Lnv7Y1pbzyOS7m61f7AWftHgm36siH+uhBji0xis4hPMwlnYtmCxlCLLDGnXPgFBa/dVblMaEu23697ImM6xDd9kbe80378j+w/CEgITDO3aSQw2wUQy2mkW8KPfjybtYoZovZYp1oojbNiM4eeU8ykzeR7sXTZN1xwERUbR7wTQ5mAfvYBkQNmfAhiJrvn2XEudNphxucw2i20j5YTZy47huslPVxnGfcZv5istvnaw9xnIVHAyzjS88V5iZTmHtu9LWKd/LrF+cXHWI8xXcoh25YQ2xnXJ3OqBIIY/XyjpyKEkKheLyA0bIRTs0BYvs13z3lZAb9gFf+uHf5MAAWFEgp9KCEvmOMWTsTgSL+fZ3x1Hrm0aKwMcmHiAWJAoHY+A0L7hqQYhDXn2bsMWrhQkRG8vkseV8/asfUp8n/m7sCrZ/n+zvjYX4oa060Wa2GPF9xIc/y646O2aOY/I1FufjxBs3LyfZ5ck48GCGnLg25K9vyzI17AJXYxEzsWBrRn8mVRxJKITCwhnuexykgF3MBj7/tlifUBBAIMEt4qhR226UlbJHCLb98HtQQhzfEhF2IP5GTCQ4DGE/Ew/cxdhFCMtCBjz7upQV9mM3NlM4lcqx5jaLrdeDm1dTz0eeky1jsXMeNrmApZqffpTJbB7hdKb8jAwJC5bojl9+kk03hrzyX1F0QNw11rsoJqxkhEeRiztOYEMeTZSXcVhIG3u993nyNSFbrNPHvvM4zAFeBtRnS2xW0bGHnJAkmx+Ul9CepTOoKZdNtwf/T5bQHdm+QXabw8YWfR5/RXaUwiEIHDWH146O41CD0lJJE8oI+7ujzJEupKcGGAJji7jL/Y/LZhTYbQlL3dB+uj74rGyDiB2boODh4A5sTnPLf75gIk9hhXI0h8155YbgxOHuZOUQh82M+GgcRXTqy89/Ips+4PCbwS+/T/2e+TftWTKdy3u/tBUoGWgjhcePcZxzuTLgsThd1VIoFIorG7USOQD3KUgaOwvBYsXSG68GDVhI9pLx7dSNK0VIY7c27HiEIykXvvuSWDkQkjjkxEYuGGPHCUCZ+xIoqudgCghvIJv+w2rHTnE4mnLV12/J6Tlw5YLgYclhE4mco6l0ImW3uFAXvP2cEF92WjJbrAVUcCJD1rVyUoWssKY7fc9WatpjEMcRbOwKFRJW49ZFuuBqbdJ9kBAg7sO1it2JmvYcxNbqaDkfOCiqJVv8OFHMUcbK4SaGez2c8xo7pA+5+Rgn7SCtyDe2HAXJYLe6Q5tXihKAHZNwOErz/jdLPsR1zeVh7/62EVkUp7dhTBMK79SPXFnBQHpKcnMohQkSuxhhyQWse5zBjt8xLh7NxIpybNGfy5HL8GQejf3psbscrHsjj8a56theEtsoYqvGhrBCvd0NImTlAGnBaXNtb7uDPAL8OJ3gNs4j5xtr33EqE3aYCmzaXA61wAYXOEIyuHmU7G6F9oGNI2AFgxxRBsgvFDyUNcoc6aqxejk+lJ9x4AyHz+nFlqxbJn3DeYby1Fl2WIJyg+108R52mPIOCaI2N94tyqNsm8n1jlOyoHRgLf+id18U4s9jxRFDEThiFZY8jkrFUEhFSYnUJw5iCGzamEJYQYTihnpQGlcoFPUNtRI5Dj9w9fahrvfdL9tmNunSj3r/+VVq1m8gC/RBYvkkzBlPIbEdWeh7045ZP7LVvpo6DH9YCEaWKJ1m3cCV6siCHO55Z1digVoswhPnE+OI05YDhxFOBDPIHweuGDPD3bHPurcfC/GbOC1PynF+rYfezeE5G0RjHcMFINQxA7ssP0/iwGz2s22CACUDYYuFDKWDySaC8wjLrVGbLnIq2tFdO0Tgg+iwkb4xtsrEVIbyYTKyyx/W1SIMpB1btoI4jTFfEs+ELJnA1mSnw8iqjDXjWcxDwPaGcNl7M2nv4jLG1oFw/WLYAtvf+oaGcTwY6y4w8sjliPwYgVnBeRKvgl0eUSfRvW+gQS+9LzvOzX/rWVaQDoqSZlPUOLOssGB8HYFYE4c/8j6XGxMh4oaiAZe3HB7B2ZI8SlzGM1AMUDz8Gr9vzKOQNMoNe1RTGciYw4CihNPfsB2sMYaPNuNARdjL2Bebdxg7ZZndjXFwhIsVDaKcsaKDXaVwbnCnkU/x9Rh1/8Pzcm4zhjygNGKIB94YI1toX6gz4zPyrzBgzCvQSy+9fr+LZRv/rSt+5UljUlpBVplYctjTHFZycXYp+TRsRO6+ATK2iHFzC8tnEBFctfkZKWyt7xJ3NnY2wwXg0AAIWuwfjrOBV301VmaTF+dmChlg0hGOTcT52yB6TJjD+Gc5f0Z42Bsc+xRnpewSVyv2EHf3cxO3OjbRB/GI8De5sGU9mPaunEOrvvxBZjQXcrg1hcIkBJLdzqRoHOqBXZCwFWIhbfjhQ8PFyoIeW8DCesQ+vTj7NmX9OiEicWFzUCAU5BHEhINeQEgACC2gaQuxKNd+/z4t++hTGfvGAQLYAjFp+WyxFkVZwcWA5wFu+tWjx4jliP2qwzt2lXI/vG09W6ZdyIs/H9m5SfYfN3uaZL91TPJbzeWIMWCMZdvyiL+YYIhzdlFOkke+UD/rvnuXcIwoTg9y9fElTGZ08fKmY4nxckyf7dAGXFAEUK+w8FG2KBeQJvKI/GFv91Vf/ZeWf/KhWMNwm2N7RgxrwHOAA2BQLqhHlDXKHOmCYmQkFPE4ytyENd+Mo7WcNhyE0+3Bp2Wuwaqv/kdrvsZBEwnU7YGnZEeudT+MorXffE87Z48XSx6nLGHyG/KBvbNx2EpG0k4ZIsC8BZA/jqvFzlw4372sgNsW5xHDEpgrIfnkOkVer3WgBWOoAgddSCPX65q7RIac5b5el/tijmH+/bU5O/ao085uqFwIX5vlC+LDqV64QOQATvzau3QWC8cKmZ2OWeSYEIeZ6XClgyTgnvVt1ETOJsZscpwsE9Q0RmZ/J6+ex0rCCX43UMZT4abGwQUYL0XYEV36yulIGMvG5vM4kcnVy4P2Lp9P+1fOowHP/5dJb6PMmg5o0pzJcpbM5sZh8xgrDmnVkQnTupk+EznGSGGVGgcUGCefHWNFAfsxw8pr2LKDbAOIWfGYIObHaceBI7AEm3brQel79oriEcrWe8q6xTK2DsID8UK5gAKDZWvOZozdr6LQ1h1kDDx+8lgmmzTq+sAzUo4mN1faPv1HWT7W9rb7qDQvj1oOGkbeoSFsTR6SsWhsgQqiPrJjo7ifsawOBJW07Bc5WAKeE8wFALmCsNEIQJgYt4arHK5/Wx5BuJgUCO8IDmDBefIFJ9Ipacks8XpgyKBpdxycQJzHneJVwGlkhzavlvOJQexQKDBpDYfY4Hx5k7sr19NCOTe848g/0C+v/UUOD8BhBCBIxIV2gO0xcVAEXPJooJg4lnPogCiEOA6zqrKcYgfdQd4hjejozi2icMArA/d9eMfuVJB+jPYsmSFKH4ZyMIERs+GTVy8Qlz/qct+K2cZSNLOZf79VDqEw5mVY2xYrZhj+wPAMDjXAyXBHtsfLsAza3Cnj96cBSsfVvLNbfn4edevRi/Ldg8jT10/KXnFtwcR91eYJPd13prh8gFGUeSiFejVvRDNnzrLerR0XtkUrvwL3tZMZ7t1i+Q7ry+yGRgCBJ7fYagV5YBkRzoA1DiWAMmB/4ADzi7hocfBJTcvh+3J4Bsdt9vQwrKbySiFFG7ChPV7AGP2yj/9JMYOHU9OuPdjSMja3d+E4DIsP7mp+nolNEmVFTXqQP2uCnTEfwIzldfyV84GZ65j05+LpwvEjLmOdNQ4CMOYNOLFVXsK/Wzf8Z+BQAxyEsvTDv5NvSBj5RUSxxTyGutz7F1ZoWBnZtJ4cmDRAJjiKEevA4yd9K8cbDn/vA7YuOd4SI122w1LKCktYuXCW8pVDDTjPUKywhh2wlSPSYitEWPxYC45DIGqGOThjNYca8DMoFzksgNNj9jBz5zVeNw4/MbYJBHmBjHEIBg5zgFKHNJfk5tGSD/7KCk97OTlpx8wfqd/T/5JnMeu9+/3PyOlnUr4cL1zt2Gve/mAX/IVyYXZzloMLYAzY8i5zM7guALi/YUFDITj1UAMjLNR1RdmZbQsHJCDvtsMf5D25z2VrnfOANmDitoA0nssqv9qJHOf9b1i/jjKPHpF+pbh2AHmBa/78+RQeHk6tWrWWneMUvxNYVmFuVnhUM2rXtq31Zu2oV3utnw1i1aUdYIsrS2ZeY8z99wYsbSyPSl4xl8qYgIzJXF3EEyATwDjNBhmB4EyyNKs4K5OasCUsJy7VA0CJwcQyWMMgS3gKGrXtSGnxGyT/Ia06nJMY6xuudiJXKP7whz/Q9ddfT3feeaf1jqI+gG2g+g0Qo19YUzmb9kogcQBubKSp60PPUt/H/y7ua9yDzgTFw4ChP2FGeFDTWJlNXl9OJgLgesP5zT3/+AL1fpQt85g4sZAxho9Z9lcbiSsU1wLy8/OpsLDQ+k1RX/CbiRyuVtuubsbnugeJ92zv1hUIH+OZ4ju1AmSO7+cT90kYM5/lE9JjF+5vAdKEcWrMmre5lwFxgNg7QTg+kLw8c5HivlyAJY781eQR95AXuPIVCkW9g7e3N7m6GkN2ivqD30bkICGLha1K4/B8/D0fQsJsdXkXA5d1gTU+mSVuR4YgX1mCdQFkiA1ZsBUswsMsdBDtxSJzhUKhqE949dVXadCgQdZvivqCOhF5jRVsB4yDunm7yY5tWE+OyVC7F02XLTVd+DN+xwQn/AUQhnEPy72M5VDYrcw4lMM45AS/yfrjWix8HKyRtm0tTX/pfllWhWVNeAez2me88gDtX71QJs1h/FbiFje2lZSZnBEn8oHfQdZY9mXM4l5Fzq4usmTpWMIWeU6hUCiuNURHR1NQUJD1m6K+4JxEDkLMPXJQ9k+HxWsjydKCXNm3Gmt2sWwLy84wNoqlZFWVVYR149h5C2vCQYxww2L9bu7hVLF8nc0mOQ0N75pcHcUSzj16SHbjgnsW7m6Ms+IzgIlG1dUVdGL/Htq3ch6T72rCelcoB1gvLMvNUpIkLMxwRtzYYhYWt5A4P4c93HEAjM1yt5QWsSIxRZa7YXMZ39AI2csd646RT4VCoVAornT8CpFjK1NHOTQFpA2yxFIhdz8c8rFVlh4tGfWGHIri4uFFjkyEJ1L3yIEm+enpcmAITi5b/N7Lsp57+8xxsnXm6q//R8s//ScrB4eYQL3I5OZJpUXFckDGik/fkOdxgAi821gHjWNOoTjgNKu1331ChVnpFN1nKB3dHU+WokJZ85i2dY3MDHdydWXlIle2IMVGJQvfeUEI3+zuJhu9YLe2lV+8SYvee0UOUzm0eZXkFEuoKspYEYltL2PbWLuNZWcKhUKhUFzpqJXI4f7Gkq4lH/2P1n7zP0rdvEL2OV/3/de0bfoPcizpDX9/R/bQhuWMNb+wzk+k7GUCXiobvgz95+fUYuCtVFlewmS7TizfW//7uazXxqEYsOJh+RZnFchY+Y2vfUbXPfMvcc9np+yTbUrhCSgryJPDQuAZcPXypYYt2oprPJut7pyDyeIuxwYhsNoPbVkvzw5+6T2Ku+1BtugrKe/YEYqf8i214+8DX3yTMpMTxHqHRwBp8ggwtlSFSz8gKsZ6YlqdRh0UCoXiqsHatWspJSXF+k1RX1ArW8HVjQ1JGkTHkn9kM3Lz9pdTyGAqF+dkUkSn3uQV5M3W8fXk6u0rG5JgkxIQYFTv68XSnvzMCMrYs0O21sQGLM363cTWu0kOvig6kSHud8AzKFCWay167yU5sARWsYWVA8TtGxopp4BhJ7YmXfvJhiZwu4fH9aA0trZl97KYdkzIPrKBTHin7nKG9pTn75bxe+wcl7F7G8fvKUuj/BoFc/xDxZKHsuHuG8iKgJFfKALY+QvbfOqEN4VCca3hs88+o1WrDE+lov6gdiKvqiSzpxe1vvEmaj10pBB3+zv+SK1uuEt2OCvJz2XLmmRbVSw/Yg4UgISrKy3U7cFn6IZXR1H2wX204rN/kZMJp59lc5gk49QgSpmQxiy6b+VC2XoT25Z2vudJDss4+tLZxYma9BgoJ3VBeQht3VXeg8u/cfsech52xt6dsrUmwoL1XcGWfdywh+mWf30ls+IXvPM8KxwhnMZiKi8plHTCrQ9gn27sH18z/726SsbycZ95XaFQKK4pWLAK6QrZj0NRd/yq/xiEXZRdJgdZgMwxWQ3j2tiDHOS6+IPPZXJYNZMfDpUCiYKA03dvp+WfvE5pW1dRVXUlBUQ0F9c1zvte/N7HtGveJDleFNtkYmKaCaeVFeXLWDfO8wbp4lhKTDgPa99TLGQzW9yBUSGyhzm2FfWPiJTnSvKyqGFMG5mghrizUw/IGDys8fKSYnH9B7dsRw1bxPH9N2jh2/+mY4lbxEIPYGu9OPs4lRVy+h2NU7SwDzq2Vf21PbcVCoXiaoQYSuqNrHdwep1h/SwoLS6mcRMmUXD368k7MFgIGNtS4rQzEB3IHQdxmHG+dkWlnPstB3m4e8vZ4oFsHYe26si/ezHxF1NIq07U9uaRlLhgKgVFxYqbHYpAZLf+5MHPBzdvLQeaePgFys5mcLG3HHi7/DW7ecm6cZx+1bT7ACbjWDK5+YoF7hkQRIFMxDhrGidtIW4cnNGwZRy5+wUxOReIW73tLfcKKZtd3cnFy5e8GzakvGOH5ZCRsA5s1W9cLodneAU1oKKcLFZMJlDc7Q/LWDzyqlDYAAGHJY2JS2dR54gg6tyth/UXheLqwPTp06lZs2bUrl076x1FfcD577WOsWQnJyZZV3FJQ3mrLK8SFzUO2UBweMfF3XpQBf8Od/bU5x9iQr+XYm8YRGUFOASjRGbB4wFMlnPx4HfxvDU1lRVVVHj8KG36+TMqKcihAf/3JisLXuSEZWEcIKxxKBNIDyxvs5s7E2+1zG6XgzMQCNJmqZLJcks/+jv5NY4iNz8/tvoXUO9H/0ahbdrQyi/eI++Qxpy2u2j7zPFyolmnkU/wy4bSolDYoHutK652bN26VdaRN27c2HpHUR/wq671s4KZGwSHE83K+cKpXyBPWCsgZNmpjckVv8tVWMKWuYXihj0kVnZRFtaTGyem4fkKVgBAmrbw8BsujFXDksY7Xe5+0rCQKyvEfY93EB92c5PxeXzmv0gHIOmSuI1zpnHsZ/eHnpO/sNT7PvlP2Se8rLCM2t32APk0DOc4y+S4z9jBI2QMXklcoVBca2jfvr2SeD3E+RP5eaNaZpPDnS7nYp9u4dcCjHd7BDSgjnc9IqRrI+kLASbBeYeEUed7HqNuDzxN/hHR4jXAfcx2b9S2ixB3WFx3jjOIlYi6pVGhUCgUit8bl4HIGVZrXXZp4891BcgV1rnh3q/7e2cDZtPbrP1Ky8lDPaAw2IYPbOT+W+NSKBQKheJy4fIQuUKhUCiueOzatYuOHTtm/aaoL1AiVygUCoXg3XffpaVLl1q/KeoLlMgVCoVCISjG8GO5zhGqb1AiVygUCoXAEUdHn8c8JsWVASVyhUKhUAgqKirkHApF/YISuUKhUCgETz31FPXp08f6TVFfoESuUCgUCkHfvn0pOjra+k1RX1A7kWOcRC+99DrtsvYPhUKhuEJwlr3Wj9OgYXdSh5e/oPBWLalSJzAqFALwOI7uHf/CY/R492h64tkXrL8oFArF74cziDw3O4vad+1J7p2vp8DwSNkRTaFQgMgd5fz89RNH0/+eeoiefk6JXHF14dChQ+Tl5UV+fn7WO4r6gDOIHAfLf/DBB3ToQLKcZKZQKOzAXcLJbKYHHnqYOnfubL2pUFwdePTRR6l///501113We8o6gPOIHKFQqFQXJsYMWIEDR06lB5++GHrHUV9gM5aVygUCoXA2dlZNoVR1C9ojSkUCoVCUFpaKsOrivoFJXKFQqFQCOBS79atm/Wbor5Ax8gVCoVCoajHUItcoVAorjEcOHCAsrKyrN9+HRkZGZSWlmb9prgSoUSuUCgU1xjmzp1L77zzjvVb7cAhKm+99RatWLHCekdxJUKJXKFQKK4xDBkyhNasWUMbNmyw3jEAK72oqMj6jWjr1q20ZcsW6tWrl/WO4kqEErlCoVBcY2jWrBndcsst9Pnnn1NlZaX1LtF//vMfWrhwofUb0ffff08DBgygyMhI6x3FlQglcoVCobgG8cADD8jY99KlS613SL7n5OTI58TEREpISKD77rtPviuuXCiRKxQKxTWIkJAQGj58OI0ePbpm7bjJZCInJyf5DGu8S5cueqxpPYASuUKhUFyjGDlyJOXn59O8efPke0lJiZD50aNHafPmzXTvvffKfcWVDSVyhUKhuEYREBBA99xzD33zzTdUVlYmxN62bVv66aefqEWLFtSuXTvrk4orGUrkCoVCcQ0D5A1MmDBBPgcGBoqFDmtc912vH9BaUigUimsYLi4usjXrjz/+KHutz5o1S8bPe/fubX1CcaVDt2hVKBQKBf3xj3+kJk2ayEz1J598Uom8HkGJXKFQCCAJ9u9PprysTKquqrLeVVwLcHd3p8WLF9O//v0vim0ZS+/87x1yMbtQlbaD3wnV5OjkTEEhjSgsLMx6r3YokSsUCkFhQQFdN2AgZVocydXDk4ldRcO1AgcHB7kKuA2YzWZxtyuJ/35wcHSkvMwM6hfXksZPmGC9WzuUyBUKhSD7RCb1v/FWin3qXQqPbUeVlnLrL4o6g6Wpo8nEpOjI5VdmvXkBQDjOzizQnYx6gJh2sP52OqzPwoKrqqygqoqK2p+tDQje0UHWkIMS7Hd7O18gzUA1wjjfdCgEJlc32jD9J/KMn0EzZ8223q0dSuQKhUKQw0Q+6LY7qN0LH1NYTFsl8gsACPX43gQqK8yn0LZdxMoVEj5POLEykLl/N+WkpVBE574s2F1rHe4AcRZkHKHM5F0U1LwNeTdsRJXlFo7b+sBlhREplBgnkwt/Unq5EJhcXWjjjPFkXjuRpk2fYb1bO3TWukKhOAWwpKr0uqDL5OpEa799l2b+9SGqwm5pTOI1vzMRg9xcPF3I5A6ScxDrGfedXYz7TmYX+exkdqQjOzfR1qnfUXlRATk5m+S+M/8uz3E4RrhVojysGv1f+umxm2gbP+/k7CCkj98QnosXx+eG+MiIj99zMpklHLM1HZVixTvKdyN8szxXXVVNzkwq+A3WPuJ35LTgN0knpwPv4KrmcBzZol/3/fu0Y9aPZPYwS7hGOvU6v6v6vOapKJErFArFxQIbpBVlpVRecvIEMQGbxyDjQ1tW0fJP3qL4id+L1e7k4ipWe9LS2bTis3do/5pFtG/FPCrKyqOAyObUtFt/JkRPOpG6l5JXL6K9y+fScn4ubesacd87m02Uc2g/Hdy8ijz8g2j34mn8/ZCQLAj+4MYVtHTUvyl+yhiOjxUCs1lI+vD2DbT0ozdp0/hvqCQ3i1w83Kk45wRt/Hk0p+NtUSJMLm5k4XzsWTST8o4dYi535jQspGOJ8ZIfpOdQ/GpaN+YTDn8sVZaX0vHkRFr7/QeUuGAyndi/j0wcn+LSQ4lcoVAoLiIc2CrFeLU9zK5mSpg7kaa9eC/tWTKDVn7xb5r7ryfE+5E4f7JY8Ie2rKFVX7xJU1+4l0rzcyhjzw7aMulrIezD8Wtp6vN30/aZP9DuBVNp8rN3UU5aMrn5OVPSkplMouU05JUPKO/IQSFXVy9Hvj+Dpr/8IO1dMYdWfPo6rf76bbGmUzYslXQkLZ1Jq7/8L6366r+UeziVZr/2Z1r7zbucnik09bm7af/aRWQpK6F5bz5NR5nYoQQs53B2zv5ZlIE5bzxOC956VpSIOa8/TvGc1sLMY6LIHE9KoMwDe/kdk7UEFJcSSuQKhUJxCQHyLM7NpfjJoym4eVt6cMxiGvTCu5S6aSWT5iTaxUSO8fQ7P5lEbW+5l8rZUq+uqqSK0hIqycvmEKrJwtZuWUEe9XnyNRr00rtMmOlUeCKDSvMq2IpfSN7BjSiwaUvyj2jGCsMEys/IE/d2YNMWdO/ouTTsfz9RROc+4qbfPn0MW+8N6J4vfqE7PpxEUT0H0b4V8+nIjg009J+f0X3fLSLvho1py8SvRKGoKCsTdy9gKSlmpaFMhgxgwYd36k13vP8DNWjehtK2reWwrpMx+tY3jqRmvQZRWXGJvKe4tFAiVygUiosMWNFmNw9jzNnDRJUWi7jSQXheDb0oqHkrcvX2oQKxYEuY/MLIK8iVvEPDyeTuITPHsQQJ7nEbPIMa8jOhHJ6XXHDLp+/eRQfZAk/fvU2s7OP7EthCXk2ZexPJUlpKPqER/I4/x9taXPWVFRYm53zyDgkjz+BgCopuRQFNYljROEFuvgHUgL/7hvqxAhBDpQW5bJGXiiKCsXFnM5aocd4cjZntSIN/WBSZPdw4L77kyPdhgeN3fMcYOZ3HOK/iwqFErlAoFBcLTHSYUJaXnkYrPv8XLfuIr4/flDHmkFYdaeecn9nSnSQTwjBmHd1nKDVq3Vnc3Ms+/YS2TPiSyosLZTwd5I8xaqCKCdjC96sqymU1AVzeeG7H7B9ZWfCkIX/9gAY+9ybd8LeP5d2dfL9hTFtKWjaLtk2fQPP+9SQtHfU3cja5UKO2nenAmkW0bepYWvDW/9Gid1+kwKhYJvMsWvvd+7Rp/E+0h9PTqF1X8mEFo6wwj1LWLaZd82ZQxt6dbJ1XIJuSNighVWysy2dY6gxY7KkbV9CJ1IPijldceiiRKxQKxUVCVUUVk2JLsYD3LJ5OiQunUeKCKZR3JJX6PvEPCovrziT+ARNiAg1+6T1q0KwVtb75Hors3EfI1d0viNx8/KmCCdsrOFTIH9qBR0AwhbTuJNauyc1dwqGqaspN208d7/wzdb77j9T6ptup6wOPUMvBt4vbvf3tD1PTbgNo/Q+jKPvQfmp9491kYuu5/R1/pJiBt9HGnz6ViWux14+gmAE30XV/eUMm420c9zG1uO4W6nb/M2yl+1OX+56iIwmbZCy/afeB5BfWVCxypMcjsCETeRUFsSLgH9mMqLqKWg29U6z5Q5tWM5FjTbmxJE1x6aDryBUKhcC2jrzts6Oosa4jv2Bgshtc69VsudoAMQs3uQP/Ky8tYqvZTM4ubsx75bR54teUtmU1tb31AbF8t80YS3/4eY2Mb2MSm1jAHB5c7fgM/zaWeWHcGhTpYN0IBuPWtt+qmVzxPGbEl5ewhc+WOCaooU7xOxSC8mIsa8NSNyw1qxAXeiVb2NgMBsMCxhI24z4sb4TnbHaVeDGGjwl91UzceE7iRD75N+RTxtGRW35Hcf7AhjCbZv5MLusn6zpyhUJxAWDhb9uyU6/zu/g/g1CZ4IRI7S5Zn8+kZ3JxF+ID2YEMQ1q2Z1ItkhnjR9lC7v/sm+QTGi4kDgXACJeDxEptxIM6wn18gsIA3zaA5xhY+43PuC/xuXpIfMaOb7Y15ljzzvedjfuIB+57R1YwsOwMBC7hWsMBgcNlb0x6s4Yv1M3AZ2FxW7zGenkZ3+fv9uWjV90v/s8o3zpALXKFQiGART542Ajq8NevKDy2BbFcV1wGMD9SWVGFrOd2YsL0DPRhMtR5YtcyuBnQ+qlTyWnFuDpZ5ErkCoVCkJuTQ/0GDiKK6kA+QcFW60txqcH2l1ivcHfDqsXMcrisFdcu4P04snsntfGppmnTplvv1g4lcoVCIQCR9wWRR8YxkTdQIlcofidgXsLRpARq6+ugRK5QKOoOda0rFFcG4FpfN3UqOatrvW7Ytu0QxcWFW7/heyp/j7R+UyiuHdTMWn/uw8t8+pn9pB61KxQKzFrfiFnr6ybprPW6ACT+wQcrrN+IoqMbWj8pFNcoWLeHfn/pLqZuLF3iqDBrG+PDmFWNc7wdTcYGImd/79wXlALbzmOn3MdMYFkudep9vfS6Ui/+T/pCXaDLzxjPPdfX+onI09PV+kmhUFxsYD00zqo+mrCJLMVFdHDLKto+c5zsD75rzgTKOZgs44MXBCZr2YK0ME+WQNkARSH3SCod3LSCnHWnMcVVCCVyhULxq8CaVuwmBhKGleDs6ma1op3JxdOdXL3dydnlpAKMM7BxD7/ZTgEzuRrfzawolxUVyDnbhSfSacPYj2jPommUc/gAJa+eR7P+8QgdWLNQnrcHwreFZQ/ct8Xl6ulGGXt30Lrv3hOLBr+Z3d3Jzccsh4VkHdzH6Tbygvt4Dy5MA9UyU9jVywgL8Z8tPoXiSoTT6wzrZ4VCcQ2jtLiYxk2YRMHdryfvwGDZCATkXV5STKkbl5NHQBAToAcd2rxKRrUxhh4/+Ts5r9rRySSbmGD3sON7d9L6MR9T+u7t5BfeVN5JWb+U9q9eSDlpqXJS10EOr1GbLhzuMmp36/3U/aEnKHbI7WQpKaUds36ipj0Hy+5iUBxAymnxa+Svm4+f/AVguePErs0TvqZjCVvJK7ixpCVh3iQKa98dXnZWChbTvpVL5NCPwCYx5OLlT6nrl9GR7Rto56zxsgubb2ikhIX90Df++DmHuZkqSovFzY+DQZAGheJyAkrl0aSd5Hw4ke4aOdJ6t3aoRa5QKE4FExcsblim7n6uVFFSRGu/f59K8nLYmjXR9plj6RAT6+bxX1BR1nFq2LI9JS6YTPlH0yjrQBKt+fZ/1DA2DgHRmm/+J0dxrv76HSFzED0gW3di3Jr/wh1uKa1ixYCoSY9B4hY/cSCRLXuri53Tk5W6T47UxE5mAMbTcw4l07oxoygwOpYqKyto19wpYm17+geRV1AIpSdupaUf/Z0sRfl0PGkHbZv+vXgXln30DzqRupcVkwa08os3Ke/oQdlZbdkn/yQHzjd2JVv4vxf4/Xj+rOdpK658KJErFIpTAOs0/9hhSpgzhbZOnUgZ+xKMH6yWqWxYwmSLb9lp+4Uc44Y9TD4hYbR78XQhdxcPV9nWE4dwgPRd3D2p71/+STGDbhUCtx/DtkHucaBQImwz5mF9g+zb3Hi3HMyBbUQNGFtYlrOSceLAHmrQrDW1u+0+8g+PIk8mcd/GTeTULhw6MuCFv5Ef37ewlY1wMTTQaeRj1Pm+p8iDSR8ufqQTe6N3ufcpvp6U4z0rLDh32xqdQnEFQ4lcoVCcAhBpwfEjlLhwKm2fMZZy0g6QWfblNrGFCsLF3tsu1O2B/6Pw9j1pz+IZtOrLNyl9zzaqYqLEnuJHd2ylgsyj1Oame8R17cCWrZu3L9FZNizDWLSTyZFMro5UkpspR2Li3G2cqmUDzui2t44Rj39EM+r35D/5s4XiJ46m9T98JOPvIHhROth6x+ldzmabQmDsnGaMkXtKGEgT7uOscLO7l+Qdj3kGNuT7xix3heJKhxK5QqE4BRVlpdQwtgPd/MZXdMcHE9jafogt2VJK372VjiXuody0FCbcbHFVB7doS4NefJdK8nMoky3jxnHdxK3d7aHnqO3N90lYIH2cpV0ph3MYpIr72IbUUlLM1n8aZR9KpeRVy2jtt+9RaNsubBHj5C+2iK2kfGznJlYu0sU6B+CiR3r2LZ9D3R98luKGPyyWPya1lRXkSfrkDG+2wmFV42AQxAlAUYAygnRYSkv4frEcC1qUlSFzAdK2beRrHb9nHHyiUFzp0FaqUCjOgCMTGGZ9O8nMb0+2rO+lrdO+p3Xff8hE25lC23QUi3jz+M9pxef/ovAOvSi61/UU0bkvBTVrRfP+8zSt/PzfbBEHkHfDxkL4IF+4z2FZw3WNiWQNmreh/WsX0vw3n6H1Yz6kRm27Us8/vsykXyVEi0l1+Htoy2rKz0irmUmO7WPhRocysOB/L9C+FXOo88jHqUm3AeTi5UNJy36RMfAGUa3IUlYln+Gah2IQEtvRUBAYODvc7OFN3iGNqP2IP9GOWeNo5+zxkjZnjOdz3ArFlQ7dolWhUAh+7Txy21nWMG9xjraMVTsYZ27jyEu5x39tY9xi/TJZwho3jsc0ydi6ECPflyMx5T6TO5OxbYY8ZpEbYZ66z7vhFjfI3QY8L3GVl4rljDO+JRx+ttLCYTsZx4dWlOOzk1zIA5bHGedlG/kC8tPTaNuMHyim/62SjyUfvEr9/+9NCmnV4ZRyUCguB/Q8coVCcdEBYgQpOjg4MTGWCdEaE89wcpdB0jIBjskWn2Ws2UqoIN8aEges3437GFOHAlAtJAzSPNthLUL2tvetqInL0RmpqHnXUDIMqx3ufPHOI2zcZ9gTM+6BuOE5cPX0pi0Tv6Jt08ZQu9sfooYx7WreUSiuZCiRKxSKOgBEaxA1SNcGw5o+9R4+1zxrm/Z9GgnXfMezdlfN/dPxK/cNkj85Me6UcOzfq+We4e43U+d7nqSej7xCPf/8CrW+/k7k+NRnFYorFErkCoWi/kPGvI1x7wuBoXhUk3fDRuQV2FCsdFFQrGPpCsWVDCVyhUJR74HJeRgTvyAwgWN4wNgH3iLudLHqGRge0Jnriisd2kIVCkW9hrPZREcTNtPRXVuYjM/fMsfkuJK8LCrmyx5OZjMlr5pHJ/bvls8KxZUKJXKFQnFOYDc0bKTi4oEDUoyDRmCpyj0chsL3sTQMliz+4lAS3JdnmVyxlM3+OZAn7gH4jnCMz8Z9/D09DFjOtoNQ8DysaHz2DDLRvhXzaO+yORKugyOI3NgRDrvLGeR+EsiLpIXfRTwuXq5yiMveZbMJ27OaEAen08XDmcoKC2StuZPJSKMtTZh1jyF0jK2jTCRNHK7MrlcoLjN0+ZlCoRCcbfmZjQT3r1lE+RlHKCtlDzXpPoCa9b2RirNP0O5F02RPct+wptQWu7g1bky5h9MoYc4Eyj12iJp060/N+90kB61grTfWpLcd9iDbzA5i6TbtNVj2Oj+WsIViBt5GBcePUeaBRFnrvWPmODkVrVmfoRTFz4HwUzcskxPO4AZvft1NlLRkFlnKiujY7u0UEhNHPf/0MvM9NnJxogJOL3abC+/Qk8ye3kQY8+Z4k1fPl33f3f0CZbMbk6sLTfjLHeTB32/4xyeyk92xXfGilAQ0aU7BzVrLmPnhbes4T2lUVpBLbW65jxq2aM33NnFex5M71qxHx1JwTDvyDAwhzJJXKC4UuvxMoVD8NjCBwQLFMZ9uvmyJs1DBoSkg8Rb9b6ZtbL1ib3KQeFHmMer+8LOUfShZrNqqymraPOErcVO3ufEeJuh42rNoOm2ZNJrJeAh5NwyjZLaecQBLIr+fd/SQkPyyj/9BeelpdGTnRkpZt5TWcXxlRfnUcuCtHO63sg2syc2Zts0YK6eo+YSE04Zxn1BRdgY1attFDmypkjXkhkiDAgJFpDjnhCxDw3ecZgb3+9Yp31Ds4OFsSXtT0tJZbGF7c7pCyS+sCXkG+NOOX37i+zMpIKKJkHRG0g45AnXNN+9SUHSMLG/b8MOHlJWazPfeoZDWHWWrVxzQgnLQg1YUlxtK5AqF4hTAXZx9cD8T5Ve0evRHdHj7etkZrf3wP1KLgQNl9zRYtJFd+sjOaOl74slSXMSkepxJrorc/RvQ8b0JfH8rP38rhbbqJGS6b8VcMnt4iuXdsGUr2Szm8Na1crgJrFgcLYqjRHEWeEHGYY7vD9Tqhhv4+WF0cNMKspRioxiLbP8K8sZ+8K2H3k1tb76eWgy4RSx27PMOgMSxoxz2egdRY4tWNpNlxzakJWn5bPIKDqWYAbeSq48bufkEkBcrGS5e7lRRWkId7vwztb/jNnHlQ0HAHu6hbTpRxxHDqOWQEaLsJC6YSl4NQqgdW+dtb31QDm5B2ArF5YYSuUKhOBWOTlSan0tHEjbJ/uUFbHXjTHG4xTEu7OLpJXun71u1QPYmt5QUyGu25Vo4X7zdLfdTNlusyz5kKzUtmQY+9zb5NoqkpCUzafnHr8mGMXBDw0LOPZLKhHyXWOOw+kPbdJZ4TC5u4EtyZWu3ugrrveEpMEs6ZA91hm2c3dXDh5w4TPuRQljnsnObdXgAs9EDmrSgPo//g9x9Ayhh7gRWVN6mKtmrBmmXx+SIVORXbvG7cvF9KBhIFz4jDRVlZeSEMXiWok7OGNP34t/415NJUCguC5TIFQrFKagsL6Xglu1o6N8/oWHvjKXo3jfIwSZ7lkxn6zyBDqxbQgFNYyht80qxyFvfOJItXU+xWnEgyZZJX7EVW0XdH36GnN3c2HKdQjvnjherGdb4CSbrkpx8atKlH6WyZQ8rNqr39eIyx9h20x79qRJW89KZdDRht7jVMVZtcjFROSsQ5cUF/D2KrWdfTtNMStuaRHtXzKYSVj6wxSsARaE4O1M8BziYBeE6Obvws2vkVLc2N99LUT0G0fF9CUzw/AKTdc7BZFZgCsQiNw5swQErxeJKhxKAI1NxD5/hRYjs3IfyjhykPUvnyES59N3xhmsfTK9QXEY4vc6wflYoFNcwSouLadyESRTc/XryDmrIfIQZ6CBGB0qY/bMQ7pGdm+QAlI4jHiGTuzsT41o6tmu7uMyxpWlIbAe2gl1o9+JpsiQMFnDXB/6Pcg4lizVemJlObdlab9C8tRwxiqNOm3TtT6GtOsq54Dh4pUHzWPIODqP9axaKR8C3cSR1vOvP5Gw2U0HGUWoQFUu+oaFs4UcJUR9L2CpWOybW+TVuAvNaZrRjshsmqAU2bSkWNCagwRLHqWnJK+ZSaUEOxQ3/IwVGNuFXHGSCm39Yc1EGAiKbkU9wKOUdO8bvx5ALW9vYyz20dXsme+NccxwQ4xnYQBQNeDCgZER06MVpi1AXu+I3AasijibtJOfDiXTXyJHWu7VDZ60rFArBWWets4WJceeJTw2nof/4hAKimlF1hXEMKQgb1icIEsQJUQJrFu5sjFdjpjcs48rycr5nMiajwQ/NsB0pimVblRWVYgHXfBaXtVmsaCNs4xAWpMPk5iHpglWMeOTwFY4Hk/Ns4Rgwzh/HM7hnE3OIX8a9+R2x3vk+lpfhHtzjltIyURiwRzvSbaQJ+61jT3lnsrCyYyxFc6GMpF20bfoYirv1QcpLP0zrfxhFQ//5uUzEM/ahVyguDDprXaFQ/CYY48I4IIUv/GMyb9q9v5BdZVmlHJoCYhNC5QvWJ4gWBIx35Ozv8tKa+xg7x3hyFYgW7zBB2sK3lPJzOJDF/jPHhzAqLcbhLEL6GJtmYka4CA87roHYjXgqTgnHuEDSxqQ3pNV2H7ClDQSPtCAsvIswQOxIK8KGN8L4XCXfkT/cw1i9pbScvIMbs/UdKbP0D6xdRD3/9BL5NY6UZ0+mQy+9LuRCm637GI1a5AqFQgCLfPCwEdT+5c8pLDaWSdD6AwAxcR6C5VoAy1spktL8QrHWXTzZ0jcOclMofhNMrkQbpk4h51U/1skiVyJXKBSCvNwc6n3dACr1DycPX39xa9tguLmxoYqKC3uI9YQJbgxjXFzLR/HbgaGpzIP7qUuYP02dNs16t3YokSsUCkFuTjZdN/gGcu80mPxDw8S9rVAoLj8wtyNl63pqVp1F06ZNt96tHUrkCoVCUONaf+VLCo+NOdW1rlAoLhvgWl8/dSo5rxynrnWFQlF3nJy1/mHNrPULhgPczg4yMcyYtFNtnTlufDbuYYEb36tNAuER4Ky/Iwy4tBGucee8gTTWIQ14xniAn8UuMfLd+HPO988Fa1CnvH8xwr1YuNR5PK/Ks7Ub/lTTln4FFxTHqbBGV7f4LiJMbm60acZPOmtdoVBcKCC0fuvFYk/GjrEMDALQJgSN30TE4ncRkGe/4F60KQFnXgiff7OS+QVdHPe50iCz44W8rfEJrL9b3zfunvpenS5+0Rl5lBDsf0Ncv56uy3dZ0yI42++/fqH6jDwC9r/ZwrW/d66L/0eZ2GYZnvUZ++tC4jjtspsDcdbfL9UldV932FKoUCgUp4KFCZZbYU/0GtOkDsD6bBxWsnvhNHlv96LplJW6V4gZcDKbKPfIAdl7HRPETgpKGzgujhu7ppUXFVrJ/FQ4u5itm8FsljSeLxCnpayUts8cK8vczkwDNuVwpqKcTDqWuFW2j923ch7hpDQAz2N9+Z6lM6ko63jNjnJ1BuepurJCtqctLy2uySPCLS/K53SNMyYXnke5X2ygXLEV754lM6jMbte8ugJ5QhkhjyhrWx4xkQu77u385aezlnttwN4CODEPp+1BOfg1YHJmaV6upN24cb7lCEXTSc4ZOLRltbS3KxlK5AqF4qyQbU5zs2UbU2xwIqTugr3FHcUysm3IAiGJ+3JeN18gu8LMo7Txp89qNmORo0Wd8Jwbufua5OSwbdO/ZyK38PPGu7iM8J2EAFZ8/gblHk01zkLHZfudrSSchLZr3iQ6sG4xp8tUQxL4a0sL9kYHaQBIq3HPTdKAOGD5YA063P9QVmxnruPC7zgtLWH2eCaiFPlNNpFx4Hzzs2Z3TgeHED9pNOWnH66JB2FicxxcpwOb4tjCN7u5MWEX0PJPX2dFIEPCNPKIjWmMTW6gzOA89VPTxSJbFCxnyZ9xuRn1cDZweeAZWxiIB5C6wyltbPihvOQ+f8ZfpF3y6OEi9bd54mgqYuI9mUcjL2gf9pA0WdNpCxO79SGPZYX58l3S62aWdyuRRwb21EedyLv8O+oQ+bTVueSP02usEHCSLX9xap4omALDMyKKorUdoK0W5Rzn+vla8m525zCsz9eUnTWdMkQjZepUc9+I0yQ7ACYt/YXfd5bw5Te+JC6ExWV18p2T9XNme7q0VKtbtCoUCoH9Fq0+QQ3JxctEGXt2i+Bs2mOgWMd7l8+RbUk9AvwoZcMKyj2cQt7BjWjPomm0YezHcm65q0+ACOcDaxZSqxvuEgvTM7Ah3/Og7TN+oPjJ4+h48i5iTpRzzQ9tXk3rxoySLVxhhQa3aCn3cHSqd1AIeYeEUTyTSfzkr2UzF+y77uJu5jjnkJuPH4V37M3vwbI33OCwwtZ9+56cW+4X3pQ8/IMkvDXfvE1Hd24R4nT19JaT0Ipzs2QbWSgE2Pd9+7Qf6PjenRTSsr2cxLZv5VyKHXyHCHZ4D7Dhy0HO95pv36f03dvE2ozqPYS8GoTKRjDY7Q7HsoLcfRo2FlICIPjTd++g9WM/pN0Lp7Kgd5MjTzf++Kls6erbKIIS502WE9UKT2SQN4eHfCJ+HEyDI2KzU5MoMDpW0l54/KgR1qLpcgoc9rb3DAiuiQ8AeVSwtZ8wd6LUBZQS7IwXGNWMklcuZIs1i/wjIrkcZ8jBOEHRzeWIWWw1C8t37bej5AhXbHXbvO9QOb9dNsph8oI3pDgni+s+1FAAOH95XBYbx31CO375USx5bI27d8UcOcI2KKoluXM94KCaxAXTqKwgT06f8w+Pot2LZ9ChTSsofso3XOZp1DAmTjbf2TzxS1b2xgppV5QVk4dfEKc3gvOylMo4fBy6wxmXuFEPOCEPm/RA+UHeSzkOHLVbwuncOftnqcPApi3kXP2NP31C26Z9z+GWkH8k9vF3FS/SpvFfcDsbLYpHUFSsnM6HHQljBg6mtPgttGb027R/9QLJi2/jCMpkJXfTz59xu0Y6D0o+zZ6elLxqvrSnbdPGiCLcILqlELqxhPPcON8tWtUiVygUpwAWSnlJMQv7FUzMCyg9aTslLpxGx/ZsE8F8dFe8WLG7mCBK8rKZMBPoIJMXdjYLYqJZ9917cqgILFpYJnBfw7WetGwWE8ASajX0DtmtDTvE5R1OFfKKG/aQnHW+YexHTHAp5BcRTT6h4Uw6MbSeSd7ByZF6/fklSlm7mIlwOn/nhJ4y9u7AAt1EexZPF6HdfsRDYhmt+vK/sof6+rGjqGnPweTDSsGqL/8j5FBpsbAQ/lyeQ14Obl5JrW68gwlhJe1bNZeVmO1CFMExzSV/2FO94Hg6rfv+A4rqNZg8WdkRt7r8s6aCibTCUiZ5Q5ow0gniA3GtH/OBnADXeuhIStuyWixEv7Cm1KB5GyorKhLFBe+4+QXQRk4XyGjHzHGsfGzmd0ZwfcwXEiHHSnm2sqKcFaXbpXyTlswyLGY7Isf4fllhAa395h1WynxYaRoqachKSaYitpT3sKVZkpdHW5hAQaLlhUWiqKGO4id/Qy0G3Eyu/F5x7olTFQT+iPqrwpAEf4Eli4mRm+CBqbBQ57ufYGVoF2Uf3EeBTWJky9qgZq25rDJZYXtfzoFHu9g84UspGxBn1sFkanX9CFEasb8+vDWZ+/dQ++H3S3q2TvlOyhJXw9g4VjC2i2LJhSRlb+zuV8wPVNUUgSOXH1z4Ll7eFNnlOtlCN33PDlr99duS3g4j/iBtb9f8SfxOJa3mcsJRvJ1H/pmSVy+krdO+kzpAPWUfTKe1370rR+o273ejtNPMfYnc1sZTYGQL6v3Yq9JXMPxidnOS+4e2rOF6u4NSNyzntjPzjPq5mFAiVygUp8Cw5ErYElxGadvXiXW5b8VsthSPUEhse7FYD2/bLKedhXfqTQERUSIoUzYuZYG8Tyy6MrbCEQ4AQinJzRbrpjlb4DEDelKbm+6Vg07cAxrImeDHdsfztU1OGyvJzRHrC2eglxbks+KwmfLS0zg9S9hyTBeBWVkOmXhSfIFMYEWlblhGzXpfz0pBX4ob/gexINcxeQVENGPLepgcl9qwZZxYWUILYAb+D+PVsUwksYP7ymEoOJwlk61SF06jK05vZUJHfCkslH2ZfGMH3yJ5gFUo7nkEwwCBN+l6HZdHX/EOQEnAuyADr4aNJO3IawynJbh5O3J2dZczzRE/rPq+T/yDQmM7iAKB96AwtRp6J8d3HTVu310OZ8nYnSjl0frGu6nloL7U4rqbWYlx5mc5T6cRBcb//Tnvcbc9SNF9bhClIWX9Mors1l88Dmlb1wnRwjI9yMQDqxXucChQLQcOoTa33CeHxtjc4AAUoOjeQ6hxXHfxUiCfICmfRhFyUA6UDfwuh814eIky4BUUImkJCG9GfZ54mYm9ldQN3se7bW+5h/MykMLadWPFZaMcb9tqyB1cjz24Xu6UQ3lQZ9WcDHhoCjOPcRsoBY+z4lTO1nET8f7A42DbmAdkDa9G+9sf5vK+nUJadRQCLivIpXa3PsDl0ZvfuZPSWdE7krBN5mTgCN7oPj05PfeKAljCz8I6Tt24inLSDrDSul3SduLAbu4D66kN1wHqHB4KnI5Xyu1cqp3TEHsDt6ch/SiC+4hxVr/FTuW7uFAiVygUpwDj1u7+gTTkr69Tvydfp6juA+nW/3xHnUay8GMBDbcrrJiAyObkHx4qx5rC2nY2ubDQ9hMCsidZYpKFYIX719EZY52GKxZjilAK4G7FXufuPgHyOGaHg5SEyFgq4tQxNw7XyexFzfoNZXK5lx8CRxpuVZMbxswxrmvmexjDxrinMVsaY7HY4x0TtXBPLCxOp43vRNlgFoZbHulnI1few0Q3mQSHfOA9fgHPYpMcCHa87+jsJC7Z02Uz3rHPP/ICb0Gnux4T8s0/mkaL33uFjiVu4fc5LVZLDWOqEgeTZk26nBxPpouVAaQN4Tly+FCQAJQB0o84nRDWKYCngssBz3BYuGBNw5WP4Y7EBZNZyYlm5aETJcz5SYYhvJnY5U3OF8JDvJJFLlsbkD6blY56AlqxktTp7sdFkcO4OIZZkCdZgoj8IC3II792cpKjMd6POpY8cnniO0K21RnKG/XoYI0fv4kCUfON/+cHYYHLC8Yd+R9hoc3hNyh72Dtf4kN58CNIH55FvaJscB+vQqGR8K1xgoRd3D1FMXHzDaDO9zxB/pHNKH7qt+LWd/f14nhM/I41VRwf2llNe+JLZtxfIpxsbQqFQiEAkVaxFcHk6hfIFsr1ZGGLrTi7TMYAIXxxVjgsQeY6mUWMAe/o3teRm48vW9G54ubEZC4AbmUzC0Accbp3+S8s4ONlTB0WYVZqkoxTN+05kLwbNhaXvKWkhIWqs1ifIB3ch4XetHtfcWUXZ2Wy0GRLrLSU0vdso+SVy2jvioWUnbpXrC64N1PWbaadc8aLtdT5nsdkPHrn7EniuoXL3BhPrxavAgDyMWav82e2rEA+/uHRnIZs/m5YoXJMaccelHkgkfYuWyiToA5v34DisNIGSNVER3ZsYMt0E9807oKIMP66ftyHMqkLVmB5KVtvXC6I6/jeHZJPuIqhnOA6NV04ZIakTEsL86lBs9ZSJjt++Yl2L1wp47HIS34GPCdzaw6eAUAusCQxMTB5xXyOK4HCO/SUfEIRS1ryCwXHxInLH+5flF9Epz50ZOdmLtOVMm/h2K6tEpYtPyDCNLbeM/bskHjw3VJWTJvHfyGu7DZsXSPPOKIW49UYfjm+b5dMnMPYOQBlxNY+8BfKI4JHmcATE9wyjhLnT6bEhau5nGdwG8qXNuHA9V6YmSHP2MgRShfG8ZNXzxdPkm12PdKGMX7UefLKuWJhdxr5KH6ghHkT2creLL/5syIT0qoDK6H+Mp/g4KbNolyifGRYpCifGsd1JrOnNwVFt6aQlh1kqAjlfXzfTgpt05kaxnahSq5DDGWgMdi3J5yuh/q9lNDJbgqFQnDKeeSBwYYVwgQMt6VYmGJROMqYIwi+5aBhQmKYtJSduo+O7twmzzRq25n8w6IIZ4A3atNFBCEmDkV27iukkrppjVjPOD8ck+iKs4/TESZEED4EKsbZESYEPGZLw0UJ93rq+mViucVefwcLXQ8qyS2gnMMpbNnGCzmDCNvech+VsmJwYO0ScbV3GvkYhbaK47R4UQrfg1BFeiI69rYqDvmc3i4seAskjR6BDZh4CsXN7de4qSw7C2oSJxYaJitF9ezHxOUqygIUDeSvUbuuLOS9RPmBi/towhYhFLjzQU5wCbswCeB3EC1IIIrz3XLgMAmj4PgxOZ8dFiPOZcdpayAFpAtlEtyiDZd3AKerQNKF+vAJjRASwQQ4C1uZICM3L19KmD+RQlt3lmELoJzzl7hwsri3UU4tB90uQwdIC/IDEm4x4FZ5HqSLz8g3PyAKgoUVjrD2PTjMTuJBETc6EyeWZaHyMcYvYXH5OLu4i1sddYHJgpgLgI1NsISvNC9HlECQL+q4oqyc36uU8ivNzxElD22tND+PfEIiKKxDD8o/lsbku5EJsVIUwSbdBrBV7ELbpo+TCWphcd3FhY30YAIbvDuBHAcmWqIdguTRhkq4PRzj9hM75A6K7jtETqyDInJ0xyZR1joM/wOH7yHEfWTHRjq8dSN5BYWKdwHhe/g3YCWyD5eVCytws8QVjzP5oZARK3woi9xDKfI+hm18ufyw9A3DBx4BQVSSXyDzKaRc6wgoQnoeuUKhOG+c7TxyAdjIJib4L6xKJ5MjEyImF1WTI5OyM1uiVUxAjk6GJVhpqWCydmZBWixL0irYSsQ4MAQ7cwE/B4Lj58rLOTyzvCvWHSwYFvKwKiFcoShUsjDFWeG28HFmOFyh+N0Jq66sScMwLiwfLGerrqxmywy7ehEdZ4G4deq3FDfsYVnOtmXS13Tja5+RJysLzmaTkUZ3TmO5RdKDNEqeqZJWfPJvIcm42+/nMInKWNnB0jHjdyMf5cVlnCeMIRvlhPJBoowJbydhuI0dJf94HWurJa3IIz/r7OLCYWFNuSOZ3F1PpovLAx4BpAu/QWFZO+Z9CmTiCGnVlpaOel2UHRDbkZ2bKLJrP37WQ9zv2Wn7acFbz9I9X83hMoTb3jh/XeqNSRVDEuVFGGvGci8zx28cEwuSBySbSGuJcV+APML1zN9r2gjfwzwA1Lmt7I13qpmgMeMfY9YWqWtM7IMCgWWKyC/yKHXKFeji7iHVuWHcRxy3EzW/7npaPfo9Jt9w6vuXlykzOYXWj/2IujDJYgweZSh5YeKDkoCxfhulIU9mD1duS0Y+qvi+7bx8Y04BXP6czlJOJxQCvo/2UJN+vm8bhikvKTlZ79b2Bi8VFBjjO4YIsG6+SsrXhdvmKe2JcT5WOcI9n/PIlcgVCoWgViKvK0TI1UGcnO25urxb1/AB67MQ5ljKtGvBZLEUQUAxA25jK7qLCNlfA4Q6ZtBjhnST7gNFuNaQmTjTL0R08nvy6oW8CziIBZoWv4atw19koldom07UavAdQoSoM7iAhZjYwodHA+7jjnc+wmVhO8Gujjif8rbHhb5nBYYnMASA4QC4qgOatpBJZR6BAZSyfoUoMs363HCGovTrOEt91ZbOX0s/fgPsf/+N+T0blMgVCsUF4TcT+RUKkDlIDOOzGD+Fi7iueYPliCVVgP0SrN8bNuuzEp4JWLFsXfJ/kldj1vZJIN31TczDtYw6AlnLhioOxiRAce3DDcK4mqnrfInc8IMpFArFVQpYoXDrY6kXCPB8FBSQB2Y8X0kkDiAPcCfLuDUTt8zyZ2I7ncQNXFlprwugPInS5YbhFWMHPgAKGaD256lQIlcoFFc9IPiF7M7HtWzFlUoaoqBYCfzXACu2PuKs+UM9XqH18XtCiVyhUCgUinoMJXKFQqFQKOoxlMgVCoVCoajHUCJXKBQKhaIeQ4lcoVAoFIp6DCVyhUKhUCjqMZTIFQqFQqGox1AiVygUCoWiHkOJXKFQKBSKegwlcoVCoVAo6jGUyBUKhUKhqMfQ088UCoVATj8bNoI6vPQ5hcXGUqVx6JdCobjMMLkSbZg2mZxX/aTHmCoUirojJyuLOvXsQ/4D7qbgJtFUVWGcOKVQKC4vnMxmSly1iKIKU2nhokXWu7VDiVyhUAjKysro1VdfpdSUA9Y7CoXi90SPnr3o+eeft36rHUrkCoVCoVDUY+hkN4VCoVAo6jGUyBUKhUKhqMdQIlcoFAqFoh5DiVyhUCgUinoMJXKFQqFQKOoxlMgVCoVCoajHUCJXKBQKhaIeQ4lcoVAoFIp6DCVyhUKhUCjqMZTIFQqFQqGotyD6f95IPhjmI0gBAAAAAElFTkSuQmCC\&quot; /&gt;&lt;/p&gt;\n&quot;,&quot;text/plain&quot;:&quot;&quot;},&quot;name&quot;:null,&quot;value&quot;:null}],&quot;maxScore&quot;:1,&quot;hasAnswer&quot;:true,&quot;answer&quot;:[&quot;1&quot;],&quot;values&quot;:{&quot;hints&quot;:[]},&quot;secure&quot;:false,&quot;data&quot;:{&quot;question&quot;:&quot;&lt;p&gt;Which of the following is a Solution Class Diagram?&lt;/p&gt;\n&quot;,&quot;fontSize&quot;:&quot;medium&quot;,&quot;choices&quot;:[{&quot;id&quot;:0,&quot;choice&quot;:&quot;&lt;p&gt;&lt;img alt=\&quot;\&quot; src=\&quot;http://www8.tfe.umu.se/courses/systemteknik/Doit/UML/Sequence%20Diagrams_files/image005.gif\&quot; style=\&quot;height:333px; width:600px\&quot; /&gt;&lt;/p&gt;\n&quot;,&quot;feedback&quot;:null},{&quot;id&quot;:1,&quot;choice&quot;:&quot;&lt;p&gt;&lt;img src=\&quot;data:image/png;base64,iVBORw0KGgoAAAANSUhEUgAAAfIAAADACAYAAAD/VOHCAAAAAXNSR0IArs4c6QAAAARnQU1BAACxjwv8YQUAAAAJcEhZcwAADsMAAA7DAcdvqGQAAIO8SURBVHhe7V0HeFRl1j4pM+k9ISSQAgkQQgu9F6mKFRHFrrvr2lb97a676+ruuupasBdsCCq9Su+9E1oIBAIJhJIQ0nsm5T/vuTNhKJGAgATOy3PJzJ17v/6d95zzNYdqBikUCoVCoaiXcLT+VSgUCoVCUQ+hRK5QKBQKRT2GErlCoVAoFPUYSuQKhUKhUNRjKJErFAqFQlGPccas9aqqKpo/fz6lp6VSVWUlOfA/hUIBVPM/IpObO/W9bgBFRkYat68SaN9XKK4MQNI4mczUrGUr6tWrl/Vu7TiDyPNyc6lTt+5UGhRF3oENqLqq0vqL4nQ4ODhSdXWV9duFwwgH1VD7SkA8cyq4qnXl4GUGU5uTE+1bvYg+fO0FeuIvT1vvXx3Qvn9hqEv/rQvOJxybPLgY8Z4fuA84OHC8htwz0vzbZaDiVDg6OdPR5N3UrbEPzZ07z3q3dpxB5NknjtPg20ZQ3IufUXjr1lRZfjkbSX1BNTk4OpKjM1sxFfyNLRk08PMHly13Ckcn7hgcRHVV7WXt6Gy1j/AfP4YnqyrxAZ/UcrocgABzdiGa8OKf6fGezenJZ1+w/nJ1QPv++YLlABOZo+m3ygEGv3ZSDtQWjiF3nM1ElRwfhIATx43PVRXnGzcsPkMZqLTU9V1rfp34HZY9kEj4DH3PIPMLzLviDJjcHGjdlIlkXv0zTZ8x03q3dpxB5DknMmnQbXdQu+c/osYxbbmSy62/KGxwcjZR3rE02rN4BjXrO5T8I6K4nCzWX+sOR7buSgvyKH7S19Sk2wAKbduJheep5S3aLxP8jlljqSAznSrKStFryDu4MbW+aSS5eHhTlVpOlwUQYs4uZpry6iP0eK8YeuL/nrf+cnVA+/75wcnZmQqOp1PigikU3XsIBTRtzv33AuQAs2FZcSHFTxxNYZ16UVj77mfIAUBIlOM8uGklJa+ax8+UUeO4HiKDnF1dqcrCjF5HLoVcKSssIEtpMXkGNqyTVQ25l31oP+1bOY9aD72L47NQ4qJpFDPgVvIJCWOF4vzzrjg7TFyfm2aMJ/O6iTRt+gzr3dpR62Q3aIV6nf1yMjlR9sFkWvD2s5SRtJ01ZKdTfodbBBWBC+McIF55jzsC7jmbXZgQXLlTmqiCO+Px5EQqyc3izkX8G94xfsezCKuKVe5lH/+TNv74CR3fu5OO7tpCmft3ybtw9dqexV8h/spKidc+DMSJe7bnELfts9b3+VyozvpjqRYUFNCsWbPo4MGD1jvnxtnzrdfpF0g190iqyIGjuzafQw641C4HTCYh7szkXVScc+KscsCByR6K/87ZP9OkZ4bTkR0bRQZNee4uWvXVm2yRW8jJzP3b+jzCttXlGTIFrkSOZPH7L9OOX34ks4cho/C7XPy8WPvWdOLCZ+TvxIFEWvLBK1SYdZzy0g/RkvdfodzDKWxBOtU8C9liKwMnax5xH1oGZJPtN71+7cLQ6bmVKxt01voFAi4u46+T/BVw50CHQaf+5R+Pcie7m3YvmCrPoDEfWL+Upj5/L6347F+0YexHtH/NQnJx96KAiGhy9fGj8uIS2vjzp7Rtxg80+/XHacE7L7Dlf0gEBio3qucgGvnFNLrjgwnU/9n/krtfIFvpx2jFp2/QpKfuoDVfvy1athPHtWPWOFr7zbs089U/0q75k2nr1O9ECEx74X5a990HlLphmaRl5Wf/JktxUU1+FFcXnFj4b9q0ie69914aNWoU5ebmWn9RXAzUKgeYwNL3bKPZ/3ycpjw7khLmTMBDQrQHN62gqS/cJ8r5hrEf074Vc5lMPcif5YCbtz9byWW0afzntH3GGJrzxpM0/81nKf/YQZYPRbTy839T4zZd6d7Rs0QO9H3iH0KOVRWVlJW6l+b99xkm+jtp67TvhYxhJW/8CTKFw3r9CVY6XmASTqfD29ZzmsZTwuzxdGR7PIddSOvGjKLln7xO8//7f1ReWkQpG5bStJceoOkvP0gp65exHEIWDKMABoPhoQJRu1F6UhLN/NufaMbLD1Fa/BrJP2TW1snfsFx6R+5n7ksQOai4+FDpfRHhzCQOi3nai/fTiZQkachz/vUk7Vk8nXLS9tMvf/8jlRbm8ZVPi959iVK5c8AtvmXSV/I8sOyj12jzz5+Tu48vbeK/m37+glw8oNG6UeqmlUy+99GsfzwiROzo6MCd/BnaPnMsuXp5sxLwOS0d9Sp3MIQ5mlZ8wSRdUkjFrD0v/uCvtPOXn2TG9ZIPX6W1375HZndPWvfDKNrN6TO5Ghq84uqCu7s7/e1vf6M33niDNmzYQHfeeSf98MMPlJeXZ31CcbHh7GymrAN7aPqL97E8SBBin//fp2nX3AmUeyyNZv3tj1ScfUKGyWAV7189XyziLZO/Zqs8QZSClazsr2dl383Hh+KnfMNk/BkVZBym0vwcatK9Pyv+XmzJm6n3Y3+jfk//i4qyM1lJv5dJdK2Q5ZL3XqEtE78Ssl3x2Ru0ickcYW0e/4XIFQwLwOjAkGB1VQUV52XTwneep90Lp7IsMNGhzatoxl8flvjgJZjx14dY/mwQOQSFxAZY37DM57LhYSkpJrOnN8ukpylz/275be137/H1PlnKijk+k5SF4uJDifw3Ah0F7RpuL7TR5JVzqZq14Fv+8y3dMWoihbbuSInzJ1HSklnS8Qa/+B4Nev4t8gkNF5c5UFWB2SpVcqGZxw4ZTkNefYtCW3WUzmuD2c2DCdtHLpObJx3bvZ0Ob19PvR59lUZ8/B11ve9p2r92EQuDJExDoabdB9DdX06kBjHtZLyz5aDbacgro1jr96OIzn3olje/4s7tR7lHDnLatYNdrXB1daUBAwbQhAkT6NFHH6WpU6fSfffdR5MnT65XwwRXMk6RA06OTM4L2Kotppv/PZpGjBpPYR16UeLCKZS0dKYQ4aAX36GBfPmFRbPVXAHj+aQcqK6SeokZcBtd/7f/Ulhcd8pPP0wVGDeXeJz4WcQKV321WPmHtqyiguNH6Ya/f0wjPhxL0X1vkPgKM48JocYOtsqUNp3EqIjs0oM8G4RQK5Y1kd26UFlBvozV93r0rzT0tXdlDN4zMJiGv/cz3f7uT+TuH0iJC6ZJGhztvHcYrjuwbjFlHthtyCZvXzqevJv28/sgbsi4loOG0cjPJ5F/RHNjjo/iokOJ/DfDKgj5D2RiZaVFGrdonwx8xn244GChV/Hv0iH5Jjo/IO45JlJ0Xme2mF1Yq62ywMI3yxg4hkrQASK79KO7vxhNw9//jppfN0jcYYgXY1p4RsbFJBwjXq+gUOnwiBdhwQUmcbBWbfbwYnJnxYHjhvBRXBsYPnw4TZo0ie666y769ttvacSIEbJ2HO3Czc1NFboLBnc6/M9/8EnkABMoSBRwNrMcYNKVOSzcWTGmjXFxfEYfRKnb5AACQR8FMUIOiAzh3/3DoyS8Izs3Sjz8MK3++m0ZxivKPi7vGGPx/A5kAT+E8GFFu3hyWCwLYEwY8274ZyZZ1LtUOT8HEoaSX8HiCS55Z5MxNo90IS8iZPCo/G8A+ZGJefzXxIaGR0AwDX7pXYrseh3LrBLxDniwQoB8nM+Yr+L8oER+AZC+VmnMFF/5xb9pwhN30qRn7qDV375D4R17UXlJEc37z1M0/83/o9RNy6l5v5upJWvEIMw5//6LjEHls/aMSS7oSCV5OTIDFSjNy5aZpPK5IE/IGvGV5OdScW4WleTy59xiKi8qo+AW7SgoKkbSsOCd12ndmA+ocbtuFMj3inNPyJgaAE0fcaBjoTNJHCXF/Jnj4HAtpSVGZ1bUGc7OztZP9Q+w0GGRT5s2jfr3709vv/02PfLII7R6zRqDULQx1A2QA9YVI6tHv81y4C6azHIA49iNuB9CaYdLff5/n6dkttCb971R5ADIDWPZkBF5R1KFJCEH4MbGBFbA1kflc2E+lXE/9WzgRV3vf4r2LZ9DE58cLq5v9H0XLy9qcd3N4i5f8PZztOCtV9h6nkrRfYaSh38DKsrKqAmrzCpTjCF9B5k/k7Ztl8giiZ8NBiczUTN+93hyAs3991OczqfZij9ALfrfLG0DE3ORb1jbhScyKLxDTzEaEA8uzGqHsoDwIcMqIGsQneKSwel1hvWzoLS4mMZNmETB3a8nb9akdFOIs4AbM6xqCxO2m48/bojWDG00ZuBtFNKyg4wRlRflU4cRj1DbW+7jJ6q5w/lKowYB5xzaT/5hUdxhBlJpbi5FdOpDXsGNZAw9omNv8gmNEPJu0Kw1NWwZRyU5WdQ4rjt/bsfEXCkdH5p2o7ZdpQPmHU6lsA49ZMzMlbVvdLbgmHbUoHlrspSVSQeM6NKXO1wIlbFgCGvfg3wbcxxM8CB//8hm3DG1rn8NKENMPNy3aj45Z6VRwu49NHv2bFq8eDE1atSIgoKCrE8SHThwQCaXLViwQH7H5evrS6GhodYniDIyMuijjz6iuXPnyu+LFi0iEwtU+x3jMJb96aefysxz2zOlpaXUokUL6xMsnLl+R48eLS5z2zMnTpyg1q1b15Ay2suYMWNo4sSJNenJzMykP/3pT2Klp6Wl0TtvvUUph49S++F/IHffAO375wDKFmPMZUUFMvEUgBxw9w+imP63UmjrzjJWXlqQS3HDHqa42x+WZ1xZDoBMg1u0lcmsWEraov9QVr5zmBR7ybBbCb8T1r4n+YU1YVLPpcCmMRTaqhOFtOpMntyHcw6niFIed9tD1O3BZ8i7YWMKbs7hsWJQlJNJrW+4kzrf86TEV879HQaGT6NI7u+5FBQdy2lrz/LDk+VYKfmERIq1X8HtKJJlhLtvA5YNUeTLMggz6SEXevzxRTZIbmCZxoYFW+hNuw8UDyCUldY33k2hbTrTsYQtVJR9gpr1HkJNewwSYweyJrRtZwqMbK7y5TwA5e5o0k5yPpxId40cab1bO2pdR9722VG6lrQWoMjgOnfxxLIN600GhrwtxXAnubGGyzf4N5RulaWKMvbtpLlvPCGd0yOgAWvwb1G/p96gHn/4izxjKa0Uq9zV250q+LOFNWNXLw8Wpiyoi6AweIhrDJ9twhmA4DC5YlY7f3HkcErKZX2nC78LOQyrHGk1u5v5twqpT4mjrEosdMRRYakWjd0+XMWZMGbputLM15+g7p4l1KRFbM0s8Pvvv59iYmLkM5CSkkJjx46lcrgdrbj99tupY8eO1m8GkX///feyRAxAuxoyZAj17dtXvgP5+fniAgcxA3imZ8+edOONN8p3AESOcEDGAJ5p166dTGyzJ/Jx48ZRUlKS3MNsdqQXrvXt27eLu33V8mW070gGjfhqnghe7fvnAJcpFDsXL8OdbYNNDjiZsZTLGOrCBTmAseQ5rz/GRNqJCTRClo71/NPL1OfxF+QZ9H1Y5bY+Cm+Zi6eHhFtWWCTj2CZ3uLz5hjXO8uJS7v9VInds8dXc5y+uXm4cLoeF/s5h4XfIEbO7h1jmFWUVLCsqOB5XTreF5YExDm7CUIvVZwtZAhkB176LB1vvBYZxABlYVsjP830nxA05xOGXs0EIuHq5czsy5Au/IPcU5waMtE0zfyaX9ZPrtI689g1hnvuIGrdUIj8rUGJ1apN4yBgLR0fB8q+UdUvlXihb0nG3PygT2NAJz4B9HLV9PgVGXGegrmmt63PXMAwiN9Pkvz5CT1/Xmv78l2esv9RPrFmzhr7++mtKTU2lgQMH0pBBA+jJF/5KbZ/7kBqpEn9u1LnPGH0T7Qd9PWHuBFl6SlXVFNK6g3hAat3YyT4O2+eae7Yv1j+25+zv28P+mbOFYcMpYdmhtvun4CzhAXV6V2ED1t1vmvEzmddNunAixzaN7V78hMJj27B2pu6QiwGxgkyOLByNBf9OZsOKlpmqqqnWCxhE7kCTXvozPd6rRb3c2c1isYibHjPWs7OzhcDhTQgJCaGSwgLqe8Mt1PaFj7XvXyKoHFDUBSZXJ9owbSKZ14y/MCLHwQm9+11HBR4NyMPHVxqb4iKBO6q9q7PGB6aoJ+D6c3KktO0b6f3XXqY//flR6/0rH0VFReI+nzFjhpD5zTffLG71wEBjbBfQvn+ZoHJAcQ5gtVLW4YPUIyqEpk6bZr1bO84g8tzsLLru+hvJt8/tFNg4wtAUFQoFC1/sdW2idT9/QX9/4DZ69MmnrL9cuQBpjx8/XsbHvb29ZWIbxuEDAgKsT5yE9n2F4soAlhEmb1xJkSVpNG3adOvd2nH2MfJhI6jDy19QWGxLqtR98BUKAYwonH428cXH6LHu0fREPTj9DJPxMBEuIiJCJsi5uHAGaoH2fYXiyoDJlWjDtCnkvPLH3zbZTWetKxSnwhgjd6Upf/sTPdG75VV7+pn2fYXi98X5zlrXDWEUCoVCoajHUCJXKBQKhaIeQ4lcoVAoFIp6DCVyhUKhUCjqMWon8mpsQ+pMbj7u5O6LE7ncZdtAdz93GYg/bY6cQqG4WqB9X6GoV6iVyHEM3vG9ibT4/ddp3psv06bxo2nVl+/S3H+9SMmrF5LZzWx9UqFQXE3Qvq9Q1C/8qmsdp+tgA32c9IXNISosFtl43zgVSb3yCsXVCu37CkX9wa+uIw+LjZOj57CZoDwmuwrihJtK3b5Rcc3hWlpHrn1fofj9cFHXkVdXVUvHxak80oErsdG/cRa2QqG4eqF9X6GoPziHjwyd2TilBx0Y7jbRxrUzKxRXObTvKxT1BbUSuYOjo1566XXGhc4hfuarFmfPt1566XX5rpMn5NUFZyVyGRfDXwSkl156yWX0B2vnuEphy572fb30+j0v9EP+r46o9TzyPBdfcvPyMdxpCoWC+xeTOWvLR3ZtpQ9e/2u9Oo+8LtC+r1BcGXB0cqLso2nUq0X4hZ9H3v+Gmyhw0L0UFN5EzyRWKGxgIndyNtOqMaPo1btvpEf/8rT1h6sD2vcViisDOI88ad1SCsvZR9Om/5bzyF/6nMJiY6nSchX7ERWK8wAscjmP/KX6cx75+UD7vkJxZcDk6kAbpk0m51U/XRnnkcMVeSEuOryHGbKnJY+FKYb1+b58xrrWk2Ebv+G1i+sSrC0tvweMtFwpeYSr+dQ6uDg4e7i/dz3oeeRXFi5GX0AY52y/GFLBeCWGLE9vf/jtNDl0MWCbo3Dx+9b541Kl5ULClXe4Iupa5xcj7b+H3LnyziO/0LxbC83ZxY0L0km+S4FyvVRWWKRP2Z45CS7sC42Qw8LWlE6ms2w/yb9dvio8ByTPF55HZ7MrOTmbrDfsgDxK2OcBLEnCpiGon4sKTsfZknK+6VNc3fgtfcGGOrQpjFdWVrBSgz5ivVcDvH+h7ZLfQ9iQcSLY7CAhXmi4FxlGWuTj+UPy6CwK8Om4kDxikyK8aRD6uXEhcZwBfv83hnDJcW4il4rgxsYEAM3GBhSkWMA19/iv3e+OLNwtpcW0bcYYqiwvk8q0/x2fTwnD7rPJ1YX2LJlJKRuWUfahZCrJzyFHk0kshNT1S6k4O5Pyjh2i+Mnfcrpc+BUHMru70oF1S/j3ZQbh23cMhH8W2OLHX0cmt5xD+yknLcWaFuM3k5sb7Zz9M6XviidnV6MMatJtD+s9/IbPtcLufXnWhnN8xrMmjn/vijmUtnWt1MkpsH/HDjVp5b+Ozs50IjWJcrnsbOnEb+hkW6d9TydSkqQ8jfvGVQPrszXvcRlbykopaeksqigtsZa5HezfteG08Pi/ms+2sB0dnak0P5c2/vwpVbEWjXBxX/K+fDbnfd2ZeVdcGpy179vaxmntt+a+XZ1a6+4kzvYeHjXu83/WO79+D39Nbi6UtGQWHdy00pAtp0GePT1+u/dt8mnjT59SBbdjfLf/3QbInYw92ylz/25KXDiVjmxfL/IJz6Kv5Gccph2//HgyDBvswrCHET76CqeB0422npG0napYUbCl19kFe93vpO0zx9XEJfnBe3bhnu1ebTCeNS7rDfx38vMp963gz+h32Qf3UsKcCTJn4pR+bv9sDYw0GXnkbyxzinNOUAbnBxsKnezPLnR423raNW+SyG6Edbb82N+DnEK5HNqymuuFDa7To7d7D4BRhrIFl5hZjtfk3YqT6TwtPuTR9peRMGc8Ze5LkHqR+/KefVi2e3Zpx9+zPntpYKT0V4CGXJCZIeRRxUSKzIEQAFQMGqMt89KQWXXBdxR0RVkZJcweL0QOOPF7RsFZP/M7cJHAQnS0+4y/noENpeKWf/Ia5abtJ5OLmdJ3b6Pk1QvIM6ihVJJXcKi10B3ZmnaUTn1wy0q5V1N4UphnFiQEFJ6rqkLjdCIXTzNtmfQVJS2bKXlCHnFVVVZIWsweXsiwNX3IJIdhtWwRjhO/g12wOCPyDOI9GyReedaI1yAlQ7AY5egk758sU5S3ER7yuH/tIjqyY5M8V5c88oMSFz6bWfhtGPsRpbAyhDBxOfB91KNXg1AWju5Iil0ejbpG2MY9aMPGZ8SJTp6Xnka7F0/jd0/VuCX9p6VJ8m69Z3xGFHZlh3ecuUw4Tu+GjeV3mwJYk/edp+Vdcclw1r7P9YY6QX0Z7Zfrh5uKo5PRTmG5SP/BM9x35B1bG+LwbC5RaUO2v/wbwkM7MOI4Xb5wf0ad82XrN2YPJzul1gjfBokPzyJ+a3rt25mRJm7//Jt3wzD5bntOyIb/SvvkMCzFMEZ+IGeTC3kFhbCc8OH0croRJj9TkHGEyWgyVTKRIxwbkJ7T26iUD6w7LgOk0eTuQkd3baHVX78jXkbcsz1jdvcQOWeTiSgj47ORVzzHEUp68butzM4GW35tHjd8RpmizgDkxfa+vRzCPUcnB8pm42b3oqlcnha5b4Pkzz6Pki4uQ06nLd1mzuPBzSto/Q8f8j2yKoUsk9iydvXyJo+A4Jo84H37/Bp5hFvc+B35cPX2o73LZlF2yl4jLBv4udPL28nsTJnJu2jfqnnMJfjtpOwCf8DOlvi4XdrKFHGg3SDvmNiKMktcMJUVuT0sPyGbT8oqoxxPtmsjndb6kfZkyFZbe7qUcHqdYf0sKOWGO27CJAruPoR8WLi7eTvT8X1JtGfRNGraYyC5+bqxRrSe1o8ZRQnzJopGGdy8DR3mDpW2dQ2FdejIVu0hSpw/kXwbRXKhzxbrOWHOz1RaWEDBLdqiDCh+yrd0YO0S2jr1GyorzBeLd/0Po/iZfAqJbU/5x9Kkk+5hi8/dx0/e2/HLz/y3DYW170SFJzKp6ESGVMjq0f+lfcsXUMa+nRQY2YLT0IOlAI5iNFHekYP82xzyaRTOFeEuFYNKKso6Tpt++kw6aea+XeTk4k7bpnxHhZnHKLJLP7H8t0wazRr4Jg7HmfwaN6HCrEzaOvkbUSaQHzdffwpo0tzwPLBFu3n856Js5DO5+YSEcXweEp8BQ9PevWg6l80kaRzHk3ZQw5btOS/HWGucxeXYWrTfbdPGUKPWnSn3KKd95XxpBKu/fpsOrFkiaQ2JaUehrTtxI+FGyFZBFlvSB9YsIr+wpqzwuBp55EYGkt3448e0Y+ZY8TY4Oploy8TRVF5UQBGdenPd/MLl/y0dS9zGgsrEeWnBVvle2s5lgjLbvXAKK0uNuR7DaRened33HwiR5qQdYOUmmMkfnbCakhbP4DLvxcTuJuWORp3I73LXIs8GIZKWXBYGSawZ+zaKIM8Afy6/iaypZ4kgRdlBwTiyY6MQOMo1c2+CtIOMpJ20ZvRb3FaWct4TKaRlXE3eLzeMzu5MidwmO0cEUedu3M6uIpyr77sHuPHnOeKh2rNoBh3duZECm8Yw4QRIX948/ks6sH4JefgH0W5u3xu5f8GC8g+Plnuo/zXcjuFpc2Ehjr5znOt5zTf/o11s8VlKi6ght+3jXOfrfvhArEB439Dny4vyJTy0lWO7NlODZu3FMnNjwR7esbcITADyoPD4Udow7mOK576aze2+QVRL6Sfxk7/mNH5h9NHjhzndIZR7JJUasPzaw/1yH8uqHZy3w9vWUFB0a/Ju4M/yZzbLigxqfeNd3M/2sgLhyXEG0OaJX1L8xG8oPWmbWKrN+9/C7Z8VYWn/LPzZesdnL27/0k85XYc2r6L1Yz/k/j+ZKspLKSCiOZfleOmHYe268r0yzuMnXE6/UKXFQi7untxfmtKmnz+j1I3LaeuUb1hWZFDjdt2kP6/++i1KWvoLk1WikI9PaLi0UXsg3qzUJKmb/asXsqHyC/lynzvGZVCQfpjLsQXFT/2e8lnWhLRqRzt/GS/pcOc+uPHHT7i8fxCrFgTVrN9NHB5bpQx4R5EPkKmnkLFBwAdY2d4w9mNR7pEW39AmLGO+EyPLr3EE7WFZsWvuBH6emMh9qLy4gGVJI9r046eSR/BCGdd1o7ZdxBOCvp+8agETaaKUJ/jl4OZ1VJybRQ1jO/A9QwbmHNwnz/mynLYdtQv5n52azPleQCcOJEudIK3+EU0oZd0yWvvNO+JRRBgNmF9yD6eIjIP8hQwPim4lMhvttmHLdhQU1YJ/G0drIQd3bCAfLkcYeZDlm37+lP9O4faaxWnvLPf2Lef2xJx1eNs6LudWkt+6yi2U5VHuB86HE+mukSOtd2tHrRa5g6MzlRXkcSVPFNfRkYRNtPHnz/nzdCaDr7gwoum6Z/5NJXnZVMSdDQV9gDuoyd1RXCl7l80R1ytIzjcskro9+KyQwcHNy4VQdv7yk7iq2494xHBvccPoOPIxtuB/5vCy2GpcwpVcKATeuH0P1p0cWHBsYiHemWAYFmQcFYGyicnTKyiUOt3zCFv+5WL92xqzUZlm1uJ8RdPkr6JJQevavXCapHnIKx+I5gtyC4yOlfB9G4VKg4cy0XLwTSyclhkuaa7oRNZM29w8QpSXzRO+lPjQgGDl9nv6NXJhyx3lY4G72arlCjhJTmYn2rdiLpP1fur/zGvcKdO5fL/l9DjRofjV3OH2MlFu5kbxucSXsWebkP0WFhoNmrWmuNsfIEtJkTFHwNZhrQ3ZjfMoE8Q4k4bXo5oSuIyhmAz560eiVEA4BEW3pEYsNDyDGnBHnCJ1HNN/KO1l4s7nji0aLKexw50PkTeT+DbuhIfi19COWT9R94efEyLdPOELUYQAn5BwUYyOJyVIWRtw4Ebry8oRd3ouczReN19fsaghdEryCjm+uULw6NgH1i2mAc/9SxSR1dxx0fkSmTyg1K0f8wEFc5xxt98vea+yz7vikuBsfR/EmLxqNQvkFZSxezv1+8urIszRFhwcq1npXifWZYvrbuY6nW7tW29LHa8b8770DxBp1weepiY9Boi7szj7hJA4FOcb/v4RpXLYu5gctkweLX1y4PNvsVAvpILjx6R9pu/eSoNfeZ+FdVNpR/bWIYB+Xc0W+1puM+Usd67/6/+4/aez3PpMlBF46/o9/U+2Ej0pftLX3A5zKIFJBYIBiitIvfejL4iiijw4uzoI+Xo3DGfL0UU8AIh3/5qF0l97P/4SE3UjIZ7T2ySEtowLc/tHGZRyXJtYzoW26US9H/ubWPIwYKC4oE+GsHKalbpP+kNUz+vE6tvNaUCwMDagdHS57ynas3A6HU3YLAo6+mevPz8vytN+VuTFI3paOmCEQJmB0dX2tnsoonNvWsfKRDYT34ENS6kgM1MICApMcXYOpfI9UcTFCt1NfZ54mWWLP5UVF1nlCgMyhv/AOsbwgk3OQsmAcRTVazB1f+g5iRdzC4Jj2ko+3XwCaCcbQA25PzeO68wGxFY5FhdKyLbpYygwKpba3/FH5oafpa43jPuI343jNvOkEO7BLasQNSv4HThtu8jCbYMrHQJGPMAiA/k7nqkBf4ex2XLwMGrMysF6DvPQlnWsUI2iloOGU5d7nhTiPsDpWMfGKbySQ15+mxXYXSJ3uSLEkAKx7lkyn5XQ5XTTGx9TWFx3UcowZHBk+zrq+aeXqc/j/+ByniAK3/5V8yjv6CGu6xcpi8sB9Yr2eXr9XCxYa+ZMoGHC/QFtFMRs4YosyDhMlWVFXAndpWNBi2rctqtoghCwJ90zhjutmu/BMm11w13cgNtTFGv1h7dtEMHu4unNhTucmnbrz5pvqFR+VK/+5OrjL3GhQuDONjEZuPE9kEwla7GeAQ2kokASJw7soZLcbNEUw+JiKWbArdJ5qioNrQfjThAILfi+iTuvaO3WWm7I1l5pYR4tfv8VcRFHdukjleXi6cWN0hAQ7YY9RNG9O1stTRKlJIyVCtyL6NRHNGY03sPb1lITzkejNi0oZuBtFBDZXBqndG67iuP2Jg2/9Y0jufOGUez1d0qlu/sFsaBoQIe2rmEBmssNNY4JfSPlsGCBdVrOBNasz1C2PNpRs743iiKE8WMAwtQ3NIKasQDFpBmUrY3MQ9t0pjxWRpZ+9He2poLEUwHhh7IX14+zE3VgRSqyW0fRPJFHjHdHdr2OLbB2FMFlgnqEUhbauiPXeweOfyiFtupoxMNJcGGBhV5dkHmUw0TxGhNRkM6AiGZSDmgb3g0bynuwwFI3QuHzEI33IGvhzfnZkFYtuDxGiFUDK87Nx086cyW/36z3DZz3OIrmuCEUbXlXXBqcte8zIZbkZIhyGnvDCLZiw7m+7hCiLDyey22hkvv5ndIv4H1pwf2gQUxTanvLfawkFwoxNmrfncI7dWPF8Vbq+8Q/6FjCFlEcD6xfLEIR3rN0tsIascWZsm4pW0fvi1cGCl4QC3kox0vee4WcWWiHdegmbcseIJPsgwfEumzFfSuoWROK4z4MgoTiHtVjCPfR5hQzyNpHZcxXGq204ZiBw7h/t+R23kPGvAuzyiifCRfeJ9ZtRL6Vc1kc3r6emnYfJGGBDHxDIiQs4JT2H2m0f5QNLPlQJhJ4GeBVCO/Qi4k4WNIM+QJZV1FWwvnqyUr0MI6zgYQHpR1WZOyQO0TughShTGHeUPPrbmHrPIZaclmb3d1rXL4id6xA1jAs0qTbAGrStQP368H8rBcbHN6iyBzcvJICmzQnR5YXKUzikL+egSF0eMd6ljk3cL+Plri9WI7a5xH9sDnLHB+WPdLH4SpnIm3YqoN4MuF1bMJyxDPAx8gjEyRkSVDTlqyQPM7GUiNJHOKttJSRT6NI5oPbhSCDomLYsl8sYULehLVvIwoiZGdlOYlSA7mL92C8QAbCoBCvCLyuKAdJJ+RjmcizqJ6d5XcPlrXwNEA2gXMax3Wl6D7Xi5JZymXaimVQUPOm1O7W+9mg2EelLI/R5tH2UFa5R1P5/Y/E83CClVUYgC24PSfOmySezMqyMjFAmQS5nXF+uD2Fc57QbmBIwUt5KVArkWM8BCTS94mnqccfXmDCHUCDX3yX2g+/jyuoP/V57O/ibgZJQNt2ZyKC9uLizi9zWtER0KjQuOB+dWZjDZmWsQJpbNCcqrlxGGNtmP3MyrTRCG2XkIVhceK9KjxvE+JcSbhvjE3ArQPitkiYeNUAf+Dv1ejwqFUr0PD8uSL7sgYV3XuIdPLV37zPDc6FwzELIWH8C+FwMRjgL0baHCWdyBcaKLQsuJcsJcX8Hc9buOPgJcPyt6842ycoGliPjI4LZQOKREjL9pTOGircYG1uupeO7tgs2n84C8aK0lLJF9KFPErma4A8chmckkcuJ/7eoFkb6vvkPymyU29xkW388TMRGkg3lEOb4mXk0Zo6ySPXG4KTenORdyR/KGOuJ7je5DkAbM7AeJstfwDSg/dtsJRUsKJ1G6VtWyeT1pBfz8AgiRZlhvYh6eb8ocMDSCfaxcm8c5h29ai4NDhb3x/y8nvU8c7h0l4hKKX9wgMGMkTdcwWhf8AiNtpPBXH1ST+RvsLtqMpSIW0IzTeXSRt9GYpg47bdhWg63PknIVNY6CD6wCYxtOKzN8Qag0XX5/G/i2BPWjqTVn71P2mXUNxdvRxZOXVjIc4GhIk7ITcqtD+kEUSI9EDAQxFHH60qt4ilaL+fNeQRPqIvoN+CqIzfkCdu49ZmZxtLB0E4cliYNyIyyb7xM+zbP9osrhbc/ns/+qqMCy9+7yVWCOKlf3GEnC6MyWOsnsOWvld1Mm3orPw+PI4Yz5a5LPwddYF+gXwhfEkt8oHnrTCyYIwz41nAUlwgxhdcwyAgv7AoUfrhdYPS4hcWLmmX+FBekM3I42kwZI5xH3IY8bQeOpJ6sXUKD+D8t59lGbbfKEtOExQwTH7Da5wcI3G2PCKNHAZIGc9DoceJe5BjkkeWP5xFFJWkxxHP40X5j8M4QwaeBMJ0QN75N5QV5h8IqXLAyJ+FyddYOYCwrbKZf0dIKE9EUs1RIF1+jZuyYjCElZibqAfnszQvmzbDQ82KYWSXvtI+APv2ZDNsLyVO1vgZMBpw4YlyGd+Chg0BXnA8R1xVsBj9WeM0yLRaNGbMMF/7/URKmDuJyadYKi/7YDJtmfAVxU+ZQEdZA0eHRUWUsTUMIY1CgotJtCjOONxUiBcVB2sMCgHcHrDKXVmLhFcAlQI3KyZooWC3sDa1depcSmRCtlnzANwt+elHRAs2lAhjIgIqEGQCzdgruAG5+QVKI0Cngsss72i6VDjyi6CgYaEx4EI4RmOqkHSD/KNZcwVBrf56jMzSx1AD8o6OAXe5jTCN9lYp7sqtUzF+8iNroD3EuwBNXCbucJoju11HafFrxAUY0amnCNUtE76kbVNnsXU8WxQARxZCgJOZrZBD+8Ulady3Tlbh33APrkOfRqGiLUtn5saIsaiC45lGGUuDNpQs5AnlLWXI95DfssIC1lyHiJtozdefi7YN1yMUK9QD3FZ4zzMolOsLPQ2ZxASRKXTiwO6aBgyCDmzagp+1iBs2uvf1okyEd+4rdbGV84YxUAgpDHHAAxPc3HDHYQgDv+9d/oukDx1DcSlxZt+HV6i0ANXrxG1qIm2dMof7z3cU0qo990Nf6c/oDx6BrtSobVcZIts2bZYME8ErB+9b+p5tXI8TaQNbRLhCW8WJtV2cfVzaE7wzBelpMun04OZVomzLuDNj36r5MubtFRRI7pwm1urFSoIRsfGnH2jT+G9YIZ8r3qmgZq04fd+xhTRL2msoW4ntbnuQDrElu+abH6SPYuwdcgJpBtD+oZig3UN2Wfi7q5eZ/NhSLDh+lNuvIQeQTlh4GG+On/iLuIQx5GaTOdL+WaZhPBbDC2j/IF+Uz/ofPhCXLSx19EPIPxMTXk7afjqybRPHj75XKEGIrIFlxzDko0GYGBuGNYkxfPSL9WPGS1rwu9ndTfo2hsZQhzZFwIkNDQwRbB4/ReYIQPkJ79hNrFi45OGq9mkYLlYwPrt4miic5RFc+/GTZ4uliaEAm4KAv1AidrGcz4YsQB45P/DerP32XRmiQN2hrVRxPSGP8J4e3rGRylmeIFVIGvKLdgX+kHoACfNVnJMp84WgbMB6Xj/2R0rdtEx+A/HmZ6RxO2soBhTehQzMPZLC6ZkoMk2GGKxxoBwwf2jLxBncRr4QWdztgaclPxgW2jrlR5a1q6nTyEfJO7iRtL3t02fJvCJ4EKFownMBzwG8x2gnUDDg6cScsGIm8pLcE8JPyBusetQbLgwXo1kgTfB0Xkr8ymS368mbtTMIYBCKF2cSGhMELQb4MQGi4PgRiu51PUX3HCwZQSGlJ27jzhROzfvdSP7hzWQcBcg+fIBiuTNjjAZhmlgDasCVBasLFYExYFQMLGIoBZiYFtA0RiaEFOdlybhKcXYGlXBjwfhKZXmFzCKFOzaHFYiC9KPSCJt0x6Qc7ujcJmAllhbkSaVhTB8NGA0eDREdHuPsJ/bv4c7aRDo6KhIdxSekieQ3kLUsV29/DsskJOTBhI/xeIzRoWMjz37hUfIXWh4UGcxuRSVG9xoskyzgsg6KaiVWicnFxJ1jljxTZamUMNvceA83OLYoPLzEvRbZuZ9MOoOLvynnxSekEXfaNrI0rCj7hIxvw2Jx8w2QRgxSw/ACxqyRR5Ql8oi6QEeAkMlK2c9hxIqbE0MTmGTmHxYtww6YrARXmwObF4FRLYXwIXh9xF3oIIIcLnA8e4KVEpQhGi68Mr6hoazAwHOwi9oPf5DjhQJhWB+YtAeBi/dtQgjAuB4mfoR37MWaMJM75xX1gXaDOROd7uIO1bCxtAvUJyY6nUjZI0ICk3yasNZry/vlBgQjhNbVP9ntzL4PqYgJkftWzBfFDcsE0V/a3fog1xVmKjtyf48ShS6wSSsR0BlJu6T+O9z5iLQ/DJfAnc62JLUf9hD3nabcx1oyue2U9g1yasUWHYbaMpJ2UP6xw9wHBogLF3GBUDOT90jb7DD8D9JuoXDD/V3EygDqB3IilNsNJpBmJu8V0owb9jB5cX6cuH3BsIDCXsYCGbILkzFh+UP2oP27eLHCW+0kkzIxNl5ZUSlj0o3a9halAnkMb99DyOjYnh3iAoeXIIBlHVZc4L60/9R9Ii8wZAbvhKunN7nzdwwXIa1wx2IYAnIDvzuy3IO8Qf+AcVJV6cBpDhFCRL+AfIScQP/2474bFB0j/dhSnMtlXSqu78huvSlty3rK2LeDDYRuLANMLE+d6XhyIveveAkXLl4Mp2Goy+zuTd7c1yO5L7v7B7Jci5QhQiIzy6AYqf/j+xL5mcYy/IXfbUo0jLHsQ/tEBsPQwLOoX8yNObYrnuVujgy1NGrdSWQbiMzMZYCJYIZCz3KY7Uj0dX9W5tDO0EYAcAPyjecwZFdpKaGyggLxHIS178LKxRjx0DRq09koO8hAJlu42zGxEjIXdQARATmCYQQQLJSjjnf9mcsylttQuEymQ13AC9S0xwAZo4fBkp2SLEMY7W59QOQoFDHILAz5ABhaQX5ih4wQOYhwIaOgNDRhIyywaUvxbKBduXiiPTHfsEIo/aiOYut8J7ud/85u/DiEubOLdfIYX2XFhrbh4oG1ekZaMSHNUlrG91CofIPvg/ygnciznu7cqEpZyFfyZw/+XCZWsXzmhmloWyAkuJv4XUs1Hdm+kXbO/on6PvWGTCZxdHbkAi3jRsBxwLPDz1WUVYnVJuCIofk6u5g5LUZckhC+DxeWLW1IM+JHw4d7rqwIrl6sW4eFynngNOEzAKFVVljEfzlcVzPnqUosSmiz7Yc/REkyy/U4DXnlfVnXDlJGYwWZoXymvfggteIG0Pa2mzgcxMvpgmeCE4EywbaYsAhcvBBnlVgdcEmZ3LDEgR+DhldayYqMsaQP1YfGivRaSkrku/UHybvZHUso+DvyWFTKz8JV7sBxl0v6K8owQdAi8VWUwq1lLNUpL+I8stBwcTfRwS0bZQypPQtPCNjUDcvpxje+FCGxfuxHIiDa3jySy63IiIiBMTuUmaQTBQxwQqAIOjojfjyLnxz5WTd5DY9ZSi3SOc1cVmWFcOejTjjv1vq1z/vlBtKKtn9N7uzGlePq6Ua/vPYEK1Q9qNtD97FwNPqNUV8e0sbRBjH3QtYGG6/xM+X8DCvvTFpiLPG9irJK6afG0A2WfRn3pc7R3nHP2pTLiko4HO4fHpAJtjDLuH3iXX7A+hyLD3kfVjOWduE+nkWfwuQ6rESJQx9d8osI8Bv+NkpkQ2lBMaef2yv3A/QHcV1LGrmdscxY8uGrhtDuzspnidH+8DzCxgU91cIy0F6UntH++TdnDAWYjclYuMqLDK+li6crP4dwsHzJSfoGyAiyppyVK8gFlAFewmdLSTkt//R1MUYatmxNa74dxf3vXlaChtHBTRtk2AAEitRg/TRmTh/cuILu+vQrqTNLKcs1ThfK2cz9u6zQWDoHWYHP4rrGd+6DAGSOeCS4biXhctNBwq7gMsMYvC2PsL5hNUseuVwgRyBTzCxrRfwyyjl/CAUrbOCKFpK39neEg3aGCbHLPn5N5khg1cza70fJMI+HfwPaNOFL6nrfXyT/yMepMhDDkCflPNqI2d1w53OWavIOpczJZHguIX7hhcSwjMnNzO8hlUi7EZYLt+0KNhzRH1CvyCrKRNow34Nct72DACHDhD/Qnsqt7YkBj2ldgWGj89nZ7RJs0YqiOSXIiwIIURA73M+Y7ABL7vzTdjb8tvTCTY+lMViicOJAEnmzFYzJIdC+4YaRsR6rlHLiyt2zeKZojXAdoUFdHlx4HlHuEAzJK+fLrGQsBYSbFJ6I4txsFo5LqFm/G7mTQLH7LfV+adrNxcQ1TeQMkAsmuWLyFcZUaxTmWnE+dVrXZ88/TPRRuG7RR7FUE56qltY+CgXj1wCFHW5hEH9Y+15MTlY2+h0BKxFueyxbg4UN7xaWBzo4VAuRQYGHMmMjOMyszk07QDGDhzFpnqvOrgwY3t2tsgYccrJJ9wEU3aM/pW3bKO0uonOfOrS/C8W52tjZfj+fdnluXAFEfukgY79cwXDtcSu13v39AW0WDc/mtsdfpNH22R6wMDFx5EoQCHWF4VKGVcx5gTrKsAlAaNsYMzKUlasb1zqRA2gH3BC4/rn9Gk2hXqC2PloXyHuc59P78u8J1INQB8tB5AdeEVveQCj2Yh2KDCxszIepT3UGWSm5sObR2JobHGDk92rG+RI5av3SAcQrvjSjI4EQ7CHEbP29LkDjFAI5ncQlHGO25ulx2KfhYsJIu1F86EAyW53JGY3NJiDO1vHx+8Um8fMtx7oCxIU8otwh1GUGMufN3ooRAWJH4kYd1L1Z2eL4LUDez6h3xSUB6h6u1/pECEBtfbQuwLNXEokDqAdMBpb8cN+UPsh1IgrHafIR8saYvW+9UU9gqydbHjljkr+rncQvBJeWyEG81g6Dzn96Z5BK+dUOhW1A3WUchZ82bp0FcOtiLFmWKkkcdi2Wv8uyhAsBpx8Wp23mrD0Qjwi0mrg4fehAp3WiSw9jhvH5CCZ7oNND87Utv7CHQdx2eTxn/hwIS1YwrlRXcoaQMVYvXLiUEUFrp0woFGfH79VHLxGuprzUhmshjxcBdZC2xhgTJg3YhK29xSXWoNUawn2MzcjF5IBZplg+wD/I9oLpSTtknA1CHpMGsE4aO4dBu4T7yvauhM/vgBCwHAxLRfA73pO/dvEjHjyTnbqXts8aJzNMsSE/nsUkA8wkj+e4MenE3mq1xWEP5ONkGvizyUTYfQ3j8iALhClp53Cx/A7LMswerjX3a9JuBeKTe/zb6XGdAv7NCAPPGmk8vVztP/N/xmekxcONMvbukLSAFCUuK4y01J5HhIOZyNjK9cjODVzexi5GSAMOi8EGEdjYAZOMjPTZ8mgL0/AE2PKI9fBHd22m1I0r+B6WndnFze/Ylw2AiU5YtoelOpjgYuTd+o5dOk/Gx7clPqMNIE7kOX7SVzIzV9oW3zfain1d24dlpMH2vi3tCoVCUV9xTgmG5WA44Sdl7RIm3HIRihD4IlxFvhq7QNkEZ0l+LmEnJ1h5JXlZsjUdZiViP2N3vwBIULEgLaWFsv55/5oFHJ5h+WKpGLblxDN4H+vyVn7xH9lOEEIa7pWS/GyOhZ9nYQ0hXJKbJetaXX38ZNkalnvgd1scWNOILVShLNgLbLFg+RkbkB/8jmUpmBiDz2Y3s+znjH2fjTWmnEdOK57BEigsM5BxJwYUBSPtCMs4OAWzFOUeK5Qcujx3Vlg1Tuw7jOU0MjZkTVsNiSF9KDvJGzZ3wNh0peQRO1dh1jzesREVIHm0s1TlN76QP+QBngyTu5n2c/ls+vkLaz06SrqRDp/gxrIMRNxyDEwuwbpyhGHkETseFRv3GIgfW1Ziu0vUGWa914B/O91r4Gh2km0gsfViVWWJzNa3zZqXtbe2uhBixqYZmAlaxu3KaAOYyIOywNaZeUcOsSIB5QRtMIfrq1TKEe+h3koL8qV9Sf3wPbyP8sM95BttSaFQKOojznloirsP1iEmy25K2M0GghUbM2BJlU9IA9o5exLlHj4gM8mxlzAW0mM5FojHM6ChWHWtb7ybju7YKDsagYDWfvs/SpgzmY7tjmey9KQm3QbKvuk4kATxFLEVjLXiafHrZdMD2c/bhJO7PmbSHk/5xw5RYHQrVgy8adecSTJm0nLIMCbdNbJuHWGu/e49DnMCHdu1RYQ0tufDkjYAO68hPmcmGqwLF0WC07WPCQEbWGAjBMwGxTaOWLqB/YcjOvaSdZtrvn5H9ge2bb6CtY3Y2B+HAmyfMYaVnqP8bG852AH7hoNgsUc84BfW5Aw6h4KCQxywHSWWiGCjfZQlNuWHNwDrRdd9P0r2TMc2t5vHjxYvhImt2TVcjrvmT6NjiVsI686xjatMRuKyxzI/7Fns4u1Lnv7Y1pbzyOS7m61f7AWftHgm36siH+uhBji0xis4hPMwlnYtmCxlCLLDGnXPgFBa/dVblMaEu23697ImM6xDd9kbe80378j+w/CEgITDO3aSQw2wUQy2mkW8KPfjybtYoZovZYp1oojbNiM4eeU8ykzeR7sXTZN1xwERUbR7wTQ5mAfvYBkQNmfAhiJrvn2XEudNphxucw2i20j5YTZy47huslPVxnGfcZv5istvnaw9xnIVHAyzjS88V5iZTmHtu9LWKd/LrF+cXHWI8xXcoh25YQ2xnXJ3OqBIIY/XyjpyKEkKheLyA0bIRTs0BYvs13z3lZAb9gFf+uHf5MAAWFEgp9KCEvmOMWTsTgSL+fZ3x1Hrm0aKwMcmHiAWJAoHY+A0L7hqQYhDXn2bsMWrhQkRG8vkseV8/asfUp8n/m7sCrZ/n+zvjYX4oa060Wa2GPF9xIc/y646O2aOY/I1FufjxBs3LyfZ5ck48GCGnLg25K9vyzI17AJXYxEzsWBrRn8mVRxJKITCwhnuexykgF3MBj7/tlifUBBAIMEt4qhR226UlbJHCLb98HtQQhzfEhF2IP5GTCQ4DGE/Ew/cxdhFCMtCBjz7upQV9mM3NlM4lcqx5jaLrdeDm1dTz0eeky1jsXMeNrmApZqffpTJbB7hdKb8jAwJC5bojl9+kk03hrzyX1F0QNw11rsoJqxkhEeRiztOYEMeTZSXcVhIG3u993nyNSFbrNPHvvM4zAFeBtRnS2xW0bGHnJAkmx+Ul9CepTOoKZdNtwf/T5bQHdm+QXabw8YWfR5/RXaUwiEIHDWH146O41CD0lJJE8oI+7ujzJEupKcGGAJji7jL/Y/LZhTYbQlL3dB+uj74rGyDiB2boODh4A5sTnPLf75gIk9hhXI0h8155YbgxOHuZOUQh82M+GgcRXTqy89/Ips+4PCbwS+/T/2e+TftWTKdy3u/tBUoGWgjhcePcZxzuTLgsThd1VIoFIorG7USOQD3KUgaOwvBYsXSG68GDVhI9pLx7dSNK0VIY7c27HiEIykXvvuSWDkQkjjkxEYuGGPHCUCZ+xIoqudgCghvIJv+w2rHTnE4mnLV12/J6Tlw5YLgYclhE4mco6l0ImW3uFAXvP2cEF92WjJbrAVUcCJD1rVyUoWssKY7fc9WatpjEMcRbOwKFRJW49ZFuuBqbdJ9kBAg7sO1it2JmvYcxNbqaDkfOCiqJVv8OFHMUcbK4SaGez2c8xo7pA+5+Rgn7SCtyDe2HAXJYLe6Q5tXihKAHZNwOErz/jdLPsR1zeVh7/62EVkUp7dhTBMK79SPXFnBQHpKcnMohQkSuxhhyQWse5zBjt8xLh7NxIpybNGfy5HL8GQejf3psbscrHsjj8a56theEtsoYqvGhrBCvd0NImTlAGnBaXNtb7uDPAL8OJ3gNs4j5xtr33EqE3aYCmzaXA61wAYXOEIyuHmU7G6F9oGNI2AFgxxRBsgvFDyUNcoc6aqxejk+lJ9x4AyHz+nFlqxbJn3DeYby1Fl2WIJyg+108R52mPIOCaI2N94tyqNsm8n1jlOyoHRgLf+id18U4s9jxRFDEThiFZY8jkrFUEhFSYnUJw5iCGzamEJYQYTihnpQGlcoFPUNtRI5Dj9w9fahrvfdL9tmNunSj3r/+VVq1m8gC/RBYvkkzBlPIbEdWeh7045ZP7LVvpo6DH9YCEaWKJ1m3cCV6siCHO55Z1digVoswhPnE+OI05YDhxFOBDPIHweuGDPD3bHPurcfC/GbOC1PynF+rYfezeE5G0RjHcMFINQxA7ssP0/iwGz2s22CACUDYYuFDKWDySaC8wjLrVGbLnIq2tFdO0Tgg+iwkb4xtsrEVIbyYTKyyx/W1SIMpB1btoI4jTFfEs+ELJnA1mSnw8iqjDXjWcxDwPaGcNl7M2nv4jLG1oFw/WLYAtvf+oaGcTwY6y4w8sjliPwYgVnBeRKvgl0eUSfRvW+gQS+9LzvOzX/rWVaQDoqSZlPUOLOssGB8HYFYE4c/8j6XGxMh4oaiAZe3HB7B2ZI8SlzGM1AMUDz8Gr9vzKOQNMoNe1RTGciYw4CihNPfsB2sMYaPNuNARdjL2Bebdxg7ZZndjXFwhIsVDaKcsaKDXaVwbnCnkU/x9Rh1/8Pzcm4zhjygNGKIB94YI1toX6gz4zPyrzBgzCvQSy+9fr+LZRv/rSt+5UljUlpBVplYctjTHFZycXYp+TRsRO6+ATK2iHFzC8tnEBFctfkZKWyt7xJ3NnY2wwXg0AAIWuwfjrOBV301VmaTF+dmChlg0hGOTcT52yB6TJjD+Gc5f0Z42Bsc+xRnpewSVyv2EHf3cxO3OjbRB/GI8De5sGU9mPaunEOrvvxBZjQXcrg1hcIkBJLdzqRoHOqBXZCwFWIhbfjhQ8PFyoIeW8DCesQ+vTj7NmX9OiEicWFzUCAU5BHEhINeQEgACC2gaQuxKNd+/z4t++hTGfvGAQLYAjFp+WyxFkVZwcWA5wFu+tWjx4jliP2qwzt2lXI/vG09W6ZdyIs/H9m5SfYfN3uaZL91TPJbzeWIMWCMZdvyiL+YYIhzdlFOkke+UD/rvnuXcIwoTg9y9fElTGZ08fKmY4nxckyf7dAGXFAEUK+w8FG2KBeQJvKI/GFv91Vf/ZeWf/KhWMNwm2N7RgxrwHOAA2BQLqhHlDXKHOmCYmQkFPE4ytyENd+Mo7WcNhyE0+3Bp2Wuwaqv/kdrvsZBEwnU7YGnZEeudT+MorXffE87Z48XSx6nLGHyG/KBvbNx2EpG0k4ZIsC8BZA/jqvFzlw4372sgNsW5xHDEpgrIfnkOkVer3WgBWOoAgddSCPX65q7RIac5b5el/tijmH+/bU5O/ao085uqFwIX5vlC+LDqV64QOQATvzau3QWC8cKmZ2OWeSYEIeZ6XClgyTgnvVt1ETOJsZscpwsE9Q0RmZ/J6+ex0rCCX43UMZT4abGwQUYL0XYEV36yulIGMvG5vM4kcnVy4P2Lp9P+1fOowHP/5dJb6PMmg5o0pzJcpbM5sZh8xgrDmnVkQnTupk+EznGSGGVGgcUGCefHWNFAfsxw8pr2LKDbAOIWfGYIObHaceBI7AEm3brQel79oriEcrWe8q6xTK2DsID8UK5gAKDZWvOZozdr6LQ1h1kDDx+8lgmmzTq+sAzUo4mN1faPv1HWT7W9rb7qDQvj1oOGkbeoSFsTR6SsWhsgQqiPrJjo7ifsawOBJW07Bc5WAKeE8wFALmCsNEIQJgYt4arHK5/Wx5BuJgUCO8IDmDBefIFJ9Ipacks8XpgyKBpdxycQJzHneJVwGlkhzavlvOJQexQKDBpDYfY4Hx5k7sr19NCOTe848g/0C+v/UUOD8BhBCBIxIV2gO0xcVAEXPJooJg4lnPogCiEOA6zqrKcYgfdQd4hjejozi2icMArA/d9eMfuVJB+jPYsmSFKH4ZyMIERs+GTVy8Qlz/qct+K2cZSNLOZf79VDqEw5mVY2xYrZhj+wPAMDjXAyXBHtsfLsAza3Cnj96cBSsfVvLNbfn4edevRi/Ldg8jT10/KXnFtwcR91eYJPd13prh8gFGUeSiFejVvRDNnzrLerR0XtkUrvwL3tZMZ7t1i+Q7ry+yGRgCBJ7fYagV5YBkRzoA1DiWAMmB/4ADzi7hocfBJTcvh+3J4Bsdt9vQwrKbySiFFG7ChPV7AGP2yj/9JMYOHU9OuPdjSMja3d+E4DIsP7mp+nolNEmVFTXqQP2uCnTEfwIzldfyV84GZ65j05+LpwvEjLmOdNQ4CMOYNOLFVXsK/Wzf8Z+BQAxyEsvTDv5NvSBj5RUSxxTyGutz7F1ZoWBnZtJ4cmDRAJjiKEevA4yd9K8cbDn/vA7YuOd4SI122w1LKCktYuXCW8pVDDTjPUKywhh2wlSPSYitEWPxYC45DIGqGOThjNYca8DMoFzksgNNj9jBz5zVeNw4/MbYJBHmBjHEIBg5zgFKHNJfk5tGSD/7KCk97OTlpx8wfqd/T/5JnMeu9+/3PyOlnUr4cL1zt2Gve/mAX/IVyYXZzloMLYAzY8i5zM7guALi/YUFDITj1UAMjLNR1RdmZbQsHJCDvtsMf5D25z2VrnfOANmDitoA0nssqv9qJHOf9b1i/jjKPHpF+pbh2AHmBa/78+RQeHk6tWrWWneMUvxNYVmFuVnhUM2rXtq31Zu2oV3utnw1i1aUdYIsrS2ZeY8z99wYsbSyPSl4xl8qYgIzJXF3EEyATwDjNBhmB4EyyNKs4K5OasCUsJy7VA0CJwcQyWMMgS3gKGrXtSGnxGyT/Ia06nJMY6xuudiJXKP7whz/Q9ddfT3feeaf1jqI+gG2g+g0Qo19YUzmb9kogcQBubKSp60PPUt/H/y7ua9yDzgTFw4ChP2FGeFDTWJlNXl9OJgLgesP5zT3/+AL1fpQt85g4sZAxho9Z9lcbiSsU1wLy8/OpsLDQ+k1RX/CbiRyuVtuubsbnugeJ92zv1hUIH+OZ4ju1AmSO7+cT90kYM5/lE9JjF+5vAdKEcWrMmre5lwFxgNg7QTg+kLw8c5HivlyAJY781eQR95AXuPIVCkW9g7e3N7m6GkN2ivqD30bkICGLha1K4/B8/D0fQsJsdXkXA5d1gTU+mSVuR4YgX1mCdQFkiA1ZsBUswsMsdBDtxSJzhUKhqE949dVXadCgQdZvivqCOhF5jRVsB4yDunm7yY5tWE+OyVC7F02XLTVd+DN+xwQn/AUQhnEPy72M5VDYrcw4lMM45AS/yfrjWix8HKyRtm0tTX/pfllWhWVNeAez2me88gDtX71QJs1h/FbiFje2lZSZnBEn8oHfQdZY9mXM4l5Fzq4usmTpWMIWeU6hUCiuNURHR1NQUJD1m6K+4JxEDkLMPXJQ9k+HxWsjydKCXNm3Gmt2sWwLy84wNoqlZFWVVYR149h5C2vCQYxww2L9bu7hVLF8nc0mOQ0N75pcHcUSzj16SHbjgnsW7m6Ms+IzgIlG1dUVdGL/Htq3ch6T72rCelcoB1gvLMvNUpIkLMxwRtzYYhYWt5A4P4c93HEAjM1yt5QWsSIxRZa7YXMZ39AI2csd646RT4VCoVAornT8CpFjK1NHOTQFpA2yxFIhdz8c8rFVlh4tGfWGHIri4uFFjkyEJ1L3yIEm+enpcmAITi5b/N7Lsp57+8xxsnXm6q//R8s//ScrB4eYQL3I5OZJpUXFckDGik/fkOdxgAi821gHjWNOoTjgNKu1331ChVnpFN1nKB3dHU+WokJZ85i2dY3MDHdydWXlIle2IMVGJQvfeUEI3+zuJhu9YLe2lV+8SYvee0UOUzm0eZXkFEuoKspYEYltL2PbWLuNZWcKhUKhUFzpqJXI4f7Gkq4lH/2P1n7zP0rdvEL2OV/3/de0bfoPcizpDX9/R/bQhuWMNb+wzk+k7GUCXiobvgz95+fUYuCtVFlewmS7TizfW//7uazXxqEYsOJh+RZnFchY+Y2vfUbXPfMvcc9np+yTbUrhCSgryJPDQuAZcPXypYYt2oprPJut7pyDyeIuxwYhsNoPbVkvzw5+6T2Ku+1BtugrKe/YEYqf8i214+8DX3yTMpMTxHqHRwBp8ggwtlSFSz8gKsZ6YlqdRh0UCoXiqsHatWspJSXF+k1RX1ArW8HVjQ1JGkTHkn9kM3Lz9pdTyGAqF+dkUkSn3uQV5M3W8fXk6u0rG5JgkxIQYFTv68XSnvzMCMrYs0O21sQGLM363cTWu0kOvig6kSHud8AzKFCWay167yU5sARWsYWVA8TtGxopp4BhJ7YmXfvJhiZwu4fH9aA0trZl97KYdkzIPrKBTHin7nKG9pTn75bxe+wcl7F7G8fvKUuj/BoFc/xDxZKHsuHuG8iKgJFfKALY+QvbfOqEN4VCca3hs88+o1WrDE+lov6gdiKvqiSzpxe1vvEmaj10pBB3+zv+SK1uuEt2OCvJz2XLmmRbVSw/Yg4UgISrKy3U7cFn6IZXR1H2wX204rN/kZMJp59lc5gk49QgSpmQxiy6b+VC2XoT25Z2vudJDss4+tLZxYma9BgoJ3VBeQht3VXeg8u/cfsech52xt6dsrUmwoL1XcGWfdywh+mWf30ls+IXvPM8KxwhnMZiKi8plHTCrQ9gn27sH18z/726SsbycZ95XaFQKK4pWLAK6QrZj0NRd/yq/xiEXZRdJgdZgMwxWQ3j2tiDHOS6+IPPZXJYNZMfDpUCiYKA03dvp+WfvE5pW1dRVXUlBUQ0F9c1zvte/N7HtGveJDleFNtkYmKaCaeVFeXLWDfO8wbp4lhKTDgPa99TLGQzW9yBUSGyhzm2FfWPiJTnSvKyqGFMG5mghrizUw/IGDys8fKSYnH9B7dsRw1bxPH9N2jh2/+mY4lbxEIPYGu9OPs4lRVy+h2NU7SwDzq2Vf21PbcVCoXiaoQYSuqNrHdwep1h/SwoLS6mcRMmUXD368k7MFgIGNtS4rQzEB3IHQdxmHG+dkWlnPstB3m4e8vZ4oFsHYe26si/ezHxF1NIq07U9uaRlLhgKgVFxYqbHYpAZLf+5MHPBzdvLQeaePgFys5mcLG3HHi7/DW7ecm6cZx+1bT7ACbjWDK5+YoF7hkQRIFMxDhrGidtIW4cnNGwZRy5+wUxOReIW73tLfcKKZtd3cnFy5e8GzakvGOH5ZCRsA5s1W9cLodneAU1oKKcLFZMJlDc7Q/LWDzyqlDYAAGHJY2JS2dR54gg6tyth/UXheLqwPTp06lZs2bUrl076x1FfcD577WOsWQnJyZZV3FJQ3mrLK8SFzUO2UBweMfF3XpQBf8Od/bU5x9iQr+XYm8YRGUFOASjRGbB4wFMlnPx4HfxvDU1lRVVVHj8KG36+TMqKcihAf/3JisLXuSEZWEcIKxxKBNIDyxvs5s7E2+1zG6XgzMQCNJmqZLJcks/+jv5NY4iNz8/tvoXUO9H/0ahbdrQyi/eI++Qxpy2u2j7zPFyolmnkU/wy4bSolDYoHutK652bN26VdaRN27c2HpHUR/wq671s4KZGwSHE83K+cKpXyBPWCsgZNmpjckVv8tVWMKWuYXihj0kVnZRFtaTGyem4fkKVgBAmrbw8BsujFXDksY7Xe5+0rCQKyvEfY93EB92c5PxeXzmv0gHIOmSuI1zpnHsZ/eHnpO/sNT7PvlP2Se8rLCM2t32APk0DOc4y+S4z9jBI2QMXklcoVBca2jfvr2SeD3E+RP5eaNaZpPDnS7nYp9u4dcCjHd7BDSgjnc9IqRrI+kLASbBeYeEUed7HqNuDzxN/hHR4jXAfcx2b9S2ixB3WFx3jjOIlYi6pVGhUCgUit8bl4HIGVZrXXZp4891BcgV1rnh3q/7e2cDZtPbrP1Ky8lDPaAw2IYPbOT+W+NSKBQKheJy4fIQuUKhUCiueOzatYuOHTtm/aaoL1AiVygUCoXg3XffpaVLl1q/KeoLlMgVCoVCISjG8GO5zhGqb1AiVygUCoXAEUdHn8c8JsWVASVyhUKhUAgqKirkHApF/YISuUKhUCgETz31FPXp08f6TVFfoESuUCgUCkHfvn0pOjra+k1RX1A7kWOcRC+99DrtsvYPhUKhuEJwlr3Wj9OgYXdSh5e/oPBWLalSJzAqFALwOI7uHf/CY/R492h64tkXrL8oFArF74cziDw3O4vad+1J7p2vp8DwSNkRTaFQgMgd5fz89RNH0/+eeoiefk6JXHF14dChQ+Tl5UV+fn7WO4r6gDOIHAfLf/DBB3ToQLKcZKZQKOzAXcLJbKYHHnqYOnfubL2pUFwdePTRR6l///501113We8o6gPOIHKFQqFQXJsYMWIEDR06lB5++GHrHUV9gM5aVygUCoXA2dlZNoVR1C9ojSkUCoVCUFpaKsOrivoFJXKFQqFQCOBS79atm/Wbor5Ax8gVCoVCoajHUItcoVAorjEcOHCAsrKyrN9+HRkZGZSWlmb9prgSoUSuUCgU1xjmzp1L77zzjvVb7cAhKm+99RatWLHCekdxJUKJXKFQKK4xDBkyhNasWUMbNmyw3jEAK72oqMj6jWjr1q20ZcsW6tWrl/WO4kqEErlCoVBcY2jWrBndcsst9Pnnn1NlZaX1LtF//vMfWrhwofUb0ffff08DBgygyMhI6x3FlQglcoVCobgG8cADD8jY99KlS613SL7n5OTI58TEREpISKD77rtPviuuXCiRKxQKxTWIkJAQGj58OI0ePbpm7bjJZCInJyf5DGu8S5cueqxpPYASuUKhUFyjGDlyJOXn59O8efPke0lJiZD50aNHafPmzXTvvffKfcWVDSVyhUKhuEYREBBA99xzD33zzTdUVlYmxN62bVv66aefqEWLFtSuXTvrk4orGUrkCoVCcQ0D5A1MmDBBPgcGBoqFDmtc912vH9BaUigUimsYLi4usjXrjz/+KHutz5o1S8bPe/fubX1CcaVDt2hVKBQKBf3xj3+kJk2ayEz1J598Uom8HkGJXKFQCCAJ9u9PprysTKquqrLeVVwLcHd3p8WLF9O//v0vim0ZS+/87x1yMbtQlbaD3wnV5OjkTEEhjSgsLMx6r3YokSsUCkFhQQFdN2AgZVocydXDk4ldRcO1AgcHB7kKuA2YzWZxtyuJ/35wcHSkvMwM6hfXksZPmGC9WzuUyBUKhSD7RCb1v/FWin3qXQqPbUeVlnLrL4o6g6Wpo8nEpOjI5VdmvXkBQDjOzizQnYx6gJh2sP52OqzPwoKrqqygqoqK2p+tDQje0UHWkIMS7Hd7O18gzUA1wjjfdCgEJlc32jD9J/KMn0EzZ8223q0dSuQKhUKQw0Q+6LY7qN0LH1NYTFsl8gsACPX43gQqK8yn0LZdxMoVEj5POLEykLl/N+WkpVBE574s2F1rHe4AcRZkHKHM5F0U1LwNeTdsRJXlFo7b+sBlhREplBgnkwt/Unq5EJhcXWjjjPFkXjuRpk2fYb1bO3TWukKhOAWwpKr0uqDL5OpEa799l2b+9SGqwm5pTOI1vzMRg9xcPF3I5A6ScxDrGfedXYz7TmYX+exkdqQjOzfR1qnfUXlRATk5m+S+M/8uz3E4RrhVojysGv1f+umxm2gbP+/k7CCkj98QnosXx+eG+MiIj99zMpklHLM1HZVixTvKdyN8szxXXVVNzkwq+A3WPuJ35LTgN0knpwPv4KrmcBzZol/3/fu0Y9aPZPYwS7hGOvU6v6v6vOapKJErFArFxQIbpBVlpVRecvIEMQGbxyDjQ1tW0fJP3qL4id+L1e7k4ipWe9LS2bTis3do/5pFtG/FPCrKyqOAyObUtFt/JkRPOpG6l5JXL6K9y+fScn4ubesacd87m02Uc2g/Hdy8ijz8g2j34mn8/ZCQLAj+4MYVtHTUvyl+yhiOjxUCs1lI+vD2DbT0ozdp0/hvqCQ3i1w83Kk45wRt/Hk0p+NtUSJMLm5k4XzsWTST8o4dYi535jQspGOJ8ZIfpOdQ/GpaN+YTDn8sVZaX0vHkRFr7/QeUuGAyndi/j0wcn+LSQ4lcoVAoLiIc2CrFeLU9zK5mSpg7kaa9eC/tWTKDVn7xb5r7ryfE+5E4f7JY8Ie2rKFVX7xJU1+4l0rzcyhjzw7aMulrIezD8Wtp6vN30/aZP9DuBVNp8rN3UU5aMrn5OVPSkplMouU05JUPKO/IQSFXVy9Hvj+Dpr/8IO1dMYdWfPo6rf76bbGmUzYslXQkLZ1Jq7/8L6366r+UeziVZr/2Z1r7zbucnik09bm7af/aRWQpK6F5bz5NR5nYoQQs53B2zv5ZlIE5bzxOC956VpSIOa8/TvGc1sLMY6LIHE9KoMwDe/kdk7UEFJcSSuQKhUJxCQHyLM7NpfjJoym4eVt6cMxiGvTCu5S6aSWT5iTaxUSO8fQ7P5lEbW+5l8rZUq+uqqSK0hIqycvmEKrJwtZuWUEe9XnyNRr00rtMmOlUeCKDSvMq2IpfSN7BjSiwaUvyj2jGCsMEys/IE/d2YNMWdO/ouTTsfz9RROc+4qbfPn0MW+8N6J4vfqE7PpxEUT0H0b4V8+nIjg009J+f0X3fLSLvho1py8SvRKGoKCsTdy9gKSlmpaFMhgxgwYd36k13vP8DNWjehtK2reWwrpMx+tY3jqRmvQZRWXGJvKe4tFAiVygUiosMWNFmNw9jzNnDRJUWi7jSQXheDb0oqHkrcvX2oQKxYEuY/MLIK8iVvEPDyeTuITPHsQQJ7nEbPIMa8jOhHJ6XXHDLp+/eRQfZAk/fvU2s7OP7EthCXk2ZexPJUlpKPqER/I4/x9taXPWVFRYm53zyDgkjz+BgCopuRQFNYljROEFuvgHUgL/7hvqxAhBDpQW5bJGXiiKCsXFnM5aocd4cjZntSIN/WBSZPdw4L77kyPdhgeN3fMcYOZ3HOK/iwqFErlAoFBcLTHSYUJaXnkYrPv8XLfuIr4/flDHmkFYdaeecn9nSnSQTwjBmHd1nKDVq3Vnc3Ms+/YS2TPiSyosLZTwd5I8xaqCKCdjC96sqymU1AVzeeG7H7B9ZWfCkIX/9gAY+9ybd8LeP5d2dfL9hTFtKWjaLtk2fQPP+9SQtHfU3cja5UKO2nenAmkW0bepYWvDW/9Gid1+kwKhYJvMsWvvd+7Rp/E+0h9PTqF1X8mEFo6wwj1LWLaZd82ZQxt6dbJ1XIJuSNighVWysy2dY6gxY7KkbV9CJ1IPijldceiiRKxQKxUVCVUUVk2JLsYD3LJ5OiQunUeKCKZR3JJX6PvEPCovrziT+ARNiAg1+6T1q0KwVtb75Hors3EfI1d0viNx8/KmCCdsrOFTIH9qBR0AwhbTuJNauyc1dwqGqaspN208d7/wzdb77j9T6ptup6wOPUMvBt4vbvf3tD1PTbgNo/Q+jKPvQfmp9491kYuu5/R1/pJiBt9HGnz6ViWux14+gmAE30XV/eUMm420c9zG1uO4W6nb/M2yl+1OX+56iIwmbZCy/afeB5BfWVCxypMcjsCETeRUFsSLgH9mMqLqKWg29U6z5Q5tWM5FjTbmxJE1x6aDryBUKhcC2jrzts6Oosa4jv2Bgshtc69VsudoAMQs3uQP/Ky8tYqvZTM4ubsx75bR54teUtmU1tb31AbF8t80YS3/4eY2Mb2MSm1jAHB5c7fgM/zaWeWHcGhTpYN0IBuPWtt+qmVzxPGbEl5ewhc+WOCaooU7xOxSC8mIsa8NSNyw1qxAXeiVb2NgMBsMCxhI24z4sb4TnbHaVeDGGjwl91UzceE7iRD75N+RTxtGRW35Hcf7AhjCbZv5MLusn6zpyhUJxAWDhb9uyU6/zu/g/g1CZ4IRI7S5Zn8+kZ3JxF+ID2YEMQ1q2Z1ItkhnjR9lC7v/sm+QTGi4kDgXACJeDxEptxIM6wn18gsIA3zaA5xhY+43PuC/xuXpIfMaOb7Y15ljzzvedjfuIB+57R1YwsOwMBC7hWsMBgcNlb0x6s4Yv1M3AZ2FxW7zGenkZ3+fv9uWjV90v/s8o3zpALXKFQiGART542Ajq8NevKDy2BbFcV1wGMD9SWVGFrOd2YsL0DPRhMtR5YtcyuBnQ+qlTyWnFuDpZ5ErkCoVCkJuTQ/0GDiKK6kA+QcFW60txqcH2l1ivcHfDqsXMcrisFdcu4P04snsntfGppmnTplvv1g4lcoVCIQCR9wWRR8YxkTdQIlcofidgXsLRpARq6+ugRK5QKOoOda0rFFcG4FpfN3UqOatrvW7Ytu0QxcWFW7/heyp/j7R+UyiuHdTMWn/uw8t8+pn9pB61KxQKzFrfiFnr6ybprPW6ACT+wQcrrN+IoqMbWj8pFNcoWLeHfn/pLqZuLF3iqDBrG+PDmFWNc7wdTcYGImd/79wXlALbzmOn3MdMYFkudep9vfS6Ui/+T/pCXaDLzxjPPdfX+onI09PV+kmhUFxsYD00zqo+mrCJLMVFdHDLKto+c5zsD75rzgTKOZgs44MXBCZr2YK0ME+WQNkARSH3SCod3LSCnHWnMcVVCCVyhULxq8CaVuwmBhKGleDs6ma1op3JxdOdXL3dydnlpAKMM7BxD7/ZTgEzuRrfzawolxUVyDnbhSfSacPYj2jPommUc/gAJa+eR7P+8QgdWLNQnrcHwreFZQ/ct8Xl6ulGGXt30Lrv3hOLBr+Z3d3Jzccsh4VkHdzH6Tbygvt4Dy5MA9UyU9jVywgL8Z8tPoXiSoTT6wzrZ4VCcQ2jtLiYxk2YRMHdryfvwGDZCATkXV5STKkbl5NHQBAToAcd2rxKRrUxhh4/+Ts5r9rRySSbmGD3sON7d9L6MR9T+u7t5BfeVN5JWb+U9q9eSDlpqXJS10EOr1GbLhzuMmp36/3U/aEnKHbI7WQpKaUds36ipj0Hy+5iUBxAymnxa+Svm4+f/AVguePErs0TvqZjCVvJK7ixpCVh3iQKa98dXnZWChbTvpVL5NCPwCYx5OLlT6nrl9GR7Rto56zxsgubb2ikhIX90Df++DmHuZkqSovFzY+DQZAGheJyAkrl0aSd5Hw4ke4aOdJ6t3aoRa5QKE4FExcsblim7n6uVFFSRGu/f59K8nLYmjXR9plj6RAT6+bxX1BR1nFq2LI9JS6YTPlH0yjrQBKt+fZ/1DA2DgHRmm/+J0dxrv76HSFzED0gW3di3Jr/wh1uKa1ixYCoSY9B4hY/cSCRLXuri53Tk5W6T47UxE5mAMbTcw4l07oxoygwOpYqKyto19wpYm17+geRV1AIpSdupaUf/Z0sRfl0PGkHbZv+vXgXln30DzqRupcVkwa08os3Ke/oQdlZbdkn/yQHzjd2JVv4vxf4/Xj+rOdpK658KJErFIpTAOs0/9hhSpgzhbZOnUgZ+xKMH6yWqWxYwmSLb9lp+4Uc44Y9TD4hYbR78XQhdxcPV9nWE4dwgPRd3D2p71/+STGDbhUCtx/DtkHucaBQImwz5mF9g+zb3Hi3HMyBbUQNGFtYlrOSceLAHmrQrDW1u+0+8g+PIk8mcd/GTeTULhw6MuCFv5Ef37ewlY1wMTTQaeRj1Pm+p8iDSR8ufqQTe6N3ufcpvp6U4z0rLDh32xqdQnEFQ4lcoVCcAhBpwfEjlLhwKm2fMZZy0g6QWfblNrGFCsLF3tsu1O2B/6Pw9j1pz+IZtOrLNyl9zzaqYqLEnuJHd2ylgsyj1Oame8R17cCWrZu3L9FZNizDWLSTyZFMro5UkpspR2Li3G2cqmUDzui2t44Rj39EM+r35D/5s4XiJ46m9T98JOPvIHhROth6x+ldzmabQmDsnGaMkXtKGEgT7uOscLO7l+Qdj3kGNuT7xix3heJKhxK5QqE4BRVlpdQwtgPd/MZXdMcHE9jafogt2VJK372VjiXuody0FCbcbHFVB7doS4NefJdK8nMoky3jxnHdxK3d7aHnqO3N90lYIH2cpV0ph3MYpIr72IbUUlLM1n8aZR9KpeRVy2jtt+9RaNsubBHj5C+2iK2kfGznJlYu0sU6B+CiR3r2LZ9D3R98luKGPyyWPya1lRXkSfrkDG+2wmFV42AQxAlAUYAygnRYSkv4frEcC1qUlSFzAdK2beRrHb9nHHyiUFzp0FaqUCjOgCMTGGZ9O8nMb0+2rO+lrdO+p3Xff8hE25lC23QUi3jz+M9pxef/ovAOvSi61/UU0bkvBTVrRfP+8zSt/PzfbBEHkHfDxkL4IF+4z2FZw3WNiWQNmreh/WsX0vw3n6H1Yz6kRm27Us8/vsykXyVEi0l1+Htoy2rKz0irmUmO7WPhRocysOB/L9C+FXOo88jHqUm3AeTi5UNJy36RMfAGUa3IUlYln+Gah2IQEtvRUBAYODvc7OFN3iGNqP2IP9GOWeNo5+zxkjZnjOdz3ArFlQ7dolWhUAh+7Txy21nWMG9xjraMVTsYZ27jyEu5x39tY9xi/TJZwho3jsc0ydi6ECPflyMx5T6TO5OxbYY8ZpEbYZ66z7vhFjfI3QY8L3GVl4rljDO+JRx+ttLCYTsZx4dWlOOzk1zIA5bHGedlG/kC8tPTaNuMHyim/62SjyUfvEr9/+9NCmnV4ZRyUCguB/Q8coVCcdEBYgQpOjg4MTGWCdEaE89wcpdB0jIBjskWn2Ws2UqoIN8aEges3437GFOHAlAtJAzSPNthLUL2tvetqInL0RmpqHnXUDIMqx3ufPHOI2zcZ9gTM+6BuOE5cPX0pi0Tv6Jt08ZQu9sfooYx7WreUSiuZCiRKxSKOgBEaxA1SNcGw5o+9R4+1zxrm/Z9GgnXfMezdlfN/dPxK/cNkj85Me6UcOzfq+We4e43U+d7nqSej7xCPf/8CrW+/k7k+NRnFYorFErkCoWi/kPGvI1x7wuBoXhUk3fDRuQV2FCsdFFQrGPpCsWVDCVyhUJR74HJeRgTvyAwgWN4wNgH3iLudLHqGRge0Jnriisd2kIVCkW9hrPZREcTNtPRXVuYjM/fMsfkuJK8LCrmyx5OZjMlr5pHJ/bvls8KxZUKJXKFQnFOYDc0bKTi4oEDUoyDRmCpyj0chsL3sTQMliz+4lAS3JdnmVyxlM3+OZAn7gH4jnCMz8Z9/D09DFjOtoNQ8DysaHz2DDLRvhXzaO+yORKugyOI3NgRDrvLGeR+EsiLpIXfRTwuXq5yiMveZbMJ27OaEAen08XDmcoKC2StuZPJSKMtTZh1jyF0jK2jTCRNHK7MrlcoLjN0+ZlCoRCcbfmZjQT3r1lE+RlHKCtlDzXpPoCa9b2RirNP0O5F02RPct+wptQWu7g1bky5h9MoYc4Eyj12iJp060/N+90kB61grTfWpLcd9iDbzA5i6TbtNVj2Oj+WsIViBt5GBcePUeaBRFnrvWPmODkVrVmfoRTFz4HwUzcskxPO4AZvft1NlLRkFlnKiujY7u0UEhNHPf/0MvM9NnJxogJOL3abC+/Qk8ye3kQY8+Z4k1fPl33f3f0CZbMbk6sLTfjLHeTB32/4xyeyk92xXfGilAQ0aU7BzVrLmPnhbes4T2lUVpBLbW65jxq2aM33NnFex5M71qxHx1JwTDvyDAwhzJJXKC4UuvxMoVD8NjCBwQLFMZ9uvmyJs1DBoSkg8Rb9b6ZtbL1ib3KQeFHmMer+8LOUfShZrNqqymraPOErcVO3ufEeJuh42rNoOm2ZNJrJeAh5NwyjZLaecQBLIr+fd/SQkPyyj/9BeelpdGTnRkpZt5TWcXxlRfnUcuCtHO63sg2syc2Zts0YK6eo+YSE04Zxn1BRdgY1attFDmypkjXkhkiDAgJFpDjnhCxDw3ecZgb3+9Yp31Ds4OFsSXtT0tJZbGF7c7pCyS+sCXkG+NOOX37i+zMpIKKJkHRG0g45AnXNN+9SUHSMLG/b8MOHlJWazPfeoZDWHWWrVxzQgnLQg1YUlxtK5AqF4hTAXZx9cD8T5Ve0evRHdHj7etkZrf3wP1KLgQNl9zRYtJFd+sjOaOl74slSXMSkepxJrorc/RvQ8b0JfH8rP38rhbbqJGS6b8VcMnt4iuXdsGUr2Szm8Na1crgJrFgcLYqjRHEWeEHGYY7vD9Tqhhv4+WF0cNMKspRioxiLbP8K8sZ+8K2H3k1tb76eWgy4RSx27PMOgMSxoxz2egdRY4tWNpNlxzakJWn5bPIKDqWYAbeSq48bufkEkBcrGS5e7lRRWkId7vwztb/jNnHlQ0HAHu6hbTpRxxHDqOWQEaLsJC6YSl4NQqgdW+dtb31QDm5B2ArF5YYSuUKhOBWOTlSan0tHEjbJ/uUFbHXjTHG4xTEu7OLpJXun71u1QPYmt5QUyGu25Vo4X7zdLfdTNlusyz5kKzUtmQY+9zb5NoqkpCUzafnHr8mGMXBDw0LOPZLKhHyXWOOw+kPbdJZ4TC5u4EtyZWu3ugrrveEpMEs6ZA91hm2c3dXDh5w4TPuRQljnsnObdXgAs9EDmrSgPo//g9x9Ayhh7gRWVN6mKtmrBmmXx+SIVORXbvG7cvF9KBhIFz4jDRVlZeSEMXiWok7OGNP34t/415NJUCguC5TIFQrFKagsL6Xglu1o6N8/oWHvjKXo3jfIwSZ7lkxn6zyBDqxbQgFNYyht80qxyFvfOJItXU+xWnEgyZZJX7EVW0XdH36GnN3c2HKdQjvnjherGdb4CSbrkpx8atKlH6WyZQ8rNqr39eIyx9h20x79qRJW89KZdDRht7jVMVZtcjFROSsQ5cUF/D2KrWdfTtNMStuaRHtXzKYSVj6wxSsARaE4O1M8BziYBeE6Obvws2vkVLc2N99LUT0G0fF9CUzw/AKTdc7BZFZgCsQiNw5swQErxeJKhxKAI1NxD5/hRYjs3IfyjhykPUvnyES59N3xhmsfTK9QXEY4vc6wflYoFNcwSouLadyESRTc/XryDmrIfIQZ6CBGB0qY/bMQ7pGdm+QAlI4jHiGTuzsT41o6tmu7uMyxpWlIbAe2gl1o9+JpsiQMFnDXB/6Pcg4lizVemJlObdlab9C8tRwxiqNOm3TtT6GtOsq54Dh4pUHzWPIODqP9axaKR8C3cSR1vOvP5Gw2U0HGUWoQFUu+oaFs4UcJUR9L2CpWOybW+TVuAvNaZrRjshsmqAU2bSkWNCagwRLHqWnJK+ZSaUEOxQ3/IwVGNuFXHGSCm39Yc1EGAiKbkU9wKOUdO8bvx5ALW9vYyz20dXsme+NccxwQ4xnYQBQNeDCgZER06MVpi1AXu+I3AasijibtJOfDiXTXyJHWu7VDZ60rFArBWWets4WJceeJTw2nof/4hAKimlF1hXEMKQgb1icIEsQJUQJrFu5sjFdjpjcs48rycr5nMiajwQ/NsB0pimVblRWVYgHXfBaXtVmsaCNs4xAWpMPk5iHpglWMeOTwFY4Hk/Ns4Rgwzh/HM7hnE3OIX8a9+R2x3vk+lpfhHtzjltIyURiwRzvSbaQJ+61jT3lnsrCyYyxFc6GMpF20bfoYirv1QcpLP0zrfxhFQ//5uUzEM/ahVyguDDprXaFQ/CYY48I4IIUv/GMyb9q9v5BdZVmlHJoCYhNC5QvWJ4gWBIx35Ozv8tKa+xg7x3hyFYgW7zBB2sK3lPJzOJDF/jPHhzAqLcbhLEL6GJtmYka4CA87roHYjXgqTgnHuEDSxqQ3pNV2H7ClDQSPtCAsvIswQOxIK8KGN8L4XCXfkT/cw1i9pbScvIMbs/UdKbP0D6xdRD3/9BL5NY6UZ0+mQy+9LuRCm637GI1a5AqFQgCLfPCwEdT+5c8pLDaWSdD6AwAxcR6C5VoAy1spktL8QrHWXTzZ0jcOclMofhNMrkQbpk4h51U/1skiVyJXKBSCvNwc6n3dACr1DycPX39xa9tguLmxoYqKC3uI9YQJbgxjXFzLR/HbgaGpzIP7qUuYP02dNs16t3YokSsUCkFuTjZdN/gGcu80mPxDw8S9rVAoLj8wtyNl63pqVp1F06ZNt96tHUrkCoVCUONaf+VLCo+NOdW1rlAoLhvgWl8/dSo5rxynrnWFQlF3nJy1/mHNrPULhgPczg4yMcyYtFNtnTlufDbuYYEb36tNAuER4Ky/Iwy4tBGucee8gTTWIQ14xniAn8UuMfLd+HPO988Fa1CnvH8xwr1YuNR5PK/Ks7Ub/lTTln4FFxTHqbBGV7f4LiJMbm60acZPOmtdoVBcKCC0fuvFYk/GjrEMDALQJgSN30TE4ncRkGe/4F60KQFnXgiff7OS+QVdHPe50iCz44W8rfEJrL9b3zfunvpenS5+0Rl5lBDsf0Ncv56uy3dZ0yI42++/fqH6jDwC9r/ZwrW/d66L/0eZ2GYZnvUZ++tC4jjtspsDcdbfL9UldV932FKoUCgUp4KFCZZbYU/0GtOkDsD6bBxWsnvhNHlv96LplJW6V4gZcDKbKPfIAdl7HRPETgpKGzgujhu7ppUXFVrJ/FQ4u5itm8FsljSeLxCnpayUts8cK8vczkwDNuVwpqKcTDqWuFW2j923ch7hpDQAz2N9+Z6lM6ko63jNjnJ1BuepurJCtqctLy2uySPCLS/K53SNMyYXnke5X2ygXLEV754lM6jMbte8ugJ5QhkhjyhrWx4xkQu77u385aezlnttwN4CODEPp+1BOfg1YHJmaV6upN24cb7lCEXTSc4ZOLRltbS3KxlK5AqF4qyQbU5zs2UbU2xwIqTugr3FHcUysm3IAiGJ+3JeN18gu8LMo7Txp89qNmORo0Wd8Jwbufua5OSwbdO/ZyK38PPGu7iM8J2EAFZ8/gblHk01zkLHZfudrSSchLZr3iQ6sG4xp8tUQxL4a0sL9kYHaQBIq3HPTdKAOGD5YA063P9QVmxnruPC7zgtLWH2eCaiFPlNNpFx4Hzzs2Z3TgeHED9pNOWnH66JB2FicxxcpwOb4tjCN7u5MWEX0PJPX2dFIEPCNPKIjWmMTW6gzOA89VPTxSJbFCxnyZ9xuRn1cDZweeAZWxiIB5C6wyltbPihvOQ+f8ZfpF3y6OEi9bd54mgqYuI9mUcjL2gf9pA0WdNpCxO79SGPZYX58l3S62aWdyuRRwb21EedyLv8O+oQ+bTVueSP02usEHCSLX9xap4omALDMyKKorUdoK0W5Rzn+vla8m525zCsz9eUnTWdMkQjZepUc9+I0yQ7ACYt/YXfd5bw5Te+JC6ExWV18p2T9XNme7q0VKtbtCoUCoH9Fq0+QQ3JxctEGXt2i+Bs2mOgWMd7l8+RbUk9AvwoZcMKyj2cQt7BjWjPomm0YezHcm65q0+ACOcDaxZSqxvuEgvTM7Ah3/Og7TN+oPjJ4+h48i5iTpRzzQ9tXk3rxoySLVxhhQa3aCn3cHSqd1AIeYeEUTyTSfzkr2UzF+y77uJu5jjnkJuPH4V37M3vwbI33OCwwtZ9+56cW+4X3pQ8/IMkvDXfvE1Hd24R4nT19JaT0Ipzs2QbWSgE2Pd9+7Qf6PjenRTSsr2cxLZv5VyKHXyHCHZ4D7Dhy0HO95pv36f03dvE2ozqPYS8GoTKRjDY7Q7HsoLcfRo2FlICIPjTd++g9WM/pN0Lp7Kgd5MjTzf++Kls6erbKIIS502WE9UKT2SQN4eHfCJ+HEyDI2KzU5MoMDpW0l54/KgR1qLpcgoc9rb3DAiuiQ8AeVSwtZ8wd6LUBZQS7IwXGNWMklcuZIs1i/wjIrkcZ8jBOEHRzeWIWWw1C8t37bej5AhXbHXbvO9QOb9dNsph8oI3pDgni+s+1FAAOH95XBYbx31CO375USx5bI27d8UcOcI2KKoluXM94KCaxAXTqKwgT06f8w+Pot2LZ9ChTSsofso3XOZp1DAmTjbf2TzxS1b2xgppV5QVk4dfEKc3gvOylMo4fBy6wxmXuFEPOCEPm/RA+UHeSzkOHLVbwuncOftnqcPApi3kXP2NP31C26Z9z+GWkH8k9vF3FS/SpvFfcDsbLYpHUFSsnM6HHQljBg6mtPgttGb027R/9QLJi2/jCMpkJXfTz59xu0Y6D0o+zZ6elLxqvrSnbdPGiCLcILqlELqxhPPcON8tWtUiVygUpwAWSnlJMQv7FUzMCyg9aTslLpxGx/ZsE8F8dFe8WLG7mCBK8rKZMBPoIJMXdjYLYqJZ9917cqgILFpYJnBfw7WetGwWE8ASajX0DtmtDTvE5R1OFfKKG/aQnHW+YexHTHAp5BcRTT6h4Uw6MbSeSd7ByZF6/fklSlm7mIlwOn/nhJ4y9u7AAt1EexZPF6HdfsRDYhmt+vK/sof6+rGjqGnPweTDSsGqL/8j5FBpsbAQ/lyeQ14Obl5JrW68gwlhJe1bNZeVmO1CFMExzSV/2FO94Hg6rfv+A4rqNZg8WdkRt7r8s6aCibTCUiZ5Q5ow0gniA3GtH/OBnADXeuhIStuyWixEv7Cm1KB5GyorKhLFBe+4+QXQRk4XyGjHzHGsfGzmd0ZwfcwXEiHHSnm2sqKcFaXbpXyTlswyLGY7Isf4fllhAa395h1WynxYaRoqachKSaYitpT3sKVZkpdHW5hAQaLlhUWiqKGO4id/Qy0G3Eyu/F5x7olTFQT+iPqrwpAEf4Eli4mRm+CBqbBQ57ufYGVoF2Uf3EeBTWJky9qgZq25rDJZYXtfzoFHu9g84UspGxBn1sFkanX9CFEasb8+vDWZ+/dQ++H3S3q2TvlOyhJXw9g4VjC2i2LJhSRlb+zuV8wPVNUUgSOXH1z4Ll7eFNnlOtlCN33PDlr99duS3g4j/iBtb9f8SfxOJa3mcsJRvJ1H/pmSVy+krdO+kzpAPWUfTKe1370rR+o273ejtNPMfYnc1sZTYGQL6v3Yq9JXMPxidnOS+4e2rOF6u4NSNyzntjPzjPq5mFAiVygUp8Cw5ErYElxGadvXiXW5b8VsthSPUEhse7FYD2/bLKedhXfqTQERUSIoUzYuZYG8Tyy6MrbCEQ4AQinJzRbrpjlb4DEDelKbm+6Vg07cAxrImeDHdsfztU1OGyvJzRHrC2eglxbks+KwmfLS0zg9S9hyTBeBWVkOmXhSfIFMYEWlblhGzXpfz0pBX4ob/gexINcxeQVENGPLepgcl9qwZZxYWUILYAb+D+PVsUwksYP7ymEoOJwlk61SF06jK05vZUJHfCkslH2ZfGMH3yJ5gFUo7nkEwwCBN+l6HZdHX/EOQEnAuyADr4aNJO3IawynJbh5O3J2dZczzRE/rPq+T/yDQmM7iAKB96AwtRp6J8d3HTVu310OZ8nYnSjl0frGu6nloL7U4rqbWYlx5mc5T6cRBcb//Tnvcbc9SNF9bhClIWX9Mors1l88Dmlb1wnRwjI9yMQDqxXucChQLQcOoTa33CeHxtjc4AAUoOjeQ6hxXHfxUiCfICmfRhFyUA6UDfwuh814eIky4BUUImkJCG9GfZ54mYm9ldQN3se7bW+5h/MykMLadWPFZaMcb9tqyB1cjz24Xu6UQ3lQZ9WcDHhoCjOPcRsoBY+z4lTO1nET8f7A42DbmAdkDa9G+9sf5vK+nUJadRQCLivIpXa3PsDl0ZvfuZPSWdE7krBN5mTgCN7oPj05PfeKAljCz8I6Tt24inLSDrDSul3SduLAbu4D66kN1wHqHB4KnI5Xyu1cqp3TEHsDt6ch/SiC+4hxVr/FTuW7uFAiVygUpwDj1u7+gTTkr69Tvydfp6juA+nW/3xHnUay8GMBDbcrrJiAyObkHx4qx5rC2nY2ubDQ9hMCsidZYpKFYIX719EZY52GKxZjilAK4G7FXufuPgHyOGaHg5SEyFgq4tQxNw7XyexFzfoNZXK5lx8CRxpuVZMbxswxrmvmexjDxrinMVsaY7HY4x0TtXBPLCxOp43vRNlgFoZbHulnI1few0Q3mQSHfOA9fgHPYpMcCHa87+jsJC7Z02Uz3rHPP/ICb0Gnux4T8s0/mkaL33uFjiVu4fc5LVZLDWOqEgeTZk26nBxPpouVAaQN4Tly+FCQAJQB0o84nRDWKYCngssBz3BYuGBNw5WP4Y7EBZNZyYlm5aETJcz5SYYhvJnY5U3OF8JDvJJFLlsbkD6blY56AlqxktTp7sdFkcO4OIZZkCdZgoj8IC3II792cpKjMd6POpY8cnniO0K21RnKG/XoYI0fv4kCUfON/+cHYYHLC8Yd+R9hoc3hNyh72Dtf4kN58CNIH55FvaJscB+vQqGR8K1xgoRd3D1FMXHzDaDO9zxB/pHNKH7qt+LWd/f14nhM/I41VRwf2llNe+JLZtxfIpxsbQqFQiEAkVaxFcHk6hfIFsr1ZGGLrTi7TMYAIXxxVjgsQeY6mUWMAe/o3teRm48vW9G54ubEZC4AbmUzC0Accbp3+S8s4ONlTB0WYVZqkoxTN+05kLwbNhaXvKWkhIWqs1ifIB3ch4XetHtfcWUXZ2Wy0GRLrLSU0vdso+SVy2jvioWUnbpXrC64N1PWbaadc8aLtdT5nsdkPHrn7EniuoXL3BhPrxavAgDyMWav82e2rEA+/uHRnIZs/m5YoXJMaccelHkgkfYuWyiToA5v34DisNIGSNVER3ZsYMt0E9807oKIMP66ftyHMqkLVmB5KVtvXC6I6/jeHZJPuIqhnOA6NV04ZIakTEsL86lBs9ZSJjt++Yl2L1wp47HIS34GPCdzaw6eAUAusCQxMTB5xXyOK4HCO/SUfEIRS1ryCwXHxInLH+5flF9Epz50ZOdmLtOVMm/h2K6tEpYtPyDCNLbeM/bskHjw3VJWTJvHfyGu7DZsXSPPOKIW49UYfjm+b5dMnMPYOQBlxNY+8BfKI4JHmcATE9wyjhLnT6bEhau5nGdwG8qXNuHA9V6YmSHP2MgRShfG8ZNXzxdPkm12PdKGMX7UefLKuWJhdxr5KH6ghHkT2creLL/5syIT0qoDK6H+Mp/g4KbNolyifGRYpCifGsd1JrOnNwVFt6aQlh1kqAjlfXzfTgpt05kaxnahSq5DDGWgMdi3J5yuh/q9lNDJbgqFQnDKeeSBwYYVwgQMt6VYmGJROMqYIwi+5aBhQmKYtJSduo+O7twmzzRq25n8w6IIZ4A3atNFBCEmDkV27iukkrppjVjPOD8ck+iKs4/TESZEED4EKsbZESYEPGZLw0UJ93rq+mViucVefwcLXQ8qyS2gnMMpbNnGCzmDCNvech+VsmJwYO0ScbV3GvkYhbaK47R4UQrfg1BFeiI69rYqDvmc3i4seAskjR6BDZh4CsXN7de4qSw7C2oSJxYaJitF9ezHxOUqygIUDeSvUbuuLOS9RPmBi/towhYhFLjzQU5wCbswCeB3EC1IIIrz3XLgMAmj4PgxOZ8dFiPOZcdpayAFpAtlEtyiDZd3AKerQNKF+vAJjRASwQQ4C1uZICM3L19KmD+RQlt3lmELoJzzl7hwsri3UU4tB90uQwdIC/IDEm4x4FZ5HqSLz8g3PyAKgoUVjrD2PTjMTuJBETc6EyeWZaHyMcYvYXH5OLu4i1sddYHJgpgLgI1NsISvNC9HlECQL+q4oqyc36uU8ivNzxElD22tND+PfEIiKKxDD8o/lsbku5EJsVIUwSbdBrBV7ELbpo+TCWphcd3FhY30YAIbvDuBHAcmWqIdguTRhkq4PRzj9hM75A6K7jtETqyDInJ0xyZR1joM/wOH7yHEfWTHRjq8dSN5BYWKdwHhe/g3YCWyD5eVCytws8QVjzP5oZARK3woi9xDKfI+hm18ufyw9A3DBx4BQVSSXyDzKaRc6wgoQnoeuUKhOG+c7TxyAdjIJib4L6xKJ5MjEyImF1WTI5OyM1uiVUxAjk6GJVhpqWCydmZBWixL0irYSsQ4MAQ7cwE/B4Lj58rLOTyzvCvWHSwYFvKwKiFcoShUsjDFWeG28HFmOFyh+N0Jq66sScMwLiwfLGerrqxmywy7ehEdZ4G4deq3FDfsYVnOtmXS13Tja5+RJysLzmaTkUZ3TmO5RdKDNEqeqZJWfPJvIcm42+/nMInKWNnB0jHjdyMf5cVlnCeMIRvlhPJBoowJbydhuI0dJf94HWurJa3IIz/r7OLCYWFNuSOZ3F1PpovLAx4BpAu/QWFZO+Z9CmTiCGnVlpaOel2UHRDbkZ2bKLJrP37WQ9zv2Wn7acFbz9I9X83hMoTb3jh/XeqNSRVDEuVFGGvGci8zx28cEwuSBySbSGuJcV+APML1zN9r2gjfwzwA1Lmt7I13qpmgMeMfY9YWqWtM7IMCgWWKyC/yKHXKFeji7iHVuWHcRxy3EzW/7npaPfo9Jt9w6vuXlykzOYXWj/2IujDJYgweZSh5YeKDkoCxfhulIU9mD1duS0Y+qvi+7bx8Y04BXP6czlJOJxQCvo/2UJN+vm8bhikvKTlZ79b2Bi8VFBjjO4YIsG6+SsrXhdvmKe2JcT5WOcI9n/PIlcgVCoWgViKvK0TI1UGcnO25urxb1/AB67MQ5ljKtGvBZLEUQUAxA25jK7qLCNlfA4Q6ZtBjhnST7gNFuNaQmTjTL0R08nvy6oW8CziIBZoWv4atw19koldom07UavAdQoSoM7iAhZjYwodHA+7jjnc+wmVhO8Gujjif8rbHhb5nBYYnMASA4QC4qgOatpBJZR6BAZSyfoUoMs363HCGovTrOEt91ZbOX0s/fgPsf/+N+T0blMgVCsUF4TcT+RUKkDlIDOOzGD+Fi7iueYPliCVVgP0SrN8bNuuzEp4JWLFsXfJ/kldj1vZJIN31TczDtYw6AlnLhioOxiRAce3DDcK4mqnrfInc8IMpFArFVQpYoXDrY6kXCPB8FBSQB2Y8X0kkDiAPcCfLuDUTt8zyZ2I7ncQNXFlprwugPInS5YbhFWMHPgAKGaD256lQIlcoFFc9IPiF7M7HtWzFlUoaoqBYCfzXACu2PuKs+UM9XqH18XtCiVyhUCgUinoMJXKFQqFQKOoxlMgVCoVCoajHUCJXKBQKhaIeQ4lcoVAoFIp6DCVyhUKhUCjqMZTIFQqFQqGox1AiVygUCoWiHkOJXKFQKBSKegwlcoVCoVAo6jGUyBUKhUKhqMfQ088UCoVATj8bNoI6vPQ5hcXGUqVx6JdCobjMMLkSbZg2mZxX/aTHmCoUirojJyuLOvXsQ/4D7qbgJtFUVWGcOKVQKC4vnMxmSly1iKIKU2nhokXWu7VDiVyhUAjKysro1VdfpdSUA9Y7CoXi90SPnr3o+eeft36rHUrkCoVCoVDUY+hkN4VCoVAo6jGUyBUKhUKhqMdQIlcoFAqFoh5DiVyhUCgUinoMJXKFQqFQKOoxlMgVCoVCoajHUCJXKBQKhaIeQ4lcoVAoFIp6DCVyhUKhUCjqMZTIFQqFQqGotyD6f95IPhjmI0gBAAAAAElFTkSuQmCC\&quot; /&gt;&lt;/p&gt;\n&quot;,&quot;feedback&quot;:null}],&quot;hasAnswer&quot;:true,&quot;answer&quot;:&quot;1&quot;,&quot;required&quot;:false,&quot;hints&quot;:[],&quot;limitAttempts&quot;:false,&quot;maxAttempts&quot;:2,&quot;allowRetries&quot;:true,&quot;shuffleChoices&quot;:true,&quot;isTimed&quot;:false,&quot;timeLimit&quot;:120,&quot;allowMultipleAnswers&quot;:false,&quot;allowChoiceEditing&quot;:true}}],&quot;name&quot;:&quot;Choice question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B8AD837A-EC69-4BAC-A7E1-A557F0B61D53}">
  <we:reference id="wa104238076" version="1.6.0.0" store="en-US" storeType="OMEX"/>
  <we:alternateReferences>
    <we:reference id="wa104238076" version="1.6.0.0" store="en-US" storeType="OMEX"/>
  </we:alternateReferences>
  <we:properties>
    <we:property name="__labs__" value="{&quot;configuration&quot;:{&quot;appVersion&quot;:{&quot;major&quot;:0,&quot;minor&quot;:1},&quot;components&quot;:[{&quot;name&quot;:&quot;Choice Question&quot;,&quot;question&quot;:{&quot;text/html&quot;:&quot;&lt;p&gt;Which of the following is not the relationships between Solution classes?&lt;/p&gt;\n&quot;,&quot;text/plain&quot;:&quot;Which of the following is not the relationships between Solution classes?&quot;},&quot;type&quot;:&quot;Labs.Components.ChoiceComponent&quot;,&quot;timeLimit&quot;:0,&quot;maxAttempts&quot;:0,&quot;choices&quot;:[{&quot;id&quot;:&quot;0&quot;,&quot;content&quot;:{&quot;text/html&quot;:&quot;&lt;p&gt;Inheritance&lt;/p&gt;\n&quot;,&quot;text/plain&quot;:&quot;Inheritance&quot;},&quot;name&quot;:null,&quot;value&quot;:null},{&quot;id&quot;:&quot;1&quot;,&quot;content&quot;:{&quot;text/html&quot;:&quot;&lt;p&gt;Bi-Directional Association&lt;/p&gt;\n&quot;,&quot;text/plain&quot;:&quot;Bi-Directional Association&quot;},&quot;name&quot;:null,&quot;value&quot;:null},{&quot;id&quot;:&quot;3&quot;,&quot;content&quot;:{&quot;text/html&quot;:&quot;&lt;p&gt;Generalisation&lt;/p&gt;\n&quot;,&quot;text/plain&quot;:&quot;Generalisation&quot;},&quot;name&quot;:null,&quot;value&quot;:null}],&quot;maxScore&quot;:1,&quot;hasAnswer&quot;:true,&quot;answer&quot;:[&quot;3&quot;],&quot;values&quot;:{&quot;hints&quot;:[]},&quot;secure&quot;:false,&quot;data&quot;:{&quot;question&quot;:&quot;&lt;p&gt;Which of the following is not the relationships between Solution classes?&lt;/p&gt;\n&quot;,&quot;fontSize&quot;:&quot;medium&quot;,&quot;choices&quot;:[{&quot;id&quot;:0,&quot;choice&quot;:&quot;&lt;p&gt;Inheritance&lt;/p&gt;\n&quot;,&quot;feedback&quot;:null},{&quot;id&quot;:1,&quot;choice&quot;:&quot;&lt;p&gt;Bi-Directional Association&lt;/p&gt;\n&quot;,&quot;feedback&quot;:null},{&quot;id&quot;:3,&quot;choice&quot;:&quot;&lt;p&gt;Generalisation&lt;/p&gt;\n&quot;,&quot;feedback&quot;:null}],&quot;hasAnswer&quot;:true,&quot;answer&quot;:&quot;3&quot;,&quot;required&quot;:false,&quot;hints&quot;:[],&quot;limitAttempts&quot;:false,&quot;maxAttempts&quot;:2,&quot;allowRetries&quot;:true,&quot;shuffleChoices&quot;:true,&quot;isTimed&quot;:false,&quot;timeLimit&quot;:120,&quot;allowMultipleAnswers&quot;:false,&quot;allowChoiceEditing&quot;:true}}],&quot;name&quot;:&quot;Choice question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495</TotalTime>
  <Words>386</Words>
  <Application>Microsoft Office PowerPoint</Application>
  <PresentationFormat>Widescreen</PresentationFormat>
  <Paragraphs>68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Ion Boardroom</vt:lpstr>
      <vt:lpstr>Implementation</vt:lpstr>
      <vt:lpstr>Overview</vt:lpstr>
      <vt:lpstr>Recap</vt:lpstr>
      <vt:lpstr>Recap</vt:lpstr>
      <vt:lpstr>Mapping solution class to C# class template - Use Case Model and Description</vt:lpstr>
      <vt:lpstr>Mapping solution class to C# class template - Domain Model (Domain Class Diagram)</vt:lpstr>
      <vt:lpstr>Mapping solution class to C# class template - Sequence Diagram (Interaction diagram)</vt:lpstr>
      <vt:lpstr>Mapping solution class to C# class template - Design Model (Solution Class Diagram)</vt:lpstr>
      <vt:lpstr>Relationships between Solution classes</vt:lpstr>
      <vt:lpstr>Relationships between Solution classes - Inheritance</vt:lpstr>
      <vt:lpstr>Mapping Inheritance in C#</vt:lpstr>
      <vt:lpstr>Relationships between Solution classes - Bi-direction association</vt:lpstr>
      <vt:lpstr>Relationships between Solution classes - Uni-directional association</vt:lpstr>
      <vt:lpstr>Relationships between Solution classes - Aggregation</vt:lpstr>
      <vt:lpstr>Relationships between Solution classes - Composition</vt:lpstr>
      <vt:lpstr>Quiz</vt:lpstr>
      <vt:lpstr>Task 1: Map the following Student solution class to a C# class template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</dc:title>
  <dc:creator>L31409</dc:creator>
  <cp:lastModifiedBy>L31409</cp:lastModifiedBy>
  <cp:revision>46</cp:revision>
  <dcterms:created xsi:type="dcterms:W3CDTF">2017-06-01T02:21:56Z</dcterms:created>
  <dcterms:modified xsi:type="dcterms:W3CDTF">2017-06-02T05:26:07Z</dcterms:modified>
</cp:coreProperties>
</file>